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2607896-387C-4A03-A504-5D580FA3EC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419C30-AA72-4407-9DA4-330C3BECC9B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https://www.mycuteg</a:t>
            </a:r>
            <a:r>
              <a:rPr b="0" lang="en-US" sz="1800" spc="-1" strike="noStrike">
                <a:latin typeface="Arial"/>
              </a:rPr>
              <a:t>raphics.com/graphic</a:t>
            </a:r>
            <a:r>
              <a:rPr b="0" lang="en-US" sz="1800" spc="-1" strike="noStrike">
                <a:latin typeface="Arial"/>
              </a:rPr>
              <a:t>s/cow/cow-in-the-</a:t>
            </a:r>
            <a:r>
              <a:rPr b="0" lang="en-US" sz="1800" spc="-1" strike="noStrike">
                <a:latin typeface="Arial"/>
              </a:rPr>
              <a:t>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CF3686-7DC6-426C-82DB-56A670E75EB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https://www.mycutegraphics.co</a:t>
            </a:r>
            <a:r>
              <a:rPr b="0" lang="en-US" sz="1800" spc="-1" strike="noStrike">
                <a:latin typeface="Arial"/>
              </a:rPr>
              <a:t>m/graphics/cow/cow-in-the-</a:t>
            </a:r>
            <a:r>
              <a:rPr b="0" lang="en-US" sz="1800" spc="-1" strike="noStrike">
                <a:latin typeface="Arial"/>
              </a:rPr>
              <a:t>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C424FA-77F1-4380-9125-0842B4462FB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6A3149A-07BD-4814-A90F-7897EE214BE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https://www.mycutegr</a:t>
            </a:r>
            <a:r>
              <a:rPr b="0" lang="en-US" sz="1800" spc="-1" strike="noStrike">
                <a:latin typeface="Arial"/>
              </a:rPr>
              <a:t>aphics.com/graphics/c</a:t>
            </a:r>
            <a:r>
              <a:rPr b="0" lang="en-US" sz="1800" spc="-1" strike="noStrike">
                <a:latin typeface="Arial"/>
              </a:rPr>
              <a:t>ow/cow-in-the-mud-</a:t>
            </a:r>
            <a:r>
              <a:rPr b="0" lang="en-US" sz="1800" spc="-1" strike="noStrike">
                <a:latin typeface="Arial"/>
              </a:rPr>
              <a:t>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FF0C0E-1666-40B7-88E7-47E71A83F0E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https://www.mycuteg</a:t>
            </a:r>
            <a:r>
              <a:rPr b="0" lang="en-US" sz="1800" spc="-1" strike="noStrike">
                <a:latin typeface="Arial"/>
              </a:rPr>
              <a:t>raphics.com/graphic</a:t>
            </a:r>
            <a:r>
              <a:rPr b="0" lang="en-US" sz="1800" spc="-1" strike="noStrike">
                <a:latin typeface="Arial"/>
              </a:rPr>
              <a:t>s/cow/cow-in-the-</a:t>
            </a:r>
            <a:r>
              <a:rPr b="0" lang="en-US" sz="1800" spc="-1" strike="noStrike">
                <a:latin typeface="Arial"/>
              </a:rPr>
              <a:t>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156BE5-C5EE-47E1-B2DC-54F11231845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1B87D1-9723-437D-B46D-1FD664E9FDB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https://fineartamerica.com/featured/scylla-attacking-the-ship-of-odysseus-roger-payne.html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7B4F53-FB62-4BAE-9D6E-EDF05BF4403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FFDE7F-76B5-4BFD-B631-FDEAC381D9C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A351EB-B33D-4CDA-8F64-0C0F22F6491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A795ED0-3F3D-4577-938F-BE3EC18792C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360" cy="34221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A025AD-6D4D-458B-A7CA-208011B8084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from </a:t>
            </a:r>
            <a:r>
              <a:rPr b="0" lang="en-US" sz="1800" spc="-1" strike="noStrike">
                <a:latin typeface="Arial"/>
              </a:rPr>
              <a:t>https://www.mycutegra</a:t>
            </a:r>
            <a:r>
              <a:rPr b="0" lang="en-US" sz="1800" spc="-1" strike="noStrike">
                <a:latin typeface="Arial"/>
              </a:rPr>
              <a:t>phics.com/graphics/co</a:t>
            </a:r>
            <a:r>
              <a:rPr b="0" lang="en-US" sz="1800" spc="-1" strike="noStrike">
                <a:latin typeface="Arial"/>
              </a:rPr>
              <a:t>w/cow-in-the-mud-</a:t>
            </a:r>
            <a:r>
              <a:rPr b="0" lang="en-US" sz="1800" spc="-1" strike="noStrike">
                <a:latin typeface="Arial"/>
              </a:rPr>
              <a:t>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203E4A-2431-4014-A03D-204F200E944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600" cy="34239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Figure </a:t>
            </a:r>
            <a:r>
              <a:rPr b="0" lang="en-US" sz="1800" spc="-1" strike="noStrike">
                <a:latin typeface="Arial"/>
              </a:rPr>
              <a:t>from </a:t>
            </a:r>
            <a:r>
              <a:rPr b="0" lang="en-US" sz="1800" spc="-1" strike="noStrike">
                <a:latin typeface="Arial"/>
              </a:rPr>
              <a:t>https:</a:t>
            </a:r>
            <a:r>
              <a:rPr b="0" lang="en-US" sz="1800" spc="-1" strike="noStrike">
                <a:latin typeface="Arial"/>
              </a:rPr>
              <a:t>//ww</a:t>
            </a:r>
            <a:r>
              <a:rPr b="0" lang="en-US" sz="1800" spc="-1" strike="noStrike">
                <a:latin typeface="Arial"/>
              </a:rPr>
              <a:t>w.my</a:t>
            </a:r>
            <a:r>
              <a:rPr b="0" lang="en-US" sz="1800" spc="-1" strike="noStrike">
                <a:latin typeface="Arial"/>
              </a:rPr>
              <a:t>cuteg</a:t>
            </a:r>
            <a:r>
              <a:rPr b="0" lang="en-US" sz="1800" spc="-1" strike="noStrike">
                <a:latin typeface="Arial"/>
              </a:rPr>
              <a:t>raphi</a:t>
            </a:r>
            <a:r>
              <a:rPr b="0" lang="en-US" sz="1800" spc="-1" strike="noStrike">
                <a:latin typeface="Arial"/>
              </a:rPr>
              <a:t>cs.co</a:t>
            </a:r>
            <a:r>
              <a:rPr b="0" lang="en-US" sz="1800" spc="-1" strike="noStrike">
                <a:latin typeface="Arial"/>
              </a:rPr>
              <a:t>m/gra</a:t>
            </a:r>
            <a:r>
              <a:rPr b="0" lang="en-US" sz="1800" spc="-1" strike="noStrike">
                <a:latin typeface="Arial"/>
              </a:rPr>
              <a:t>phics/</a:t>
            </a:r>
            <a:r>
              <a:rPr b="0" lang="en-US" sz="1800" spc="-1" strike="noStrike">
                <a:latin typeface="Arial"/>
              </a:rPr>
              <a:t>cow/c</a:t>
            </a:r>
            <a:r>
              <a:rPr b="0" lang="en-US" sz="1800" spc="-1" strike="noStrike">
                <a:latin typeface="Arial"/>
              </a:rPr>
              <a:t>ow-</a:t>
            </a:r>
            <a:r>
              <a:rPr b="0" lang="en-US" sz="1800" spc="-1" strike="noStrike">
                <a:latin typeface="Arial"/>
              </a:rPr>
              <a:t>in-</a:t>
            </a:r>
            <a:r>
              <a:rPr b="0" lang="en-US" sz="1800" spc="-1" strike="noStrike">
                <a:latin typeface="Arial"/>
              </a:rPr>
              <a:t>the-</a:t>
            </a:r>
            <a:r>
              <a:rPr b="0" lang="en-US" sz="1800" spc="-1" strike="noStrike">
                <a:latin typeface="Arial"/>
              </a:rPr>
              <a:t>mud-</a:t>
            </a:r>
            <a:r>
              <a:rPr b="0" lang="en-US" sz="1800" spc="-1" strike="noStrike">
                <a:latin typeface="Arial"/>
              </a:rPr>
              <a:t>with-</a:t>
            </a:r>
            <a:r>
              <a:rPr b="0" lang="en-US" sz="1800" spc="-1" strike="noStrike">
                <a:latin typeface="Arial"/>
              </a:rPr>
              <a:t>flies.h</a:t>
            </a:r>
            <a:r>
              <a:rPr b="0" lang="en-US" sz="1800" spc="-1" strike="noStrike">
                <a:latin typeface="Arial"/>
              </a:rPr>
              <a:t>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25EB06-6C13-4355-A7B1-C78B643AE98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80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>
            <a:off x="5298120" y="4659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3"/>
          <p:cNvSpPr/>
          <p:nvPr/>
        </p:nvSpPr>
        <p:spPr>
          <a:xfrm>
            <a:off x="3430800" y="4796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Google Shape;12;p13"/>
          <p:cNvSpPr/>
          <p:nvPr/>
        </p:nvSpPr>
        <p:spPr>
          <a:xfrm>
            <a:off x="8137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A2E5EE7-BF03-4676-944F-C586A0A8C564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3" name="Google Shape;13;p13"/>
          <p:cNvSpPr/>
          <p:nvPr/>
        </p:nvSpPr>
        <p:spPr>
          <a:xfrm>
            <a:off x="694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3/4/2024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5;p15"/>
          <p:cNvSpPr/>
          <p:nvPr/>
        </p:nvSpPr>
        <p:spPr>
          <a:xfrm>
            <a:off x="5334120" y="4686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66;p15"/>
          <p:cNvSpPr/>
          <p:nvPr/>
        </p:nvSpPr>
        <p:spPr>
          <a:xfrm>
            <a:off x="3502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Google Shape;67;p15"/>
          <p:cNvSpPr/>
          <p:nvPr/>
        </p:nvSpPr>
        <p:spPr>
          <a:xfrm>
            <a:off x="8065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523660C9-7EF5-4655-A11D-160A83F4A7A0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6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yyh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0;p13"/>
          <p:cNvSpPr/>
          <p:nvPr/>
        </p:nvSpPr>
        <p:spPr>
          <a:xfrm>
            <a:off x="5298120" y="4659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1;p13"/>
          <p:cNvSpPr/>
          <p:nvPr/>
        </p:nvSpPr>
        <p:spPr>
          <a:xfrm>
            <a:off x="3430800" y="4796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Google Shape;12;p13"/>
          <p:cNvSpPr/>
          <p:nvPr/>
        </p:nvSpPr>
        <p:spPr>
          <a:xfrm>
            <a:off x="8137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5745CED-859C-462F-8C69-4A0F23C1A337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88" name="Google Shape;13;p13"/>
          <p:cNvSpPr/>
          <p:nvPr/>
        </p:nvSpPr>
        <p:spPr>
          <a:xfrm>
            <a:off x="694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5;p15"/>
          <p:cNvSpPr/>
          <p:nvPr/>
        </p:nvSpPr>
        <p:spPr>
          <a:xfrm>
            <a:off x="5334120" y="4686480"/>
            <a:ext cx="357516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66;p15"/>
          <p:cNvSpPr/>
          <p:nvPr/>
        </p:nvSpPr>
        <p:spPr>
          <a:xfrm>
            <a:off x="3502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Google Shape;67;p15"/>
          <p:cNvSpPr/>
          <p:nvPr/>
        </p:nvSpPr>
        <p:spPr>
          <a:xfrm>
            <a:off x="8065800" y="4784040"/>
            <a:ext cx="145548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D9C5EDE-6B3D-4AE4-BDD2-DD6F7090BD2D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30" name="Google Shape;68;p15"/>
          <p:cNvSpPr/>
          <p:nvPr/>
        </p:nvSpPr>
        <p:spPr>
          <a:xfrm>
            <a:off x="658800" y="4823280"/>
            <a:ext cx="207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yyh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7720" y="1237320"/>
            <a:ext cx="8832600" cy="104868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Exploring the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Many-Body Physics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of strongly correlated </a:t>
            </a:r>
            <a:r>
              <a:rPr b="0" lang="en-US" sz="2560" spc="-1" strike="noStrike">
                <a:solidFill>
                  <a:srgbClr val="ff0000"/>
                </a:solidFill>
                <a:latin typeface="Arial"/>
                <a:ea typeface="Arial"/>
              </a:rPr>
              <a:t>topological materials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with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Dynamical Mean Field Theory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(DMFT) in 30 minutes </a:t>
            </a:r>
            <a:endParaRPr b="0" lang="en-US" sz="25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259360" y="2286000"/>
            <a:ext cx="4466160" cy="163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Christopher Jacobs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Collective Phenomena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4/18/2024 - 4/25/2024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35;p 4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Mean Field Theory: example Ising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2" name="Google Shape;136;p 4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35;p 5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Motivation for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Google Shape;136;p 5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35;p 6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Topological Materials: 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7" name="Google Shape;136;p 6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35;p 7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Strongly Correlated Topolgical Materials: Bi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2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Se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Google Shape;136;p 7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35;p 8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Flat Bands???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3" name="Google Shape;136;p 8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224280" y="776520"/>
            <a:ext cx="821592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879280" y="2143080"/>
            <a:ext cx="310932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Supplement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65;p 1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Google Shape;167;p 2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p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65;p5"/>
          <p:cNvSpPr/>
          <p:nvPr/>
        </p:nvSpPr>
        <p:spPr>
          <a:xfrm>
            <a:off x="232200" y="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Google Shape;167;p 1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Tall Task! Please Ask Questions! 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ote: slide numbers below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091600" y="1864800"/>
            <a:ext cx="4800600" cy="27568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35;p 1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First: what is many body physics in solids?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3" name="Google Shape;136;p 1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323280" y="917640"/>
            <a:ext cx="794232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From “The Theory of Everything” by Lauglin and Pines “...the ultimate theory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of the universe-(is) a set of equations capable of describing all phenomena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that have been oberserved or that will ever be”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They claim we need two equations: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time-dependent Shrodinger’s equation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Hamiltonian for particles in a solid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3680" y="3349440"/>
            <a:ext cx="9022320" cy="101520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 flipH="1">
            <a:off x="6172200" y="2286000"/>
            <a:ext cx="914400" cy="9144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 txBox="1"/>
          <p:nvPr/>
        </p:nvSpPr>
        <p:spPr>
          <a:xfrm>
            <a:off x="5765760" y="1828800"/>
            <a:ext cx="2742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Lots of particles in a solid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35;p 2"/>
          <p:cNvSpPr/>
          <p:nvPr/>
        </p:nvSpPr>
        <p:spPr>
          <a:xfrm>
            <a:off x="116280" y="7272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Solution: Ignore the slow physics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Google Shape;136;p 2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680" y="1828800"/>
            <a:ext cx="821592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Aside: molecular dynamics or coupled electron-nuclear dynamics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Approximations: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Born-Oppenheimer Approximation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Only the valence electrons dominate electronic properties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680" y="637200"/>
            <a:ext cx="9022320" cy="101520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281280" y="2214720"/>
            <a:ext cx="2628720" cy="247392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223200" y="3566880"/>
            <a:ext cx="5694480" cy="10771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35;p 3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approximations and why we need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" name="Google Shape;136;p 3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0" y="158760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electronic Hamiltonian (ignore slow physics and focus on valence electrons)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 function and pesky interaction term?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1920s Hartree theory – wave-function  is separable, mean-field approximation of potential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1940s Hartree-Fock Theory – wave-function is slater determinant (exchange potential)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1960s  Density Function Theory - Hohenberg-Kohn Theorems allow us to reformulate QM in terms of density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Assumes “Kohn-sham” basis for electrons (noninteracting electons)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If you want more, slides in supplement!, ask during questions!!!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5680" y="508680"/>
            <a:ext cx="5694480" cy="10771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5;p 2"/>
          <p:cNvSpPr/>
          <p:nvPr/>
        </p:nvSpPr>
        <p:spPr>
          <a:xfrm>
            <a:off x="232200" y="1025640"/>
            <a:ext cx="857196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Google Shape;167;p 3"/>
          <p:cNvSpPr/>
          <p:nvPr/>
        </p:nvSpPr>
        <p:spPr>
          <a:xfrm>
            <a:off x="193320" y="291600"/>
            <a:ext cx="880416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What is DMFT?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 last two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5;p 10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What are strongly correlated electrons?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1" name="Google Shape;136;p 10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50280" y="102564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657720" y="-25200"/>
            <a:ext cx="7822800" cy="5143320"/>
            <a:chOff x="657720" y="-25200"/>
            <a:chExt cx="7822800" cy="5143320"/>
          </a:xfrm>
        </p:grpSpPr>
        <p:sp>
          <p:nvSpPr>
            <p:cNvPr id="204" name=""/>
            <p:cNvSpPr/>
            <p:nvPr/>
          </p:nvSpPr>
          <p:spPr>
            <a:xfrm>
              <a:off x="657720" y="581040"/>
              <a:ext cx="4114800" cy="4114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4365720" y="581040"/>
              <a:ext cx="4114800" cy="4114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6" name="" descr=""/>
            <p:cNvPicPr/>
            <p:nvPr/>
          </p:nvPicPr>
          <p:blipFill>
            <a:blip r:embed="rId1"/>
            <a:stretch/>
          </p:blipFill>
          <p:spPr>
            <a:xfrm>
              <a:off x="724320" y="-25200"/>
              <a:ext cx="7735320" cy="5143320"/>
            </a:xfrm>
            <a:prstGeom prst="rect">
              <a:avLst/>
            </a:prstGeom>
            <a:ln w="0">
              <a:noFill/>
            </a:ln>
          </p:spPr>
        </p:pic>
      </p:grp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 9"/>
          <p:cNvSpPr/>
          <p:nvPr/>
        </p:nvSpPr>
        <p:spPr>
          <a:xfrm>
            <a:off x="116280" y="-35280"/>
            <a:ext cx="9026640" cy="27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lin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g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wi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th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ro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ng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ly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ec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av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of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yn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ca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l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ea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Fi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el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d 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he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8" name="Google Shape;136;p 9"/>
          <p:cNvSpPr/>
          <p:nvPr/>
        </p:nvSpPr>
        <p:spPr>
          <a:xfrm>
            <a:off x="409680" y="1025640"/>
            <a:ext cx="89517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0" y="1025640"/>
            <a:ext cx="9142920" cy="59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409680" y="1433520"/>
            <a:ext cx="850572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+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4562</TotalTime>
  <Application>LibreOffice/7.3.7.2$Linux_X86_64 LibreOffice_project/30$Build-2</Application>
  <AppVersion>15.0000</AppVersion>
  <Words>1079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2014-09-22T15:24:08Z</dcterms:created>
  <dc:creator>Edward Flagg</dc:creator>
  <dc:description/>
  <dc:language>en-US</dc:language>
  <cp:lastModifiedBy/>
  <dcterms:modified xsi:type="dcterms:W3CDTF">2024-03-16T12:49:56Z</dcterms:modified>
  <cp:revision>55</cp:revision>
  <dc:subject/>
  <dc:title>Combined ARPES and LDA+eDMFT investigation on the effects of strain &amp; doping in Fe(Se,Te)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19</vt:i4>
  </property>
</Properties>
</file>