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939F8CE-F7F4-4C31-89CD-CB50F9471F4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87600" cy="3423960"/>
          </a:xfrm>
          <a:prstGeom prst="rect">
            <a:avLst/>
          </a:prstGeom>
          <a:ln w="0">
            <a:noFill/>
          </a:ln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A06EBD1-AE18-4A1C-A308-B5B7283611D2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87600" cy="3423960"/>
          </a:xfrm>
          <a:prstGeom prst="rect">
            <a:avLst/>
          </a:prstGeom>
          <a:ln w="0">
            <a:noFill/>
          </a:ln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Figure from https://www.mycutegraphics.com/graphics/cow/cow-in-the-mud-with-flies.html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C462990-28E8-4337-B873-15E40E108B2F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87600" cy="3423960"/>
          </a:xfrm>
          <a:prstGeom prst="rect">
            <a:avLst/>
          </a:prstGeom>
          <a:ln w="0">
            <a:noFill/>
          </a:ln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Figure from https://www.mycutegraphics.com/graphics/cow/cow-in-the-mud-with-flies.html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00EB45D-C337-45B9-A392-08F6B77535D5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384120" y="685800"/>
            <a:ext cx="6084360" cy="3422160"/>
          </a:xfrm>
          <a:prstGeom prst="rect">
            <a:avLst/>
          </a:prstGeom>
          <a:ln w="0">
            <a:noFill/>
          </a:ln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4BF904A-2271-43E0-B02E-F8D73D2C1D65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87600" cy="3423960"/>
          </a:xfrm>
          <a:prstGeom prst="rect">
            <a:avLst/>
          </a:prstGeom>
          <a:ln w="0">
            <a:noFill/>
          </a:ln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Figure from https://www.mycutegraphics.com/graphics/cow/cow-in-the-mud-with-flies.html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8425F48-ABCB-44DE-A2EF-058DC56FB435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384120" y="685800"/>
            <a:ext cx="6084360" cy="3422160"/>
          </a:xfrm>
          <a:prstGeom prst="rect">
            <a:avLst/>
          </a:prstGeom>
          <a:ln w="0">
            <a:noFill/>
          </a:ln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CC0DC2A-65C0-42FF-9B4B-4762A6FCD6B0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87600" cy="3423960"/>
          </a:xfrm>
          <a:prstGeom prst="rect">
            <a:avLst/>
          </a:prstGeom>
          <a:ln w="0">
            <a:noFill/>
          </a:ln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Figure from https://www.mycutegraphics.com/graphics/cow/cow-in-the-mud-with-flies.html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827DC03-ED9B-4638-A2F4-6D5614D2519A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87600" cy="3423960"/>
          </a:xfrm>
          <a:prstGeom prst="rect">
            <a:avLst/>
          </a:prstGeom>
          <a:ln w="0">
            <a:noFill/>
          </a:ln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Figure from https://www.mycutegraphics.com/graphics/cow/cow-in-the-mud-with-flies.html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6802AC0-361B-4BF5-AB93-6C42BCD0114F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87600" cy="3423960"/>
          </a:xfrm>
          <a:prstGeom prst="rect">
            <a:avLst/>
          </a:prstGeom>
          <a:ln w="0">
            <a:noFill/>
          </a:ln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Figure from https://www.mycutegraphics.com/graphics/cow/cow-in-the-mud-with-flies.html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96D114B-C123-4EFB-80FE-BB959A4DC8FA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384120" y="685800"/>
            <a:ext cx="6084360" cy="3422160"/>
          </a:xfrm>
          <a:prstGeom prst="rect">
            <a:avLst/>
          </a:prstGeom>
          <a:ln w="0">
            <a:noFill/>
          </a:ln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6B6070A-2BFB-45DE-A56F-77B8060F3A1B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384120" y="685800"/>
            <a:ext cx="6084360" cy="3422160"/>
          </a:xfrm>
          <a:prstGeom prst="rect">
            <a:avLst/>
          </a:prstGeom>
          <a:ln w="0">
            <a:noFill/>
          </a:ln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B4AAE22-52E6-405F-A339-0EE244AB70D4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384120" y="685800"/>
            <a:ext cx="6084360" cy="3422160"/>
          </a:xfrm>
          <a:prstGeom prst="rect">
            <a:avLst/>
          </a:prstGeom>
          <a:ln w="0">
            <a:noFill/>
          </a:ln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http</a:t>
            </a:r>
            <a:r>
              <a:rPr b="0" lang="en-US" sz="2000" spc="-1" strike="noStrike">
                <a:latin typeface="Arial"/>
              </a:rPr>
              <a:t>s:/</a:t>
            </a:r>
            <a:r>
              <a:rPr b="0" lang="en-US" sz="2000" spc="-1" strike="noStrike">
                <a:latin typeface="Arial"/>
              </a:rPr>
              <a:t>/</a:t>
            </a:r>
            <a:r>
              <a:rPr b="0" lang="en-US" sz="2000" spc="-1" strike="noStrike">
                <a:latin typeface="Arial"/>
              </a:rPr>
              <a:t>fin</a:t>
            </a:r>
            <a:r>
              <a:rPr b="0" lang="en-US" sz="2000" spc="-1" strike="noStrike">
                <a:latin typeface="Arial"/>
              </a:rPr>
              <a:t>ea</a:t>
            </a:r>
            <a:r>
              <a:rPr b="0" lang="en-US" sz="2000" spc="-1" strike="noStrike">
                <a:latin typeface="Arial"/>
              </a:rPr>
              <a:t>rt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eri</a:t>
            </a:r>
            <a:r>
              <a:rPr b="0" lang="en-US" sz="2000" spc="-1" strike="noStrike">
                <a:latin typeface="Arial"/>
              </a:rPr>
              <a:t>ca</a:t>
            </a:r>
            <a:r>
              <a:rPr b="0" lang="en-US" sz="2000" spc="-1" strike="noStrike">
                <a:latin typeface="Arial"/>
              </a:rPr>
              <a:t>.c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m/</a:t>
            </a:r>
            <a:r>
              <a:rPr b="0" lang="en-US" sz="2000" spc="-1" strike="noStrike">
                <a:latin typeface="Arial"/>
              </a:rPr>
              <a:t>fe</a:t>
            </a:r>
            <a:r>
              <a:rPr b="0" lang="en-US" sz="2000" spc="-1" strike="noStrike">
                <a:latin typeface="Arial"/>
              </a:rPr>
              <a:t>at</a:t>
            </a:r>
            <a:r>
              <a:rPr b="0" lang="en-US" sz="2000" spc="-1" strike="noStrike">
                <a:latin typeface="Arial"/>
              </a:rPr>
              <a:t>ur</a:t>
            </a:r>
            <a:r>
              <a:rPr b="0" lang="en-US" sz="2000" spc="-1" strike="noStrike">
                <a:latin typeface="Arial"/>
              </a:rPr>
              <a:t>ed</a:t>
            </a:r>
            <a:r>
              <a:rPr b="0" lang="en-US" sz="2000" spc="-1" strike="noStrike">
                <a:latin typeface="Arial"/>
              </a:rPr>
              <a:t>/</a:t>
            </a:r>
            <a:r>
              <a:rPr b="0" lang="en-US" sz="2000" spc="-1" strike="noStrike">
                <a:latin typeface="Arial"/>
              </a:rPr>
              <a:t>sc</a:t>
            </a:r>
            <a:r>
              <a:rPr b="0" lang="en-US" sz="2000" spc="-1" strike="noStrike">
                <a:latin typeface="Arial"/>
              </a:rPr>
              <a:t>yll</a:t>
            </a:r>
            <a:r>
              <a:rPr b="0" lang="en-US" sz="2000" spc="-1" strike="noStrike">
                <a:latin typeface="Arial"/>
              </a:rPr>
              <a:t>a-</a:t>
            </a:r>
            <a:r>
              <a:rPr b="0" lang="en-US" sz="2000" spc="-1" strike="noStrike">
                <a:latin typeface="Arial"/>
              </a:rPr>
              <a:t>at</a:t>
            </a:r>
            <a:r>
              <a:rPr b="0" lang="en-US" sz="2000" spc="-1" strike="noStrike">
                <a:latin typeface="Arial"/>
              </a:rPr>
              <a:t>ta</a:t>
            </a:r>
            <a:r>
              <a:rPr b="0" lang="en-US" sz="2000" spc="-1" strike="noStrike">
                <a:latin typeface="Arial"/>
              </a:rPr>
              <a:t>ck</a:t>
            </a:r>
            <a:r>
              <a:rPr b="0" lang="en-US" sz="2000" spc="-1" strike="noStrike">
                <a:latin typeface="Arial"/>
              </a:rPr>
              <a:t>in</a:t>
            </a:r>
            <a:r>
              <a:rPr b="0" lang="en-US" sz="2000" spc="-1" strike="noStrike">
                <a:latin typeface="Arial"/>
              </a:rPr>
              <a:t>g-</a:t>
            </a:r>
            <a:r>
              <a:rPr b="0" lang="en-US" sz="2000" spc="-1" strike="noStrike">
                <a:latin typeface="Arial"/>
              </a:rPr>
              <a:t>th</a:t>
            </a:r>
            <a:r>
              <a:rPr b="0" lang="en-US" sz="2000" spc="-1" strike="noStrike">
                <a:latin typeface="Arial"/>
              </a:rPr>
              <a:t>e-</a:t>
            </a:r>
            <a:r>
              <a:rPr b="0" lang="en-US" sz="2000" spc="-1" strike="noStrike">
                <a:latin typeface="Arial"/>
              </a:rPr>
              <a:t>sh</a:t>
            </a:r>
            <a:r>
              <a:rPr b="0" lang="en-US" sz="2000" spc="-1" strike="noStrike">
                <a:latin typeface="Arial"/>
              </a:rPr>
              <a:t>ip-</a:t>
            </a:r>
            <a:r>
              <a:rPr b="0" lang="en-US" sz="2000" spc="-1" strike="noStrike">
                <a:latin typeface="Arial"/>
              </a:rPr>
              <a:t>of</a:t>
            </a:r>
            <a:r>
              <a:rPr b="0" lang="en-US" sz="2000" spc="-1" strike="noStrike">
                <a:latin typeface="Arial"/>
              </a:rPr>
              <a:t>-</a:t>
            </a:r>
            <a:r>
              <a:rPr b="0" lang="en-US" sz="2000" spc="-1" strike="noStrike">
                <a:latin typeface="Arial"/>
              </a:rPr>
              <a:t>od</a:t>
            </a:r>
            <a:r>
              <a:rPr b="0" lang="en-US" sz="2000" spc="-1" strike="noStrike">
                <a:latin typeface="Arial"/>
              </a:rPr>
              <a:t>ys</a:t>
            </a:r>
            <a:r>
              <a:rPr b="0" lang="en-US" sz="2000" spc="-1" strike="noStrike">
                <a:latin typeface="Arial"/>
              </a:rPr>
              <a:t>se</a:t>
            </a:r>
            <a:r>
              <a:rPr b="0" lang="en-US" sz="2000" spc="-1" strike="noStrike">
                <a:latin typeface="Arial"/>
              </a:rPr>
              <a:t>us</a:t>
            </a:r>
            <a:r>
              <a:rPr b="0" lang="en-US" sz="2000" spc="-1" strike="noStrike">
                <a:latin typeface="Arial"/>
              </a:rPr>
              <a:t>-</a:t>
            </a:r>
            <a:r>
              <a:rPr b="0" lang="en-US" sz="2000" spc="-1" strike="noStrike">
                <a:latin typeface="Arial"/>
              </a:rPr>
              <a:t>ro</a:t>
            </a:r>
            <a:r>
              <a:rPr b="0" lang="en-US" sz="2000" spc="-1" strike="noStrike">
                <a:latin typeface="Arial"/>
              </a:rPr>
              <a:t>ge</a:t>
            </a:r>
            <a:r>
              <a:rPr b="0" lang="en-US" sz="2000" spc="-1" strike="noStrike">
                <a:latin typeface="Arial"/>
              </a:rPr>
              <a:t>r-</a:t>
            </a:r>
            <a:r>
              <a:rPr b="0" lang="en-US" sz="2000" spc="-1" strike="noStrike">
                <a:latin typeface="Arial"/>
              </a:rPr>
              <a:t>pa</a:t>
            </a:r>
            <a:r>
              <a:rPr b="0" lang="en-US" sz="2000" spc="-1" strike="noStrike">
                <a:latin typeface="Arial"/>
              </a:rPr>
              <a:t>yn</a:t>
            </a:r>
            <a:r>
              <a:rPr b="0" lang="en-US" sz="2000" spc="-1" strike="noStrike">
                <a:latin typeface="Arial"/>
              </a:rPr>
              <a:t>e.</a:t>
            </a:r>
            <a:r>
              <a:rPr b="0" lang="en-US" sz="2000" spc="-1" strike="noStrike">
                <a:latin typeface="Arial"/>
              </a:rPr>
              <a:t>ht</a:t>
            </a:r>
            <a:r>
              <a:rPr b="0" lang="en-US" sz="2000" spc="-1" strike="noStrike">
                <a:latin typeface="Arial"/>
              </a:rPr>
              <a:t>ml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18FA3B3-7F9B-4996-AC0E-1FEC00DD6420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87600" cy="3423960"/>
          </a:xfrm>
          <a:prstGeom prst="rect">
            <a:avLst/>
          </a:prstGeom>
          <a:ln w="0">
            <a:noFill/>
          </a:ln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75978F0-E99A-4692-91F3-1ECFC86535F3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87600" cy="3423960"/>
          </a:xfrm>
          <a:prstGeom prst="rect">
            <a:avLst/>
          </a:prstGeom>
          <a:ln w="0">
            <a:noFill/>
          </a:ln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Figure from </a:t>
            </a:r>
            <a:r>
              <a:rPr b="0" lang="en-US" sz="1800" spc="-1" strike="noStrike">
                <a:latin typeface="Arial"/>
              </a:rPr>
              <a:t>https://www.m</a:t>
            </a:r>
            <a:r>
              <a:rPr b="0" lang="en-US" sz="1800" spc="-1" strike="noStrike">
                <a:latin typeface="Arial"/>
              </a:rPr>
              <a:t>ycutegraphics</a:t>
            </a:r>
            <a:r>
              <a:rPr b="0" lang="en-US" sz="1800" spc="-1" strike="noStrike">
                <a:latin typeface="Arial"/>
              </a:rPr>
              <a:t>.com/graphics</a:t>
            </a:r>
            <a:r>
              <a:rPr b="0" lang="en-US" sz="1800" spc="-1" strike="noStrike">
                <a:latin typeface="Arial"/>
              </a:rPr>
              <a:t>/cow/cow-in-</a:t>
            </a:r>
            <a:r>
              <a:rPr b="0" lang="en-US" sz="1800" spc="-1" strike="noStrike">
                <a:latin typeface="Arial"/>
              </a:rPr>
              <a:t>the-mud-with-</a:t>
            </a:r>
            <a:r>
              <a:rPr b="0" lang="en-US" sz="1800" spc="-1" strike="noStrike">
                <a:latin typeface="Arial"/>
              </a:rPr>
              <a:t>flies.html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AF61D8C-3680-4692-92E4-F46E1C4812A5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87600" cy="3423960"/>
          </a:xfrm>
          <a:prstGeom prst="rect">
            <a:avLst/>
          </a:prstGeom>
          <a:ln w="0">
            <a:noFill/>
          </a:ln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Figure from https://www.mycutegraphics.com/graphics/cow/cow-in-the-mud-with-flies.html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7700E9A-D4A4-4C0A-B41A-69CE149009E0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384120" y="685800"/>
            <a:ext cx="6084360" cy="3422160"/>
          </a:xfrm>
          <a:prstGeom prst="rect">
            <a:avLst/>
          </a:prstGeom>
          <a:ln w="0">
            <a:noFill/>
          </a:ln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59B084F-5CD5-4972-AE4D-4F898CF67F16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87600" cy="3423960"/>
          </a:xfrm>
          <a:prstGeom prst="rect">
            <a:avLst/>
          </a:prstGeom>
          <a:ln w="0">
            <a:noFill/>
          </a:ln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Figure from https://www.mycutegraphics.com/graphics/cow/cow-in-the-mud-with-flies.html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7650257-F569-4A85-A25B-5C6A11F622DE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87600" cy="3423960"/>
          </a:xfrm>
          <a:prstGeom prst="rect">
            <a:avLst/>
          </a:prstGeom>
          <a:ln w="0">
            <a:noFill/>
          </a:ln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Figure from https://www.mycutegraphics.com/graphics/cow/cow-in-the-mud-with-flies.html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2B6E780-F540-4AD4-BB4E-BDE026E2A635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7800" cy="39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7800" cy="39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7800" cy="39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7800" cy="39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13"/>
          <p:cNvSpPr/>
          <p:nvPr/>
        </p:nvSpPr>
        <p:spPr>
          <a:xfrm>
            <a:off x="5298120" y="4659480"/>
            <a:ext cx="3575160" cy="28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1;p13"/>
          <p:cNvSpPr/>
          <p:nvPr/>
        </p:nvSpPr>
        <p:spPr>
          <a:xfrm>
            <a:off x="3430800" y="4796280"/>
            <a:ext cx="2071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54061"/>
                </a:solidFill>
                <a:latin typeface="Times New Roman"/>
                <a:ea typeface="Times New Roman"/>
              </a:rPr>
              <a:t>Collective Phenomena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" name="Google Shape;12;p13"/>
          <p:cNvSpPr/>
          <p:nvPr/>
        </p:nvSpPr>
        <p:spPr>
          <a:xfrm>
            <a:off x="8137800" y="4784040"/>
            <a:ext cx="1455480" cy="31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1DD1B273-B4F6-4E5B-B2CA-5DD941FDDFFF}" type="slidenum"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2400" spc="-1" strike="noStrike">
              <a:latin typeface="Arial"/>
            </a:endParaRPr>
          </a:p>
        </p:txBody>
      </p:sp>
      <p:sp>
        <p:nvSpPr>
          <p:cNvPr id="3" name="Google Shape;13;p13"/>
          <p:cNvSpPr/>
          <p:nvPr/>
        </p:nvSpPr>
        <p:spPr>
          <a:xfrm>
            <a:off x="694800" y="4823280"/>
            <a:ext cx="2071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54061"/>
                </a:solidFill>
                <a:latin typeface="Times New Roman"/>
                <a:ea typeface="Times New Roman"/>
              </a:rPr>
              <a:t>3/4/2024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Google Shape;68;p15"/>
          <p:cNvSpPr/>
          <p:nvPr/>
        </p:nvSpPr>
        <p:spPr>
          <a:xfrm>
            <a:off x="658800" y="4823280"/>
            <a:ext cx="2071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54061"/>
                </a:solidFill>
                <a:latin typeface="Times New Roman"/>
                <a:ea typeface="Times New Roman"/>
              </a:rPr>
              <a:t>4/18/2024</a:t>
            </a:r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65;p15"/>
          <p:cNvSpPr/>
          <p:nvPr/>
        </p:nvSpPr>
        <p:spPr>
          <a:xfrm>
            <a:off x="5334120" y="4686480"/>
            <a:ext cx="3575160" cy="28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Google Shape;66;p15"/>
          <p:cNvSpPr/>
          <p:nvPr/>
        </p:nvSpPr>
        <p:spPr>
          <a:xfrm>
            <a:off x="3502800" y="4823280"/>
            <a:ext cx="2071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54061"/>
                </a:solidFill>
                <a:latin typeface="Times New Roman"/>
                <a:ea typeface="Times New Roman"/>
              </a:rPr>
              <a:t>Collective Phenomena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Google Shape;67;p15"/>
          <p:cNvSpPr/>
          <p:nvPr/>
        </p:nvSpPr>
        <p:spPr>
          <a:xfrm>
            <a:off x="8065800" y="4784040"/>
            <a:ext cx="1455480" cy="31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870984AE-2827-45E6-A4B4-46DD092B2DA5}" type="slidenum"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2400" spc="-1" strike="noStrike">
              <a:latin typeface="Arial"/>
            </a:endParaRPr>
          </a:p>
        </p:txBody>
      </p:sp>
      <p:sp>
        <p:nvSpPr>
          <p:cNvPr id="46" name="Google Shape;68;p15"/>
          <p:cNvSpPr/>
          <p:nvPr/>
        </p:nvSpPr>
        <p:spPr>
          <a:xfrm>
            <a:off x="658800" y="4823280"/>
            <a:ext cx="2071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54061"/>
                </a:solidFill>
                <a:latin typeface="Times New Roman"/>
                <a:ea typeface="Times New Roman"/>
              </a:rPr>
              <a:t>4/18/2024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yyh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10;p13"/>
          <p:cNvSpPr/>
          <p:nvPr/>
        </p:nvSpPr>
        <p:spPr>
          <a:xfrm>
            <a:off x="5298120" y="4659480"/>
            <a:ext cx="3575160" cy="28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Google Shape;11;p13"/>
          <p:cNvSpPr/>
          <p:nvPr/>
        </p:nvSpPr>
        <p:spPr>
          <a:xfrm>
            <a:off x="3430800" y="4796280"/>
            <a:ext cx="2071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54061"/>
                </a:solidFill>
                <a:latin typeface="Times New Roman"/>
                <a:ea typeface="Times New Roman"/>
              </a:rPr>
              <a:t>Collective Phenomena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" name="Google Shape;12;p13"/>
          <p:cNvSpPr/>
          <p:nvPr/>
        </p:nvSpPr>
        <p:spPr>
          <a:xfrm>
            <a:off x="8137800" y="4784040"/>
            <a:ext cx="1455480" cy="31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1AF0725A-86D7-49C2-999D-04B9452FE45C}" type="slidenum"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2400" spc="-1" strike="noStrike">
              <a:latin typeface="Arial"/>
            </a:endParaRPr>
          </a:p>
        </p:txBody>
      </p:sp>
      <p:sp>
        <p:nvSpPr>
          <p:cNvPr id="88" name="Google Shape;13;p13"/>
          <p:cNvSpPr/>
          <p:nvPr/>
        </p:nvSpPr>
        <p:spPr>
          <a:xfrm>
            <a:off x="694800" y="4823280"/>
            <a:ext cx="2071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54061"/>
                </a:solidFill>
                <a:latin typeface="Times New Roman"/>
                <a:ea typeface="Times New Roman"/>
              </a:rPr>
              <a:t>4/18/2024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65;p15"/>
          <p:cNvSpPr/>
          <p:nvPr/>
        </p:nvSpPr>
        <p:spPr>
          <a:xfrm>
            <a:off x="5334120" y="4686480"/>
            <a:ext cx="3575160" cy="28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Google Shape;66;p15"/>
          <p:cNvSpPr/>
          <p:nvPr/>
        </p:nvSpPr>
        <p:spPr>
          <a:xfrm>
            <a:off x="3502800" y="4823280"/>
            <a:ext cx="2071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54061"/>
                </a:solidFill>
                <a:latin typeface="Times New Roman"/>
                <a:ea typeface="Times New Roman"/>
              </a:rPr>
              <a:t>Collective Phenomena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9" name="Google Shape;67;p15"/>
          <p:cNvSpPr/>
          <p:nvPr/>
        </p:nvSpPr>
        <p:spPr>
          <a:xfrm>
            <a:off x="8065800" y="4784040"/>
            <a:ext cx="1455480" cy="31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29B9502B-136C-47B2-820D-9767C703814C}" type="slidenum"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2400" spc="-1" strike="noStrike">
              <a:latin typeface="Arial"/>
            </a:endParaRPr>
          </a:p>
        </p:txBody>
      </p:sp>
      <p:sp>
        <p:nvSpPr>
          <p:cNvPr id="130" name="Google Shape;68;p15"/>
          <p:cNvSpPr/>
          <p:nvPr/>
        </p:nvSpPr>
        <p:spPr>
          <a:xfrm>
            <a:off x="658800" y="4823280"/>
            <a:ext cx="2071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54061"/>
                </a:solidFill>
                <a:latin typeface="Times New Roman"/>
                <a:ea typeface="Times New Roman"/>
              </a:rPr>
              <a:t>4/18/2024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yyh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7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17720" y="1237320"/>
            <a:ext cx="8832600" cy="1048680"/>
          </a:xfrm>
          <a:prstGeom prst="rect">
            <a:avLst/>
          </a:prstGeom>
          <a:noFill/>
          <a:ln w="0">
            <a:noFill/>
          </a:ln>
          <a:effectLst>
            <a:outerShdw dist="19080" dir="5400000" blurRad="572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60" spc="-1" strike="noStrike">
                <a:solidFill>
                  <a:srgbClr val="ffe994"/>
                </a:solidFill>
                <a:latin typeface="Arial"/>
                <a:ea typeface="Arial"/>
              </a:rPr>
              <a:t>Exploring the </a:t>
            </a:r>
            <a:r>
              <a:rPr b="0" lang="en-US" sz="2560" spc="-1" strike="noStrike">
                <a:solidFill>
                  <a:srgbClr val="ff4000"/>
                </a:solidFill>
                <a:latin typeface="Arial"/>
                <a:ea typeface="Arial"/>
              </a:rPr>
              <a:t>Many-Body Physics</a:t>
            </a:r>
            <a:r>
              <a:rPr b="0" lang="en-US" sz="2560" spc="-1" strike="noStrike">
                <a:solidFill>
                  <a:srgbClr val="ffe994"/>
                </a:solidFill>
                <a:latin typeface="Arial"/>
                <a:ea typeface="Arial"/>
              </a:rPr>
              <a:t> of strongly correlated </a:t>
            </a:r>
            <a:r>
              <a:rPr b="0" lang="en-US" sz="2560" spc="-1" strike="noStrike">
                <a:solidFill>
                  <a:srgbClr val="ff0000"/>
                </a:solidFill>
                <a:latin typeface="Arial"/>
                <a:ea typeface="Arial"/>
              </a:rPr>
              <a:t>topological materials</a:t>
            </a:r>
            <a:r>
              <a:rPr b="0" lang="en-US" sz="2560" spc="-1" strike="noStrike">
                <a:solidFill>
                  <a:srgbClr val="ffe994"/>
                </a:solidFill>
                <a:latin typeface="Arial"/>
                <a:ea typeface="Arial"/>
              </a:rPr>
              <a:t> with </a:t>
            </a:r>
            <a:r>
              <a:rPr b="0" lang="en-US" sz="2560" spc="-1" strike="noStrike">
                <a:solidFill>
                  <a:srgbClr val="ff4000"/>
                </a:solidFill>
                <a:latin typeface="Arial"/>
                <a:ea typeface="Arial"/>
              </a:rPr>
              <a:t>Dynamical Mean Field Theory</a:t>
            </a:r>
            <a:r>
              <a:rPr b="0" lang="en-US" sz="2560" spc="-1" strike="noStrike">
                <a:solidFill>
                  <a:srgbClr val="ffe994"/>
                </a:solidFill>
                <a:latin typeface="Arial"/>
                <a:ea typeface="Arial"/>
              </a:rPr>
              <a:t> (DMFT) in 30 minutes </a:t>
            </a:r>
            <a:endParaRPr b="0" lang="en-US" sz="25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2259360" y="2286000"/>
            <a:ext cx="4466160" cy="163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Christopher Jacobs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228600" indent="-22860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Collective Phenomena</a:t>
            </a:r>
            <a:endParaRPr b="0" lang="en-US" sz="2000" spc="-1" strike="noStrike">
              <a:latin typeface="Arial"/>
            </a:endParaRPr>
          </a:p>
          <a:p>
            <a:pPr marL="228600" indent="-22860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4/18/2024 - 4/25/2024 </a:t>
            </a:r>
            <a:endParaRPr b="0" lang="en-US" sz="2000" spc="-1" strike="noStrike">
              <a:latin typeface="Arial"/>
            </a:endParaRPr>
          </a:p>
          <a:p>
            <a:pPr marL="228600" indent="-22860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28600" indent="-22860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p:transition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135;p 4"/>
          <p:cNvSpPr/>
          <p:nvPr/>
        </p:nvSpPr>
        <p:spPr>
          <a:xfrm>
            <a:off x="116280" y="72720"/>
            <a:ext cx="9026640" cy="27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Arial"/>
              </a:rPr>
              <a:t>Mean Field Theory (Ned spoke about Weiss Model): example Ising Model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12" name="Google Shape;136;p 4"/>
          <p:cNvSpPr/>
          <p:nvPr/>
        </p:nvSpPr>
        <p:spPr>
          <a:xfrm>
            <a:off x="409680" y="1025640"/>
            <a:ext cx="8951760" cy="12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p:transition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135;p 5"/>
          <p:cNvSpPr/>
          <p:nvPr/>
        </p:nvSpPr>
        <p:spPr>
          <a:xfrm>
            <a:off x="116280" y="72720"/>
            <a:ext cx="9026640" cy="27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Historical Motivation for DMFT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14" name="Google Shape;136;p 5"/>
          <p:cNvSpPr/>
          <p:nvPr/>
        </p:nvSpPr>
        <p:spPr>
          <a:xfrm>
            <a:off x="409680" y="1025640"/>
            <a:ext cx="8951760" cy="12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15" name=""/>
          <p:cNvSpPr txBox="1"/>
          <p:nvPr/>
        </p:nvSpPr>
        <p:spPr>
          <a:xfrm>
            <a:off x="224280" y="776520"/>
            <a:ext cx="8215920" cy="469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 far: electronic Hamilonians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Now: how do we deal with the wavefunction? 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Problem: Expensive computationally or not good enough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</p:spTree>
  </p:cSld>
  <p:transition>
    <p:fade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165;p 3"/>
          <p:cNvSpPr/>
          <p:nvPr/>
        </p:nvSpPr>
        <p:spPr>
          <a:xfrm>
            <a:off x="232200" y="1025640"/>
            <a:ext cx="8571960" cy="23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17" name="Google Shape;167;p 4"/>
          <p:cNvSpPr/>
          <p:nvPr/>
        </p:nvSpPr>
        <p:spPr>
          <a:xfrm>
            <a:off x="0" y="291600"/>
            <a:ext cx="8804160" cy="27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sngStrike">
                <a:solidFill>
                  <a:srgbClr val="ffffff"/>
                </a:solidFill>
                <a:latin typeface="Arial"/>
                <a:ea typeface="Arial"/>
              </a:rPr>
              <a:t>What is Many body physics?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sngStrike">
                <a:solidFill>
                  <a:srgbClr val="ffffff"/>
                </a:solidFill>
                <a:latin typeface="Arial"/>
                <a:ea typeface="Arial"/>
              </a:rPr>
              <a:t>What is DMFT?</a:t>
            </a:r>
            <a:r>
              <a:rPr b="0" lang="en-US" sz="4400" spc="-1" strike="noStrike">
                <a:solidFill>
                  <a:srgbClr val="81d41a"/>
                </a:solidFill>
                <a:latin typeface="Arial"/>
                <a:ea typeface="Arial"/>
              </a:rPr>
              <a:t> 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81d41a"/>
                </a:solidFill>
                <a:latin typeface="Arial"/>
                <a:ea typeface="Arial"/>
              </a:rPr>
              <a:t>What are topological materials?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How are these related?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</p:txBody>
      </p:sp>
    </p:spTree>
  </p:cSld>
  <p:transition>
    <p:fade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135;p 6"/>
          <p:cNvSpPr/>
          <p:nvPr/>
        </p:nvSpPr>
        <p:spPr>
          <a:xfrm>
            <a:off x="116280" y="72720"/>
            <a:ext cx="9026640" cy="27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Topological Materials: Introduction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19" name="Google Shape;136;p 6"/>
          <p:cNvSpPr/>
          <p:nvPr/>
        </p:nvSpPr>
        <p:spPr>
          <a:xfrm>
            <a:off x="409680" y="1025640"/>
            <a:ext cx="8951760" cy="12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20" name=""/>
          <p:cNvSpPr txBox="1"/>
          <p:nvPr/>
        </p:nvSpPr>
        <p:spPr>
          <a:xfrm>
            <a:off x="224280" y="776520"/>
            <a:ext cx="8215920" cy="469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 far: electronic Hamilonians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Now: how do we deal with the wavefunction? 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Problem: Expensive computationally or not good enough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</p:spTree>
  </p:cSld>
  <p:transition>
    <p:fade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165;p 4"/>
          <p:cNvSpPr/>
          <p:nvPr/>
        </p:nvSpPr>
        <p:spPr>
          <a:xfrm>
            <a:off x="232200" y="1025640"/>
            <a:ext cx="8571960" cy="23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22" name="Google Shape;167;p 5"/>
          <p:cNvSpPr/>
          <p:nvPr/>
        </p:nvSpPr>
        <p:spPr>
          <a:xfrm>
            <a:off x="0" y="291600"/>
            <a:ext cx="8804160" cy="27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sngStrike">
                <a:solidFill>
                  <a:srgbClr val="ffffff"/>
                </a:solidFill>
                <a:latin typeface="Arial"/>
                <a:ea typeface="Arial"/>
              </a:rPr>
              <a:t>What is Many body physics?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sngStrike">
                <a:solidFill>
                  <a:srgbClr val="ffffff"/>
                </a:solidFill>
                <a:latin typeface="Arial"/>
                <a:ea typeface="Arial"/>
              </a:rPr>
              <a:t>What is DMFT?</a:t>
            </a:r>
            <a:r>
              <a:rPr b="0" lang="en-US" sz="4400" spc="-1" strike="noStrike">
                <a:solidFill>
                  <a:srgbClr val="81d41a"/>
                </a:solidFill>
                <a:latin typeface="Arial"/>
                <a:ea typeface="Arial"/>
              </a:rPr>
              <a:t> 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sngStrike">
                <a:solidFill>
                  <a:srgbClr val="ffffff"/>
                </a:solidFill>
                <a:latin typeface="Arial"/>
                <a:ea typeface="Arial"/>
              </a:rPr>
              <a:t>What are topological materials?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81d41a"/>
                </a:solidFill>
                <a:latin typeface="Arial"/>
                <a:ea typeface="Arial"/>
              </a:rPr>
              <a:t>How are these related?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</p:txBody>
      </p:sp>
    </p:spTree>
  </p:cSld>
  <p:transition>
    <p:fade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135;p 7"/>
          <p:cNvSpPr/>
          <p:nvPr/>
        </p:nvSpPr>
        <p:spPr>
          <a:xfrm>
            <a:off x="116280" y="72720"/>
            <a:ext cx="9026640" cy="27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Strongly Correlated Topolgical Materials: Bi</a:t>
            </a:r>
            <a:r>
              <a:rPr b="0" lang="en-US" sz="3000" spc="-1" strike="noStrike" baseline="-8000">
                <a:solidFill>
                  <a:srgbClr val="ffffff"/>
                </a:solidFill>
                <a:latin typeface="Arial"/>
                <a:ea typeface="Arial"/>
              </a:rPr>
              <a:t>2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Se</a:t>
            </a:r>
            <a:r>
              <a:rPr b="0" lang="en-US" sz="3000" spc="-1" strike="noStrike" baseline="-8000">
                <a:solidFill>
                  <a:srgbClr val="ffffff"/>
                </a:solidFill>
                <a:latin typeface="Arial"/>
                <a:ea typeface="Arial"/>
              </a:rPr>
              <a:t>3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24" name="Google Shape;136;p 7"/>
          <p:cNvSpPr/>
          <p:nvPr/>
        </p:nvSpPr>
        <p:spPr>
          <a:xfrm>
            <a:off x="409680" y="1025640"/>
            <a:ext cx="8951760" cy="12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25" name=""/>
          <p:cNvSpPr txBox="1"/>
          <p:nvPr/>
        </p:nvSpPr>
        <p:spPr>
          <a:xfrm>
            <a:off x="224280" y="776520"/>
            <a:ext cx="8215920" cy="469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 far: electronic Hamilonians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Now: how do we deal with the wavefunction? 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Problem: Expensive computationally or not good enough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</p:spTree>
  </p:cSld>
  <p:transition>
    <p:fade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135;p 8"/>
          <p:cNvSpPr/>
          <p:nvPr/>
        </p:nvSpPr>
        <p:spPr>
          <a:xfrm>
            <a:off x="116280" y="72720"/>
            <a:ext cx="9026640" cy="27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Flat Bands??? 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27" name="Google Shape;136;p 8"/>
          <p:cNvSpPr/>
          <p:nvPr/>
        </p:nvSpPr>
        <p:spPr>
          <a:xfrm>
            <a:off x="409680" y="1025640"/>
            <a:ext cx="8951760" cy="12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28" name=""/>
          <p:cNvSpPr txBox="1"/>
          <p:nvPr/>
        </p:nvSpPr>
        <p:spPr>
          <a:xfrm>
            <a:off x="224280" y="776520"/>
            <a:ext cx="8215920" cy="469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 far: electronic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Hamilonians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Now: how do we deal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with the wavefunction? 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Problem: Expensive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computationally or not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good enough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</p:spTree>
  </p:cSld>
  <p:transition>
    <p:fade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135;p 11"/>
          <p:cNvSpPr/>
          <p:nvPr/>
        </p:nvSpPr>
        <p:spPr>
          <a:xfrm>
            <a:off x="116280" y="72720"/>
            <a:ext cx="9026640" cy="27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F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la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t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B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a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n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d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s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?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?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? 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30" name="Google Shape;136;p 12"/>
          <p:cNvSpPr/>
          <p:nvPr/>
        </p:nvSpPr>
        <p:spPr>
          <a:xfrm>
            <a:off x="409680" y="1025640"/>
            <a:ext cx="8951760" cy="12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31" name=""/>
          <p:cNvSpPr txBox="1"/>
          <p:nvPr/>
        </p:nvSpPr>
        <p:spPr>
          <a:xfrm>
            <a:off x="224280" y="776520"/>
            <a:ext cx="8215920" cy="469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 far: electronic Hamilonians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Now: how do we deal with the wavefunction? 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Problem: Expensive computationally or not good enough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</p:spTree>
  </p:cSld>
  <p:transition>
    <p:fade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165;p 5"/>
          <p:cNvSpPr/>
          <p:nvPr/>
        </p:nvSpPr>
        <p:spPr>
          <a:xfrm>
            <a:off x="232200" y="1025640"/>
            <a:ext cx="8571960" cy="23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33" name="Google Shape;167;p 6"/>
          <p:cNvSpPr/>
          <p:nvPr/>
        </p:nvSpPr>
        <p:spPr>
          <a:xfrm>
            <a:off x="0" y="291600"/>
            <a:ext cx="8804160" cy="27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81d41a"/>
                </a:solidFill>
                <a:latin typeface="Arial"/>
                <a:ea typeface="Arial"/>
              </a:rPr>
              <a:t>How are these related?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</p:txBody>
      </p:sp>
    </p:spTree>
  </p:cSld>
  <p:transition>
    <p:fade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264600" y="1211040"/>
            <a:ext cx="891540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If you got nothing get this:</a:t>
            </a:r>
            <a:br>
              <a:rPr sz="3600"/>
            </a:b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1.DMFT is a method of </a:t>
            </a: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exactly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mapping your lattice Hamiltonian to another solvable problem which involves a impurity, bath, and coupling aspect  </a:t>
            </a:r>
            <a:br>
              <a:rPr sz="3600"/>
            </a:b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2. “Topological” in topological materials is referring to “some quality” of the electronic band structure (also the robust surface state)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65;p 1"/>
          <p:cNvSpPr/>
          <p:nvPr/>
        </p:nvSpPr>
        <p:spPr>
          <a:xfrm>
            <a:off x="232200" y="1025640"/>
            <a:ext cx="8571960" cy="23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8" name="Google Shape;167;p 2"/>
          <p:cNvSpPr/>
          <p:nvPr/>
        </p:nvSpPr>
        <p:spPr>
          <a:xfrm>
            <a:off x="193320" y="291600"/>
            <a:ext cx="8804160" cy="27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I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n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3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0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M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i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n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u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s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: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W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h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a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i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s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M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a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n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y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b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o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d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y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p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h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y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s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i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c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s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?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W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h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a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i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s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D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M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F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?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W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h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a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a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r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o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p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o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l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o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g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i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c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a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l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m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a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r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i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a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l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s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?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H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o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w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a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r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h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l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a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s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w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o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r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l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a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d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?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</p:txBody>
      </p:sp>
    </p:spTree>
  </p:cSld>
  <p:transition>
    <p:fade/>
  </p:transition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2879280" y="2143080"/>
            <a:ext cx="310932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Su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ppl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em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ent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65;p5"/>
          <p:cNvSpPr/>
          <p:nvPr/>
        </p:nvSpPr>
        <p:spPr>
          <a:xfrm>
            <a:off x="232200" y="0"/>
            <a:ext cx="8571960" cy="23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0" name="Google Shape;167;p 1"/>
          <p:cNvSpPr/>
          <p:nvPr/>
        </p:nvSpPr>
        <p:spPr>
          <a:xfrm>
            <a:off x="193320" y="291600"/>
            <a:ext cx="8804160" cy="27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Tall Task! Please Ask Questions! N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ote: slide numbers below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2091600" y="1864800"/>
            <a:ext cx="4800600" cy="275688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35;p 1"/>
          <p:cNvSpPr/>
          <p:nvPr/>
        </p:nvSpPr>
        <p:spPr>
          <a:xfrm>
            <a:off x="116280" y="72720"/>
            <a:ext cx="9026640" cy="27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First: what is many body physics in solids?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83" name="Google Shape;136;p 1"/>
          <p:cNvSpPr/>
          <p:nvPr/>
        </p:nvSpPr>
        <p:spPr>
          <a:xfrm>
            <a:off x="409680" y="1025640"/>
            <a:ext cx="8951760" cy="12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323280" y="917640"/>
            <a:ext cx="7942320" cy="290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From “The Theory of Everything” by Lauglin and Pines “...the ultimate theory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of the universe-(is) a set of equations capable of describing all phenomena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that have been oberserved or that will ever be”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They claim we need two equations: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1. time-dependent Shrodinger’s equation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2. Hamiltonian for particles in a solid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13680" y="3349440"/>
            <a:ext cx="9022320" cy="1015200"/>
          </a:xfrm>
          <a:prstGeom prst="rect">
            <a:avLst/>
          </a:prstGeom>
          <a:ln w="0">
            <a:noFill/>
          </a:ln>
        </p:spPr>
      </p:pic>
      <p:sp>
        <p:nvSpPr>
          <p:cNvPr id="186" name=""/>
          <p:cNvSpPr/>
          <p:nvPr/>
        </p:nvSpPr>
        <p:spPr>
          <a:xfrm flipH="1">
            <a:off x="6172200" y="2286000"/>
            <a:ext cx="914400" cy="914400"/>
          </a:xfrm>
          <a:prstGeom prst="line">
            <a:avLst/>
          </a:prstGeom>
          <a:ln w="0"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"/>
          <p:cNvSpPr txBox="1"/>
          <p:nvPr/>
        </p:nvSpPr>
        <p:spPr>
          <a:xfrm>
            <a:off x="5765760" y="1828800"/>
            <a:ext cx="27424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Lots of particles in a solid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</p:spTree>
  </p:cSld>
  <p:transition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35;p 2"/>
          <p:cNvSpPr/>
          <p:nvPr/>
        </p:nvSpPr>
        <p:spPr>
          <a:xfrm>
            <a:off x="116280" y="72720"/>
            <a:ext cx="9026640" cy="27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Solution: ignore the slow physics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89" name="Google Shape;136;p 2"/>
          <p:cNvSpPr/>
          <p:nvPr/>
        </p:nvSpPr>
        <p:spPr>
          <a:xfrm>
            <a:off x="409680" y="1025640"/>
            <a:ext cx="8951760" cy="12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13680" y="1828800"/>
            <a:ext cx="8215920" cy="188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Aside: molecular dynamics or coupled electron-nuclear dynamics 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2 Approximations: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1. Born-Oppenheimer Approximation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2. Only the valence electrons dominate electronic properties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13680" y="637200"/>
            <a:ext cx="9022320" cy="1015200"/>
          </a:xfrm>
          <a:prstGeom prst="rect">
            <a:avLst/>
          </a:prstGeom>
          <a:ln w="0">
            <a:noFill/>
          </a:ln>
        </p:spPr>
      </p:pic>
      <p:pic>
        <p:nvPicPr>
          <p:cNvPr id="192" name="" descr=""/>
          <p:cNvPicPr/>
          <p:nvPr/>
        </p:nvPicPr>
        <p:blipFill>
          <a:blip r:embed="rId2"/>
          <a:stretch/>
        </p:blipFill>
        <p:spPr>
          <a:xfrm>
            <a:off x="6281280" y="2214720"/>
            <a:ext cx="2628720" cy="2473920"/>
          </a:xfrm>
          <a:prstGeom prst="rect">
            <a:avLst/>
          </a:prstGeom>
          <a:ln w="0">
            <a:noFill/>
          </a:ln>
        </p:spPr>
      </p:pic>
      <p:pic>
        <p:nvPicPr>
          <p:cNvPr id="193" name="" descr=""/>
          <p:cNvPicPr/>
          <p:nvPr/>
        </p:nvPicPr>
        <p:blipFill>
          <a:blip r:embed="rId3"/>
          <a:stretch/>
        </p:blipFill>
        <p:spPr>
          <a:xfrm>
            <a:off x="223200" y="3566880"/>
            <a:ext cx="5694480" cy="107712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35;p 3"/>
          <p:cNvSpPr/>
          <p:nvPr/>
        </p:nvSpPr>
        <p:spPr>
          <a:xfrm>
            <a:off x="116280" y="-35280"/>
            <a:ext cx="9026640" cy="27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Historical approximations and why we need DMFT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95" name="Google Shape;136;p 3"/>
          <p:cNvSpPr/>
          <p:nvPr/>
        </p:nvSpPr>
        <p:spPr>
          <a:xfrm>
            <a:off x="409680" y="1025640"/>
            <a:ext cx="8951760" cy="12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96" name=""/>
          <p:cNvSpPr txBox="1"/>
          <p:nvPr/>
        </p:nvSpPr>
        <p:spPr>
          <a:xfrm>
            <a:off x="0" y="1623600"/>
            <a:ext cx="9142920" cy="5985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 far: </a:t>
            </a:r>
            <a:r>
              <a:rPr b="0" lang="en-US" sz="1800" spc="-1" strike="noStrike">
                <a:solidFill>
                  <a:srgbClr val="81d41a"/>
                </a:solidFill>
                <a:latin typeface="Arial"/>
              </a:rPr>
              <a:t>electronic Hamiltonian (ignore slow physics and focus on valence electrons)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Now: how do we deal with the wave function and pesky interaction term?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1920s Hartree theory – wave-function  is separable, mean-field approximation of potential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1940s Hartree-Fock Theory – wave-function is slater determinant (exchange potential)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Problem: Expensive computationally or not good enough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1960s  Density Function Theory - Hohenberg-Kohn Theorems allow us to reformulate QM in terms of density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Problem: Assumes “Kohn-sham” basis for electrons (noninteracting electons)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If you want more, slides in supplement!, ask during questions!!!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85680" y="508680"/>
            <a:ext cx="5694480" cy="107712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65;p 2"/>
          <p:cNvSpPr/>
          <p:nvPr/>
        </p:nvSpPr>
        <p:spPr>
          <a:xfrm>
            <a:off x="232200" y="1025640"/>
            <a:ext cx="8571960" cy="23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99" name="Google Shape;167;p 3"/>
          <p:cNvSpPr/>
          <p:nvPr/>
        </p:nvSpPr>
        <p:spPr>
          <a:xfrm>
            <a:off x="193320" y="291600"/>
            <a:ext cx="8804160" cy="27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sngStrike">
                <a:solidFill>
                  <a:srgbClr val="ffffff"/>
                </a:solidFill>
                <a:latin typeface="Arial"/>
                <a:ea typeface="Arial"/>
              </a:rPr>
              <a:t>What is Many body physics?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81d41a"/>
                </a:solidFill>
                <a:latin typeface="Arial"/>
                <a:ea typeface="Arial"/>
              </a:rPr>
              <a:t>What is DMFT? 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What are topological materials?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How are these related?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</p:txBody>
      </p:sp>
    </p:spTree>
  </p:cSld>
  <p:transition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135;p 10"/>
          <p:cNvSpPr/>
          <p:nvPr/>
        </p:nvSpPr>
        <p:spPr>
          <a:xfrm>
            <a:off x="116280" y="-35280"/>
            <a:ext cx="9026640" cy="27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What are strongly correlated electrons? Review!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201" name="Google Shape;136;p 10"/>
          <p:cNvSpPr/>
          <p:nvPr/>
        </p:nvSpPr>
        <p:spPr>
          <a:xfrm>
            <a:off x="409680" y="1025640"/>
            <a:ext cx="8951760" cy="12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02" name=""/>
          <p:cNvSpPr txBox="1"/>
          <p:nvPr/>
        </p:nvSpPr>
        <p:spPr>
          <a:xfrm>
            <a:off x="350280" y="1025640"/>
            <a:ext cx="9142920" cy="5985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03" name=""/>
          <p:cNvGrpSpPr/>
          <p:nvPr/>
        </p:nvGrpSpPr>
        <p:grpSpPr>
          <a:xfrm>
            <a:off x="657720" y="-25200"/>
            <a:ext cx="7822800" cy="5143320"/>
            <a:chOff x="657720" y="-25200"/>
            <a:chExt cx="7822800" cy="5143320"/>
          </a:xfrm>
        </p:grpSpPr>
        <p:sp>
          <p:nvSpPr>
            <p:cNvPr id="204" name=""/>
            <p:cNvSpPr/>
            <p:nvPr/>
          </p:nvSpPr>
          <p:spPr>
            <a:xfrm>
              <a:off x="657720" y="581040"/>
              <a:ext cx="4114800" cy="41148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"/>
            <p:cNvSpPr/>
            <p:nvPr/>
          </p:nvSpPr>
          <p:spPr>
            <a:xfrm>
              <a:off x="4365720" y="581040"/>
              <a:ext cx="4114800" cy="41148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06" name="" descr=""/>
            <p:cNvPicPr/>
            <p:nvPr/>
          </p:nvPicPr>
          <p:blipFill>
            <a:blip r:embed="rId1"/>
            <a:stretch/>
          </p:blipFill>
          <p:spPr>
            <a:xfrm>
              <a:off x="724320" y="-25200"/>
              <a:ext cx="7735320" cy="5143320"/>
            </a:xfrm>
            <a:prstGeom prst="rect">
              <a:avLst/>
            </a:prstGeom>
            <a:ln w="0">
              <a:noFill/>
            </a:ln>
          </p:spPr>
        </p:pic>
      </p:grpSp>
    </p:spTree>
  </p:cSld>
  <p:transition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135;p 9"/>
          <p:cNvSpPr/>
          <p:nvPr/>
        </p:nvSpPr>
        <p:spPr>
          <a:xfrm>
            <a:off x="116280" y="-35280"/>
            <a:ext cx="9026640" cy="27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M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et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ho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ds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fo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r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D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ea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lin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g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wi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th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St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ro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ng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ly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C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or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rel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at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ed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El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ec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tr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on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s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an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d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Fl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av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or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s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of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D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yn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a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mi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ca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l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M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ea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n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Fi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el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d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T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he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or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y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208" name="Google Shape;136;p 9"/>
          <p:cNvSpPr/>
          <p:nvPr/>
        </p:nvSpPr>
        <p:spPr>
          <a:xfrm>
            <a:off x="409680" y="1025640"/>
            <a:ext cx="8951760" cy="12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09" name=""/>
          <p:cNvSpPr txBox="1"/>
          <p:nvPr/>
        </p:nvSpPr>
        <p:spPr>
          <a:xfrm>
            <a:off x="0" y="1025640"/>
            <a:ext cx="9142920" cy="5985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"/>
          <p:cNvSpPr txBox="1"/>
          <p:nvPr/>
        </p:nvSpPr>
        <p:spPr>
          <a:xfrm>
            <a:off x="409680" y="1433520"/>
            <a:ext cx="8505720" cy="3673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Methods for dealing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with strongly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correlated electrons: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1. Exact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Diagonalization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(subspace of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hamiltonian)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2. Quantum Monte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Carlo Methods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3. DFT + Hubbard U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correction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4. Iterative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Perturbation Theory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5. Slave-boson Mean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Field Theory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Extentions of DMFT: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81d41a"/>
                </a:solidFill>
                <a:latin typeface="Arial"/>
              </a:rPr>
              <a:t>1. Dynamical Mean </a:t>
            </a:r>
            <a:r>
              <a:rPr b="0" lang="en-US" sz="1800" spc="-1" strike="noStrike">
                <a:solidFill>
                  <a:srgbClr val="81d41a"/>
                </a:solidFill>
                <a:latin typeface="Arial"/>
              </a:rPr>
              <a:t>Field Theory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2. Cluster Dynamical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Mean Field Theory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3. Multi-orbital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extensions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4. Long-range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correlations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5. Non-equilibrium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4565</TotalTime>
  <Application>LibreOffice/7.3.7.2$Linux_X86_64 LibreOffice_project/30$Build-2</Application>
  <AppVersion>15.0000</AppVersion>
  <Words>1079</Words>
  <Paragraphs>232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2014-09-22T15:24:08Z</dcterms:created>
  <dc:creator>Edward Flagg</dc:creator>
  <dc:description/>
  <dc:language>en-US</dc:language>
  <cp:lastModifiedBy/>
  <dcterms:modified xsi:type="dcterms:W3CDTF">2024-03-16T13:15:04Z</dcterms:modified>
  <cp:revision>56</cp:revision>
  <dc:subject/>
  <dc:title>Combined ARPES and LDA+eDMFT investigation on the effects of strain &amp; doping in Fe(Se,Te) systems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15</vt:i4>
  </property>
  <property fmtid="{D5CDD505-2E9C-101B-9397-08002B2CF9AE}" pid="3" name="PresentationFormat">
    <vt:lpwstr>On-screen Show (16:9)</vt:lpwstr>
  </property>
  <property fmtid="{D5CDD505-2E9C-101B-9397-08002B2CF9AE}" pid="4" name="Slides">
    <vt:i4>19</vt:i4>
  </property>
</Properties>
</file>