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A3AAEAD-D902-474F-952F-0AAE3CA958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DFA886-EACE-40B1-B998-22ABCD0D82E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59BA284-A92F-4FB2-81FD-3C588A81317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42ECCB4-2533-4441-B9D3-DAD2F72DFE4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000" cy="342180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1674E80-0DE4-471A-8CAE-658F72F2107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1FFFDC-594E-4F63-AB9F-439F2F4BAD1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000" cy="342180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176522F-DCBF-4610-B445-69C8CCC6172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6B676F-6B3F-47EC-AAFC-FBB5AF3B8A0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479B7D7-F0E1-4FCB-886B-B69251CD33C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E9C2DD-5A7C-41C2-96F3-48D456C1514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000" cy="34218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03DF9D7-0ACE-4265-AD73-326B5ABFADD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000" cy="34218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7705849-9DB1-45FE-B43B-C039816B0AF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000" cy="34218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https://fineartamerica.com/featured/scylla-attacking-the-ship-of-odysseus-roger-payne.html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CCA180-5B51-40A4-B449-BAB4AF00630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8279BD-1421-4BC1-94DE-DE8A0EC089C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D7AF682-084A-4563-9BB8-1617289C2CD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E6B03B3-AA68-4F47-8D58-5571CF464E3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4120" y="685800"/>
            <a:ext cx="6084000" cy="342180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4ACEF62-D8EB-49E0-A489-0D59DD005CB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11607A8-FF5E-4B03-88B6-A8F5EA44F53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87240" cy="342360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Figure from https://www.mycutegraphics.com/graphics/cow/cow-in-the-mud-with-flies.html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C0CDFAD-1838-45DD-94D4-BA7FF98E23D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4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4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4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4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3"/>
          <p:cNvSpPr/>
          <p:nvPr/>
        </p:nvSpPr>
        <p:spPr>
          <a:xfrm>
            <a:off x="5298120" y="4659480"/>
            <a:ext cx="357480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3"/>
          <p:cNvSpPr/>
          <p:nvPr/>
        </p:nvSpPr>
        <p:spPr>
          <a:xfrm>
            <a:off x="3430800" y="4796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Google Shape;12;p13"/>
          <p:cNvSpPr/>
          <p:nvPr/>
        </p:nvSpPr>
        <p:spPr>
          <a:xfrm>
            <a:off x="8137800" y="4784040"/>
            <a:ext cx="145512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A3BE133-8AE6-4AF7-B7BC-00A57A042F95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3" name="Google Shape;13;p13"/>
          <p:cNvSpPr/>
          <p:nvPr/>
        </p:nvSpPr>
        <p:spPr>
          <a:xfrm>
            <a:off x="694800" y="4823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3/4/2024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Google Shape;68;p15"/>
          <p:cNvSpPr/>
          <p:nvPr/>
        </p:nvSpPr>
        <p:spPr>
          <a:xfrm>
            <a:off x="658800" y="4823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5;p15"/>
          <p:cNvSpPr/>
          <p:nvPr/>
        </p:nvSpPr>
        <p:spPr>
          <a:xfrm>
            <a:off x="5334120" y="4686480"/>
            <a:ext cx="357480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66;p15"/>
          <p:cNvSpPr/>
          <p:nvPr/>
        </p:nvSpPr>
        <p:spPr>
          <a:xfrm>
            <a:off x="3502800" y="4823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Google Shape;67;p15"/>
          <p:cNvSpPr/>
          <p:nvPr/>
        </p:nvSpPr>
        <p:spPr>
          <a:xfrm>
            <a:off x="8065800" y="4784040"/>
            <a:ext cx="145512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3AE7BBD-BFB6-4C3A-A293-6E3395B188BA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6" name="Google Shape;68;p15"/>
          <p:cNvSpPr/>
          <p:nvPr/>
        </p:nvSpPr>
        <p:spPr>
          <a:xfrm>
            <a:off x="658800" y="4823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65;p15"/>
          <p:cNvSpPr/>
          <p:nvPr/>
        </p:nvSpPr>
        <p:spPr>
          <a:xfrm>
            <a:off x="5334120" y="4686480"/>
            <a:ext cx="357480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66;p15"/>
          <p:cNvSpPr/>
          <p:nvPr/>
        </p:nvSpPr>
        <p:spPr>
          <a:xfrm>
            <a:off x="3502800" y="4823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Google Shape;67;p15"/>
          <p:cNvSpPr/>
          <p:nvPr/>
        </p:nvSpPr>
        <p:spPr>
          <a:xfrm>
            <a:off x="8065800" y="4784040"/>
            <a:ext cx="145512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263716F-DE21-4008-88C3-E11ABE41C8A0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88" name="Google Shape;68;p15"/>
          <p:cNvSpPr/>
          <p:nvPr/>
        </p:nvSpPr>
        <p:spPr>
          <a:xfrm>
            <a:off x="658800" y="4823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0;p13"/>
          <p:cNvSpPr/>
          <p:nvPr/>
        </p:nvSpPr>
        <p:spPr>
          <a:xfrm>
            <a:off x="5298120" y="4659480"/>
            <a:ext cx="357480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1;p13"/>
          <p:cNvSpPr/>
          <p:nvPr/>
        </p:nvSpPr>
        <p:spPr>
          <a:xfrm>
            <a:off x="3430800" y="4796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Collective Phenomena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Google Shape;12;p13"/>
          <p:cNvSpPr/>
          <p:nvPr/>
        </p:nvSpPr>
        <p:spPr>
          <a:xfrm>
            <a:off x="8137800" y="4784040"/>
            <a:ext cx="145512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5A3DFF8-651E-4A5F-907F-2B95F03546F8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130" name="Google Shape;13;p13"/>
          <p:cNvSpPr/>
          <p:nvPr/>
        </p:nvSpPr>
        <p:spPr>
          <a:xfrm>
            <a:off x="694800" y="4823280"/>
            <a:ext cx="2071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54061"/>
                </a:solidFill>
                <a:latin typeface="Times New Roman"/>
                <a:ea typeface="Times New Roman"/>
              </a:rPr>
              <a:t>4/18/2024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7720" y="1237320"/>
            <a:ext cx="8832240" cy="10483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Exploring the </a:t>
            </a:r>
            <a:r>
              <a:rPr b="0" lang="en-US" sz="2560" spc="-1" strike="noStrike">
                <a:solidFill>
                  <a:srgbClr val="ff4000"/>
                </a:solidFill>
                <a:latin typeface="Arial"/>
                <a:ea typeface="Arial"/>
              </a:rPr>
              <a:t>Many-Body Physics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of strongly correlated </a:t>
            </a:r>
            <a:r>
              <a:rPr b="0" lang="en-US" sz="2560" spc="-1" strike="noStrike">
                <a:solidFill>
                  <a:srgbClr val="ff0000"/>
                </a:solidFill>
                <a:latin typeface="Arial"/>
                <a:ea typeface="Arial"/>
              </a:rPr>
              <a:t>topological materials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with </a:t>
            </a:r>
            <a:r>
              <a:rPr b="0" lang="en-US" sz="2560" spc="-1" strike="noStrike">
                <a:solidFill>
                  <a:srgbClr val="ff4000"/>
                </a:solidFill>
                <a:latin typeface="Arial"/>
                <a:ea typeface="Arial"/>
              </a:rPr>
              <a:t>Dynamical Mean Field Theory</a:t>
            </a:r>
            <a:r>
              <a:rPr b="0" lang="en-US" sz="2560" spc="-1" strike="noStrike">
                <a:solidFill>
                  <a:srgbClr val="ffe994"/>
                </a:solidFill>
                <a:latin typeface="Arial"/>
                <a:ea typeface="Arial"/>
              </a:rPr>
              <a:t> (DMFT) in 30 minutes </a:t>
            </a:r>
            <a:endParaRPr b="0" lang="en-US" sz="256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2259360" y="2286000"/>
            <a:ext cx="4465800" cy="16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Christopher Jacobs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Collective Phenomena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4/18/2024 - 4/25/2024 </a:t>
            </a: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35;p 4"/>
          <p:cNvSpPr/>
          <p:nvPr/>
        </p:nvSpPr>
        <p:spPr>
          <a:xfrm>
            <a:off x="116280" y="7272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Mean Field Theory (Ned spoke about Weiss Model): example Ising Model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2" name="Google Shape;136;p 4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35;p 5"/>
          <p:cNvSpPr/>
          <p:nvPr/>
        </p:nvSpPr>
        <p:spPr>
          <a:xfrm>
            <a:off x="116280" y="7272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Historical Motivation for DMFT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Google Shape;136;p 5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224280" y="776520"/>
            <a:ext cx="821556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65;p 3"/>
          <p:cNvSpPr/>
          <p:nvPr/>
        </p:nvSpPr>
        <p:spPr>
          <a:xfrm>
            <a:off x="232200" y="1025640"/>
            <a:ext cx="857160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7" name="Google Shape;167;p 4"/>
          <p:cNvSpPr/>
          <p:nvPr/>
        </p:nvSpPr>
        <p:spPr>
          <a:xfrm>
            <a:off x="0" y="291600"/>
            <a:ext cx="880380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Many body physics?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DMFT?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What are topological materials?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How are these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35;p 6"/>
          <p:cNvSpPr/>
          <p:nvPr/>
        </p:nvSpPr>
        <p:spPr>
          <a:xfrm>
            <a:off x="116280" y="7272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Topological Materials: 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9" name="Google Shape;136;p 6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65;p 4"/>
          <p:cNvSpPr/>
          <p:nvPr/>
        </p:nvSpPr>
        <p:spPr>
          <a:xfrm>
            <a:off x="232200" y="1025640"/>
            <a:ext cx="857160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1" name="Google Shape;167;p 5"/>
          <p:cNvSpPr/>
          <p:nvPr/>
        </p:nvSpPr>
        <p:spPr>
          <a:xfrm>
            <a:off x="0" y="291600"/>
            <a:ext cx="880380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Many body physics?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DMFT?</a:t>
            </a: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are topological materials?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How are these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135;p 7"/>
          <p:cNvSpPr/>
          <p:nvPr/>
        </p:nvSpPr>
        <p:spPr>
          <a:xfrm>
            <a:off x="116280" y="7272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Strongly Correlated Topolgical Materials: Bi</a:t>
            </a:r>
            <a:r>
              <a:rPr b="0" lang="en-US" sz="3000" spc="-1" strike="noStrike" baseline="-8000">
                <a:solidFill>
                  <a:srgbClr val="ffffff"/>
                </a:solidFill>
                <a:latin typeface="Arial"/>
                <a:ea typeface="Arial"/>
              </a:rPr>
              <a:t>2</a:t>
            </a: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Se</a:t>
            </a:r>
            <a:r>
              <a:rPr b="0" lang="en-US" sz="3000" spc="-1" strike="noStrike" baseline="-8000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3" name="Google Shape;136;p 7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224280" y="776520"/>
            <a:ext cx="821556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35;p 8"/>
          <p:cNvSpPr/>
          <p:nvPr/>
        </p:nvSpPr>
        <p:spPr>
          <a:xfrm>
            <a:off x="116280" y="7272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Flat Bands???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6" name="Google Shape;136;p 8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224280" y="776520"/>
            <a:ext cx="821556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35;p 11"/>
          <p:cNvSpPr/>
          <p:nvPr/>
        </p:nvSpPr>
        <p:spPr>
          <a:xfrm>
            <a:off x="116280" y="7272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Flat Bands???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9" name="Google Shape;136;p 12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224280" y="776520"/>
            <a:ext cx="821556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electronic Hamilonians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wavefunction?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65;p 5"/>
          <p:cNvSpPr/>
          <p:nvPr/>
        </p:nvSpPr>
        <p:spPr>
          <a:xfrm>
            <a:off x="232200" y="1025640"/>
            <a:ext cx="857160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2" name="Google Shape;167;p 6"/>
          <p:cNvSpPr/>
          <p:nvPr/>
        </p:nvSpPr>
        <p:spPr>
          <a:xfrm>
            <a:off x="0" y="291600"/>
            <a:ext cx="880380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How are these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64600" y="1211040"/>
            <a:ext cx="8915040" cy="245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If you got nothing get this: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1.DMFT is a method of 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exactly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mapping your lattice Hamiltonian to another solvable problem which involves a impurity, bath, and coupling aspect  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2. “Topological” in topological materials is referring to “some quality” of the electronic band structure (also the robust surface state)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65;p 1"/>
          <p:cNvSpPr/>
          <p:nvPr/>
        </p:nvSpPr>
        <p:spPr>
          <a:xfrm>
            <a:off x="232200" y="1025640"/>
            <a:ext cx="857160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8" name="Google Shape;167;p 2"/>
          <p:cNvSpPr/>
          <p:nvPr/>
        </p:nvSpPr>
        <p:spPr>
          <a:xfrm>
            <a:off x="193320" y="291600"/>
            <a:ext cx="880380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In 30 Minutes: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What is Many body physics?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What is DMFT?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What are topological materials?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How are the last two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879280" y="2143080"/>
            <a:ext cx="310896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Supplement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65;p5"/>
          <p:cNvSpPr/>
          <p:nvPr/>
        </p:nvSpPr>
        <p:spPr>
          <a:xfrm>
            <a:off x="232200" y="0"/>
            <a:ext cx="857160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0" name="Google Shape;167;p 1"/>
          <p:cNvSpPr/>
          <p:nvPr/>
        </p:nvSpPr>
        <p:spPr>
          <a:xfrm>
            <a:off x="193320" y="291600"/>
            <a:ext cx="880380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Tall Task! Please Ask Questions! Note: slide numbers below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091600" y="1864800"/>
            <a:ext cx="4800240" cy="27565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35;p 1"/>
          <p:cNvSpPr/>
          <p:nvPr/>
        </p:nvSpPr>
        <p:spPr>
          <a:xfrm>
            <a:off x="116280" y="7272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First: what is many body physics in solids?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3" name="Google Shape;136;p 1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323280" y="917640"/>
            <a:ext cx="794196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From “The Theory of Everything” by Lauglin and Pines “...the ultimate theory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of the universe-(is) a set of equations capable of describing all phenomena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that have been oberserved or that will ever be”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They claim we need two equations: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time-dependent Shrodinger’s equation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Hamiltonian for particles in a solid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3680" y="3349440"/>
            <a:ext cx="9021960" cy="101484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 flipH="1">
            <a:off x="6172200" y="2286000"/>
            <a:ext cx="914400" cy="9144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5765760" y="1828800"/>
            <a:ext cx="27421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Lots of particles in a solid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35;p 2"/>
          <p:cNvSpPr/>
          <p:nvPr/>
        </p:nvSpPr>
        <p:spPr>
          <a:xfrm>
            <a:off x="116280" y="7272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Solution: ignore the slow physics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9" name="Google Shape;136;p 2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13680" y="1828800"/>
            <a:ext cx="821556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Aside: molecular dynamics or coupled electron-nuclear dynamics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 Approximations: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Born-Oppenheimer Approximation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Only the valence electrons dominate electronic properties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3680" y="637200"/>
            <a:ext cx="9021960" cy="101484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6281280" y="2214720"/>
            <a:ext cx="2628360" cy="247356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223200" y="3566880"/>
            <a:ext cx="5694120" cy="10767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35;p 3"/>
          <p:cNvSpPr/>
          <p:nvPr/>
        </p:nvSpPr>
        <p:spPr>
          <a:xfrm>
            <a:off x="116280" y="-7128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Historical approximations and why we need DMFT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5" name="Google Shape;136;p 3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1479600"/>
            <a:ext cx="9142560" cy="59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 far: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electronic Hamiltonian (ignore slow physics and focus on valence electrons)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Now: how do we deal with the wave function and pesky interaction term?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1920s Hartree theory – wave-function  is separable, mean-field approximation of potential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1940s Hartree-Fock Theory – wave-function is slater determinant (exchange potential)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Expensive computationally or not good enough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1960s  Density Function Theory - Hohenberg-Kohn Theorems allow us to reformulate QM in terms of density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Problem: Assumes “Kohn-sham” basis for electrons (noninteracting electons)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If you want more, slides in supplement!, ask during questions!!!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85680" y="472680"/>
            <a:ext cx="5694120" cy="10767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65;p 2"/>
          <p:cNvSpPr/>
          <p:nvPr/>
        </p:nvSpPr>
        <p:spPr>
          <a:xfrm>
            <a:off x="232200" y="1025640"/>
            <a:ext cx="857160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9" name="Google Shape;167;p 3"/>
          <p:cNvSpPr/>
          <p:nvPr/>
        </p:nvSpPr>
        <p:spPr>
          <a:xfrm>
            <a:off x="193320" y="291600"/>
            <a:ext cx="880380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sngStrike">
                <a:solidFill>
                  <a:srgbClr val="ffffff"/>
                </a:solidFill>
                <a:latin typeface="Arial"/>
                <a:ea typeface="Arial"/>
              </a:rPr>
              <a:t>What is Many body physics?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81d41a"/>
                </a:solidFill>
                <a:latin typeface="Arial"/>
                <a:ea typeface="Arial"/>
              </a:rPr>
              <a:t>What is DMFT?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What are topological materials?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How are these related?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35;p 10"/>
          <p:cNvSpPr/>
          <p:nvPr/>
        </p:nvSpPr>
        <p:spPr>
          <a:xfrm>
            <a:off x="116280" y="-3528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What are strongly correlated electrons? Review!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1" name="Google Shape;136;p 10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350280" y="1025640"/>
            <a:ext cx="9142560" cy="59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3" name=""/>
          <p:cNvGrpSpPr/>
          <p:nvPr/>
        </p:nvGrpSpPr>
        <p:grpSpPr>
          <a:xfrm>
            <a:off x="657720" y="-25200"/>
            <a:ext cx="7822440" cy="5142960"/>
            <a:chOff x="657720" y="-25200"/>
            <a:chExt cx="7822440" cy="5142960"/>
          </a:xfrm>
        </p:grpSpPr>
        <p:sp>
          <p:nvSpPr>
            <p:cNvPr id="204" name=""/>
            <p:cNvSpPr/>
            <p:nvPr/>
          </p:nvSpPr>
          <p:spPr>
            <a:xfrm>
              <a:off x="657720" y="581040"/>
              <a:ext cx="4114440" cy="41144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4365720" y="581040"/>
              <a:ext cx="4114440" cy="41144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6" name="" descr=""/>
            <p:cNvPicPr/>
            <p:nvPr/>
          </p:nvPicPr>
          <p:blipFill>
            <a:blip r:embed="rId1"/>
            <a:stretch/>
          </p:blipFill>
          <p:spPr>
            <a:xfrm>
              <a:off x="724320" y="-25200"/>
              <a:ext cx="7734960" cy="5142960"/>
            </a:xfrm>
            <a:prstGeom prst="rect">
              <a:avLst/>
            </a:prstGeom>
            <a:ln w="0">
              <a:noFill/>
            </a:ln>
          </p:spPr>
        </p:pic>
      </p:grp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35;p 9"/>
          <p:cNvSpPr/>
          <p:nvPr/>
        </p:nvSpPr>
        <p:spPr>
          <a:xfrm>
            <a:off x="116280" y="-35280"/>
            <a:ext cx="902628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Methods for Dealing with Strongly Correlated Electrons and Flavors of Dynamical Mean Field Theory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8" name="Google Shape;136;p 9"/>
          <p:cNvSpPr/>
          <p:nvPr/>
        </p:nvSpPr>
        <p:spPr>
          <a:xfrm>
            <a:off x="409680" y="1025640"/>
            <a:ext cx="8951400" cy="12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1025640"/>
            <a:ext cx="9142560" cy="59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409680" y="1433520"/>
            <a:ext cx="850536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Methods for dealing with strongly correlated electrons: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Exact Diagonalization (subspace of hamiltonian)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Quantum Monte Carlo Methods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DFT + Hubbard U correction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Iterative Perturbation Theory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Slave-boson Mean Field Theory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Extentions of DMFT: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1. Dynamical Mean Field Theory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Cluster Dynamical Mean Field Theory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Multi-orbital extensions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Long-range correlations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Non-equilibrium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7711</TotalTime>
  <Application>LibreOffice/7.3.7.2$Linux_X86_64 LibreOffice_project/30$Build-2</Application>
  <AppVersion>15.0000</AppVersion>
  <Words>1079</Words>
  <Paragraphs>232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2014-09-22T15:24:08Z</dcterms:created>
  <dc:creator>Edward Flagg</dc:creator>
  <dc:description/>
  <dc:language>en-US</dc:language>
  <cp:lastModifiedBy/>
  <dcterms:modified xsi:type="dcterms:W3CDTF">2024-03-25T19:28:26Z</dcterms:modified>
  <cp:revision>58</cp:revision>
  <dc:subject/>
  <dc:title>Combined ARPES and LDA+eDMFT investigation on the effects of strain &amp; doping in Fe(Se,Te)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19</vt:i4>
  </property>
</Properties>
</file>