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3"/>
  </p:notesMasterIdLst>
  <p:sldIdLst>
    <p:sldId id="261" r:id="rId2"/>
  </p:sldIdLst>
  <p:sldSz cx="32918400" cy="43891200"/>
  <p:notesSz cx="6858000" cy="9144000"/>
  <p:defaultTextStyle>
    <a:defPPr>
      <a:defRPr lang="zh-CN"/>
    </a:defPPr>
    <a:lvl1pPr algn="l" rtl="0" eaLnBrk="0" fontAlgn="base" hangingPunct="0">
      <a:spcBef>
        <a:spcPct val="0"/>
      </a:spcBef>
      <a:spcAft>
        <a:spcPct val="0"/>
      </a:spcAft>
      <a:buFont typeface="Arial" charset="0"/>
      <a:defRPr sz="2400" kern="1200">
        <a:solidFill>
          <a:schemeClr val="tx1"/>
        </a:solidFill>
        <a:latin typeface="Times New Roman" pitchFamily="18" charset="0"/>
        <a:ea typeface="SimSun" pitchFamily="2" charset="-122"/>
        <a:cs typeface="+mn-cs"/>
        <a:sym typeface="Times New Roman" pitchFamily="18" charset="0"/>
      </a:defRPr>
    </a:lvl1pPr>
    <a:lvl2pPr marL="457200" algn="l" rtl="0" eaLnBrk="0" fontAlgn="base" hangingPunct="0">
      <a:spcBef>
        <a:spcPct val="0"/>
      </a:spcBef>
      <a:spcAft>
        <a:spcPct val="0"/>
      </a:spcAft>
      <a:buFont typeface="Arial" charset="0"/>
      <a:defRPr sz="2400" kern="1200">
        <a:solidFill>
          <a:schemeClr val="tx1"/>
        </a:solidFill>
        <a:latin typeface="Times New Roman" pitchFamily="18" charset="0"/>
        <a:ea typeface="SimSun" pitchFamily="2" charset="-122"/>
        <a:cs typeface="+mn-cs"/>
        <a:sym typeface="Times New Roman" pitchFamily="18" charset="0"/>
      </a:defRPr>
    </a:lvl2pPr>
    <a:lvl3pPr marL="914400" algn="l" rtl="0" eaLnBrk="0" fontAlgn="base" hangingPunct="0">
      <a:spcBef>
        <a:spcPct val="0"/>
      </a:spcBef>
      <a:spcAft>
        <a:spcPct val="0"/>
      </a:spcAft>
      <a:buFont typeface="Arial" charset="0"/>
      <a:defRPr sz="2400" kern="1200">
        <a:solidFill>
          <a:schemeClr val="tx1"/>
        </a:solidFill>
        <a:latin typeface="Times New Roman" pitchFamily="18" charset="0"/>
        <a:ea typeface="SimSun" pitchFamily="2" charset="-122"/>
        <a:cs typeface="+mn-cs"/>
        <a:sym typeface="Times New Roman" pitchFamily="18" charset="0"/>
      </a:defRPr>
    </a:lvl3pPr>
    <a:lvl4pPr marL="1371600" algn="l" rtl="0" eaLnBrk="0" fontAlgn="base" hangingPunct="0">
      <a:spcBef>
        <a:spcPct val="0"/>
      </a:spcBef>
      <a:spcAft>
        <a:spcPct val="0"/>
      </a:spcAft>
      <a:buFont typeface="Arial" charset="0"/>
      <a:defRPr sz="2400" kern="1200">
        <a:solidFill>
          <a:schemeClr val="tx1"/>
        </a:solidFill>
        <a:latin typeface="Times New Roman" pitchFamily="18" charset="0"/>
        <a:ea typeface="SimSun" pitchFamily="2" charset="-122"/>
        <a:cs typeface="+mn-cs"/>
        <a:sym typeface="Times New Roman" pitchFamily="18" charset="0"/>
      </a:defRPr>
    </a:lvl4pPr>
    <a:lvl5pPr marL="1828800" algn="l" rtl="0" eaLnBrk="0" fontAlgn="base" hangingPunct="0">
      <a:spcBef>
        <a:spcPct val="0"/>
      </a:spcBef>
      <a:spcAft>
        <a:spcPct val="0"/>
      </a:spcAft>
      <a:buFont typeface="Arial" charset="0"/>
      <a:defRPr sz="2400" kern="1200">
        <a:solidFill>
          <a:schemeClr val="tx1"/>
        </a:solidFill>
        <a:latin typeface="Times New Roman" pitchFamily="18" charset="0"/>
        <a:ea typeface="SimSun" pitchFamily="2" charset="-122"/>
        <a:cs typeface="+mn-cs"/>
        <a:sym typeface="Times New Roman" pitchFamily="18" charset="0"/>
      </a:defRPr>
    </a:lvl5pPr>
    <a:lvl6pPr marL="2286000" algn="l" defTabSz="914400" rtl="0" eaLnBrk="1" latinLnBrk="0" hangingPunct="1">
      <a:defRPr sz="2400" kern="1200">
        <a:solidFill>
          <a:schemeClr val="tx1"/>
        </a:solidFill>
        <a:latin typeface="Times New Roman" pitchFamily="18" charset="0"/>
        <a:ea typeface="SimSun" pitchFamily="2" charset="-122"/>
        <a:cs typeface="+mn-cs"/>
        <a:sym typeface="Times New Roman" pitchFamily="18" charset="0"/>
      </a:defRPr>
    </a:lvl6pPr>
    <a:lvl7pPr marL="2743200" algn="l" defTabSz="914400" rtl="0" eaLnBrk="1" latinLnBrk="0" hangingPunct="1">
      <a:defRPr sz="2400" kern="1200">
        <a:solidFill>
          <a:schemeClr val="tx1"/>
        </a:solidFill>
        <a:latin typeface="Times New Roman" pitchFamily="18" charset="0"/>
        <a:ea typeface="SimSun" pitchFamily="2" charset="-122"/>
        <a:cs typeface="+mn-cs"/>
        <a:sym typeface="Times New Roman" pitchFamily="18" charset="0"/>
      </a:defRPr>
    </a:lvl7pPr>
    <a:lvl8pPr marL="3200400" algn="l" defTabSz="914400" rtl="0" eaLnBrk="1" latinLnBrk="0" hangingPunct="1">
      <a:defRPr sz="2400" kern="1200">
        <a:solidFill>
          <a:schemeClr val="tx1"/>
        </a:solidFill>
        <a:latin typeface="Times New Roman" pitchFamily="18" charset="0"/>
        <a:ea typeface="SimSun" pitchFamily="2" charset="-122"/>
        <a:cs typeface="+mn-cs"/>
        <a:sym typeface="Times New Roman" pitchFamily="18" charset="0"/>
      </a:defRPr>
    </a:lvl8pPr>
    <a:lvl9pPr marL="3657600" algn="l" defTabSz="914400" rtl="0" eaLnBrk="1" latinLnBrk="0" hangingPunct="1">
      <a:defRPr sz="2400" kern="1200">
        <a:solidFill>
          <a:schemeClr val="tx1"/>
        </a:solidFill>
        <a:latin typeface="Times New Roman" pitchFamily="18" charset="0"/>
        <a:ea typeface="SimSun" pitchFamily="2" charset="-122"/>
        <a:cs typeface="+mn-cs"/>
        <a:sym typeface="Times New Roman" pitchFamily="18" charset="0"/>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DE9AF"/>
    <a:srgbClr val="FFF0DB"/>
    <a:srgbClr val="5C1500"/>
    <a:srgbClr val="FFCC00"/>
    <a:srgbClr val="B1F99D"/>
    <a:srgbClr val="C8D7EA"/>
    <a:srgbClr val="FEB850"/>
    <a:srgbClr val="FFEC84"/>
    <a:srgbClr val="F29302"/>
    <a:srgbClr val="95B3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EB0F2A-305F-4B47-B58F-8928214D445B}" v="5" dt="2024-04-18T18:32:00.8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autoAdjust="0"/>
    <p:restoredTop sz="99200" autoAdjust="0"/>
  </p:normalViewPr>
  <p:slideViewPr>
    <p:cSldViewPr>
      <p:cViewPr>
        <p:scale>
          <a:sx n="60" d="100"/>
          <a:sy n="60" d="100"/>
        </p:scale>
        <p:origin x="-440" y="-9888"/>
      </p:cViewPr>
      <p:guideLst>
        <p:guide orient="horz" pos="13824"/>
        <p:guide pos="10368"/>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idx="4294967295"/>
          </p:nvPr>
        </p:nvSpPr>
        <p:spPr bwMode="auto">
          <a:xfrm>
            <a:off x="0" y="0"/>
            <a:ext cx="2971800" cy="458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buFont typeface="Arial" pitchFamily="34" charset="0"/>
              <a:buNone/>
              <a:defRPr sz="1200"/>
            </a:lvl1pPr>
          </a:lstStyle>
          <a:p>
            <a:pPr>
              <a:defRPr/>
            </a:pPr>
            <a:endParaRPr lang="en-US"/>
          </a:p>
        </p:txBody>
      </p:sp>
      <p:sp>
        <p:nvSpPr>
          <p:cNvPr id="2051" name="Date Placeholder 2"/>
          <p:cNvSpPr>
            <a:spLocks noGrp="1" noChangeArrowheads="1"/>
          </p:cNvSpPr>
          <p:nvPr>
            <p:ph type="dt" idx="1"/>
          </p:nvPr>
        </p:nvSpPr>
        <p:spPr bwMode="auto">
          <a:xfrm>
            <a:off x="3884613" y="0"/>
            <a:ext cx="2971800" cy="458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buFont typeface="Arial" pitchFamily="34" charset="0"/>
              <a:buNone/>
              <a:defRPr/>
            </a:lvl1pPr>
          </a:lstStyle>
          <a:p>
            <a:pPr>
              <a:defRPr/>
            </a:pPr>
            <a:fld id="{C75F0E97-24BC-4CE0-BB32-5CA011115B33}" type="datetime1">
              <a:rPr lang="en-US"/>
              <a:pPr>
                <a:defRPr/>
              </a:pPr>
              <a:t>4/18/24</a:t>
            </a:fld>
            <a:endParaRPr lang="en-US" sz="1200"/>
          </a:p>
        </p:txBody>
      </p:sp>
      <p:sp>
        <p:nvSpPr>
          <p:cNvPr id="3076" name="Slide Image Placeholder 3"/>
          <p:cNvSpPr>
            <a:spLocks noGrp="1" noRot="1" noChangeAspect="1" noChangeArrowheads="1"/>
          </p:cNvSpPr>
          <p:nvPr>
            <p:ph type="sldImg" idx="2"/>
          </p:nvPr>
        </p:nvSpPr>
        <p:spPr bwMode="auto">
          <a:xfrm>
            <a:off x="2271713" y="1143000"/>
            <a:ext cx="2314575"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Notes Placeholder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itchFamily="18" charset="0"/>
                <a:ea typeface="SimSun" pitchFamily="2" charset="-122"/>
                <a:sym typeface="Times New Roman" pitchFamily="18" charset="0"/>
              </a:defRPr>
            </a:lvl1pPr>
            <a:lvl2pPr marL="742950" indent="-285750">
              <a:defRPr sz="2400">
                <a:solidFill>
                  <a:schemeClr val="tx1"/>
                </a:solidFill>
                <a:latin typeface="Times New Roman" pitchFamily="18" charset="0"/>
                <a:ea typeface="SimSun" pitchFamily="2" charset="-122"/>
                <a:sym typeface="Times New Roman" pitchFamily="18" charset="0"/>
              </a:defRPr>
            </a:lvl2pPr>
            <a:lvl3pPr marL="1143000" indent="-228600">
              <a:defRPr sz="2400">
                <a:solidFill>
                  <a:schemeClr val="tx1"/>
                </a:solidFill>
                <a:latin typeface="Times New Roman" pitchFamily="18" charset="0"/>
                <a:ea typeface="SimSun" pitchFamily="2" charset="-122"/>
                <a:sym typeface="Times New Roman" pitchFamily="18" charset="0"/>
              </a:defRPr>
            </a:lvl3pPr>
            <a:lvl4pPr marL="1600200" indent="-228600">
              <a:defRPr sz="2400">
                <a:solidFill>
                  <a:schemeClr val="tx1"/>
                </a:solidFill>
                <a:latin typeface="Times New Roman" pitchFamily="18" charset="0"/>
                <a:ea typeface="SimSun" pitchFamily="2" charset="-122"/>
                <a:sym typeface="Times New Roman" pitchFamily="18" charset="0"/>
              </a:defRPr>
            </a:lvl4pPr>
            <a:lvl5pPr marL="2057400" indent="-228600">
              <a:defRPr sz="2400">
                <a:solidFill>
                  <a:schemeClr val="tx1"/>
                </a:solidFill>
                <a:latin typeface="Times New Roman" pitchFamily="18" charset="0"/>
                <a:ea typeface="SimSun" pitchFamily="2" charset="-122"/>
                <a:sym typeface="Times New Roman" pitchFamily="18" charset="0"/>
              </a:defRPr>
            </a:lvl5pPr>
            <a:lvl6pPr marL="2514600" indent="-228600" eaLnBrk="0" fontAlgn="base" hangingPunct="0">
              <a:spcBef>
                <a:spcPct val="0"/>
              </a:spcBef>
              <a:spcAft>
                <a:spcPct val="0"/>
              </a:spcAft>
              <a:buFont typeface="Arial" charset="0"/>
              <a:defRPr sz="2400">
                <a:solidFill>
                  <a:schemeClr val="tx1"/>
                </a:solidFill>
                <a:latin typeface="Times New Roman" pitchFamily="18" charset="0"/>
                <a:ea typeface="SimSun" pitchFamily="2" charset="-122"/>
                <a:sym typeface="Times New Roman" pitchFamily="18" charset="0"/>
              </a:defRPr>
            </a:lvl6pPr>
            <a:lvl7pPr marL="2971800" indent="-228600" eaLnBrk="0" fontAlgn="base" hangingPunct="0">
              <a:spcBef>
                <a:spcPct val="0"/>
              </a:spcBef>
              <a:spcAft>
                <a:spcPct val="0"/>
              </a:spcAft>
              <a:buFont typeface="Arial" charset="0"/>
              <a:defRPr sz="2400">
                <a:solidFill>
                  <a:schemeClr val="tx1"/>
                </a:solidFill>
                <a:latin typeface="Times New Roman" pitchFamily="18" charset="0"/>
                <a:ea typeface="SimSun" pitchFamily="2" charset="-122"/>
                <a:sym typeface="Times New Roman" pitchFamily="18" charset="0"/>
              </a:defRPr>
            </a:lvl7pPr>
            <a:lvl8pPr marL="3429000" indent="-228600" eaLnBrk="0" fontAlgn="base" hangingPunct="0">
              <a:spcBef>
                <a:spcPct val="0"/>
              </a:spcBef>
              <a:spcAft>
                <a:spcPct val="0"/>
              </a:spcAft>
              <a:buFont typeface="Arial" charset="0"/>
              <a:defRPr sz="2400">
                <a:solidFill>
                  <a:schemeClr val="tx1"/>
                </a:solidFill>
                <a:latin typeface="Times New Roman" pitchFamily="18" charset="0"/>
                <a:ea typeface="SimSun" pitchFamily="2" charset="-122"/>
                <a:sym typeface="Times New Roman" pitchFamily="18" charset="0"/>
              </a:defRPr>
            </a:lvl8pPr>
            <a:lvl9pPr marL="3886200" indent="-228600" eaLnBrk="0" fontAlgn="base" hangingPunct="0">
              <a:spcBef>
                <a:spcPct val="0"/>
              </a:spcBef>
              <a:spcAft>
                <a:spcPct val="0"/>
              </a:spcAft>
              <a:buFont typeface="Arial" charset="0"/>
              <a:defRPr sz="2400">
                <a:solidFill>
                  <a:schemeClr val="tx1"/>
                </a:solidFill>
                <a:latin typeface="Times New Roman" pitchFamily="18" charset="0"/>
                <a:ea typeface="SimSun" pitchFamily="2" charset="-122"/>
                <a:sym typeface="Times New Roman" pitchFamily="18" charset="0"/>
              </a:defRPr>
            </a:lvl9pPr>
          </a:lstStyle>
          <a:p>
            <a:pPr>
              <a:spcBef>
                <a:spcPct val="30000"/>
              </a:spcBef>
              <a:defRPr/>
            </a:pPr>
            <a:r>
              <a:rPr lang="en-US" altLang="en-US" sz="1200">
                <a:latin typeface="Arial" charset="0"/>
              </a:rPr>
              <a:t>Click to edit Master text styles</a:t>
            </a:r>
          </a:p>
          <a:p>
            <a:pPr>
              <a:spcBef>
                <a:spcPct val="30000"/>
              </a:spcBef>
              <a:defRPr/>
            </a:pPr>
            <a:r>
              <a:rPr lang="en-US" altLang="en-US" sz="1200">
                <a:latin typeface="Arial" charset="0"/>
              </a:rPr>
              <a:t>Second level</a:t>
            </a:r>
          </a:p>
          <a:p>
            <a:pPr>
              <a:spcBef>
                <a:spcPct val="30000"/>
              </a:spcBef>
              <a:defRPr/>
            </a:pPr>
            <a:r>
              <a:rPr lang="en-US" altLang="en-US" sz="1200">
                <a:latin typeface="Arial" charset="0"/>
              </a:rPr>
              <a:t>Third level</a:t>
            </a:r>
          </a:p>
          <a:p>
            <a:pPr>
              <a:spcBef>
                <a:spcPct val="30000"/>
              </a:spcBef>
              <a:defRPr/>
            </a:pPr>
            <a:r>
              <a:rPr lang="en-US" altLang="en-US" sz="1200">
                <a:latin typeface="Arial" charset="0"/>
              </a:rPr>
              <a:t>Fourth level</a:t>
            </a:r>
          </a:p>
          <a:p>
            <a:pPr>
              <a:spcBef>
                <a:spcPct val="30000"/>
              </a:spcBef>
              <a:defRPr/>
            </a:pPr>
            <a:r>
              <a:rPr lang="en-US" altLang="en-US" sz="1200">
                <a:latin typeface="Arial" charset="0"/>
              </a:rPr>
              <a:t>Fifth level</a:t>
            </a:r>
          </a:p>
        </p:txBody>
      </p:sp>
      <p:sp>
        <p:nvSpPr>
          <p:cNvPr id="2054" name="Footer Placeholder 5"/>
          <p:cNvSpPr>
            <a:spLocks noGrp="1" noChangeArrowheads="1"/>
          </p:cNvSpPr>
          <p:nvPr>
            <p:ph type="ftr" sz="quarter" idx="4"/>
          </p:nvPr>
        </p:nvSpPr>
        <p:spPr bwMode="auto">
          <a:xfrm>
            <a:off x="0" y="8685213"/>
            <a:ext cx="2971800" cy="458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buFont typeface="Arial" pitchFamily="34" charset="0"/>
              <a:buNone/>
              <a:defRPr sz="1200"/>
            </a:lvl1pPr>
          </a:lstStyle>
          <a:p>
            <a:pPr>
              <a:defRPr/>
            </a:pPr>
            <a:endParaRPr lang="en-US"/>
          </a:p>
        </p:txBody>
      </p:sp>
      <p:sp>
        <p:nvSpPr>
          <p:cNvPr id="2055" name="Slide Number Placeholder 6"/>
          <p:cNvSpPr>
            <a:spLocks noGrp="1" noChangeArrowheads="1"/>
          </p:cNvSpPr>
          <p:nvPr>
            <p:ph type="sldNum" sz="quarter" idx="5"/>
          </p:nvPr>
        </p:nvSpPr>
        <p:spPr bwMode="auto">
          <a:xfrm>
            <a:off x="3884613" y="8685213"/>
            <a:ext cx="2971800" cy="458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buFont typeface="Arial" pitchFamily="34" charset="0"/>
              <a:buNone/>
              <a:defRPr/>
            </a:lvl1pPr>
          </a:lstStyle>
          <a:p>
            <a:pPr>
              <a:defRPr/>
            </a:pPr>
            <a:fld id="{9E77175A-F8CA-4CC0-99F0-F827FB1EED0E}" type="slidenum">
              <a:rPr lang="en-US"/>
              <a:pPr>
                <a:defRPr/>
              </a:pPr>
              <a:t>‹#›</a:t>
            </a:fld>
            <a:endParaRPr lang="en-US" sz="1200"/>
          </a:p>
        </p:txBody>
      </p:sp>
    </p:spTree>
    <p:extLst>
      <p:ext uri="{BB962C8B-B14F-4D97-AF65-F5344CB8AC3E}">
        <p14:creationId xmlns:p14="http://schemas.microsoft.com/office/powerpoint/2010/main" val="1163296275"/>
      </p:ext>
    </p:extLst>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44232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7" name="Google Shape;10;p2">
            <a:extLst>
              <a:ext uri="{FF2B5EF4-FFF2-40B4-BE49-F238E27FC236}">
                <a16:creationId xmlns:a16="http://schemas.microsoft.com/office/drawing/2014/main" id="{1C5C9200-3359-4B69-BBC6-51B93BD8BB50}"/>
              </a:ext>
            </a:extLst>
          </p:cNvPr>
          <p:cNvSpPr/>
          <p:nvPr userDrawn="1"/>
        </p:nvSpPr>
        <p:spPr>
          <a:xfrm>
            <a:off x="381422" y="381567"/>
            <a:ext cx="9542781" cy="3977710"/>
          </a:xfrm>
          <a:prstGeom prst="flowChartAlternateProcess">
            <a:avLst/>
          </a:prstGeom>
          <a:solidFill>
            <a:srgbClr val="F8C01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5850" b="0" i="0" u="none" strike="noStrike" cap="none">
              <a:solidFill>
                <a:schemeClr val="lt1"/>
              </a:solidFill>
              <a:latin typeface="Calibri"/>
              <a:ea typeface="Calibri"/>
              <a:cs typeface="Calibri"/>
              <a:sym typeface="Calibri"/>
            </a:endParaRPr>
          </a:p>
        </p:txBody>
      </p:sp>
      <p:sp>
        <p:nvSpPr>
          <p:cNvPr id="8" name="Google Shape;11;p2">
            <a:extLst>
              <a:ext uri="{FF2B5EF4-FFF2-40B4-BE49-F238E27FC236}">
                <a16:creationId xmlns:a16="http://schemas.microsoft.com/office/drawing/2014/main" id="{4F430C97-4BEE-49BE-8112-F5E36D32C3C4}"/>
              </a:ext>
            </a:extLst>
          </p:cNvPr>
          <p:cNvSpPr/>
          <p:nvPr userDrawn="1"/>
        </p:nvSpPr>
        <p:spPr>
          <a:xfrm>
            <a:off x="10287391" y="381567"/>
            <a:ext cx="22249588" cy="3977710"/>
          </a:xfrm>
          <a:prstGeom prst="flowChartAlternateProcess">
            <a:avLst/>
          </a:prstGeom>
          <a:solidFill>
            <a:srgbClr val="F8C01B">
              <a:alpha val="3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5850" b="0" i="0" u="none" strike="noStrike" cap="none">
              <a:solidFill>
                <a:schemeClr val="lt1"/>
              </a:solidFill>
              <a:latin typeface="Calibri"/>
              <a:ea typeface="Calibri"/>
              <a:cs typeface="Calibri"/>
              <a:sym typeface="Calibri"/>
            </a:endParaRPr>
          </a:p>
        </p:txBody>
      </p:sp>
      <p:pic>
        <p:nvPicPr>
          <p:cNvPr id="9" name="Google Shape;13;p2">
            <a:extLst>
              <a:ext uri="{FF2B5EF4-FFF2-40B4-BE49-F238E27FC236}">
                <a16:creationId xmlns:a16="http://schemas.microsoft.com/office/drawing/2014/main" id="{560968D2-391C-4FBD-B001-2EECC48DCDBF}"/>
              </a:ext>
            </a:extLst>
          </p:cNvPr>
          <p:cNvPicPr preferRelativeResize="0"/>
          <p:nvPr userDrawn="1"/>
        </p:nvPicPr>
        <p:blipFill rotWithShape="1">
          <a:blip r:embed="rId3">
            <a:alphaModFix/>
          </a:blip>
          <a:srcRect b="21597"/>
          <a:stretch/>
        </p:blipFill>
        <p:spPr>
          <a:xfrm>
            <a:off x="634136" y="877570"/>
            <a:ext cx="8896050" cy="1433830"/>
          </a:xfrm>
          <a:prstGeom prst="rect">
            <a:avLst/>
          </a:prstGeom>
          <a:noFill/>
          <a:ln>
            <a:noFill/>
          </a:ln>
        </p:spPr>
      </p:pic>
      <p:sp>
        <p:nvSpPr>
          <p:cNvPr id="15" name="Google Shape;14;p2">
            <a:extLst>
              <a:ext uri="{FF2B5EF4-FFF2-40B4-BE49-F238E27FC236}">
                <a16:creationId xmlns:a16="http://schemas.microsoft.com/office/drawing/2014/main" id="{74D5DE01-8F56-483E-B729-D64A94BAF041}"/>
              </a:ext>
            </a:extLst>
          </p:cNvPr>
          <p:cNvSpPr txBox="1">
            <a:spLocks noGrp="1"/>
          </p:cNvSpPr>
          <p:nvPr>
            <p:ph type="body" idx="1"/>
          </p:nvPr>
        </p:nvSpPr>
        <p:spPr>
          <a:xfrm>
            <a:off x="2263775" y="11684000"/>
            <a:ext cx="28390849" cy="27847924"/>
          </a:xfrm>
          <a:prstGeom prst="rect">
            <a:avLst/>
          </a:prstGeom>
          <a:noFill/>
          <a:ln>
            <a:noFill/>
          </a:ln>
        </p:spPr>
        <p:txBody>
          <a:bodyPr spcFirstLastPara="1" wrap="square" lIns="91425" tIns="45700" rIns="91425" bIns="45700" anchor="t" anchorCtr="0">
            <a:normAutofit/>
          </a:bodyPr>
          <a:lstStyle>
            <a:lvl1pPr marL="457200" marR="0" lvl="0" indent="-885825" algn="l" rtl="0">
              <a:spcBef>
                <a:spcPts val="2070"/>
              </a:spcBef>
              <a:spcAft>
                <a:spcPts val="0"/>
              </a:spcAft>
              <a:buClr>
                <a:schemeClr val="dk1"/>
              </a:buClr>
              <a:buSzPts val="10350"/>
              <a:buFont typeface="Arial"/>
              <a:buChar char="•"/>
              <a:defRPr sz="10350" b="0" i="0" u="none" strike="noStrike" cap="none">
                <a:solidFill>
                  <a:schemeClr val="dk1"/>
                </a:solidFill>
                <a:latin typeface="Calibri"/>
                <a:ea typeface="Calibri"/>
                <a:cs typeface="Calibri"/>
                <a:sym typeface="Calibri"/>
              </a:defRPr>
            </a:lvl1pPr>
            <a:lvl2pPr marL="914400" marR="0" lvl="1" indent="-804862" algn="l" rtl="0">
              <a:spcBef>
                <a:spcPts val="1815"/>
              </a:spcBef>
              <a:spcAft>
                <a:spcPts val="0"/>
              </a:spcAft>
              <a:buClr>
                <a:schemeClr val="dk1"/>
              </a:buClr>
              <a:buSzPts val="9075"/>
              <a:buFont typeface="Arial"/>
              <a:buChar char="–"/>
              <a:defRPr sz="9075" b="0" i="0" u="none" strike="noStrike" cap="none">
                <a:solidFill>
                  <a:schemeClr val="dk1"/>
                </a:solidFill>
                <a:latin typeface="Calibri"/>
                <a:ea typeface="Calibri"/>
                <a:cs typeface="Calibri"/>
                <a:sym typeface="Calibri"/>
              </a:defRPr>
            </a:lvl2pPr>
            <a:lvl3pPr marL="1371600" marR="0" lvl="2" indent="-719137" algn="l" rtl="0">
              <a:spcBef>
                <a:spcPts val="1545"/>
              </a:spcBef>
              <a:spcAft>
                <a:spcPts val="0"/>
              </a:spcAft>
              <a:buClr>
                <a:schemeClr val="dk1"/>
              </a:buClr>
              <a:buSzPts val="7725"/>
              <a:buFont typeface="Arial"/>
              <a:buChar char="•"/>
              <a:defRPr sz="7725" b="0" i="0" u="none" strike="noStrike" cap="none">
                <a:solidFill>
                  <a:schemeClr val="dk1"/>
                </a:solidFill>
                <a:latin typeface="Calibri"/>
                <a:ea typeface="Calibri"/>
                <a:cs typeface="Calibri"/>
                <a:sym typeface="Calibri"/>
              </a:defRPr>
            </a:lvl3pPr>
            <a:lvl4pPr marL="1828800" marR="0" lvl="3" indent="-638175" algn="l" rtl="0">
              <a:spcBef>
                <a:spcPts val="1290"/>
              </a:spcBef>
              <a:spcAft>
                <a:spcPts val="0"/>
              </a:spcAft>
              <a:buClr>
                <a:schemeClr val="dk1"/>
              </a:buClr>
              <a:buSzPts val="6450"/>
              <a:buFont typeface="Arial"/>
              <a:buChar char="–"/>
              <a:defRPr sz="6450" b="0" i="0" u="none" strike="noStrike" cap="none">
                <a:solidFill>
                  <a:schemeClr val="dk1"/>
                </a:solidFill>
                <a:latin typeface="Calibri"/>
                <a:ea typeface="Calibri"/>
                <a:cs typeface="Calibri"/>
                <a:sym typeface="Calibri"/>
              </a:defRPr>
            </a:lvl4pPr>
            <a:lvl5pPr marL="2286000" marR="0" lvl="4" indent="-638175" algn="l" rtl="0">
              <a:spcBef>
                <a:spcPts val="1290"/>
              </a:spcBef>
              <a:spcAft>
                <a:spcPts val="0"/>
              </a:spcAft>
              <a:buClr>
                <a:schemeClr val="dk1"/>
              </a:buClr>
              <a:buSzPts val="6450"/>
              <a:buFont typeface="Arial"/>
              <a:buChar char="»"/>
              <a:defRPr sz="6450" b="0" i="0" u="none" strike="noStrike" cap="none">
                <a:solidFill>
                  <a:schemeClr val="dk1"/>
                </a:solidFill>
                <a:latin typeface="Calibri"/>
                <a:ea typeface="Calibri"/>
                <a:cs typeface="Calibri"/>
                <a:sym typeface="Calibri"/>
              </a:defRPr>
            </a:lvl5pPr>
            <a:lvl6pPr marL="2743200" marR="0" lvl="5" indent="-638175" algn="l" rtl="0">
              <a:spcBef>
                <a:spcPts val="1290"/>
              </a:spcBef>
              <a:spcAft>
                <a:spcPts val="0"/>
              </a:spcAft>
              <a:buClr>
                <a:schemeClr val="dk1"/>
              </a:buClr>
              <a:buSzPts val="6450"/>
              <a:buFont typeface="Arial"/>
              <a:buChar char="•"/>
              <a:defRPr sz="6450" b="0" i="0" u="none" strike="noStrike" cap="none">
                <a:solidFill>
                  <a:schemeClr val="dk1"/>
                </a:solidFill>
                <a:latin typeface="Calibri"/>
                <a:ea typeface="Calibri"/>
                <a:cs typeface="Calibri"/>
                <a:sym typeface="Calibri"/>
              </a:defRPr>
            </a:lvl6pPr>
            <a:lvl7pPr marL="3200400" marR="0" lvl="6" indent="-638175" algn="l" rtl="0">
              <a:spcBef>
                <a:spcPts val="1290"/>
              </a:spcBef>
              <a:spcAft>
                <a:spcPts val="0"/>
              </a:spcAft>
              <a:buClr>
                <a:schemeClr val="dk1"/>
              </a:buClr>
              <a:buSzPts val="6450"/>
              <a:buFont typeface="Arial"/>
              <a:buChar char="•"/>
              <a:defRPr sz="6450" b="0" i="0" u="none" strike="noStrike" cap="none">
                <a:solidFill>
                  <a:schemeClr val="dk1"/>
                </a:solidFill>
                <a:latin typeface="Calibri"/>
                <a:ea typeface="Calibri"/>
                <a:cs typeface="Calibri"/>
                <a:sym typeface="Calibri"/>
              </a:defRPr>
            </a:lvl7pPr>
            <a:lvl8pPr marL="3657600" marR="0" lvl="7" indent="-638175" algn="l" rtl="0">
              <a:spcBef>
                <a:spcPts val="1290"/>
              </a:spcBef>
              <a:spcAft>
                <a:spcPts val="0"/>
              </a:spcAft>
              <a:buClr>
                <a:schemeClr val="dk1"/>
              </a:buClr>
              <a:buSzPts val="6450"/>
              <a:buFont typeface="Arial"/>
              <a:buChar char="•"/>
              <a:defRPr sz="6450" b="0" i="0" u="none" strike="noStrike" cap="none">
                <a:solidFill>
                  <a:schemeClr val="dk1"/>
                </a:solidFill>
                <a:latin typeface="Calibri"/>
                <a:ea typeface="Calibri"/>
                <a:cs typeface="Calibri"/>
                <a:sym typeface="Calibri"/>
              </a:defRPr>
            </a:lvl8pPr>
            <a:lvl9pPr marL="4114800" marR="0" lvl="8" indent="-638175" algn="l" rtl="0">
              <a:spcBef>
                <a:spcPts val="1290"/>
              </a:spcBef>
              <a:spcAft>
                <a:spcPts val="0"/>
              </a:spcAft>
              <a:buClr>
                <a:schemeClr val="dk1"/>
              </a:buClr>
              <a:buSzPts val="6450"/>
              <a:buFont typeface="Arial"/>
              <a:buChar char="•"/>
              <a:defRPr sz="6450" b="0" i="0" u="none" strike="noStrike" cap="none">
                <a:solidFill>
                  <a:schemeClr val="dk1"/>
                </a:solidFill>
                <a:latin typeface="Calibri"/>
                <a:ea typeface="Calibri"/>
                <a:cs typeface="Calibri"/>
                <a:sym typeface="Calibri"/>
              </a:defRPr>
            </a:lvl9pPr>
          </a:lstStyle>
          <a:p>
            <a:endParaRPr/>
          </a:p>
        </p:txBody>
      </p:sp>
      <p:sp>
        <p:nvSpPr>
          <p:cNvPr id="16" name="TextBox 15">
            <a:extLst>
              <a:ext uri="{FF2B5EF4-FFF2-40B4-BE49-F238E27FC236}">
                <a16:creationId xmlns:a16="http://schemas.microsoft.com/office/drawing/2014/main" id="{DDD9F781-CA82-4237-BAC5-2ED89530D611}"/>
              </a:ext>
            </a:extLst>
          </p:cNvPr>
          <p:cNvSpPr txBox="1"/>
          <p:nvPr userDrawn="1"/>
        </p:nvSpPr>
        <p:spPr>
          <a:xfrm>
            <a:off x="2066254" y="1600734"/>
            <a:ext cx="7337425" cy="2585323"/>
          </a:xfrm>
          <a:prstGeom prst="rect">
            <a:avLst/>
          </a:prstGeom>
          <a:noFill/>
        </p:spPr>
        <p:txBody>
          <a:bodyPr wrap="square" rtlCol="0">
            <a:spAutoFit/>
          </a:bodyPr>
          <a:lstStyle/>
          <a:p>
            <a:endParaRPr lang="en-US" sz="5400">
              <a:solidFill>
                <a:srgbClr val="5C1500"/>
              </a:solidFill>
              <a:latin typeface="Franklin Gothic Demi" panose="020B0703020102020204" pitchFamily="34" charset="0"/>
            </a:endParaRPr>
          </a:p>
          <a:p>
            <a:pPr algn="r"/>
            <a:r>
              <a:rPr lang="en-US" sz="5400">
                <a:solidFill>
                  <a:srgbClr val="5C1500"/>
                </a:solidFill>
                <a:latin typeface="Franklin Gothic Demi" panose="020B0703020102020204" pitchFamily="34" charset="0"/>
              </a:rPr>
              <a:t>Department of </a:t>
            </a:r>
            <a:br>
              <a:rPr lang="en-US" sz="5400">
                <a:solidFill>
                  <a:srgbClr val="5C1500"/>
                </a:solidFill>
                <a:latin typeface="Franklin Gothic Demi" panose="020B0703020102020204" pitchFamily="34" charset="0"/>
              </a:rPr>
            </a:br>
            <a:r>
              <a:rPr lang="en-US" sz="5400">
                <a:solidFill>
                  <a:srgbClr val="5C1500"/>
                </a:solidFill>
                <a:latin typeface="Franklin Gothic Demi" panose="020B0703020102020204" pitchFamily="34" charset="0"/>
              </a:rPr>
              <a:t>Computer Science</a:t>
            </a:r>
          </a:p>
        </p:txBody>
      </p:sp>
    </p:spTree>
    <p:extLst>
      <p:ext uri="{BB962C8B-B14F-4D97-AF65-F5344CB8AC3E}">
        <p14:creationId xmlns:p14="http://schemas.microsoft.com/office/powerpoint/2010/main" val="2315919906"/>
      </p:ext>
    </p:extLst>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0CC614-E244-DAD6-CB8B-4BA5AD129D4A}"/>
              </a:ext>
            </a:extLst>
          </p:cNvPr>
          <p:cNvSpPr txBox="1"/>
          <p:nvPr/>
        </p:nvSpPr>
        <p:spPr>
          <a:xfrm>
            <a:off x="10740819" y="1027425"/>
            <a:ext cx="21138153" cy="2769989"/>
          </a:xfrm>
          <a:prstGeom prst="rect">
            <a:avLst/>
          </a:prstGeom>
          <a:noFill/>
        </p:spPr>
        <p:txBody>
          <a:bodyPr wrap="square" rtlCol="0">
            <a:spAutoFit/>
          </a:bodyPr>
          <a:lstStyle/>
          <a:p>
            <a:r>
              <a:rPr lang="en-US" sz="6600" b="1" dirty="0">
                <a:latin typeface="Source Sans Pro" panose="020B0503030403020204" pitchFamily="34" charset="0"/>
                <a:ea typeface="Source Sans Pro" panose="020B0503030403020204" pitchFamily="34" charset="0"/>
              </a:rPr>
              <a:t>Case-Based Simulation Builder</a:t>
            </a:r>
          </a:p>
          <a:p>
            <a:endParaRPr lang="en-US" sz="2000" b="1" dirty="0">
              <a:solidFill>
                <a:schemeClr val="accent6">
                  <a:lumMod val="50000"/>
                </a:schemeClr>
              </a:solidFill>
              <a:latin typeface="Source Sans Pro" panose="020B0503030403020204" pitchFamily="34" charset="0"/>
              <a:ea typeface="Source Sans Pro" panose="020B0503030403020204" pitchFamily="34" charset="0"/>
            </a:endParaRPr>
          </a:p>
          <a:p>
            <a:r>
              <a:rPr lang="en-US" sz="4400" dirty="0">
                <a:solidFill>
                  <a:schemeClr val="accent6">
                    <a:lumMod val="50000"/>
                  </a:schemeClr>
                </a:solidFill>
                <a:latin typeface="Source Sans Pro" panose="020B0503030403020204" pitchFamily="34" charset="0"/>
                <a:ea typeface="Source Sans Pro" panose="020B0503030403020204" pitchFamily="34" charset="0"/>
              </a:rPr>
              <a:t>Jacob Schmitt, Timothy Mai, Austyn Mancini, </a:t>
            </a:r>
            <a:r>
              <a:rPr lang="en-US" sz="4400" dirty="0" err="1">
                <a:solidFill>
                  <a:schemeClr val="accent6">
                    <a:lumMod val="50000"/>
                  </a:schemeClr>
                </a:solidFill>
                <a:latin typeface="Source Sans Pro" panose="020B0503030403020204" pitchFamily="34" charset="0"/>
                <a:ea typeface="Source Sans Pro" panose="020B0503030403020204" pitchFamily="34" charset="0"/>
              </a:rPr>
              <a:t>Kuan</a:t>
            </a:r>
            <a:r>
              <a:rPr lang="en-US" sz="4400" dirty="0">
                <a:solidFill>
                  <a:schemeClr val="accent6">
                    <a:lumMod val="50000"/>
                  </a:schemeClr>
                </a:solidFill>
                <a:latin typeface="Source Sans Pro" panose="020B0503030403020204" pitchFamily="34" charset="0"/>
                <a:ea typeface="Source Sans Pro" panose="020B0503030403020204" pitchFamily="34" charset="0"/>
              </a:rPr>
              <a:t> Liu, Nathaniel Hector, Sean </a:t>
            </a:r>
            <a:r>
              <a:rPr lang="en-US" sz="4400" dirty="0" err="1">
                <a:solidFill>
                  <a:schemeClr val="accent6">
                    <a:lumMod val="50000"/>
                  </a:schemeClr>
                </a:solidFill>
                <a:latin typeface="Source Sans Pro" panose="020B0503030403020204" pitchFamily="34" charset="0"/>
                <a:ea typeface="Source Sans Pro" panose="020B0503030403020204" pitchFamily="34" charset="0"/>
              </a:rPr>
              <a:t>Jerzewski</a:t>
            </a:r>
            <a:endParaRPr lang="en-US" sz="4400" dirty="0">
              <a:solidFill>
                <a:schemeClr val="accent6">
                  <a:lumMod val="50000"/>
                </a:schemeClr>
              </a:solidFill>
              <a:latin typeface="Source Sans Pro" panose="020B0503030403020204" pitchFamily="34" charset="0"/>
              <a:ea typeface="Source Sans Pro" panose="020B0503030403020204" pitchFamily="34" charset="0"/>
            </a:endParaRPr>
          </a:p>
          <a:p>
            <a:r>
              <a:rPr lang="en-US" sz="4400" dirty="0">
                <a:solidFill>
                  <a:schemeClr val="accent6">
                    <a:lumMod val="50000"/>
                  </a:schemeClr>
                </a:solidFill>
                <a:latin typeface="Source Sans Pro" panose="020B0503030403020204" pitchFamily="34" charset="0"/>
                <a:ea typeface="Source Sans Pro" panose="020B0503030403020204" pitchFamily="34" charset="0"/>
              </a:rPr>
              <a:t>Faculty Advisors: Neil </a:t>
            </a:r>
            <a:r>
              <a:rPr lang="en-US" sz="4400" dirty="0" err="1">
                <a:solidFill>
                  <a:schemeClr val="accent6">
                    <a:lumMod val="50000"/>
                  </a:schemeClr>
                </a:solidFill>
                <a:latin typeface="Source Sans Pro" panose="020B0503030403020204" pitchFamily="34" charset="0"/>
                <a:ea typeface="Source Sans Pro" panose="020B0503030403020204" pitchFamily="34" charset="0"/>
              </a:rPr>
              <a:t>Toporski</a:t>
            </a:r>
            <a:r>
              <a:rPr lang="en-US" sz="4400" dirty="0">
                <a:solidFill>
                  <a:schemeClr val="accent6">
                    <a:lumMod val="50000"/>
                  </a:schemeClr>
                </a:solidFill>
                <a:latin typeface="Source Sans Pro" panose="020B0503030403020204" pitchFamily="34" charset="0"/>
                <a:ea typeface="Source Sans Pro" panose="020B0503030403020204" pitchFamily="34" charset="0"/>
              </a:rPr>
              <a:t>, Jack Myers</a:t>
            </a:r>
          </a:p>
        </p:txBody>
      </p:sp>
      <p:sp>
        <p:nvSpPr>
          <p:cNvPr id="4" name="Rectangle 3">
            <a:extLst>
              <a:ext uri="{FF2B5EF4-FFF2-40B4-BE49-F238E27FC236}">
                <a16:creationId xmlns:a16="http://schemas.microsoft.com/office/drawing/2014/main" id="{8F910B7B-1D31-E890-AC3F-781851E2A0A1}"/>
              </a:ext>
            </a:extLst>
          </p:cNvPr>
          <p:cNvSpPr/>
          <p:nvPr/>
        </p:nvSpPr>
        <p:spPr>
          <a:xfrm>
            <a:off x="441655" y="4755099"/>
            <a:ext cx="32117794" cy="945086"/>
          </a:xfrm>
          <a:prstGeom prst="rect">
            <a:avLst/>
          </a:prstGeom>
          <a:solidFill>
            <a:srgbClr val="FFCC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585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11" name="Rectangle 10">
            <a:extLst>
              <a:ext uri="{FF2B5EF4-FFF2-40B4-BE49-F238E27FC236}">
                <a16:creationId xmlns:a16="http://schemas.microsoft.com/office/drawing/2014/main" id="{446D617A-F38C-9062-3B66-C94FD6FB8364}"/>
              </a:ext>
            </a:extLst>
          </p:cNvPr>
          <p:cNvSpPr/>
          <p:nvPr/>
        </p:nvSpPr>
        <p:spPr>
          <a:xfrm>
            <a:off x="11186423" y="4767734"/>
            <a:ext cx="10628918" cy="9324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eaLnBrk="1" fontAlgn="auto" hangingPunct="1">
              <a:spcBef>
                <a:spcPts val="0"/>
              </a:spcBef>
              <a:spcAft>
                <a:spcPts val="0"/>
              </a:spcAft>
              <a:buClr>
                <a:srgbClr val="000000"/>
              </a:buClr>
              <a:defRPr/>
            </a:pPr>
            <a:r>
              <a:rPr kumimoji="0" lang="en-US" sz="6000" b="1" i="0" u="none" strike="noStrike" kern="0" cap="none" spc="0" normalizeH="0" baseline="0" noProof="0" dirty="0">
                <a:ln>
                  <a:noFill/>
                </a:ln>
                <a:solidFill>
                  <a:srgbClr val="5C1500"/>
                </a:solidFill>
                <a:effectLst/>
                <a:uLnTx/>
                <a:uFillTx/>
                <a:latin typeface="Arial"/>
                <a:ea typeface="+mn-ea"/>
                <a:cs typeface="+mn-cs"/>
                <a:sym typeface="Arial"/>
              </a:rPr>
              <a:t>Introduction</a:t>
            </a:r>
            <a:endParaRPr kumimoji="0" lang="en-US" sz="3200" b="0" i="0" u="none" strike="noStrike" kern="0" cap="none" spc="0" normalizeH="0" baseline="0" noProof="0" dirty="0">
              <a:ln>
                <a:noFill/>
              </a:ln>
              <a:solidFill>
                <a:srgbClr val="5C1500"/>
              </a:solidFill>
              <a:effectLst/>
              <a:uLnTx/>
              <a:uFillTx/>
              <a:latin typeface="Arial"/>
              <a:ea typeface="+mn-ea"/>
              <a:cs typeface="+mn-cs"/>
              <a:sym typeface="Arial"/>
            </a:endParaRPr>
          </a:p>
        </p:txBody>
      </p:sp>
      <p:sp>
        <p:nvSpPr>
          <p:cNvPr id="13" name="Rectangle 12">
            <a:extLst>
              <a:ext uri="{FF2B5EF4-FFF2-40B4-BE49-F238E27FC236}">
                <a16:creationId xmlns:a16="http://schemas.microsoft.com/office/drawing/2014/main" id="{CF3EB4EB-1BC4-82D5-5889-D5347D3FAFC5}"/>
              </a:ext>
            </a:extLst>
          </p:cNvPr>
          <p:cNvSpPr/>
          <p:nvPr/>
        </p:nvSpPr>
        <p:spPr>
          <a:xfrm>
            <a:off x="441655" y="38861556"/>
            <a:ext cx="32117794" cy="932238"/>
          </a:xfrm>
          <a:prstGeom prst="rect">
            <a:avLst/>
          </a:prstGeom>
          <a:solidFill>
            <a:srgbClr val="FFCC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defRPr/>
            </a:pPr>
            <a:r>
              <a:rPr lang="en-US" sz="5400" b="1" kern="0" dirty="0">
                <a:solidFill>
                  <a:srgbClr val="5C1500"/>
                </a:solidFill>
                <a:latin typeface="Arial"/>
                <a:sym typeface="Arial"/>
              </a:rPr>
              <a:t>Future Development</a:t>
            </a:r>
            <a:endParaRPr lang="en-US" sz="5850" kern="0" dirty="0">
              <a:solidFill>
                <a:srgbClr val="FFFFFF"/>
              </a:solidFill>
              <a:latin typeface="Arial"/>
              <a:sym typeface="Arial"/>
            </a:endParaRPr>
          </a:p>
        </p:txBody>
      </p:sp>
      <p:sp>
        <p:nvSpPr>
          <p:cNvPr id="14" name="Rectangle 13">
            <a:extLst>
              <a:ext uri="{FF2B5EF4-FFF2-40B4-BE49-F238E27FC236}">
                <a16:creationId xmlns:a16="http://schemas.microsoft.com/office/drawing/2014/main" id="{9459E1EE-DE7D-C59E-835C-039129087763}"/>
              </a:ext>
            </a:extLst>
          </p:cNvPr>
          <p:cNvSpPr/>
          <p:nvPr/>
        </p:nvSpPr>
        <p:spPr>
          <a:xfrm>
            <a:off x="11186093" y="39238090"/>
            <a:ext cx="10628918" cy="9324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eaLnBrk="1" fontAlgn="auto" hangingPunct="1">
              <a:spcBef>
                <a:spcPts val="0"/>
              </a:spcBef>
              <a:spcAft>
                <a:spcPts val="0"/>
              </a:spcAft>
              <a:buClr>
                <a:srgbClr val="000000"/>
              </a:buClr>
              <a:defRPr/>
            </a:pPr>
            <a:endParaRPr kumimoji="0" lang="en-US" sz="3200" b="0" i="0" u="none" strike="noStrike" kern="0" cap="none" spc="0" normalizeH="0" baseline="0" noProof="0" dirty="0">
              <a:ln>
                <a:noFill/>
              </a:ln>
              <a:solidFill>
                <a:srgbClr val="5C1500"/>
              </a:solidFill>
              <a:effectLst/>
              <a:uLnTx/>
              <a:uFillTx/>
              <a:latin typeface="Arial"/>
              <a:ea typeface="+mn-ea"/>
              <a:cs typeface="+mn-cs"/>
              <a:sym typeface="Arial"/>
            </a:endParaRPr>
          </a:p>
        </p:txBody>
      </p:sp>
      <p:sp>
        <p:nvSpPr>
          <p:cNvPr id="20" name="Rectangle 19">
            <a:extLst>
              <a:ext uri="{FF2B5EF4-FFF2-40B4-BE49-F238E27FC236}">
                <a16:creationId xmlns:a16="http://schemas.microsoft.com/office/drawing/2014/main" id="{580209C0-94F8-DF16-16E6-B268A503C703}"/>
              </a:ext>
            </a:extLst>
          </p:cNvPr>
          <p:cNvSpPr/>
          <p:nvPr/>
        </p:nvSpPr>
        <p:spPr>
          <a:xfrm>
            <a:off x="1070457" y="9915328"/>
            <a:ext cx="13240078" cy="877780"/>
          </a:xfrm>
          <a:prstGeom prst="rect">
            <a:avLst/>
          </a:prstGeom>
          <a:solidFill>
            <a:srgbClr val="FFCC00"/>
          </a:solidFill>
          <a:ln>
            <a:solidFill>
              <a:srgbClr val="FFCC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6000" b="1" i="0" u="none" strike="noStrike" kern="0" cap="none" spc="0" normalizeH="0" baseline="0" noProof="0" dirty="0">
                <a:ln>
                  <a:noFill/>
                </a:ln>
                <a:solidFill>
                  <a:srgbClr val="5C1500"/>
                </a:solidFill>
                <a:effectLst/>
                <a:uLnTx/>
                <a:uFillTx/>
                <a:latin typeface="Arial"/>
                <a:ea typeface="+mn-ea"/>
                <a:cs typeface="+mn-cs"/>
                <a:sym typeface="Arial"/>
              </a:rPr>
              <a:t>Tree View</a:t>
            </a:r>
            <a:endParaRPr kumimoji="0" lang="en-US" sz="3200" b="0" i="0" u="none" strike="noStrike" kern="0" cap="none" spc="0" normalizeH="0" baseline="0" noProof="0" dirty="0">
              <a:ln>
                <a:noFill/>
              </a:ln>
              <a:solidFill>
                <a:srgbClr val="5C1500"/>
              </a:solidFill>
              <a:effectLst/>
              <a:uLnTx/>
              <a:uFillTx/>
              <a:latin typeface="Arial"/>
              <a:ea typeface="+mn-ea"/>
              <a:cs typeface="+mn-cs"/>
              <a:sym typeface="Arial"/>
            </a:endParaRPr>
          </a:p>
        </p:txBody>
      </p:sp>
      <p:sp>
        <p:nvSpPr>
          <p:cNvPr id="21" name="Rectangle 20">
            <a:extLst>
              <a:ext uri="{FF2B5EF4-FFF2-40B4-BE49-F238E27FC236}">
                <a16:creationId xmlns:a16="http://schemas.microsoft.com/office/drawing/2014/main" id="{C75E7E20-483D-74E4-9A11-C60E9E04EF89}"/>
              </a:ext>
            </a:extLst>
          </p:cNvPr>
          <p:cNvSpPr/>
          <p:nvPr/>
        </p:nvSpPr>
        <p:spPr>
          <a:xfrm>
            <a:off x="14896385" y="9853853"/>
            <a:ext cx="7825922" cy="877780"/>
          </a:xfrm>
          <a:prstGeom prst="rect">
            <a:avLst/>
          </a:prstGeom>
          <a:solidFill>
            <a:srgbClr val="FFCC00"/>
          </a:solidFill>
          <a:ln>
            <a:solidFill>
              <a:srgbClr val="FFCC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6000" b="1" kern="0" dirty="0">
                <a:solidFill>
                  <a:srgbClr val="5C1500"/>
                </a:solidFill>
                <a:latin typeface="Arial"/>
                <a:sym typeface="Arial"/>
              </a:rPr>
              <a:t>Developer View</a:t>
            </a:r>
            <a:endParaRPr kumimoji="0" lang="en-US" sz="3200" b="0" i="0" u="none" strike="noStrike" kern="0" cap="none" spc="0" normalizeH="0" baseline="0" noProof="0" dirty="0">
              <a:ln>
                <a:noFill/>
              </a:ln>
              <a:solidFill>
                <a:srgbClr val="5C1500"/>
              </a:solidFill>
              <a:effectLst/>
              <a:uLnTx/>
              <a:uFillTx/>
              <a:latin typeface="Arial"/>
              <a:ea typeface="+mn-ea"/>
              <a:cs typeface="+mn-cs"/>
              <a:sym typeface="Arial"/>
            </a:endParaRPr>
          </a:p>
        </p:txBody>
      </p:sp>
      <p:sp>
        <p:nvSpPr>
          <p:cNvPr id="22" name="Rectangle 21">
            <a:extLst>
              <a:ext uri="{FF2B5EF4-FFF2-40B4-BE49-F238E27FC236}">
                <a16:creationId xmlns:a16="http://schemas.microsoft.com/office/drawing/2014/main" id="{6A44DB55-F288-2AB1-25E7-C1C4715A6639}"/>
              </a:ext>
            </a:extLst>
          </p:cNvPr>
          <p:cNvSpPr/>
          <p:nvPr/>
        </p:nvSpPr>
        <p:spPr>
          <a:xfrm>
            <a:off x="1070457" y="24079144"/>
            <a:ext cx="13240078" cy="877780"/>
          </a:xfrm>
          <a:prstGeom prst="rect">
            <a:avLst/>
          </a:prstGeom>
          <a:solidFill>
            <a:srgbClr val="FFCC00"/>
          </a:solidFill>
          <a:ln>
            <a:solidFill>
              <a:srgbClr val="FFCC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buClr>
                <a:srgbClr val="000000"/>
              </a:buClr>
              <a:defRPr/>
            </a:pPr>
            <a:r>
              <a:rPr kumimoji="0" lang="en-US" sz="6000" b="1" i="0" u="none" strike="noStrike" kern="0" cap="none" spc="0" normalizeH="0" baseline="0" noProof="0" dirty="0">
                <a:ln>
                  <a:noFill/>
                </a:ln>
                <a:solidFill>
                  <a:srgbClr val="5C1500"/>
                </a:solidFill>
                <a:effectLst/>
                <a:uLnTx/>
                <a:uFillTx/>
                <a:latin typeface="Arial"/>
                <a:ea typeface="+mn-ea"/>
                <a:cs typeface="+mn-cs"/>
                <a:sym typeface="Arial"/>
              </a:rPr>
              <a:t>Use Case</a:t>
            </a:r>
            <a:endParaRPr kumimoji="0" lang="en-US" sz="3200" b="0" i="0" u="none" strike="noStrike" kern="0" cap="none" spc="0" normalizeH="0" baseline="0" noProof="0" dirty="0">
              <a:ln>
                <a:noFill/>
              </a:ln>
              <a:solidFill>
                <a:srgbClr val="5C1500"/>
              </a:solidFill>
              <a:effectLst/>
              <a:uLnTx/>
              <a:uFillTx/>
              <a:latin typeface="Arial"/>
              <a:ea typeface="+mn-ea"/>
              <a:cs typeface="+mn-cs"/>
              <a:sym typeface="Arial"/>
            </a:endParaRPr>
          </a:p>
        </p:txBody>
      </p:sp>
      <p:sp>
        <p:nvSpPr>
          <p:cNvPr id="23" name="Rectangle 22">
            <a:extLst>
              <a:ext uri="{FF2B5EF4-FFF2-40B4-BE49-F238E27FC236}">
                <a16:creationId xmlns:a16="http://schemas.microsoft.com/office/drawing/2014/main" id="{1FBBEB7C-59F1-C39F-83B7-06799BD5FBDF}"/>
              </a:ext>
            </a:extLst>
          </p:cNvPr>
          <p:cNvSpPr/>
          <p:nvPr/>
        </p:nvSpPr>
        <p:spPr>
          <a:xfrm>
            <a:off x="23529505" y="9830118"/>
            <a:ext cx="8374949" cy="877780"/>
          </a:xfrm>
          <a:prstGeom prst="rect">
            <a:avLst/>
          </a:prstGeom>
          <a:solidFill>
            <a:srgbClr val="FFCC00"/>
          </a:solidFill>
          <a:ln>
            <a:solidFill>
              <a:srgbClr val="FFCC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6000" b="1" kern="0" dirty="0">
                <a:solidFill>
                  <a:srgbClr val="5C1500"/>
                </a:solidFill>
                <a:latin typeface="Arial"/>
                <a:sym typeface="Arial"/>
              </a:rPr>
              <a:t>User View</a:t>
            </a:r>
            <a:endParaRPr kumimoji="0" lang="en-US" sz="3200" b="0" i="0" u="none" strike="noStrike" kern="0" cap="none" spc="0" normalizeH="0" baseline="0" noProof="0" dirty="0">
              <a:ln>
                <a:noFill/>
              </a:ln>
              <a:solidFill>
                <a:srgbClr val="5C1500"/>
              </a:solidFill>
              <a:effectLst/>
              <a:uLnTx/>
              <a:uFillTx/>
              <a:latin typeface="Arial"/>
              <a:ea typeface="+mn-ea"/>
              <a:cs typeface="+mn-cs"/>
              <a:sym typeface="Arial"/>
            </a:endParaRPr>
          </a:p>
        </p:txBody>
      </p:sp>
      <p:pic>
        <p:nvPicPr>
          <p:cNvPr id="25" name="Picture 24" descr="A line with a star and a hexagon&#10;&#10;Description automatically generated">
            <a:extLst>
              <a:ext uri="{FF2B5EF4-FFF2-40B4-BE49-F238E27FC236}">
                <a16:creationId xmlns:a16="http://schemas.microsoft.com/office/drawing/2014/main" id="{F477C09E-EA61-A7C7-35F1-5B37CCBC83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154" y="11661671"/>
            <a:ext cx="6321168" cy="11301984"/>
          </a:xfrm>
          <a:prstGeom prst="rect">
            <a:avLst/>
          </a:prstGeom>
        </p:spPr>
      </p:pic>
      <p:sp>
        <p:nvSpPr>
          <p:cNvPr id="3" name="TextBox 2">
            <a:extLst>
              <a:ext uri="{FF2B5EF4-FFF2-40B4-BE49-F238E27FC236}">
                <a16:creationId xmlns:a16="http://schemas.microsoft.com/office/drawing/2014/main" id="{80C57D22-29BC-C600-653D-EBF189F6C3EB}"/>
              </a:ext>
            </a:extLst>
          </p:cNvPr>
          <p:cNvSpPr txBox="1"/>
          <p:nvPr/>
        </p:nvSpPr>
        <p:spPr>
          <a:xfrm>
            <a:off x="441654" y="5791624"/>
            <a:ext cx="32117793" cy="4031873"/>
          </a:xfrm>
          <a:prstGeom prst="rect">
            <a:avLst/>
          </a:prstGeom>
          <a:noFill/>
        </p:spPr>
        <p:txBody>
          <a:bodyPr wrap="square" rtlCol="0">
            <a:spAutoFit/>
          </a:bodyPr>
          <a:lstStyle/>
          <a:p>
            <a:pPr algn="just"/>
            <a:r>
              <a:rPr lang="en-US" sz="3200" dirty="0">
                <a:latin typeface="+mn-lt"/>
              </a:rPr>
              <a:t>Many industries, such as healthcare, emergency response, and customer services, require realistic training scenarios for professionals to develop their skills. Case-Based Simulation Builder would provide a platform for creating immersive and interactive training modules. Case-Based Simulation Builder is a web application that enables developers to design and construct authentic simulated environments. These environments allow users to access and interact with simulations through four primary user interventions or "nodes": scenario, information-gathering, decision-making, and end. Users begin with a problem set, or scenario node, and progress through the simulation's decision tree, gathering data and making decisions based on environmental or situational conditions. This dynamic process leads users through a series of multiple possible branched pathways. Finally, users complete the simulation at the end node, where their judgments regarding their interaction with the simulation are evaluated. The primary purpose of the Case-Based Simulation Builder is to provide developers with a web-based tool for building, editing, saving, or deleting case-based simulations, which users can then access and engage with.</a:t>
            </a:r>
          </a:p>
        </p:txBody>
      </p:sp>
      <p:sp>
        <p:nvSpPr>
          <p:cNvPr id="9" name="TextBox 8">
            <a:extLst>
              <a:ext uri="{FF2B5EF4-FFF2-40B4-BE49-F238E27FC236}">
                <a16:creationId xmlns:a16="http://schemas.microsoft.com/office/drawing/2014/main" id="{CD21BCA6-8BD3-9EBE-2D52-07E07F711B5C}"/>
              </a:ext>
            </a:extLst>
          </p:cNvPr>
          <p:cNvSpPr txBox="1"/>
          <p:nvPr/>
        </p:nvSpPr>
        <p:spPr>
          <a:xfrm>
            <a:off x="6705856" y="10820692"/>
            <a:ext cx="7476029" cy="13480613"/>
          </a:xfrm>
          <a:prstGeom prst="rect">
            <a:avLst/>
          </a:prstGeom>
          <a:noFill/>
        </p:spPr>
        <p:txBody>
          <a:bodyPr wrap="square" rtlCol="0">
            <a:spAutoFit/>
          </a:bodyPr>
          <a:lstStyle/>
          <a:p>
            <a:pPr algn="just"/>
            <a:r>
              <a:rPr lang="en-US" sz="3000" dirty="0">
                <a:latin typeface="+mn-lt"/>
              </a:rPr>
              <a:t>The application enables the visualization of the tree of nodes, ensuring clarity and organization within the simulation interface. Additionally, we have explored how the tree handles changes through node addition and deletion, ensuring robustness and adaptability in response to developer interactions. During our development process, we encountered challenges in seamlessly repopulating the tree from the database when a developer reopens a simulation. The order in which data is stored in the database doesn't directly match how the tree is structured. Therefore, our solution involved sorting the nodes into a graph when we pull them from the database to ensure they are in the correct structure to reflect the simulation the developer created.</a:t>
            </a:r>
          </a:p>
          <a:p>
            <a:pPr algn="just"/>
            <a:r>
              <a:rPr lang="en-US" sz="1600" dirty="0">
                <a:latin typeface="+mn-lt"/>
              </a:rPr>
              <a:t> </a:t>
            </a:r>
          </a:p>
          <a:p>
            <a:pPr algn="just"/>
            <a:r>
              <a:rPr lang="en-US" sz="3000" dirty="0">
                <a:latin typeface="+mn-lt"/>
              </a:rPr>
              <a:t>Moreover, we have ensured that the nodes displayed in the tree view are clickable, allowing users to effortlessly explore different branches and pathways within the simulation. The tree display package supports 10 levels of depth and multiple branches, accommodating complex decision-making scenarios and diverse learning trajectories.</a:t>
            </a:r>
          </a:p>
        </p:txBody>
      </p:sp>
      <p:sp>
        <p:nvSpPr>
          <p:cNvPr id="6" name="TextBox 5">
            <a:extLst>
              <a:ext uri="{FF2B5EF4-FFF2-40B4-BE49-F238E27FC236}">
                <a16:creationId xmlns:a16="http://schemas.microsoft.com/office/drawing/2014/main" id="{1E55790F-EB7E-00D6-8147-7806B8C9105F}"/>
              </a:ext>
            </a:extLst>
          </p:cNvPr>
          <p:cNvSpPr txBox="1"/>
          <p:nvPr/>
        </p:nvSpPr>
        <p:spPr>
          <a:xfrm>
            <a:off x="914808" y="25145916"/>
            <a:ext cx="13578365" cy="13572946"/>
          </a:xfrm>
          <a:prstGeom prst="rect">
            <a:avLst/>
          </a:prstGeom>
          <a:noFill/>
        </p:spPr>
        <p:txBody>
          <a:bodyPr wrap="square" rtlCol="0">
            <a:spAutoFit/>
          </a:bodyPr>
          <a:lstStyle/>
          <a:p>
            <a:pPr algn="just"/>
            <a:r>
              <a:rPr lang="en-US" sz="3000" b="1" dirty="0">
                <a:solidFill>
                  <a:schemeClr val="accent1"/>
                </a:solidFill>
                <a:latin typeface="+mn-lt"/>
              </a:rPr>
              <a:t>Medical Simulation Training</a:t>
            </a:r>
          </a:p>
          <a:p>
            <a:pPr algn="just"/>
            <a:r>
              <a:rPr lang="en-US" sz="3000" b="1" dirty="0">
                <a:latin typeface="+mn-lt"/>
              </a:rPr>
              <a:t>Scenario Node:</a:t>
            </a:r>
          </a:p>
          <a:p>
            <a:pPr algn="just"/>
            <a:r>
              <a:rPr lang="en-US" sz="3000" dirty="0">
                <a:latin typeface="+mn-lt"/>
              </a:rPr>
              <a:t>The Scenario node introduces medical students or healthcare professionals to a simulated patient case. For example, it could present a scenario where a patient arrives with chest pain and shortness of breath.</a:t>
            </a:r>
          </a:p>
          <a:p>
            <a:pPr algn="just"/>
            <a:r>
              <a:rPr lang="en-US" sz="1600" dirty="0">
                <a:latin typeface="+mn-lt"/>
              </a:rPr>
              <a:t> </a:t>
            </a:r>
          </a:p>
          <a:p>
            <a:pPr algn="just"/>
            <a:r>
              <a:rPr lang="en-US" sz="3000" b="1" dirty="0">
                <a:latin typeface="+mn-lt"/>
              </a:rPr>
              <a:t>Information Gathering (IG) Node:</a:t>
            </a:r>
          </a:p>
          <a:p>
            <a:pPr algn="just"/>
            <a:r>
              <a:rPr lang="en-US" sz="3000" dirty="0">
                <a:latin typeface="+mn-lt"/>
              </a:rPr>
              <a:t>The IG node allows users to gather relevant patient data, such as vital signs, medical history, and symptoms. Users can review lab results, imaging studies, and other diagnostic information to better understand the patient's condition.</a:t>
            </a:r>
          </a:p>
          <a:p>
            <a:pPr algn="just"/>
            <a:endParaRPr lang="en-US" sz="1600" dirty="0">
              <a:latin typeface="+mn-lt"/>
            </a:endParaRPr>
          </a:p>
          <a:p>
            <a:pPr algn="just"/>
            <a:r>
              <a:rPr lang="en-US" sz="3000" b="1" dirty="0">
                <a:latin typeface="+mn-lt"/>
              </a:rPr>
              <a:t>Decision-Making (DM) Node:</a:t>
            </a:r>
          </a:p>
          <a:p>
            <a:pPr algn="just"/>
            <a:r>
              <a:rPr lang="en-US" sz="3000" dirty="0">
                <a:latin typeface="+mn-lt"/>
              </a:rPr>
              <a:t>The DM node enables users to make critical decisions regarding patient care. They may need to choose between different treatment options, prioritize interventions, or decide whether to consult with specialists.</a:t>
            </a:r>
          </a:p>
          <a:p>
            <a:pPr algn="just"/>
            <a:endParaRPr lang="en-US" sz="1600" dirty="0">
              <a:latin typeface="+mn-lt"/>
            </a:endParaRPr>
          </a:p>
          <a:p>
            <a:pPr algn="just"/>
            <a:r>
              <a:rPr lang="en-US" sz="3000" b="1" dirty="0">
                <a:latin typeface="+mn-lt"/>
              </a:rPr>
              <a:t>End Node:</a:t>
            </a:r>
          </a:p>
          <a:p>
            <a:pPr algn="just"/>
            <a:r>
              <a:rPr lang="en-US" sz="3000" dirty="0">
                <a:latin typeface="+mn-lt"/>
              </a:rPr>
              <a:t>The End node marks the conclusion of the simulation, where users' decisions and actions are evaluated. It provides feedback on their diagnostic accuracy, treatment efficacy, and adherence to clinical guidelines.</a:t>
            </a:r>
          </a:p>
          <a:p>
            <a:pPr algn="just"/>
            <a:endParaRPr lang="en-US" sz="1600" dirty="0">
              <a:latin typeface="+mn-lt"/>
            </a:endParaRPr>
          </a:p>
          <a:p>
            <a:pPr algn="just"/>
            <a:r>
              <a:rPr lang="en-US" sz="3000" b="1" dirty="0">
                <a:solidFill>
                  <a:schemeClr val="accent1"/>
                </a:solidFill>
                <a:latin typeface="+mn-lt"/>
              </a:rPr>
              <a:t>Real-Life Use Case</a:t>
            </a:r>
          </a:p>
          <a:p>
            <a:pPr algn="just"/>
            <a:r>
              <a:rPr lang="en-US" sz="3000" dirty="0">
                <a:latin typeface="+mn-lt"/>
              </a:rPr>
              <a:t>In a medical training program, students could use the Case-Based Simulation Builder to practice diagnosing and treating various medical conditions.</a:t>
            </a:r>
          </a:p>
          <a:p>
            <a:pPr algn="just"/>
            <a:endParaRPr lang="en-US" sz="1600" dirty="0">
              <a:latin typeface="+mn-lt"/>
            </a:endParaRPr>
          </a:p>
          <a:p>
            <a:pPr algn="just"/>
            <a:r>
              <a:rPr lang="en-US" sz="3000" dirty="0">
                <a:latin typeface="+mn-lt"/>
              </a:rPr>
              <a:t>The platform would allow students to work through realistic patient cases: gathering information, making decisions, and observing the outcomes of their actions.</a:t>
            </a:r>
          </a:p>
          <a:p>
            <a:pPr algn="just"/>
            <a:endParaRPr lang="en-US" sz="1600" dirty="0">
              <a:latin typeface="+mn-lt"/>
            </a:endParaRPr>
          </a:p>
          <a:p>
            <a:pPr algn="just"/>
            <a:r>
              <a:rPr lang="en-US" sz="3000" dirty="0">
                <a:latin typeface="+mn-lt"/>
              </a:rPr>
              <a:t>After completing the simulation, students will receive feedback on their performance, helping them identify areas for improvement and reinforcing key concepts in patient care.</a:t>
            </a:r>
          </a:p>
        </p:txBody>
      </p:sp>
      <p:sp>
        <p:nvSpPr>
          <p:cNvPr id="10" name="TextBox 9">
            <a:extLst>
              <a:ext uri="{FF2B5EF4-FFF2-40B4-BE49-F238E27FC236}">
                <a16:creationId xmlns:a16="http://schemas.microsoft.com/office/drawing/2014/main" id="{253A0C0C-0D74-AC5F-7A10-3B2A35175491}"/>
              </a:ext>
            </a:extLst>
          </p:cNvPr>
          <p:cNvSpPr txBox="1"/>
          <p:nvPr/>
        </p:nvSpPr>
        <p:spPr>
          <a:xfrm>
            <a:off x="441654" y="39852130"/>
            <a:ext cx="32117793" cy="3785652"/>
          </a:xfrm>
          <a:prstGeom prst="rect">
            <a:avLst/>
          </a:prstGeom>
        </p:spPr>
        <p:txBody>
          <a:bodyPr wrap="square" rtlCol="0">
            <a:spAutoFit/>
          </a:bodyPr>
          <a:lstStyle/>
          <a:p>
            <a:pPr algn="just"/>
            <a:r>
              <a:rPr lang="en-US" sz="3000" dirty="0">
                <a:latin typeface="+mn-lt"/>
              </a:rPr>
              <a:t>In future iterations of the Case-Based Simulation Builder, several enhancements are planned to further enrich the user experience and expand the application's capabilities. One key area of development involves the introduction of user accounts with monetization features, requiring users to set up billing plans for access. This not only ensures a return on investment, but also fosters a sustainable business model. Additionally, account security measures, including password and username protection, will safeguard user data and information. Furthermore, account retrieval options will provide a convenient way for users to recover lost credentials. Another proposed feature is the integration of simulation deadlines, encouraging timely completion of tasks. Time tracking will also be leveraged to influence user scores, with faster completion leading to higher ratings. Moreover, future versions will broaden media input options, including 360 images, animations, and gifs, to enhance simulation immersion. Finally, expanding the size and complexity of simulation trees will offer users deeper and more diverse decision-making scenarios, further improving the learning experience. These developments aim to solidify the Case-Based Simulation Builder as a comprehensive and dynamic platform for interactive learning and training simulations.</a:t>
            </a:r>
          </a:p>
        </p:txBody>
      </p:sp>
      <p:sp>
        <p:nvSpPr>
          <p:cNvPr id="18" name="TextBox 17">
            <a:extLst>
              <a:ext uri="{FF2B5EF4-FFF2-40B4-BE49-F238E27FC236}">
                <a16:creationId xmlns:a16="http://schemas.microsoft.com/office/drawing/2014/main" id="{E5743AEF-51B8-B2CE-A7E7-048979B14CA7}"/>
              </a:ext>
            </a:extLst>
          </p:cNvPr>
          <p:cNvSpPr txBox="1"/>
          <p:nvPr/>
        </p:nvSpPr>
        <p:spPr>
          <a:xfrm>
            <a:off x="15271848" y="11104365"/>
            <a:ext cx="16488949" cy="2400657"/>
          </a:xfrm>
          <a:prstGeom prst="rect">
            <a:avLst/>
          </a:prstGeom>
          <a:noFill/>
        </p:spPr>
        <p:txBody>
          <a:bodyPr wrap="square" rtlCol="0">
            <a:spAutoFit/>
          </a:bodyPr>
          <a:lstStyle/>
          <a:p>
            <a:pPr algn="just"/>
            <a:r>
              <a:rPr lang="en-US" sz="3000" b="1" dirty="0">
                <a:latin typeface="+mn-lt"/>
              </a:rPr>
              <a:t>SCENARIO Node:</a:t>
            </a:r>
          </a:p>
          <a:p>
            <a:pPr algn="just"/>
            <a:r>
              <a:rPr lang="en-US" sz="3000" dirty="0">
                <a:latin typeface="+mn-lt"/>
              </a:rPr>
              <a:t>The Scenario node marks the beginning of the simulation journey, presenting users with the problem set or environmental scenario they must navigate. It introduces users to the core challenges they will encounter and sets the stage for their decision-making process. Each simulation has only one Scenario node, serving as the initial point of engagement for users.</a:t>
            </a:r>
          </a:p>
        </p:txBody>
      </p:sp>
      <p:pic>
        <p:nvPicPr>
          <p:cNvPr id="24" name="Picture 23" descr="A screenshot of a computer&#10;&#10;Description automatically generated">
            <a:extLst>
              <a:ext uri="{FF2B5EF4-FFF2-40B4-BE49-F238E27FC236}">
                <a16:creationId xmlns:a16="http://schemas.microsoft.com/office/drawing/2014/main" id="{23178C46-480A-5499-7591-D6BC7C8DD5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2649" y="13810921"/>
            <a:ext cx="7772400" cy="3873202"/>
          </a:xfrm>
          <a:prstGeom prst="rect">
            <a:avLst/>
          </a:prstGeom>
        </p:spPr>
      </p:pic>
      <p:sp>
        <p:nvSpPr>
          <p:cNvPr id="26" name="TextBox 25">
            <a:extLst>
              <a:ext uri="{FF2B5EF4-FFF2-40B4-BE49-F238E27FC236}">
                <a16:creationId xmlns:a16="http://schemas.microsoft.com/office/drawing/2014/main" id="{3C15DA72-03C0-DCD1-8987-848734742907}"/>
              </a:ext>
            </a:extLst>
          </p:cNvPr>
          <p:cNvSpPr txBox="1"/>
          <p:nvPr/>
        </p:nvSpPr>
        <p:spPr>
          <a:xfrm>
            <a:off x="15271848" y="17907106"/>
            <a:ext cx="16870368" cy="2400657"/>
          </a:xfrm>
          <a:prstGeom prst="rect">
            <a:avLst/>
          </a:prstGeom>
          <a:noFill/>
        </p:spPr>
        <p:txBody>
          <a:bodyPr wrap="square" rtlCol="0">
            <a:spAutoFit/>
          </a:bodyPr>
          <a:lstStyle/>
          <a:p>
            <a:pPr algn="just"/>
            <a:r>
              <a:rPr lang="en-US" sz="3000" b="1" dirty="0">
                <a:latin typeface="+mn-lt"/>
              </a:rPr>
              <a:t>Information Gathering (IG) Node:</a:t>
            </a:r>
          </a:p>
          <a:p>
            <a:pPr algn="just"/>
            <a:r>
              <a:rPr lang="en-US" sz="3000" dirty="0">
                <a:latin typeface="+mn-lt"/>
              </a:rPr>
              <a:t>The Information Gathering node enables users to collect relevant data to better understand the current conditions of the simulation. Users can access and review content from the simulation, helping them make informed decisions and assessments. There can be multiple Information Gathering node within each simulation, facilitating focused data gathering and analysis.</a:t>
            </a:r>
            <a:endParaRPr lang="en-US" sz="3000" dirty="0"/>
          </a:p>
        </p:txBody>
      </p:sp>
      <p:pic>
        <p:nvPicPr>
          <p:cNvPr id="30" name="Picture 29" descr="A screenshot of a survey&#10;&#10;Description automatically generated">
            <a:extLst>
              <a:ext uri="{FF2B5EF4-FFF2-40B4-BE49-F238E27FC236}">
                <a16:creationId xmlns:a16="http://schemas.microsoft.com/office/drawing/2014/main" id="{C36BD27B-FB01-9D6E-B657-9F38029198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02649" y="20756290"/>
            <a:ext cx="7772400" cy="3485520"/>
          </a:xfrm>
          <a:prstGeom prst="rect">
            <a:avLst/>
          </a:prstGeom>
        </p:spPr>
      </p:pic>
      <p:sp>
        <p:nvSpPr>
          <p:cNvPr id="32" name="TextBox 31">
            <a:extLst>
              <a:ext uri="{FF2B5EF4-FFF2-40B4-BE49-F238E27FC236}">
                <a16:creationId xmlns:a16="http://schemas.microsoft.com/office/drawing/2014/main" id="{86E23797-B03C-3D46-120C-EC1C2A1F60D8}"/>
              </a:ext>
            </a:extLst>
          </p:cNvPr>
          <p:cNvSpPr txBox="1"/>
          <p:nvPr/>
        </p:nvSpPr>
        <p:spPr>
          <a:xfrm>
            <a:off x="15271848" y="24426369"/>
            <a:ext cx="16214512" cy="2862322"/>
          </a:xfrm>
          <a:prstGeom prst="rect">
            <a:avLst/>
          </a:prstGeom>
          <a:noFill/>
        </p:spPr>
        <p:txBody>
          <a:bodyPr wrap="square" rtlCol="0">
            <a:spAutoFit/>
          </a:bodyPr>
          <a:lstStyle/>
          <a:p>
            <a:pPr algn="just"/>
            <a:r>
              <a:rPr lang="en-US" sz="3000" b="1" dirty="0">
                <a:latin typeface="+mn-lt"/>
              </a:rPr>
              <a:t>Decision-Making (DM) Node:</a:t>
            </a:r>
          </a:p>
          <a:p>
            <a:pPr algn="just"/>
            <a:r>
              <a:rPr lang="en-US" sz="3000" dirty="0">
                <a:latin typeface="+mn-lt"/>
              </a:rPr>
              <a:t>The Decision-Making node allows users to make choices or decisions that influence the progression of the simulation. Users are presented with multiple options or pathways, each branching out from the Decision-Making node. While there can be multiple Decision-Making nodes within a simulation, the number of child nodes or decisions is limited to four, ensuring clarity and manageability in decision-making processes.</a:t>
            </a:r>
          </a:p>
        </p:txBody>
      </p:sp>
      <p:pic>
        <p:nvPicPr>
          <p:cNvPr id="34" name="Picture 33" descr="A screenshot of a chat&#10;&#10;Description automatically generated">
            <a:extLst>
              <a:ext uri="{FF2B5EF4-FFF2-40B4-BE49-F238E27FC236}">
                <a16:creationId xmlns:a16="http://schemas.microsoft.com/office/drawing/2014/main" id="{FBFEBCCD-D21B-73B5-C3FF-AA30327D29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59725" y="28659731"/>
            <a:ext cx="7772400" cy="3061854"/>
          </a:xfrm>
          <a:prstGeom prst="rect">
            <a:avLst/>
          </a:prstGeom>
        </p:spPr>
      </p:pic>
      <p:sp>
        <p:nvSpPr>
          <p:cNvPr id="35" name="TextBox 34">
            <a:extLst>
              <a:ext uri="{FF2B5EF4-FFF2-40B4-BE49-F238E27FC236}">
                <a16:creationId xmlns:a16="http://schemas.microsoft.com/office/drawing/2014/main" id="{DC1B64E1-75CE-16C6-1BB9-4202BBE70D3E}"/>
              </a:ext>
            </a:extLst>
          </p:cNvPr>
          <p:cNvSpPr txBox="1"/>
          <p:nvPr/>
        </p:nvSpPr>
        <p:spPr>
          <a:xfrm>
            <a:off x="15325994" y="32765716"/>
            <a:ext cx="16740483" cy="2400657"/>
          </a:xfrm>
          <a:prstGeom prst="rect">
            <a:avLst/>
          </a:prstGeom>
          <a:noFill/>
        </p:spPr>
        <p:txBody>
          <a:bodyPr wrap="square" rtlCol="0">
            <a:spAutoFit/>
          </a:bodyPr>
          <a:lstStyle/>
          <a:p>
            <a:pPr algn="just"/>
            <a:r>
              <a:rPr lang="en-US" sz="3000" b="1" dirty="0">
                <a:latin typeface="+mn-lt"/>
              </a:rPr>
              <a:t>End Node:</a:t>
            </a:r>
          </a:p>
          <a:p>
            <a:pPr algn="just"/>
            <a:r>
              <a:rPr lang="en-US" sz="3000" dirty="0">
                <a:latin typeface="+mn-lt"/>
              </a:rPr>
              <a:t>This node marks the completion of the simulation. It displays the result, including the user's score and an explanation of their performance. Every branching path created from a Decision-Making node results in a unique end node which provides an analysis of the specific path to reach that conclusion.</a:t>
            </a:r>
          </a:p>
        </p:txBody>
      </p:sp>
      <p:pic>
        <p:nvPicPr>
          <p:cNvPr id="19" name="Picture 18" descr="A white background with black text&#10;&#10;Description automatically generated">
            <a:extLst>
              <a:ext uri="{FF2B5EF4-FFF2-40B4-BE49-F238E27FC236}">
                <a16:creationId xmlns:a16="http://schemas.microsoft.com/office/drawing/2014/main" id="{D8C4ECD6-219F-148E-570B-32B4E02C9C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702649" y="35227314"/>
            <a:ext cx="7772400" cy="3405648"/>
          </a:xfrm>
          <a:prstGeom prst="rect">
            <a:avLst/>
          </a:prstGeom>
        </p:spPr>
      </p:pic>
      <p:pic>
        <p:nvPicPr>
          <p:cNvPr id="5" name="Picture 4" descr="A screenshot of a hotel management&#10;&#10;Description automatically generated">
            <a:extLst>
              <a:ext uri="{FF2B5EF4-FFF2-40B4-BE49-F238E27FC236}">
                <a16:creationId xmlns:a16="http://schemas.microsoft.com/office/drawing/2014/main" id="{137EC4E8-0038-CB7E-E412-645127601BB9}"/>
              </a:ext>
            </a:extLst>
          </p:cNvPr>
          <p:cNvPicPr>
            <a:picLocks noChangeAspect="1"/>
          </p:cNvPicPr>
          <p:nvPr/>
        </p:nvPicPr>
        <p:blipFill rotWithShape="1">
          <a:blip r:embed="rId7">
            <a:extLst>
              <a:ext uri="{28A0092B-C50C-407E-A947-70E740481C1C}">
                <a14:useLocalDpi xmlns:a14="http://schemas.microsoft.com/office/drawing/2010/main" val="0"/>
              </a:ext>
            </a:extLst>
          </a:blip>
          <a:srcRect r="96"/>
          <a:stretch/>
        </p:blipFill>
        <p:spPr>
          <a:xfrm>
            <a:off x="15261566" y="13797143"/>
            <a:ext cx="7772400" cy="3904488"/>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06FE9C45-5A67-2379-8B38-F0546ABFEE1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385494" y="20891975"/>
            <a:ext cx="7772400" cy="3214150"/>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31A9EBE8-7D51-BB19-A444-8D7C92E53F3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385494" y="27680351"/>
            <a:ext cx="7772400" cy="4855327"/>
          </a:xfrm>
          <a:prstGeom prst="rect">
            <a:avLst/>
          </a:prstGeom>
        </p:spPr>
      </p:pic>
      <p:pic>
        <p:nvPicPr>
          <p:cNvPr id="15" name="Picture 14" descr="A blue square with green text&#10;&#10;Description automatically generated">
            <a:extLst>
              <a:ext uri="{FF2B5EF4-FFF2-40B4-BE49-F238E27FC236}">
                <a16:creationId xmlns:a16="http://schemas.microsoft.com/office/drawing/2014/main" id="{D8818198-0EC8-3705-0479-6079514D976E}"/>
              </a:ext>
            </a:extLst>
          </p:cNvPr>
          <p:cNvPicPr>
            <a:picLocks noChangeAspect="1"/>
          </p:cNvPicPr>
          <p:nvPr/>
        </p:nvPicPr>
        <p:blipFill rotWithShape="1">
          <a:blip r:embed="rId10">
            <a:extLst>
              <a:ext uri="{28A0092B-C50C-407E-A947-70E740481C1C}">
                <a14:useLocalDpi xmlns:a14="http://schemas.microsoft.com/office/drawing/2010/main" val="0"/>
              </a:ext>
            </a:extLst>
          </a:blip>
          <a:srcRect t="6250" b="-421"/>
          <a:stretch/>
        </p:blipFill>
        <p:spPr>
          <a:xfrm>
            <a:off x="18433590" y="36108665"/>
            <a:ext cx="1676207" cy="1642946"/>
          </a:xfrm>
          <a:prstGeom prst="rect">
            <a:avLst/>
          </a:prstGeom>
        </p:spPr>
      </p:pic>
    </p:spTree>
    <p:extLst>
      <p:ext uri="{BB962C8B-B14F-4D97-AF65-F5344CB8AC3E}">
        <p14:creationId xmlns:p14="http://schemas.microsoft.com/office/powerpoint/2010/main" val="4113361995"/>
      </p:ext>
    </p:extLst>
  </p:cSld>
  <p:clrMapOvr>
    <a:masterClrMapping/>
  </p:clrMapOvr>
</p:sld>
</file>

<file path=ppt/theme/theme1.xml><?xml version="1.0" encoding="utf-8"?>
<a:theme xmlns:a="http://schemas.openxmlformats.org/drawingml/2006/main" name="Default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4946</TotalTime>
  <Pages>0</Pages>
  <Words>1116</Words>
  <Characters>0</Characters>
  <Application>Microsoft Macintosh PowerPoint</Application>
  <DocSecurity>0</DocSecurity>
  <PresentationFormat>Custom</PresentationFormat>
  <Lines>0</Lines>
  <Paragraphs>42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Franklin Gothic Demi</vt:lpstr>
      <vt:lpstr>Source Sans Pro</vt:lpstr>
      <vt:lpstr>Times New Roman</vt:lpstr>
      <vt:lpstr>Default Theme</vt:lpstr>
      <vt:lpstr>PowerPoint Presentation</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Chin, Jovaughn Anthoneil</dc:creator>
  <cp:lastModifiedBy>Liu, Kuan</cp:lastModifiedBy>
  <cp:revision>183</cp:revision>
  <cp:lastPrinted>2015-04-24T03:10:37Z</cp:lastPrinted>
  <dcterms:created xsi:type="dcterms:W3CDTF">2015-04-24T01:00:14Z</dcterms:created>
  <dcterms:modified xsi:type="dcterms:W3CDTF">2024-04-18T19:03:46Z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1033-9.1.0.4550</vt:lpwstr>
  </property>
</Properties>
</file>