
<file path=[Content_Types].xml><?xml version="1.0" encoding="utf-8"?>
<Types xmlns="http://schemas.openxmlformats.org/package/2006/content-types">
  <Default Extension="xml" ContentType="application/xml"/>
  <Default Extension="mp4" ContentType="video/mp4"/>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9" r:id="rId2"/>
    <p:sldId id="288" r:id="rId3"/>
    <p:sldId id="260" r:id="rId4"/>
    <p:sldId id="279" r:id="rId5"/>
    <p:sldId id="286" r:id="rId6"/>
    <p:sldId id="287" r:id="rId7"/>
    <p:sldId id="263" r:id="rId8"/>
    <p:sldId id="264" r:id="rId9"/>
    <p:sldId id="266" r:id="rId10"/>
    <p:sldId id="290"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9B00"/>
    <a:srgbClr val="FFFFFF"/>
    <a:srgbClr val="A11301"/>
    <a:srgbClr val="CECD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707"/>
    <p:restoredTop sz="90828"/>
  </p:normalViewPr>
  <p:slideViewPr>
    <p:cSldViewPr snapToGrid="0" snapToObjects="1">
      <p:cViewPr>
        <p:scale>
          <a:sx n="80" d="100"/>
          <a:sy n="80" d="100"/>
        </p:scale>
        <p:origin x="880"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99F05-9BA7-0847-82B3-941D753A8295}" type="datetimeFigureOut">
              <a:rPr lang="en-US" smtClean="0"/>
              <a:t>7/3/17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99B37-F176-6E42-8AC7-A275D896A4BA}" type="slidenum">
              <a:rPr lang="en-US" smtClean="0"/>
              <a:t>‹#›</a:t>
            </a:fld>
            <a:endParaRPr lang="en-US"/>
          </a:p>
        </p:txBody>
      </p:sp>
    </p:spTree>
    <p:extLst>
      <p:ext uri="{BB962C8B-B14F-4D97-AF65-F5344CB8AC3E}">
        <p14:creationId xmlns:p14="http://schemas.microsoft.com/office/powerpoint/2010/main" val="531616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Paper</a:t>
            </a:r>
            <a:r>
              <a:rPr lang="en-US" baseline="0" dirty="0" smtClean="0"/>
              <a:t> is the DRAGONS paper III that studied the morphology of reionization under different scenarios.  “Reionization morphology at fixed neutral fraction is not uniquely determined by details of galaxy formation but is sensitive to the mass of haloes hosting the bulk of the ionizing photons.”</a:t>
            </a:r>
          </a:p>
          <a:p>
            <a:endParaRPr lang="en-US" baseline="0" dirty="0" smtClean="0"/>
          </a:p>
          <a:p>
            <a:r>
              <a:rPr lang="en-US" baseline="0" dirty="0" smtClean="0"/>
              <a:t>Also mention that current observations place </a:t>
            </a:r>
            <a:r>
              <a:rPr lang="en-US" baseline="0" dirty="0" err="1" smtClean="0"/>
              <a:t>fesc</a:t>
            </a:r>
            <a:r>
              <a:rPr lang="en-US" baseline="0" dirty="0" smtClean="0"/>
              <a:t> at levels from </a:t>
            </a:r>
            <a:r>
              <a:rPr lang="en-US" baseline="0" dirty="0" err="1" smtClean="0"/>
              <a:t>abount</a:t>
            </a:r>
            <a:r>
              <a:rPr lang="en-US" baseline="0" dirty="0" smtClean="0"/>
              <a:t> 0-10% for about z &lt; 1.5.  At higher redshift these then range from 10-20%.  </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3</a:t>
            </a:fld>
            <a:endParaRPr lang="en-US"/>
          </a:p>
        </p:txBody>
      </p:sp>
    </p:spTree>
    <p:extLst>
      <p:ext uri="{BB962C8B-B14F-4D97-AF65-F5344CB8AC3E}">
        <p14:creationId xmlns:p14="http://schemas.microsoft.com/office/powerpoint/2010/main" val="190984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one:</a:t>
            </a:r>
            <a:r>
              <a:rPr lang="en-US" baseline="0" dirty="0" smtClean="0"/>
              <a:t> Performed cosmological zoom in simulations from 9 halos between masses of 6 &lt; log(</a:t>
            </a:r>
            <a:r>
              <a:rPr lang="en-US" baseline="0" dirty="0" err="1" smtClean="0"/>
              <a:t>Msun</a:t>
            </a:r>
            <a:r>
              <a:rPr lang="en-US" baseline="0" dirty="0" smtClean="0"/>
              <a:t>) &lt; 8. </a:t>
            </a:r>
          </a:p>
          <a:p>
            <a:r>
              <a:rPr lang="en-US" baseline="0" dirty="0" err="1" smtClean="0"/>
              <a:t>M_part</a:t>
            </a:r>
            <a:r>
              <a:rPr lang="en-US" baseline="0" dirty="0" smtClean="0"/>
              <a:t> = 90msun. L = 2 h^-1Mpc. Identifies halos with &gt; 10,000 DM particles. Spatial Res = 0.7pc.</a:t>
            </a:r>
          </a:p>
          <a:p>
            <a:r>
              <a:rPr lang="en-US" baseline="0" dirty="0" smtClean="0"/>
              <a:t>Right one: Performed two zoomed-in radiation-hydrodynamic simulations to investigate the effect of SN on </a:t>
            </a:r>
            <a:r>
              <a:rPr lang="en-US" baseline="0" dirty="0" err="1" smtClean="0"/>
              <a:t>fesc</a:t>
            </a:r>
            <a:r>
              <a:rPr lang="en-US" baseline="0" dirty="0" smtClean="0"/>
              <a:t>. </a:t>
            </a:r>
          </a:p>
          <a:p>
            <a:r>
              <a:rPr lang="en-US" baseline="0" dirty="0" err="1" smtClean="0"/>
              <a:t>M_part</a:t>
            </a:r>
            <a:r>
              <a:rPr lang="en-US" baseline="0" dirty="0" smtClean="0"/>
              <a:t> = 1.6e5 </a:t>
            </a:r>
            <a:r>
              <a:rPr lang="en-US" baseline="0" dirty="0" err="1" smtClean="0"/>
              <a:t>Msun</a:t>
            </a:r>
            <a:r>
              <a:rPr lang="en-US" baseline="0" dirty="0" smtClean="0"/>
              <a:t>. L = 3.8 * 4.8 * 9.5 </a:t>
            </a:r>
            <a:r>
              <a:rPr lang="en-US" baseline="0" dirty="0" err="1" smtClean="0"/>
              <a:t>cMpc</a:t>
            </a:r>
            <a:r>
              <a:rPr lang="en-US" baseline="0" dirty="0" smtClean="0"/>
              <a:t>. </a:t>
            </a:r>
            <a:r>
              <a:rPr lang="en-US" baseline="0" dirty="0" err="1" smtClean="0"/>
              <a:t>N_part</a:t>
            </a:r>
            <a:r>
              <a:rPr lang="en-US" baseline="0" dirty="0" smtClean="0"/>
              <a:t> =  2048^3. Spatial res = 4.2pc</a:t>
            </a:r>
          </a:p>
          <a:p>
            <a:endParaRPr lang="en-US" baseline="0" dirty="0" smtClean="0"/>
          </a:p>
          <a:p>
            <a:r>
              <a:rPr lang="en-US" baseline="0" dirty="0" smtClean="0"/>
              <a:t>Highlights the recent paradigm shift that the escape fraction is inversely proportional to halo mass.  This is a results of low mass halos being less dense than higher mass halos allowing photons to escape easier.</a:t>
            </a:r>
          </a:p>
          <a:p>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4</a:t>
            </a:fld>
            <a:endParaRPr lang="en-US"/>
          </a:p>
        </p:txBody>
      </p:sp>
    </p:spTree>
    <p:extLst>
      <p:ext uri="{BB962C8B-B14F-4D97-AF65-F5344CB8AC3E}">
        <p14:creationId xmlns:p14="http://schemas.microsoft.com/office/powerpoint/2010/main" val="1004957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a:t>
            </a:r>
            <a:r>
              <a:rPr lang="en-US" baseline="0" dirty="0" smtClean="0"/>
              <a:t> zoom-in simulations that also included a sub-grid model of SFR. </a:t>
            </a:r>
          </a:p>
          <a:p>
            <a:r>
              <a:rPr lang="en-US" baseline="0" dirty="0" err="1" smtClean="0"/>
              <a:t>M_Part</a:t>
            </a:r>
            <a:r>
              <a:rPr lang="en-US" baseline="0" dirty="0" smtClean="0"/>
              <a:t> </a:t>
            </a:r>
            <a:r>
              <a:rPr lang="en-US" baseline="0" dirty="0" err="1" smtClean="0"/>
              <a:t>approx</a:t>
            </a:r>
            <a:r>
              <a:rPr lang="en-US" baseline="0" dirty="0" smtClean="0"/>
              <a:t> 1000 </a:t>
            </a:r>
            <a:r>
              <a:rPr lang="en-US" baseline="0" dirty="0" err="1" smtClean="0"/>
              <a:t>Msun</a:t>
            </a:r>
            <a:r>
              <a:rPr lang="en-US" baseline="0" dirty="0" smtClean="0"/>
              <a:t>, L </a:t>
            </a:r>
            <a:r>
              <a:rPr lang="en-US" baseline="0" dirty="0" err="1" smtClean="0"/>
              <a:t>approx</a:t>
            </a:r>
            <a:r>
              <a:rPr lang="en-US" baseline="0" dirty="0" smtClean="0"/>
              <a:t> 4 h^-1Mpc.  Spatial res </a:t>
            </a:r>
            <a:r>
              <a:rPr lang="en-US" baseline="0" dirty="0" err="1" smtClean="0"/>
              <a:t>approx</a:t>
            </a:r>
            <a:r>
              <a:rPr lang="en-US" baseline="0" dirty="0" smtClean="0"/>
              <a:t> 10pc.</a:t>
            </a:r>
          </a:p>
          <a:p>
            <a:r>
              <a:rPr lang="en-US" baseline="0" dirty="0" smtClean="0"/>
              <a:t>These images show the most massive galaxy from a number of different runs.  Highlights that there is significant variation in the escape fraction over time and that there is a slight delay between the peaks in SFR and the peaks in </a:t>
            </a:r>
            <a:r>
              <a:rPr lang="en-US" baseline="0" dirty="0" err="1" smtClean="0"/>
              <a:t>fesc</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5</a:t>
            </a:fld>
            <a:endParaRPr lang="en-US"/>
          </a:p>
        </p:txBody>
      </p:sp>
    </p:spTree>
    <p:extLst>
      <p:ext uri="{BB962C8B-B14F-4D97-AF65-F5344CB8AC3E}">
        <p14:creationId xmlns:p14="http://schemas.microsoft.com/office/powerpoint/2010/main" val="1046630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Results from ‘The First Billion Years project’ which used cosmological</a:t>
            </a:r>
            <a:r>
              <a:rPr lang="en-US" baseline="0" dirty="0" smtClean="0"/>
              <a:t> </a:t>
            </a:r>
            <a:r>
              <a:rPr lang="en-US" baseline="0" dirty="0" err="1" smtClean="0"/>
              <a:t>hydrodynamical</a:t>
            </a:r>
            <a:r>
              <a:rPr lang="en-US" baseline="0" dirty="0" smtClean="0"/>
              <a:t> sims to model reionization from redshift 27 and 6.  </a:t>
            </a:r>
          </a:p>
          <a:p>
            <a:r>
              <a:rPr lang="en-US" baseline="0" dirty="0" err="1" smtClean="0"/>
              <a:t>M_part</a:t>
            </a:r>
            <a:r>
              <a:rPr lang="en-US" baseline="0" dirty="0" smtClean="0"/>
              <a:t> = 1253.6 </a:t>
            </a:r>
            <a:r>
              <a:rPr lang="en-US" baseline="0" dirty="0" err="1" smtClean="0"/>
              <a:t>Msun</a:t>
            </a:r>
            <a:r>
              <a:rPr lang="en-US" baseline="0" dirty="0" smtClean="0"/>
              <a:t>, L = 8 </a:t>
            </a:r>
            <a:r>
              <a:rPr lang="en-US" baseline="0" dirty="0" err="1" smtClean="0"/>
              <a:t>cMpc</a:t>
            </a:r>
            <a:r>
              <a:rPr lang="en-US" baseline="0" dirty="0" smtClean="0"/>
              <a:t>, N = 2*1368^3. Identified halos with &gt; 1000 DM parts. </a:t>
            </a:r>
          </a:p>
          <a:p>
            <a:endParaRPr lang="en-US" baseline="0" dirty="0" smtClean="0"/>
          </a:p>
          <a:p>
            <a:r>
              <a:rPr lang="en-US" baseline="0" dirty="0" smtClean="0"/>
              <a:t>This figure uses PCA in an attempt to explain the scatter in the escape fraction measurements from the simulation.  It’s done by </a:t>
            </a:r>
            <a:r>
              <a:rPr lang="en-US" baseline="0" dirty="0" err="1" smtClean="0"/>
              <a:t>diagionaliizing</a:t>
            </a:r>
            <a:r>
              <a:rPr lang="en-US" baseline="0" dirty="0" smtClean="0"/>
              <a:t> the covariance matrix of the data with the eigenvectors of this matrix forming the principal components.  PC0 explains the most amount of scatter in the data, with PC1 doing the next etc.  PC0 accounts for 18% of the uncertainty with 3 components being required for 50%; 90% requires at least 7 PCs. </a:t>
            </a:r>
          </a:p>
          <a:p>
            <a:endParaRPr lang="en-US" baseline="0" dirty="0" smtClean="0"/>
          </a:p>
          <a:p>
            <a:r>
              <a:rPr lang="en-US" baseline="0" dirty="0" smtClean="0"/>
              <a:t>This plot and explanation highlights that its </a:t>
            </a:r>
            <a:r>
              <a:rPr lang="en-US" baseline="0" dirty="0" err="1" smtClean="0"/>
              <a:t>ridculously</a:t>
            </a:r>
            <a:r>
              <a:rPr lang="en-US" baseline="0" dirty="0" smtClean="0"/>
              <a:t> difficult to analytically describe the escape fraction of an individual galaxy.  Image on the right is for halos with similar stellar mass, </a:t>
            </a:r>
            <a:r>
              <a:rPr lang="en-US" baseline="0" dirty="0" err="1" smtClean="0"/>
              <a:t>sSFR</a:t>
            </a:r>
            <a:r>
              <a:rPr lang="en-US" baseline="0" dirty="0" smtClean="0"/>
              <a:t> and mean stellar lifetime.  Despite this the top one has </a:t>
            </a:r>
            <a:r>
              <a:rPr lang="en-US" baseline="0" dirty="0" err="1" smtClean="0"/>
              <a:t>fesc</a:t>
            </a:r>
            <a:r>
              <a:rPr lang="en-US" baseline="0" dirty="0" smtClean="0"/>
              <a:t> = 0.3 whilst the bottom one has </a:t>
            </a:r>
            <a:r>
              <a:rPr lang="en-US" baseline="0" dirty="0" err="1" smtClean="0"/>
              <a:t>fesc</a:t>
            </a:r>
            <a:r>
              <a:rPr lang="en-US" baseline="0" dirty="0" smtClean="0"/>
              <a:t> = 0.01 solely due to how gas is distributed.</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6</a:t>
            </a:fld>
            <a:endParaRPr lang="en-US"/>
          </a:p>
        </p:txBody>
      </p:sp>
    </p:spTree>
    <p:extLst>
      <p:ext uri="{BB962C8B-B14F-4D97-AF65-F5344CB8AC3E}">
        <p14:creationId xmlns:p14="http://schemas.microsoft.com/office/powerpoint/2010/main" val="1985458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Normally people just</a:t>
            </a:r>
            <a:r>
              <a:rPr lang="en-US" baseline="0" dirty="0" smtClean="0"/>
              <a:t> assume constant escape fraction, however this </a:t>
            </a:r>
            <a:r>
              <a:rPr lang="en-US" baseline="0" dirty="0" err="1" smtClean="0"/>
              <a:t>simiplifies</a:t>
            </a:r>
            <a:r>
              <a:rPr lang="en-US" baseline="0" dirty="0" smtClean="0"/>
              <a:t> a lot of things (as we just saw).  As a consequence, are we able to determine a more physical form of the escape fraction that still agrees with general </a:t>
            </a:r>
            <a:r>
              <a:rPr lang="en-US" baseline="0" dirty="0" err="1" smtClean="0"/>
              <a:t>EoR</a:t>
            </a:r>
            <a:r>
              <a:rPr lang="en-US" baseline="0" dirty="0" smtClean="0"/>
              <a:t> things?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7</a:t>
            </a:fld>
            <a:endParaRPr lang="en-US"/>
          </a:p>
        </p:txBody>
      </p:sp>
    </p:spTree>
    <p:extLst>
      <p:ext uri="{BB962C8B-B14F-4D97-AF65-F5344CB8AC3E}">
        <p14:creationId xmlns:p14="http://schemas.microsoft.com/office/powerpoint/2010/main" val="224759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previous talk has hopefully talked about SAMs; if they haven’t give a brief description.  On the left is the SMF which we can see agrees to an acceptable level with the observations.  On the right we see that the rate of ionizing photons reaches a plateau after ~5 </a:t>
            </a:r>
            <a:r>
              <a:rPr lang="en-US" baseline="0" dirty="0" err="1" smtClean="0"/>
              <a:t>Myr</a:t>
            </a:r>
            <a:r>
              <a:rPr lang="en-US" baseline="0" dirty="0" smtClean="0"/>
              <a:t>.  This is a linear relationship that depends upon the SFR which is how we determine the number of ionizing photons emitted by each galaxy.</a:t>
            </a:r>
          </a:p>
          <a:p>
            <a:endParaRPr lang="en-US" baseline="0" dirty="0" smtClean="0"/>
          </a:p>
          <a:p>
            <a:r>
              <a:rPr lang="en-US" baseline="0" dirty="0" smtClean="0"/>
              <a:t>Finally highlight that SAMs take a short amount of time to run; easy to explore parameter space!</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8</a:t>
            </a:fld>
            <a:endParaRPr lang="en-US"/>
          </a:p>
        </p:txBody>
      </p:sp>
    </p:spTree>
    <p:extLst>
      <p:ext uri="{BB962C8B-B14F-4D97-AF65-F5344CB8AC3E}">
        <p14:creationId xmlns:p14="http://schemas.microsoft.com/office/powerpoint/2010/main" val="674465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 ingredient</a:t>
            </a:r>
            <a:r>
              <a:rPr lang="en-US" baseline="0" dirty="0" smtClean="0"/>
              <a:t> is the escape fraction.  In this work we focus on 3 different parameterizations.  As we saw the halo mass is thought to affect the escape fraction so we use a power law.  We fix the escape fraction for the least and most massive halos that then defines our slope + intercept.  The ejected mass is an attempt to model how SN are seen to affect the escape fraction.  Fix the smallest and largest escape fraction and then define a linear relationship. </a:t>
            </a:r>
          </a:p>
          <a:p>
            <a:endParaRPr lang="en-US" baseline="0" dirty="0" smtClean="0"/>
          </a:p>
          <a:p>
            <a:r>
              <a:rPr lang="en-US" baseline="0" dirty="0" smtClean="0"/>
              <a:t>But because of the power of the SAM we can really be crazy and parameterize the escape fraction however we want.  These are just a few examples.</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9</a:t>
            </a:fld>
            <a:endParaRPr lang="en-US"/>
          </a:p>
        </p:txBody>
      </p:sp>
    </p:spTree>
    <p:extLst>
      <p:ext uri="{BB962C8B-B14F-4D97-AF65-F5344CB8AC3E}">
        <p14:creationId xmlns:p14="http://schemas.microsoft.com/office/powerpoint/2010/main" val="1710738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10</a:t>
            </a:fld>
            <a:endParaRPr lang="en-US"/>
          </a:p>
        </p:txBody>
      </p:sp>
    </p:spTree>
    <p:extLst>
      <p:ext uri="{BB962C8B-B14F-4D97-AF65-F5344CB8AC3E}">
        <p14:creationId xmlns:p14="http://schemas.microsoft.com/office/powerpoint/2010/main" val="539974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summary slide, do I really need to summarize the summary?</a:t>
            </a:r>
            <a:endParaRPr lang="en-US" dirty="0"/>
          </a:p>
        </p:txBody>
      </p:sp>
      <p:sp>
        <p:nvSpPr>
          <p:cNvPr id="4" name="Slide Number Placeholder 3"/>
          <p:cNvSpPr>
            <a:spLocks noGrp="1"/>
          </p:cNvSpPr>
          <p:nvPr>
            <p:ph type="sldNum" sz="quarter" idx="10"/>
          </p:nvPr>
        </p:nvSpPr>
        <p:spPr/>
        <p:txBody>
          <a:bodyPr/>
          <a:lstStyle/>
          <a:p>
            <a:fld id="{B6599B37-F176-6E42-8AC7-A275D896A4BA}" type="slidenum">
              <a:rPr lang="en-US" smtClean="0"/>
              <a:t>11</a:t>
            </a:fld>
            <a:endParaRPr lang="en-US"/>
          </a:p>
        </p:txBody>
      </p:sp>
    </p:spTree>
    <p:extLst>
      <p:ext uri="{BB962C8B-B14F-4D97-AF65-F5344CB8AC3E}">
        <p14:creationId xmlns:p14="http://schemas.microsoft.com/office/powerpoint/2010/main" val="1857799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7/3/17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4710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7/3/17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83229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7/3/17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82322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A785BD0-C8B6-E541-8957-C258C7E4C40C}" type="datetimeFigureOut">
              <a:rPr lang="en-US" smtClean="0"/>
              <a:t>7/3/17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46079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785BD0-C8B6-E541-8957-C258C7E4C40C}" type="datetimeFigureOut">
              <a:rPr lang="en-US" smtClean="0"/>
              <a:t>7/3/17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55856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A785BD0-C8B6-E541-8957-C258C7E4C40C}" type="datetimeFigureOut">
              <a:rPr lang="en-US" smtClean="0"/>
              <a:t>7/3/17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911676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785BD0-C8B6-E541-8957-C258C7E4C40C}" type="datetimeFigureOut">
              <a:rPr lang="en-US" smtClean="0"/>
              <a:t>7/3/17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047706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A785BD0-C8B6-E541-8957-C258C7E4C40C}" type="datetimeFigureOut">
              <a:rPr lang="en-US" smtClean="0"/>
              <a:t>7/3/17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580320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85BD0-C8B6-E541-8957-C258C7E4C40C}" type="datetimeFigureOut">
              <a:rPr lang="en-US" smtClean="0"/>
              <a:t>7/3/17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365754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85BD0-C8B6-E541-8957-C258C7E4C40C}" type="datetimeFigureOut">
              <a:rPr lang="en-US" smtClean="0"/>
              <a:t>7/3/17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1137599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785BD0-C8B6-E541-8957-C258C7E4C40C}" type="datetimeFigureOut">
              <a:rPr lang="en-US" smtClean="0"/>
              <a:t>7/3/17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50188-E3FF-FF45-AA0D-B0B350D8CF74}" type="slidenum">
              <a:rPr lang="en-US" smtClean="0"/>
              <a:t>‹#›</a:t>
            </a:fld>
            <a:endParaRPr lang="en-US"/>
          </a:p>
        </p:txBody>
      </p:sp>
    </p:spTree>
    <p:extLst>
      <p:ext uri="{BB962C8B-B14F-4D97-AF65-F5344CB8AC3E}">
        <p14:creationId xmlns:p14="http://schemas.microsoft.com/office/powerpoint/2010/main" val="5921058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85BD0-C8B6-E541-8957-C258C7E4C40C}" type="datetimeFigureOut">
              <a:rPr lang="en-US" smtClean="0"/>
              <a:t>7/3/17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50188-E3FF-FF45-AA0D-B0B350D8CF74}" type="slidenum">
              <a:rPr lang="en-US" smtClean="0"/>
              <a:t>‹#›</a:t>
            </a:fld>
            <a:endParaRPr lang="en-US"/>
          </a:p>
        </p:txBody>
      </p:sp>
    </p:spTree>
    <p:extLst>
      <p:ext uri="{BB962C8B-B14F-4D97-AF65-F5344CB8AC3E}">
        <p14:creationId xmlns:p14="http://schemas.microsoft.com/office/powerpoint/2010/main" val="995866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2.emf"/><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6.xml"/><Relationship Id="rId5" Type="http://schemas.openxmlformats.org/officeDocument/2006/relationships/image" Target="../media/image12.png"/><Relationship Id="rId1" Type="http://schemas.microsoft.com/office/2007/relationships/media" Target="../media/media1.mp4"/><Relationship Id="rId2" Type="http://schemas.openxmlformats.org/officeDocument/2006/relationships/video" Target="../media/media1.mp4"/></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6998"/>
            <a:ext cx="9144000" cy="2387600"/>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Motivating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During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Reionzation</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Using Semi-Analytic Models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3" name="Subtitle 2"/>
          <p:cNvSpPr>
            <a:spLocks noGrp="1"/>
          </p:cNvSpPr>
          <p:nvPr>
            <p:ph type="subTitle" idx="1"/>
          </p:nvPr>
        </p:nvSpPr>
        <p:spPr>
          <a:xfrm>
            <a:off x="1524000" y="3087688"/>
            <a:ext cx="9144000" cy="1655762"/>
          </a:xfrm>
        </p:spPr>
        <p:txBody>
          <a:bodyPr>
            <a:normAutofit/>
          </a:bodyPr>
          <a:lstStyle/>
          <a:p>
            <a:r>
              <a:rPr lang="en-US" sz="3000" b="1" dirty="0" smtClean="0">
                <a:solidFill>
                  <a:schemeClr val="bg1"/>
                </a:solidFill>
                <a:latin typeface="Bangla Sangam MN"/>
              </a:rPr>
              <a:t>Jacob Seiler</a:t>
            </a:r>
          </a:p>
          <a:p>
            <a:endParaRPr lang="en-US" sz="3000" b="1" dirty="0">
              <a:solidFill>
                <a:schemeClr val="bg1"/>
              </a:solidFill>
              <a:latin typeface="Bangla Sangam MN"/>
            </a:endParaRPr>
          </a:p>
          <a:p>
            <a:r>
              <a:rPr lang="en-US" sz="3000" dirty="0" smtClean="0">
                <a:solidFill>
                  <a:schemeClr val="bg1"/>
                </a:solidFill>
                <a:latin typeface="Bangla Sangam MN"/>
              </a:rPr>
              <a:t>Anne </a:t>
            </a:r>
            <a:r>
              <a:rPr lang="en-US" sz="3000" dirty="0" err="1" smtClean="0">
                <a:solidFill>
                  <a:schemeClr val="bg1"/>
                </a:solidFill>
                <a:latin typeface="Bangla Sangam MN"/>
              </a:rPr>
              <a:t>Hutter</a:t>
            </a:r>
            <a:r>
              <a:rPr lang="en-US" sz="3000" dirty="0" smtClean="0">
                <a:solidFill>
                  <a:schemeClr val="bg1"/>
                </a:solidFill>
                <a:latin typeface="Bangla Sangam MN"/>
              </a:rPr>
              <a:t>, Darren Croton, Emma Ryan-Weber</a:t>
            </a:r>
          </a:p>
          <a:p>
            <a:endParaRPr lang="en-US" sz="3000" b="1" dirty="0">
              <a:solidFill>
                <a:schemeClr val="bg1"/>
              </a:solidFill>
              <a:latin typeface="Bangla Sangam MN"/>
            </a:endParaRPr>
          </a:p>
          <a:p>
            <a:endParaRPr lang="en-US" sz="3000" b="1" dirty="0">
              <a:solidFill>
                <a:schemeClr val="bg1"/>
              </a:solidFill>
              <a:latin typeface="Bangla Sangam MN"/>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370" y="4853940"/>
            <a:ext cx="3731260" cy="1870329"/>
          </a:xfrm>
          <a:prstGeom prst="rect">
            <a:avLst/>
          </a:prstGeom>
        </p:spPr>
      </p:pic>
    </p:spTree>
    <p:extLst>
      <p:ext uri="{BB962C8B-B14F-4D97-AF65-F5344CB8AC3E}">
        <p14:creationId xmlns:p14="http://schemas.microsoft.com/office/powerpoint/2010/main" val="8182528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242" y="1711217"/>
            <a:ext cx="5570002" cy="380390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650" y="1320351"/>
            <a:ext cx="6156960" cy="4617720"/>
          </a:xfrm>
          <a:prstGeom prst="rect">
            <a:avLst/>
          </a:prstGeom>
        </p:spPr>
      </p:pic>
      <p:sp>
        <p:nvSpPr>
          <p:cNvPr id="4" name="Title 1"/>
          <p:cNvSpPr>
            <a:spLocks noGrp="1"/>
          </p:cNvSpPr>
          <p:nvPr>
            <p:ph type="ctrTitle"/>
          </p:nvPr>
        </p:nvSpPr>
        <p:spPr>
          <a:xfrm>
            <a:off x="813893" y="0"/>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Preliminary Results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823146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149173" y="0"/>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Summary</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3" name="TextBox 2"/>
          <p:cNvSpPr txBox="1"/>
          <p:nvPr/>
        </p:nvSpPr>
        <p:spPr>
          <a:xfrm>
            <a:off x="336308" y="1350831"/>
            <a:ext cx="11572240" cy="5262979"/>
          </a:xfrm>
          <a:prstGeom prst="rect">
            <a:avLst/>
          </a:prstGeom>
          <a:noFill/>
        </p:spPr>
        <p:txBody>
          <a:bodyPr wrap="square" rtlCol="0">
            <a:spAutoFit/>
          </a:bodyPr>
          <a:lstStyle/>
          <a:p>
            <a:pPr marL="285750" indent="-285750">
              <a:buFont typeface="Arial" charset="0"/>
              <a:buChar char="•"/>
            </a:pPr>
            <a:r>
              <a:rPr lang="en-US" sz="2400" dirty="0" err="1" smtClean="0">
                <a:solidFill>
                  <a:schemeClr val="bg1"/>
                </a:solidFill>
                <a:latin typeface="Bangla Sangam MN" charset="0"/>
                <a:ea typeface="Bangla Sangam MN" charset="0"/>
                <a:cs typeface="Bangla Sangam MN" charset="0"/>
              </a:rPr>
              <a:t>f</a:t>
            </a:r>
            <a:r>
              <a:rPr lang="en-US" sz="2400" baseline="-25000" dirty="0" err="1" smtClean="0">
                <a:solidFill>
                  <a:schemeClr val="bg1"/>
                </a:solidFill>
                <a:latin typeface="Bangla Sangam MN" charset="0"/>
                <a:ea typeface="Bangla Sangam MN" charset="0"/>
                <a:cs typeface="Bangla Sangam MN" charset="0"/>
              </a:rPr>
              <a:t>esc</a:t>
            </a:r>
            <a:r>
              <a:rPr lang="en-US" sz="2400" baseline="-25000" dirty="0" smtClean="0">
                <a:solidFill>
                  <a:schemeClr val="bg1"/>
                </a:solidFill>
                <a:latin typeface="Bangla Sangam MN" charset="0"/>
                <a:ea typeface="Bangla Sangam MN" charset="0"/>
                <a:cs typeface="Bangla Sangam MN" charset="0"/>
              </a:rPr>
              <a:t> </a:t>
            </a:r>
            <a:r>
              <a:rPr lang="en-US" sz="2400" dirty="0" smtClean="0">
                <a:solidFill>
                  <a:schemeClr val="bg1"/>
                </a:solidFill>
                <a:latin typeface="Bangla Sangam MN" charset="0"/>
                <a:ea typeface="Bangla Sangam MN" charset="0"/>
                <a:cs typeface="Bangla Sangam MN" charset="0"/>
              </a:rPr>
              <a:t>is not a constant but is a complex combination of parameters.</a:t>
            </a: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Using galaxies evolved from a Semi-Analytic Model, we attempt to implement a more physical prescription for </a:t>
            </a:r>
            <a:r>
              <a:rPr lang="en-US" sz="2400" dirty="0" err="1" smtClean="0">
                <a:solidFill>
                  <a:schemeClr val="bg1"/>
                </a:solidFill>
                <a:latin typeface="Bangla Sangam MN" charset="0"/>
                <a:ea typeface="Bangla Sangam MN" charset="0"/>
                <a:cs typeface="Bangla Sangam MN" charset="0"/>
              </a:rPr>
              <a:t>f</a:t>
            </a:r>
            <a:r>
              <a:rPr lang="en-US" sz="2400" baseline="-25000" dirty="0" err="1" smtClean="0">
                <a:solidFill>
                  <a:schemeClr val="bg1"/>
                </a:solidFill>
                <a:latin typeface="Bangla Sangam MN" charset="0"/>
                <a:ea typeface="Bangla Sangam MN" charset="0"/>
                <a:cs typeface="Bangla Sangam MN" charset="0"/>
              </a:rPr>
              <a:t>esc</a:t>
            </a:r>
            <a:r>
              <a:rPr lang="en-US" sz="2400" dirty="0" smtClean="0">
                <a:solidFill>
                  <a:schemeClr val="bg1"/>
                </a:solidFill>
                <a:latin typeface="Bangla Sangam MN" charset="0"/>
                <a:ea typeface="Bangla Sangam MN" charset="0"/>
                <a:cs typeface="Bangla Sangam MN" charset="0"/>
              </a:rPr>
              <a:t>.</a:t>
            </a: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Our key assumption is that </a:t>
            </a:r>
            <a:r>
              <a:rPr lang="en-US" sz="2400" dirty="0" err="1" smtClean="0">
                <a:solidFill>
                  <a:schemeClr val="bg1"/>
                </a:solidFill>
                <a:latin typeface="Bangla Sangam MN" charset="0"/>
                <a:ea typeface="Bangla Sangam MN" charset="0"/>
                <a:cs typeface="Bangla Sangam MN" charset="0"/>
              </a:rPr>
              <a:t>f</a:t>
            </a:r>
            <a:r>
              <a:rPr lang="en-US" sz="2400" baseline="-25000" dirty="0" err="1" smtClean="0">
                <a:solidFill>
                  <a:schemeClr val="bg1"/>
                </a:solidFill>
                <a:latin typeface="Bangla Sangam MN" charset="0"/>
                <a:ea typeface="Bangla Sangam MN" charset="0"/>
                <a:cs typeface="Bangla Sangam MN" charset="0"/>
              </a:rPr>
              <a:t>esc</a:t>
            </a:r>
            <a:r>
              <a:rPr lang="en-US" sz="2400" baseline="-25000" dirty="0" smtClean="0">
                <a:solidFill>
                  <a:schemeClr val="bg1"/>
                </a:solidFill>
                <a:latin typeface="Bangla Sangam MN" charset="0"/>
                <a:ea typeface="Bangla Sangam MN" charset="0"/>
                <a:cs typeface="Bangla Sangam MN" charset="0"/>
              </a:rPr>
              <a:t> </a:t>
            </a:r>
            <a:r>
              <a:rPr lang="en-US" sz="2400" dirty="0" smtClean="0">
                <a:solidFill>
                  <a:schemeClr val="bg1"/>
                </a:solidFill>
                <a:latin typeface="Bangla Sangam MN" charset="0"/>
                <a:ea typeface="Bangla Sangam MN" charset="0"/>
                <a:cs typeface="Bangla Sangam MN" charset="0"/>
              </a:rPr>
              <a:t>depends strongly on the density of the galaxy gas.</a:t>
            </a:r>
          </a:p>
          <a:p>
            <a:pPr marL="914400" lvl="1" indent="-457200">
              <a:buFont typeface="Wingdings" charset="2"/>
              <a:buChar char="Ø"/>
            </a:pPr>
            <a:r>
              <a:rPr lang="en-US" sz="2400" dirty="0" smtClean="0">
                <a:solidFill>
                  <a:schemeClr val="bg1"/>
                </a:solidFill>
                <a:latin typeface="Bangla Sangam MN" charset="0"/>
                <a:ea typeface="Bangla Sangam MN" charset="0"/>
                <a:cs typeface="Bangla Sangam MN" charset="0"/>
              </a:rPr>
              <a:t>Attempt to capture this by using halo mass and ejected fraction.</a:t>
            </a: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Important consequence is that since these parameters evolve, the escape fraction will evolve as well</a:t>
            </a:r>
            <a:r>
              <a:rPr lang="en-US" sz="2400" dirty="0">
                <a:solidFill>
                  <a:schemeClr val="bg1"/>
                </a:solidFill>
                <a:latin typeface="Bangla Sangam MN" charset="0"/>
                <a:ea typeface="Bangla Sangam MN" charset="0"/>
                <a:cs typeface="Bangla Sangam MN" charset="0"/>
              </a:rPr>
              <a:t>.</a:t>
            </a:r>
          </a:p>
        </p:txBody>
      </p:sp>
    </p:spTree>
    <p:extLst>
      <p:ext uri="{BB962C8B-B14F-4D97-AF65-F5344CB8AC3E}">
        <p14:creationId xmlns:p14="http://schemas.microsoft.com/office/powerpoint/2010/main" val="1356984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Oval 48"/>
          <p:cNvSpPr/>
          <p:nvPr/>
        </p:nvSpPr>
        <p:spPr>
          <a:xfrm>
            <a:off x="2955170" y="1592405"/>
            <a:ext cx="6352993" cy="4079734"/>
          </a:xfrm>
          <a:prstGeom prst="ellipse">
            <a:avLst/>
          </a:prstGeom>
          <a:solidFill>
            <a:schemeClr val="bg1">
              <a:alpha val="0"/>
            </a:schemeClr>
          </a:solidFill>
          <a:ln w="79375">
            <a:solidFill>
              <a:srgbClr val="A113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18112107">
            <a:off x="3269213" y="889268"/>
            <a:ext cx="5430012" cy="5501737"/>
          </a:xfrm>
          <a:prstGeom prst="rect">
            <a:avLst/>
          </a:prstGeom>
          <a:blipFill dpi="0" rotWithShape="1">
            <a:blip r:embed="rId2">
              <a:alphaModFix amt="7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1408253" y="281457"/>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What is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a:t>
            </a:r>
          </a:p>
        </p:txBody>
      </p:sp>
      <p:sp>
        <p:nvSpPr>
          <p:cNvPr id="8" name="5-Point Star 7"/>
          <p:cNvSpPr/>
          <p:nvPr/>
        </p:nvSpPr>
        <p:spPr>
          <a:xfrm>
            <a:off x="5010151" y="3379786"/>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5496236" y="4076536"/>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p:cNvSpPr/>
          <p:nvPr/>
        </p:nvSpPr>
        <p:spPr>
          <a:xfrm>
            <a:off x="6414520" y="3986208"/>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p:cNvSpPr/>
          <p:nvPr/>
        </p:nvSpPr>
        <p:spPr>
          <a:xfrm>
            <a:off x="5797551" y="3044823"/>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2"/>
          <p:cNvSpPr/>
          <p:nvPr/>
        </p:nvSpPr>
        <p:spPr>
          <a:xfrm>
            <a:off x="6777052" y="3119436"/>
            <a:ext cx="635000" cy="520700"/>
          </a:xfrm>
          <a:prstGeom prst="star5">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p:cNvSpPr/>
          <p:nvPr/>
        </p:nvSpPr>
        <p:spPr>
          <a:xfrm>
            <a:off x="5496236" y="2243134"/>
            <a:ext cx="635000" cy="520700"/>
          </a:xfrm>
          <a:prstGeom prst="star5">
            <a:avLst>
              <a:gd name="adj" fmla="val 24062"/>
              <a:gd name="hf" fmla="val 105146"/>
              <a:gd name="vf" fmla="val 110557"/>
            </a:avLst>
          </a:prstGeom>
          <a:solidFill>
            <a:schemeClr val="bg1"/>
          </a:solidFill>
          <a:effectLst>
            <a:glow rad="101600">
              <a:srgbClr val="D71E02">
                <a:alpha val="7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7094552" y="1851285"/>
            <a:ext cx="849299" cy="103010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498428" y="3894135"/>
            <a:ext cx="370081" cy="17207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580159" y="3902415"/>
            <a:ext cx="1997061" cy="52353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777053" y="4724316"/>
            <a:ext cx="634999" cy="178957"/>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961757" y="3784681"/>
            <a:ext cx="517856" cy="267216"/>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flipV="1">
            <a:off x="5496236" y="2898896"/>
            <a:ext cx="229055" cy="297166"/>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343276" y="2366335"/>
            <a:ext cx="1653534" cy="901684"/>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3194712" y="4709672"/>
            <a:ext cx="1963345" cy="35644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6227675" y="2563400"/>
            <a:ext cx="373689" cy="371844"/>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912425" y="1678403"/>
            <a:ext cx="942975" cy="769441"/>
          </a:xfrm>
          <a:prstGeom prst="rect">
            <a:avLst/>
          </a:prstGeom>
          <a:noFill/>
        </p:spPr>
        <p:txBody>
          <a:bodyPr wrap="square" rtlCol="0">
            <a:spAutoFit/>
          </a:bodyPr>
          <a:lstStyle/>
          <a:p>
            <a:r>
              <a:rPr lang="en-US" sz="4400" dirty="0" smtClean="0">
                <a:solidFill>
                  <a:schemeClr val="bg1"/>
                </a:solidFill>
              </a:rPr>
              <a:t>𝜸</a:t>
            </a:r>
            <a:endParaRPr lang="en-US" sz="4400" dirty="0">
              <a:solidFill>
                <a:schemeClr val="bg1"/>
              </a:solidFill>
            </a:endParaRPr>
          </a:p>
        </p:txBody>
      </p:sp>
      <p:sp>
        <p:nvSpPr>
          <p:cNvPr id="37" name="TextBox 36"/>
          <p:cNvSpPr txBox="1"/>
          <p:nvPr/>
        </p:nvSpPr>
        <p:spPr>
          <a:xfrm>
            <a:off x="2723224" y="4538335"/>
            <a:ext cx="942975" cy="769441"/>
          </a:xfrm>
          <a:prstGeom prst="rect">
            <a:avLst/>
          </a:prstGeom>
          <a:noFill/>
        </p:spPr>
        <p:txBody>
          <a:bodyPr wrap="square" rtlCol="0">
            <a:spAutoFit/>
          </a:bodyPr>
          <a:lstStyle/>
          <a:p>
            <a:r>
              <a:rPr lang="en-US" sz="4400" dirty="0" smtClean="0">
                <a:solidFill>
                  <a:schemeClr val="bg1"/>
                </a:solidFill>
              </a:rPr>
              <a:t>𝜸</a:t>
            </a:r>
            <a:endParaRPr lang="en-US" sz="4400" dirty="0">
              <a:solidFill>
                <a:schemeClr val="bg1"/>
              </a:solidFill>
            </a:endParaRPr>
          </a:p>
        </p:txBody>
      </p:sp>
      <p:sp>
        <p:nvSpPr>
          <p:cNvPr id="38" name="TextBox 37"/>
          <p:cNvSpPr txBox="1"/>
          <p:nvPr/>
        </p:nvSpPr>
        <p:spPr>
          <a:xfrm>
            <a:off x="4207459" y="3602479"/>
            <a:ext cx="431947" cy="646331"/>
          </a:xfrm>
          <a:prstGeom prst="rect">
            <a:avLst/>
          </a:prstGeom>
          <a:noFill/>
        </p:spPr>
        <p:txBody>
          <a:bodyPr wrap="square" rtlCol="0">
            <a:spAutoFit/>
          </a:bodyPr>
          <a:lstStyle/>
          <a:p>
            <a:r>
              <a:rPr lang="en-US" sz="3600" dirty="0" smtClean="0">
                <a:solidFill>
                  <a:schemeClr val="bg1"/>
                </a:solidFill>
              </a:rPr>
              <a:t>𝜸</a:t>
            </a:r>
            <a:endParaRPr lang="en-US" sz="3600" dirty="0">
              <a:solidFill>
                <a:schemeClr val="bg1"/>
              </a:solidFill>
            </a:endParaRPr>
          </a:p>
        </p:txBody>
      </p:sp>
      <p:sp>
        <p:nvSpPr>
          <p:cNvPr id="39" name="TextBox 38"/>
          <p:cNvSpPr txBox="1"/>
          <p:nvPr/>
        </p:nvSpPr>
        <p:spPr>
          <a:xfrm>
            <a:off x="5210357" y="2521603"/>
            <a:ext cx="608330" cy="523220"/>
          </a:xfrm>
          <a:prstGeom prst="rect">
            <a:avLst/>
          </a:prstGeom>
          <a:noFill/>
        </p:spPr>
        <p:txBody>
          <a:bodyPr wrap="square" rtlCol="0">
            <a:spAutoFit/>
          </a:bodyPr>
          <a:lstStyle/>
          <a:p>
            <a:r>
              <a:rPr lang="en-US" sz="2800" dirty="0" smtClean="0">
                <a:solidFill>
                  <a:schemeClr val="bg1"/>
                </a:solidFill>
              </a:rPr>
              <a:t>𝜸</a:t>
            </a:r>
            <a:endParaRPr lang="en-US" sz="2800" dirty="0">
              <a:solidFill>
                <a:schemeClr val="bg1"/>
              </a:solidFill>
            </a:endParaRPr>
          </a:p>
        </p:txBody>
      </p:sp>
      <p:sp>
        <p:nvSpPr>
          <p:cNvPr id="40" name="TextBox 39"/>
          <p:cNvSpPr txBox="1"/>
          <p:nvPr/>
        </p:nvSpPr>
        <p:spPr>
          <a:xfrm>
            <a:off x="7929564" y="1382771"/>
            <a:ext cx="942975" cy="769441"/>
          </a:xfrm>
          <a:prstGeom prst="rect">
            <a:avLst/>
          </a:prstGeom>
          <a:noFill/>
        </p:spPr>
        <p:txBody>
          <a:bodyPr wrap="square" rtlCol="0">
            <a:spAutoFit/>
          </a:bodyPr>
          <a:lstStyle/>
          <a:p>
            <a:r>
              <a:rPr lang="en-US" sz="4400" dirty="0" smtClean="0">
                <a:solidFill>
                  <a:schemeClr val="bg1"/>
                </a:solidFill>
              </a:rPr>
              <a:t>𝜸</a:t>
            </a:r>
            <a:endParaRPr lang="en-US" sz="4400" dirty="0">
              <a:solidFill>
                <a:schemeClr val="bg1"/>
              </a:solidFill>
            </a:endParaRPr>
          </a:p>
        </p:txBody>
      </p:sp>
      <p:sp>
        <p:nvSpPr>
          <p:cNvPr id="41" name="TextBox 40"/>
          <p:cNvSpPr txBox="1"/>
          <p:nvPr/>
        </p:nvSpPr>
        <p:spPr>
          <a:xfrm>
            <a:off x="9547705" y="3900486"/>
            <a:ext cx="942975" cy="769441"/>
          </a:xfrm>
          <a:prstGeom prst="rect">
            <a:avLst/>
          </a:prstGeom>
          <a:noFill/>
        </p:spPr>
        <p:txBody>
          <a:bodyPr wrap="square" rtlCol="0">
            <a:spAutoFit/>
          </a:bodyPr>
          <a:lstStyle/>
          <a:p>
            <a:r>
              <a:rPr lang="en-US" sz="4400" dirty="0" smtClean="0">
                <a:solidFill>
                  <a:schemeClr val="bg1"/>
                </a:solidFill>
              </a:rPr>
              <a:t>𝜸</a:t>
            </a:r>
            <a:endParaRPr lang="en-US" sz="4400" dirty="0">
              <a:solidFill>
                <a:schemeClr val="bg1"/>
              </a:solidFill>
            </a:endParaRPr>
          </a:p>
        </p:txBody>
      </p:sp>
      <p:sp>
        <p:nvSpPr>
          <p:cNvPr id="43" name="TextBox 42"/>
          <p:cNvSpPr txBox="1"/>
          <p:nvPr/>
        </p:nvSpPr>
        <p:spPr>
          <a:xfrm>
            <a:off x="7480708" y="4567318"/>
            <a:ext cx="942975" cy="769441"/>
          </a:xfrm>
          <a:prstGeom prst="rect">
            <a:avLst/>
          </a:prstGeom>
          <a:noFill/>
        </p:spPr>
        <p:txBody>
          <a:bodyPr wrap="square" rtlCol="0">
            <a:spAutoFit/>
          </a:bodyPr>
          <a:lstStyle/>
          <a:p>
            <a:r>
              <a:rPr lang="en-US" sz="4400" dirty="0" smtClean="0">
                <a:solidFill>
                  <a:schemeClr val="bg1"/>
                </a:solidFill>
              </a:rPr>
              <a:t>𝜸</a:t>
            </a:r>
            <a:endParaRPr lang="en-US" sz="4400" dirty="0">
              <a:solidFill>
                <a:schemeClr val="bg1"/>
              </a:solidFill>
            </a:endParaRPr>
          </a:p>
        </p:txBody>
      </p:sp>
      <p:sp>
        <p:nvSpPr>
          <p:cNvPr id="44" name="TextBox 43"/>
          <p:cNvSpPr txBox="1"/>
          <p:nvPr/>
        </p:nvSpPr>
        <p:spPr>
          <a:xfrm>
            <a:off x="6354472" y="3688426"/>
            <a:ext cx="399094" cy="461665"/>
          </a:xfrm>
          <a:prstGeom prst="rect">
            <a:avLst/>
          </a:prstGeom>
          <a:noFill/>
        </p:spPr>
        <p:txBody>
          <a:bodyPr wrap="square" rtlCol="0">
            <a:spAutoFit/>
          </a:bodyPr>
          <a:lstStyle/>
          <a:p>
            <a:r>
              <a:rPr lang="en-US" sz="2400" dirty="0" smtClean="0">
                <a:solidFill>
                  <a:schemeClr val="bg1"/>
                </a:solidFill>
              </a:rPr>
              <a:t>𝜸</a:t>
            </a:r>
            <a:endParaRPr lang="en-US" sz="2400" dirty="0">
              <a:solidFill>
                <a:schemeClr val="bg1"/>
              </a:solidFill>
            </a:endParaRPr>
          </a:p>
        </p:txBody>
      </p:sp>
      <p:sp>
        <p:nvSpPr>
          <p:cNvPr id="45" name="TextBox 44"/>
          <p:cNvSpPr txBox="1"/>
          <p:nvPr/>
        </p:nvSpPr>
        <p:spPr>
          <a:xfrm>
            <a:off x="6538852" y="2266401"/>
            <a:ext cx="942975" cy="461665"/>
          </a:xfrm>
          <a:prstGeom prst="rect">
            <a:avLst/>
          </a:prstGeom>
          <a:noFill/>
        </p:spPr>
        <p:txBody>
          <a:bodyPr wrap="square" rtlCol="0">
            <a:spAutoFit/>
          </a:bodyPr>
          <a:lstStyle/>
          <a:p>
            <a:r>
              <a:rPr lang="en-US" sz="2400" dirty="0" smtClean="0">
                <a:solidFill>
                  <a:schemeClr val="bg1"/>
                </a:solidFill>
              </a:rPr>
              <a:t>𝜸</a:t>
            </a:r>
            <a:endParaRPr lang="en-US" sz="2400" dirty="0">
              <a:solidFill>
                <a:schemeClr val="bg1"/>
              </a:solidFill>
            </a:endParaRPr>
          </a:p>
        </p:txBody>
      </p:sp>
      <p:sp>
        <p:nvSpPr>
          <p:cNvPr id="46" name="TextBox 45"/>
          <p:cNvSpPr txBox="1"/>
          <p:nvPr/>
        </p:nvSpPr>
        <p:spPr>
          <a:xfrm>
            <a:off x="285750" y="5774854"/>
            <a:ext cx="11452980" cy="1200329"/>
          </a:xfrm>
          <a:prstGeom prst="rect">
            <a:avLst/>
          </a:prstGeom>
          <a:noFill/>
        </p:spPr>
        <p:txBody>
          <a:bodyPr wrap="square" rtlCol="0">
            <a:spAutoFit/>
          </a:bodyPr>
          <a:lstStyle/>
          <a:p>
            <a:r>
              <a:rPr lang="en-US" sz="3600" dirty="0" err="1" smtClean="0">
                <a:solidFill>
                  <a:schemeClr val="bg1"/>
                </a:solidFill>
                <a:latin typeface="Bangla Sangam MN" charset="0"/>
                <a:ea typeface="Bangla Sangam MN" charset="0"/>
                <a:cs typeface="Bangla Sangam MN" charset="0"/>
              </a:rPr>
              <a:t>f</a:t>
            </a:r>
            <a:r>
              <a:rPr lang="en-US" sz="3600" baseline="-25000" dirty="0" err="1" smtClean="0">
                <a:solidFill>
                  <a:schemeClr val="bg1"/>
                </a:solidFill>
                <a:latin typeface="Bangla Sangam MN" charset="0"/>
                <a:ea typeface="Bangla Sangam MN" charset="0"/>
                <a:cs typeface="Bangla Sangam MN" charset="0"/>
              </a:rPr>
              <a:t>esc</a:t>
            </a:r>
            <a:r>
              <a:rPr lang="en-US" sz="3600" dirty="0" smtClean="0">
                <a:solidFill>
                  <a:schemeClr val="bg1"/>
                </a:solidFill>
                <a:latin typeface="Bangla Sangam MN" charset="0"/>
                <a:ea typeface="Bangla Sangam MN" charset="0"/>
                <a:cs typeface="Bangla Sangam MN" charset="0"/>
              </a:rPr>
              <a:t> = Number of HI Ionizing Photons Produced  / </a:t>
            </a:r>
          </a:p>
          <a:p>
            <a:r>
              <a:rPr lang="en-US" sz="3600" dirty="0">
                <a:solidFill>
                  <a:schemeClr val="bg1"/>
                </a:solidFill>
                <a:latin typeface="Bangla Sangam MN" charset="0"/>
                <a:ea typeface="Bangla Sangam MN" charset="0"/>
                <a:cs typeface="Bangla Sangam MN" charset="0"/>
              </a:rPr>
              <a:t>	</a:t>
            </a:r>
            <a:r>
              <a:rPr lang="en-US" sz="3600" dirty="0" smtClean="0">
                <a:solidFill>
                  <a:schemeClr val="bg1"/>
                </a:solidFill>
                <a:latin typeface="Bangla Sangam MN" charset="0"/>
                <a:ea typeface="Bangla Sangam MN" charset="0"/>
                <a:cs typeface="Bangla Sangam MN" charset="0"/>
              </a:rPr>
              <a:t>   Number of Photons that Escape Into IGM</a:t>
            </a:r>
          </a:p>
        </p:txBody>
      </p:sp>
      <p:sp>
        <p:nvSpPr>
          <p:cNvPr id="51" name="Title 1"/>
          <p:cNvSpPr txBox="1">
            <a:spLocks/>
          </p:cNvSpPr>
          <p:nvPr/>
        </p:nvSpPr>
        <p:spPr>
          <a:xfrm>
            <a:off x="8820976" y="2042480"/>
            <a:ext cx="2573758"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n>
                  <a:solidFill>
                    <a:schemeClr val="tx1">
                      <a:alpha val="70000"/>
                    </a:schemeClr>
                  </a:solidFill>
                </a:ln>
                <a:solidFill>
                  <a:srgbClr val="C49B00"/>
                </a:solidFill>
                <a:latin typeface="Bangla Sangam MN" charset="0"/>
                <a:ea typeface="Bangla Sangam MN" charset="0"/>
                <a:cs typeface="Bangla Sangam MN" charset="0"/>
              </a:rPr>
              <a:t>IGM</a:t>
            </a:r>
            <a:endParaRPr lang="en-US" sz="3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2" name="Title 1"/>
          <p:cNvSpPr txBox="1">
            <a:spLocks/>
          </p:cNvSpPr>
          <p:nvPr/>
        </p:nvSpPr>
        <p:spPr>
          <a:xfrm>
            <a:off x="8601523" y="5063717"/>
            <a:ext cx="2573758"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n>
                  <a:solidFill>
                    <a:schemeClr val="tx1">
                      <a:alpha val="70000"/>
                    </a:schemeClr>
                  </a:solidFill>
                </a:ln>
                <a:solidFill>
                  <a:srgbClr val="C49B00"/>
                </a:solidFill>
                <a:latin typeface="Bangla Sangam MN" charset="0"/>
                <a:ea typeface="Bangla Sangam MN" charset="0"/>
                <a:cs typeface="Bangla Sangam MN" charset="0"/>
              </a:rPr>
              <a:t>IGM</a:t>
            </a:r>
            <a:endParaRPr lang="en-US" sz="3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3" name="Title 1"/>
          <p:cNvSpPr txBox="1">
            <a:spLocks/>
          </p:cNvSpPr>
          <p:nvPr/>
        </p:nvSpPr>
        <p:spPr>
          <a:xfrm>
            <a:off x="970313" y="3305173"/>
            <a:ext cx="2573758" cy="439853"/>
          </a:xfrm>
          <a:prstGeom prst="rect">
            <a:avLst/>
          </a:prstGeom>
        </p:spPr>
        <p:txBody>
          <a:bodyPr vert="horz" lIns="91440" tIns="45720" rIns="91440" bIns="45720" rtlCol="0" anchor="b">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smtClean="0">
                <a:ln>
                  <a:solidFill>
                    <a:schemeClr val="tx1">
                      <a:alpha val="70000"/>
                    </a:schemeClr>
                  </a:solidFill>
                </a:ln>
                <a:solidFill>
                  <a:srgbClr val="C49B00"/>
                </a:solidFill>
                <a:latin typeface="Bangla Sangam MN" charset="0"/>
                <a:ea typeface="Bangla Sangam MN" charset="0"/>
                <a:cs typeface="Bangla Sangam MN" charset="0"/>
              </a:rPr>
              <a:t>IGM</a:t>
            </a:r>
            <a:endParaRPr lang="en-US" sz="3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4" name="Title 1"/>
          <p:cNvSpPr txBox="1">
            <a:spLocks/>
          </p:cNvSpPr>
          <p:nvPr/>
        </p:nvSpPr>
        <p:spPr>
          <a:xfrm>
            <a:off x="7527428" y="4447109"/>
            <a:ext cx="1410109" cy="3689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smtClean="0">
                <a:ln>
                  <a:solidFill>
                    <a:schemeClr val="tx1">
                      <a:alpha val="70000"/>
                    </a:schemeClr>
                  </a:solidFill>
                </a:ln>
                <a:solidFill>
                  <a:srgbClr val="C49B00"/>
                </a:solidFill>
                <a:latin typeface="Bangla Sangam MN" charset="0"/>
                <a:ea typeface="Bangla Sangam MN" charset="0"/>
                <a:cs typeface="Bangla Sangam MN" charset="0"/>
              </a:rPr>
              <a:t>ISM</a:t>
            </a:r>
            <a:endParaRPr lang="en-US" sz="1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5" name="Title 1"/>
          <p:cNvSpPr txBox="1">
            <a:spLocks/>
          </p:cNvSpPr>
          <p:nvPr/>
        </p:nvSpPr>
        <p:spPr>
          <a:xfrm>
            <a:off x="7607200" y="2615142"/>
            <a:ext cx="1410109" cy="3689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smtClean="0">
                <a:ln>
                  <a:solidFill>
                    <a:schemeClr val="tx1">
                      <a:alpha val="70000"/>
                    </a:schemeClr>
                  </a:solidFill>
                </a:ln>
                <a:solidFill>
                  <a:srgbClr val="C49B00"/>
                </a:solidFill>
                <a:latin typeface="Bangla Sangam MN" charset="0"/>
                <a:ea typeface="Bangla Sangam MN" charset="0"/>
                <a:cs typeface="Bangla Sangam MN" charset="0"/>
              </a:rPr>
              <a:t>ISM</a:t>
            </a:r>
            <a:endParaRPr lang="en-US" sz="1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6" name="Title 1"/>
          <p:cNvSpPr txBox="1">
            <a:spLocks/>
          </p:cNvSpPr>
          <p:nvPr/>
        </p:nvSpPr>
        <p:spPr>
          <a:xfrm>
            <a:off x="4281669" y="2228974"/>
            <a:ext cx="1410109" cy="3689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smtClean="0">
                <a:ln>
                  <a:solidFill>
                    <a:schemeClr val="tx1">
                      <a:alpha val="70000"/>
                    </a:schemeClr>
                  </a:solidFill>
                </a:ln>
                <a:solidFill>
                  <a:srgbClr val="C49B00"/>
                </a:solidFill>
                <a:latin typeface="Bangla Sangam MN" charset="0"/>
                <a:ea typeface="Bangla Sangam MN" charset="0"/>
                <a:cs typeface="Bangla Sangam MN" charset="0"/>
              </a:rPr>
              <a:t>ISM</a:t>
            </a:r>
            <a:endParaRPr lang="en-US" sz="1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7" name="Title 1"/>
          <p:cNvSpPr txBox="1">
            <a:spLocks/>
          </p:cNvSpPr>
          <p:nvPr/>
        </p:nvSpPr>
        <p:spPr>
          <a:xfrm>
            <a:off x="5256702" y="5147801"/>
            <a:ext cx="1410109" cy="3689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smtClean="0">
                <a:ln>
                  <a:solidFill>
                    <a:schemeClr val="tx1">
                      <a:alpha val="70000"/>
                    </a:schemeClr>
                  </a:solidFill>
                </a:ln>
                <a:solidFill>
                  <a:srgbClr val="C49B00"/>
                </a:solidFill>
                <a:latin typeface="Bangla Sangam MN" charset="0"/>
                <a:ea typeface="Bangla Sangam MN" charset="0"/>
                <a:cs typeface="Bangla Sangam MN" charset="0"/>
              </a:rPr>
              <a:t>ISM</a:t>
            </a:r>
            <a:endParaRPr lang="en-US" sz="1600"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8" name="Title 1"/>
          <p:cNvSpPr txBox="1">
            <a:spLocks/>
          </p:cNvSpPr>
          <p:nvPr/>
        </p:nvSpPr>
        <p:spPr>
          <a:xfrm>
            <a:off x="2917511" y="3928283"/>
            <a:ext cx="1410109" cy="3689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b="1" dirty="0" smtClean="0">
                <a:ln>
                  <a:solidFill>
                    <a:schemeClr val="tx1">
                      <a:alpha val="70000"/>
                    </a:schemeClr>
                  </a:solidFill>
                </a:ln>
                <a:solidFill>
                  <a:srgbClr val="C49B00"/>
                </a:solidFill>
                <a:latin typeface="Bangla Sangam MN" charset="0"/>
                <a:ea typeface="Bangla Sangam MN" charset="0"/>
                <a:cs typeface="Bangla Sangam MN" charset="0"/>
              </a:rPr>
              <a:t>ISM</a:t>
            </a:r>
            <a:endParaRPr lang="en-US" sz="1600" b="1" dirty="0">
              <a:ln>
                <a:solidFill>
                  <a:schemeClr val="tx1">
                    <a:alpha val="70000"/>
                  </a:schemeClr>
                </a:solidFill>
              </a:ln>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1070576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12" grpId="0" animBg="1"/>
      <p:bldP spid="8" grpId="0" animBg="1"/>
      <p:bldP spid="9" grpId="0" animBg="1"/>
      <p:bldP spid="10" grpId="0" animBg="1"/>
      <p:bldP spid="11" grpId="0" animBg="1"/>
      <p:bldP spid="13" grpId="0" animBg="1"/>
      <p:bldP spid="15" grpId="0" animBg="1"/>
      <p:bldP spid="36" grpId="0"/>
      <p:bldP spid="37" grpId="0"/>
      <p:bldP spid="38" grpId="0"/>
      <p:bldP spid="39" grpId="0"/>
      <p:bldP spid="40" grpId="0"/>
      <p:bldP spid="41" grpId="0"/>
      <p:bldP spid="43" grpId="0"/>
      <p:bldP spid="44" grpId="0"/>
      <p:bldP spid="45" grpId="0"/>
      <p:bldP spid="46" grpId="0"/>
      <p:bldP spid="51" grpId="0"/>
      <p:bldP spid="52" grpId="0"/>
      <p:bldP spid="53" grpId="0"/>
      <p:bldP spid="54" grpId="1"/>
      <p:bldP spid="55" grpId="1"/>
      <p:bldP spid="56" grpId="1"/>
      <p:bldP spid="57" grpId="1"/>
      <p:bldP spid="5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7388" y="1005575"/>
            <a:ext cx="11964611" cy="3108543"/>
          </a:xfrm>
          <a:prstGeom prst="rect">
            <a:avLst/>
          </a:prstGeom>
          <a:noFill/>
        </p:spPr>
        <p:txBody>
          <a:bodyPr wrap="square" rtlCol="0">
            <a:spAutoFit/>
          </a:bodyPr>
          <a:lstStyle/>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Observational limits place </a:t>
            </a:r>
            <a:r>
              <a:rPr lang="en-US" sz="2400" dirty="0" err="1" smtClean="0">
                <a:solidFill>
                  <a:schemeClr val="bg1"/>
                </a:solidFill>
                <a:latin typeface="Bangla Sangam MN" charset="0"/>
                <a:ea typeface="Bangla Sangam MN" charset="0"/>
                <a:cs typeface="Bangla Sangam MN" charset="0"/>
              </a:rPr>
              <a:t>f</a:t>
            </a:r>
            <a:r>
              <a:rPr lang="en-US" sz="2400" baseline="-25000" dirty="0" err="1" smtClean="0">
                <a:solidFill>
                  <a:schemeClr val="bg1"/>
                </a:solidFill>
                <a:latin typeface="Bangla Sangam MN" charset="0"/>
                <a:ea typeface="Bangla Sangam MN" charset="0"/>
                <a:cs typeface="Bangla Sangam MN" charset="0"/>
              </a:rPr>
              <a:t>esc</a:t>
            </a:r>
            <a:r>
              <a:rPr lang="en-US" sz="2400" dirty="0" smtClean="0">
                <a:solidFill>
                  <a:schemeClr val="bg1"/>
                </a:solidFill>
                <a:latin typeface="Bangla Sangam MN" charset="0"/>
                <a:ea typeface="Bangla Sangam MN" charset="0"/>
                <a:cs typeface="Bangla Sangam MN" charset="0"/>
              </a:rPr>
              <a:t> at 0-5% for z &lt; 1.5 (Cowie+ 2009, Grimes+ 2009), and &lt; 10-20% at z ~ 3 (</a:t>
            </a:r>
            <a:r>
              <a:rPr lang="en-US" sz="2400" dirty="0" err="1" smtClean="0">
                <a:solidFill>
                  <a:schemeClr val="bg1"/>
                </a:solidFill>
                <a:latin typeface="Bangla Sangam MN" charset="0"/>
                <a:ea typeface="Bangla Sangam MN" charset="0"/>
                <a:cs typeface="Bangla Sangam MN" charset="0"/>
              </a:rPr>
              <a:t>Guaita</a:t>
            </a:r>
            <a:r>
              <a:rPr lang="en-US" sz="2400" dirty="0" smtClean="0">
                <a:solidFill>
                  <a:schemeClr val="bg1"/>
                </a:solidFill>
                <a:latin typeface="Bangla Sangam MN" charset="0"/>
                <a:ea typeface="Bangla Sangam MN" charset="0"/>
                <a:cs typeface="Bangla Sangam MN" charset="0"/>
              </a:rPr>
              <a:t>+ 2016, </a:t>
            </a:r>
            <a:r>
              <a:rPr lang="en-US" sz="2400" dirty="0" err="1" smtClean="0">
                <a:solidFill>
                  <a:schemeClr val="bg1"/>
                </a:solidFill>
                <a:latin typeface="Bangla Sangam MN" charset="0"/>
                <a:ea typeface="Bangla Sangam MN" charset="0"/>
                <a:cs typeface="Bangla Sangam MN" charset="0"/>
              </a:rPr>
              <a:t>Grazian</a:t>
            </a:r>
            <a:r>
              <a:rPr lang="en-US" sz="2400" dirty="0" smtClean="0">
                <a:solidFill>
                  <a:schemeClr val="bg1"/>
                </a:solidFill>
                <a:latin typeface="Bangla Sangam MN" charset="0"/>
                <a:ea typeface="Bangla Sangam MN" charset="0"/>
                <a:cs typeface="Bangla Sangam MN" charset="0"/>
              </a:rPr>
              <a:t>+ 2017). But also measurements of </a:t>
            </a:r>
            <a:r>
              <a:rPr lang="en-US" sz="2400" dirty="0" err="1" smtClean="0">
                <a:solidFill>
                  <a:schemeClr val="bg1"/>
                </a:solidFill>
                <a:latin typeface="Bangla Sangam MN" charset="0"/>
                <a:ea typeface="Bangla Sangam MN" charset="0"/>
                <a:cs typeface="Bangla Sangam MN" charset="0"/>
              </a:rPr>
              <a:t>f</a:t>
            </a:r>
            <a:r>
              <a:rPr lang="en-US" sz="2400" baseline="-25000" dirty="0" err="1" smtClean="0">
                <a:solidFill>
                  <a:schemeClr val="bg1"/>
                </a:solidFill>
                <a:latin typeface="Bangla Sangam MN" charset="0"/>
                <a:ea typeface="Bangla Sangam MN" charset="0"/>
                <a:cs typeface="Bangla Sangam MN" charset="0"/>
              </a:rPr>
              <a:t>esc</a:t>
            </a:r>
            <a:r>
              <a:rPr lang="en-US" sz="2400" baseline="-25000" dirty="0" smtClean="0">
                <a:solidFill>
                  <a:schemeClr val="bg1"/>
                </a:solidFill>
                <a:latin typeface="Bangla Sangam MN" charset="0"/>
                <a:ea typeface="Bangla Sangam MN" charset="0"/>
                <a:cs typeface="Bangla Sangam MN" charset="0"/>
              </a:rPr>
              <a:t> </a:t>
            </a:r>
            <a:r>
              <a:rPr lang="en-US" sz="2400" dirty="0" smtClean="0">
                <a:solidFill>
                  <a:schemeClr val="bg1"/>
                </a:solidFill>
                <a:latin typeface="Bangla Sangam MN" charset="0"/>
                <a:ea typeface="Bangla Sangam MN" charset="0"/>
                <a:cs typeface="Bangla Sangam MN" charset="0"/>
              </a:rPr>
              <a:t>&gt; 20%! (</a:t>
            </a:r>
            <a:r>
              <a:rPr lang="en-US" sz="2400" dirty="0" err="1" smtClean="0">
                <a:solidFill>
                  <a:schemeClr val="bg1"/>
                </a:solidFill>
                <a:latin typeface="Bangla Sangam MN" charset="0"/>
                <a:ea typeface="Bangla Sangam MN" charset="0"/>
                <a:cs typeface="Bangla Sangam MN" charset="0"/>
              </a:rPr>
              <a:t>Vanzella</a:t>
            </a:r>
            <a:r>
              <a:rPr lang="en-US" sz="2400" dirty="0" smtClean="0">
                <a:solidFill>
                  <a:schemeClr val="bg1"/>
                </a:solidFill>
                <a:latin typeface="Bangla Sangam MN" charset="0"/>
                <a:ea typeface="Bangla Sangam MN" charset="0"/>
                <a:cs typeface="Bangla Sangam MN" charset="0"/>
              </a:rPr>
              <a:t>+ 2016, </a:t>
            </a:r>
            <a:r>
              <a:rPr lang="en-US" sz="2400" dirty="0" err="1" smtClean="0">
                <a:solidFill>
                  <a:schemeClr val="bg1"/>
                </a:solidFill>
                <a:latin typeface="Bangla Sangam MN" charset="0"/>
                <a:ea typeface="Bangla Sangam MN" charset="0"/>
                <a:cs typeface="Bangla Sangam MN" charset="0"/>
              </a:rPr>
              <a:t>Bian</a:t>
            </a:r>
            <a:r>
              <a:rPr lang="en-US" sz="2400" dirty="0" smtClean="0">
                <a:solidFill>
                  <a:schemeClr val="bg1"/>
                </a:solidFill>
                <a:latin typeface="Bangla Sangam MN" charset="0"/>
                <a:ea typeface="Bangla Sangam MN" charset="0"/>
                <a:cs typeface="Bangla Sangam MN" charset="0"/>
              </a:rPr>
              <a:t>+ in prep)</a:t>
            </a: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As a first step often assume </a:t>
            </a:r>
            <a:r>
              <a:rPr lang="en-US" sz="2400" dirty="0" err="1" smtClean="0">
                <a:solidFill>
                  <a:schemeClr val="bg1"/>
                </a:solidFill>
                <a:latin typeface="Bangla Sangam MN" charset="0"/>
                <a:ea typeface="Bangla Sangam MN" charset="0"/>
                <a:cs typeface="Bangla Sangam MN" charset="0"/>
              </a:rPr>
              <a:t>f</a:t>
            </a:r>
            <a:r>
              <a:rPr lang="en-US" sz="2400" baseline="-25000" dirty="0" err="1" smtClean="0">
                <a:solidFill>
                  <a:schemeClr val="bg1"/>
                </a:solidFill>
                <a:latin typeface="Bangla Sangam MN" charset="0"/>
                <a:ea typeface="Bangla Sangam MN" charset="0"/>
                <a:cs typeface="Bangla Sangam MN" charset="0"/>
              </a:rPr>
              <a:t>esc</a:t>
            </a:r>
            <a:r>
              <a:rPr lang="en-US" sz="2400" dirty="0" smtClean="0">
                <a:solidFill>
                  <a:schemeClr val="bg1"/>
                </a:solidFill>
                <a:latin typeface="Bangla Sangam MN" charset="0"/>
                <a:ea typeface="Bangla Sangam MN" charset="0"/>
                <a:cs typeface="Bangla Sangam MN" charset="0"/>
              </a:rPr>
              <a:t> is a constant.</a:t>
            </a:r>
          </a:p>
          <a:p>
            <a:pPr marL="285750" indent="-285750">
              <a:buFont typeface="Arial" charset="0"/>
              <a:buChar char="•"/>
            </a:pPr>
            <a:endParaRPr lang="en-US" sz="26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2600" dirty="0" smtClean="0">
              <a:solidFill>
                <a:schemeClr val="bg1"/>
              </a:solidFill>
              <a:latin typeface="Bangla Sangam MN" charset="0"/>
              <a:ea typeface="Bangla Sangam MN" charset="0"/>
              <a:cs typeface="Bangla Sangam MN" charset="0"/>
            </a:endParaRPr>
          </a:p>
        </p:txBody>
      </p:sp>
      <p:sp>
        <p:nvSpPr>
          <p:cNvPr id="7" name="Title 1"/>
          <p:cNvSpPr>
            <a:spLocks noGrp="1"/>
          </p:cNvSpPr>
          <p:nvPr>
            <p:ph type="ctrTitle"/>
          </p:nvPr>
        </p:nvSpPr>
        <p:spPr>
          <a:xfrm>
            <a:off x="1408252" y="-314336"/>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Uncertainty in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10" name="TextBox 9"/>
          <p:cNvSpPr txBox="1"/>
          <p:nvPr/>
        </p:nvSpPr>
        <p:spPr>
          <a:xfrm>
            <a:off x="5083705" y="6499126"/>
            <a:ext cx="2595606" cy="369332"/>
          </a:xfrm>
          <a:prstGeom prst="rect">
            <a:avLst/>
          </a:prstGeom>
          <a:noFill/>
        </p:spPr>
        <p:txBody>
          <a:bodyPr wrap="square" rtlCol="0">
            <a:spAutoFit/>
          </a:bodyPr>
          <a:lstStyle/>
          <a:p>
            <a:r>
              <a:rPr lang="en-US" dirty="0" smtClean="0">
                <a:solidFill>
                  <a:schemeClr val="bg1"/>
                </a:solidFill>
                <a:latin typeface="Bangla Sangam MN" charset="0"/>
                <a:ea typeface="Bangla Sangam MN" charset="0"/>
                <a:cs typeface="Bangla Sangam MN" charset="0"/>
              </a:rPr>
              <a:t>(</a:t>
            </a:r>
            <a:r>
              <a:rPr lang="en-US" dirty="0" err="1" smtClean="0">
                <a:solidFill>
                  <a:schemeClr val="bg1"/>
                </a:solidFill>
                <a:latin typeface="Bangla Sangam MN" charset="0"/>
                <a:ea typeface="Bangla Sangam MN" charset="0"/>
                <a:cs typeface="Bangla Sangam MN" charset="0"/>
              </a:rPr>
              <a:t>Geil</a:t>
            </a:r>
            <a:r>
              <a:rPr lang="en-US" dirty="0" smtClean="0">
                <a:solidFill>
                  <a:schemeClr val="bg1"/>
                </a:solidFill>
                <a:latin typeface="Bangla Sangam MN" charset="0"/>
                <a:ea typeface="Bangla Sangam MN" charset="0"/>
                <a:cs typeface="Bangla Sangam MN" charset="0"/>
              </a:rPr>
              <a:t> et al., 2016)</a:t>
            </a:r>
            <a:endParaRPr lang="en-US" dirty="0">
              <a:solidFill>
                <a:schemeClr val="bg1"/>
              </a:solidFill>
              <a:latin typeface="Bangla Sangam MN" charset="0"/>
              <a:ea typeface="Bangla Sangam MN" charset="0"/>
              <a:cs typeface="Bangla Sangam MN"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433" y="3593618"/>
            <a:ext cx="6975030" cy="2872801"/>
          </a:xfrm>
          <a:prstGeom prst="rect">
            <a:avLst/>
          </a:prstGeom>
        </p:spPr>
      </p:pic>
      <p:sp>
        <p:nvSpPr>
          <p:cNvPr id="12" name="Rectangle 11"/>
          <p:cNvSpPr/>
          <p:nvPr/>
        </p:nvSpPr>
        <p:spPr>
          <a:xfrm>
            <a:off x="6586538" y="3593618"/>
            <a:ext cx="571500" cy="2872801"/>
          </a:xfrm>
          <a:prstGeom prst="rect">
            <a:avLst/>
          </a:prstGeom>
          <a:noFill/>
          <a:ln w="50800">
            <a:solidFill>
              <a:srgbClr val="C49B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0273283" y="4333818"/>
            <a:ext cx="1716661" cy="1569660"/>
          </a:xfrm>
          <a:prstGeom prst="rect">
            <a:avLst/>
          </a:prstGeom>
          <a:noFill/>
        </p:spPr>
        <p:txBody>
          <a:bodyPr wrap="square" rtlCol="0">
            <a:spAutoFit/>
          </a:bodyPr>
          <a:lstStyle/>
          <a:p>
            <a:r>
              <a:rPr lang="en-US" sz="1200" dirty="0" smtClean="0">
                <a:solidFill>
                  <a:schemeClr val="bg1"/>
                </a:solidFill>
                <a:latin typeface="Bangla Sangam MN" charset="0"/>
                <a:ea typeface="Bangla Sangam MN" charset="0"/>
                <a:cs typeface="Bangla Sangam MN" charset="0"/>
              </a:rPr>
              <a:t>See Also: </a:t>
            </a:r>
            <a:r>
              <a:rPr lang="en-US" sz="1200" dirty="0" err="1" smtClean="0">
                <a:solidFill>
                  <a:schemeClr val="bg1"/>
                </a:solidFill>
                <a:latin typeface="Bangla Sangam MN" charset="0"/>
                <a:ea typeface="Bangla Sangam MN" charset="0"/>
                <a:cs typeface="Bangla Sangam MN" charset="0"/>
              </a:rPr>
              <a:t>Kuhlen</a:t>
            </a:r>
            <a:r>
              <a:rPr lang="en-US" sz="1200" dirty="0" smtClean="0">
                <a:solidFill>
                  <a:schemeClr val="bg1"/>
                </a:solidFill>
                <a:latin typeface="Bangla Sangam MN" charset="0"/>
                <a:ea typeface="Bangla Sangam MN" charset="0"/>
                <a:cs typeface="Bangla Sangam MN" charset="0"/>
              </a:rPr>
              <a:t> &amp; </a:t>
            </a:r>
            <a:r>
              <a:rPr lang="en-US" sz="1200" dirty="0" err="1" smtClean="0">
                <a:solidFill>
                  <a:schemeClr val="bg1"/>
                </a:solidFill>
                <a:latin typeface="Bangla Sangam MN" charset="0"/>
                <a:ea typeface="Bangla Sangam MN" charset="0"/>
                <a:cs typeface="Bangla Sangam MN" charset="0"/>
              </a:rPr>
              <a:t>Faucher-Giguere</a:t>
            </a:r>
            <a:r>
              <a:rPr lang="en-US" sz="1200" dirty="0" smtClean="0">
                <a:solidFill>
                  <a:schemeClr val="bg1"/>
                </a:solidFill>
                <a:latin typeface="Bangla Sangam MN" charset="0"/>
                <a:ea typeface="Bangla Sangam MN" charset="0"/>
                <a:cs typeface="Bangla Sangam MN" charset="0"/>
              </a:rPr>
              <a:t> (2012)</a:t>
            </a:r>
          </a:p>
          <a:p>
            <a:endParaRPr lang="en-US" sz="1200" dirty="0" smtClean="0">
              <a:solidFill>
                <a:schemeClr val="bg1"/>
              </a:solidFill>
              <a:latin typeface="Bangla Sangam MN" charset="0"/>
              <a:ea typeface="Bangla Sangam MN" charset="0"/>
              <a:cs typeface="Bangla Sangam MN" charset="0"/>
            </a:endParaRPr>
          </a:p>
          <a:p>
            <a:r>
              <a:rPr lang="en-US" sz="1200" dirty="0" err="1" smtClean="0">
                <a:solidFill>
                  <a:schemeClr val="bg1"/>
                </a:solidFill>
                <a:latin typeface="Bangla Sangam MN" charset="0"/>
                <a:ea typeface="Bangla Sangam MN" charset="0"/>
                <a:cs typeface="Bangla Sangam MN" charset="0"/>
              </a:rPr>
              <a:t>Sobacchi</a:t>
            </a:r>
            <a:r>
              <a:rPr lang="en-US" sz="1200" dirty="0" smtClean="0">
                <a:solidFill>
                  <a:schemeClr val="bg1"/>
                </a:solidFill>
                <a:latin typeface="Bangla Sangam MN" charset="0"/>
                <a:ea typeface="Bangla Sangam MN" charset="0"/>
                <a:cs typeface="Bangla Sangam MN" charset="0"/>
              </a:rPr>
              <a:t> &amp; </a:t>
            </a:r>
            <a:r>
              <a:rPr lang="en-US" sz="1200" dirty="0" err="1" smtClean="0">
                <a:solidFill>
                  <a:schemeClr val="bg1"/>
                </a:solidFill>
                <a:latin typeface="Bangla Sangam MN" charset="0"/>
                <a:ea typeface="Bangla Sangam MN" charset="0"/>
                <a:cs typeface="Bangla Sangam MN" charset="0"/>
              </a:rPr>
              <a:t>Mesinger</a:t>
            </a:r>
            <a:r>
              <a:rPr lang="en-US" sz="1200" dirty="0" smtClean="0">
                <a:solidFill>
                  <a:schemeClr val="bg1"/>
                </a:solidFill>
                <a:latin typeface="Bangla Sangam MN" charset="0"/>
                <a:ea typeface="Bangla Sangam MN" charset="0"/>
                <a:cs typeface="Bangla Sangam MN" charset="0"/>
              </a:rPr>
              <a:t> (2014)</a:t>
            </a:r>
          </a:p>
          <a:p>
            <a:endParaRPr lang="en-US" sz="1200" dirty="0" smtClean="0">
              <a:solidFill>
                <a:schemeClr val="bg1"/>
              </a:solidFill>
              <a:latin typeface="Bangla Sangam MN" charset="0"/>
              <a:ea typeface="Bangla Sangam MN" charset="0"/>
              <a:cs typeface="Bangla Sangam MN" charset="0"/>
            </a:endParaRPr>
          </a:p>
          <a:p>
            <a:r>
              <a:rPr lang="en-US" sz="1200" dirty="0" err="1" smtClean="0">
                <a:solidFill>
                  <a:schemeClr val="bg1"/>
                </a:solidFill>
                <a:latin typeface="Bangla Sangam MN" charset="0"/>
                <a:ea typeface="Bangla Sangam MN" charset="0"/>
                <a:cs typeface="Bangla Sangam MN" charset="0"/>
              </a:rPr>
              <a:t>Yajima</a:t>
            </a:r>
            <a:r>
              <a:rPr lang="en-US" sz="1200" dirty="0" smtClean="0">
                <a:solidFill>
                  <a:schemeClr val="bg1"/>
                </a:solidFill>
                <a:latin typeface="Bangla Sangam MN" charset="0"/>
                <a:ea typeface="Bangla Sangam MN" charset="0"/>
                <a:cs typeface="Bangla Sangam MN" charset="0"/>
              </a:rPr>
              <a:t> et al. (2017)</a:t>
            </a:r>
            <a:endParaRPr lang="en-US" sz="1200" dirty="0">
              <a:solidFill>
                <a:schemeClr val="bg1"/>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1686812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63525" y="1632288"/>
            <a:ext cx="11480800" cy="1692771"/>
          </a:xfrm>
          <a:prstGeom prst="rect">
            <a:avLst/>
          </a:prstGeom>
          <a:noFill/>
        </p:spPr>
        <p:txBody>
          <a:bodyPr wrap="square" rtlCol="0">
            <a:spAutoFit/>
          </a:bodyPr>
          <a:lstStyle/>
          <a:p>
            <a:pPr marL="285750" indent="-285750">
              <a:buFont typeface="Arial" charset="0"/>
              <a:buChar char="•"/>
            </a:pPr>
            <a:r>
              <a:rPr lang="en-US" sz="2600" dirty="0" smtClean="0">
                <a:solidFill>
                  <a:schemeClr val="bg1"/>
                </a:solidFill>
                <a:latin typeface="Bangla Sangam MN" charset="0"/>
                <a:ea typeface="Bangla Sangam MN" charset="0"/>
                <a:cs typeface="Bangla Sangam MN" charset="0"/>
              </a:rPr>
              <a:t>As halo mass decreases gas becomes less dense.</a:t>
            </a:r>
          </a:p>
          <a:p>
            <a:pPr marL="914400" lvl="1" indent="-457200">
              <a:buFont typeface="Wingdings" charset="2"/>
              <a:buChar char="Ø"/>
            </a:pPr>
            <a:r>
              <a:rPr lang="en-US" sz="2600" dirty="0" smtClean="0">
                <a:solidFill>
                  <a:schemeClr val="bg1"/>
                </a:solidFill>
                <a:latin typeface="Bangla Sangam MN" charset="0"/>
                <a:ea typeface="Bangla Sangam MN" charset="0"/>
                <a:cs typeface="Bangla Sangam MN" charset="0"/>
              </a:rPr>
              <a:t>Lower recombination rate so higher escape fraction?</a:t>
            </a:r>
          </a:p>
          <a:p>
            <a:pPr marL="285750" indent="-285750">
              <a:buFont typeface="Arial" charset="0"/>
              <a:buChar char="•"/>
            </a:pPr>
            <a:endParaRPr lang="en-US" sz="26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2600" dirty="0" smtClean="0">
              <a:solidFill>
                <a:schemeClr val="bg1"/>
              </a:solidFill>
              <a:latin typeface="Bangla Sangam MN" charset="0"/>
              <a:ea typeface="Bangla Sangam MN" charset="0"/>
              <a:cs typeface="Bangla Sangam MN" charset="0"/>
            </a:endParaRPr>
          </a:p>
        </p:txBody>
      </p:sp>
      <p:sp>
        <p:nvSpPr>
          <p:cNvPr id="7" name="Title 1"/>
          <p:cNvSpPr>
            <a:spLocks noGrp="1"/>
          </p:cNvSpPr>
          <p:nvPr>
            <p:ph type="ctrTitle"/>
          </p:nvPr>
        </p:nvSpPr>
        <p:spPr>
          <a:xfrm>
            <a:off x="1408253" y="281457"/>
            <a:ext cx="9946511"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Is </a:t>
            </a:r>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A Function of Halo Mass?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5929" y="2632789"/>
            <a:ext cx="3613398" cy="3536517"/>
          </a:xfrm>
          <a:prstGeom prst="rect">
            <a:avLst/>
          </a:prstGeom>
        </p:spPr>
      </p:pic>
      <p:sp>
        <p:nvSpPr>
          <p:cNvPr id="10" name="TextBox 9"/>
          <p:cNvSpPr txBox="1"/>
          <p:nvPr/>
        </p:nvSpPr>
        <p:spPr>
          <a:xfrm>
            <a:off x="2115894" y="6252714"/>
            <a:ext cx="2856156" cy="369332"/>
          </a:xfrm>
          <a:prstGeom prst="rect">
            <a:avLst/>
          </a:prstGeom>
          <a:noFill/>
        </p:spPr>
        <p:txBody>
          <a:bodyPr wrap="square" rtlCol="0">
            <a:spAutoFit/>
          </a:bodyPr>
          <a:lstStyle/>
          <a:p>
            <a:r>
              <a:rPr lang="en-US" dirty="0" smtClean="0">
                <a:solidFill>
                  <a:schemeClr val="bg1"/>
                </a:solidFill>
                <a:latin typeface="Bangla Sangam MN" charset="0"/>
                <a:ea typeface="Bangla Sangam MN" charset="0"/>
                <a:cs typeface="Bangla Sangam MN" charset="0"/>
              </a:rPr>
              <a:t>(</a:t>
            </a:r>
            <a:r>
              <a:rPr lang="en-US" dirty="0" err="1" smtClean="0">
                <a:solidFill>
                  <a:schemeClr val="bg1"/>
                </a:solidFill>
                <a:latin typeface="Bangla Sangam MN" charset="0"/>
                <a:ea typeface="Bangla Sangam MN" charset="0"/>
                <a:cs typeface="Bangla Sangam MN" charset="0"/>
              </a:rPr>
              <a:t>Ferarra</a:t>
            </a:r>
            <a:r>
              <a:rPr lang="en-US" dirty="0" smtClean="0">
                <a:solidFill>
                  <a:schemeClr val="bg1"/>
                </a:solidFill>
                <a:latin typeface="Bangla Sangam MN" charset="0"/>
                <a:ea typeface="Bangla Sangam MN" charset="0"/>
                <a:cs typeface="Bangla Sangam MN" charset="0"/>
              </a:rPr>
              <a:t> &amp; Loeb, 2013)</a:t>
            </a:r>
            <a:endParaRPr lang="en-US" dirty="0">
              <a:solidFill>
                <a:schemeClr val="bg1"/>
              </a:solidFill>
              <a:latin typeface="Bangla Sangam MN" charset="0"/>
              <a:ea typeface="Bangla Sangam MN" charset="0"/>
              <a:cs typeface="Bangla Sangam MN" charset="0"/>
            </a:endParaRPr>
          </a:p>
        </p:txBody>
      </p:sp>
      <p:sp>
        <p:nvSpPr>
          <p:cNvPr id="11" name="TextBox 10"/>
          <p:cNvSpPr txBox="1"/>
          <p:nvPr/>
        </p:nvSpPr>
        <p:spPr>
          <a:xfrm>
            <a:off x="7294825" y="6252714"/>
            <a:ext cx="2595606" cy="369332"/>
          </a:xfrm>
          <a:prstGeom prst="rect">
            <a:avLst/>
          </a:prstGeom>
          <a:noFill/>
        </p:spPr>
        <p:txBody>
          <a:bodyPr wrap="square" rtlCol="0">
            <a:spAutoFit/>
          </a:bodyPr>
          <a:lstStyle/>
          <a:p>
            <a:r>
              <a:rPr lang="en-US" dirty="0" smtClean="0">
                <a:solidFill>
                  <a:schemeClr val="bg1"/>
                </a:solidFill>
                <a:latin typeface="Bangla Sangam MN" charset="0"/>
                <a:ea typeface="Bangla Sangam MN" charset="0"/>
                <a:cs typeface="Bangla Sangam MN" charset="0"/>
              </a:rPr>
              <a:t>(</a:t>
            </a:r>
            <a:r>
              <a:rPr lang="en-US" dirty="0" err="1" smtClean="0">
                <a:solidFill>
                  <a:schemeClr val="bg1"/>
                </a:solidFill>
                <a:latin typeface="Bangla Sangam MN" charset="0"/>
                <a:ea typeface="Bangla Sangam MN" charset="0"/>
                <a:cs typeface="Bangla Sangam MN" charset="0"/>
              </a:rPr>
              <a:t>Kimm</a:t>
            </a:r>
            <a:r>
              <a:rPr lang="en-US" dirty="0" smtClean="0">
                <a:solidFill>
                  <a:schemeClr val="bg1"/>
                </a:solidFill>
                <a:latin typeface="Bangla Sangam MN" charset="0"/>
                <a:ea typeface="Bangla Sangam MN" charset="0"/>
                <a:cs typeface="Bangla Sangam MN" charset="0"/>
              </a:rPr>
              <a:t> &amp; Cen, 2014)</a:t>
            </a:r>
            <a:endParaRPr lang="en-US" dirty="0">
              <a:solidFill>
                <a:schemeClr val="bg1"/>
              </a:solidFill>
              <a:latin typeface="Bangla Sangam MN" charset="0"/>
              <a:ea typeface="Bangla Sangam MN" charset="0"/>
              <a:cs typeface="Bangla Sangam MN"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604" y="2632789"/>
            <a:ext cx="4340809" cy="3536517"/>
          </a:xfrm>
          <a:prstGeom prst="rect">
            <a:avLst/>
          </a:prstGeom>
        </p:spPr>
      </p:pic>
      <p:sp>
        <p:nvSpPr>
          <p:cNvPr id="13" name="TextBox 12"/>
          <p:cNvSpPr txBox="1"/>
          <p:nvPr/>
        </p:nvSpPr>
        <p:spPr>
          <a:xfrm>
            <a:off x="3400329" y="3633062"/>
            <a:ext cx="1121473" cy="1384995"/>
          </a:xfrm>
          <a:prstGeom prst="rect">
            <a:avLst/>
          </a:prstGeom>
          <a:noFill/>
        </p:spPr>
        <p:txBody>
          <a:bodyPr wrap="square" rtlCol="0">
            <a:spAutoFit/>
          </a:bodyPr>
          <a:lstStyle/>
          <a:p>
            <a:r>
              <a:rPr lang="en-US" sz="2000" dirty="0" smtClean="0">
                <a:solidFill>
                  <a:srgbClr val="C49B00"/>
                </a:solidFill>
                <a:latin typeface="Bangla Sangam MN" charset="0"/>
                <a:ea typeface="Bangla Sangam MN" charset="0"/>
                <a:cs typeface="Bangla Sangam MN" charset="0"/>
              </a:rPr>
              <a:t>10</a:t>
            </a:r>
            <a:r>
              <a:rPr lang="en-US" sz="2000" baseline="30000" dirty="0" smtClean="0">
                <a:solidFill>
                  <a:srgbClr val="C49B00"/>
                </a:solidFill>
                <a:latin typeface="Bangla Sangam MN" charset="0"/>
                <a:ea typeface="Bangla Sangam MN" charset="0"/>
                <a:cs typeface="Bangla Sangam MN" charset="0"/>
              </a:rPr>
              <a:t>8</a:t>
            </a:r>
            <a:r>
              <a:rPr lang="en-US" sz="2000" dirty="0" smtClean="0">
                <a:solidFill>
                  <a:srgbClr val="C49B00"/>
                </a:solidFill>
                <a:latin typeface="Bangla Sangam MN" charset="0"/>
                <a:ea typeface="Bangla Sangam MN" charset="0"/>
                <a:cs typeface="Bangla Sangam MN" charset="0"/>
              </a:rPr>
              <a:t>M</a:t>
            </a:r>
            <a:r>
              <a:rPr lang="en-US" sz="2000" baseline="-25000" dirty="0" smtClean="0">
                <a:solidFill>
                  <a:srgbClr val="C49B00"/>
                </a:solidFill>
              </a:rPr>
              <a:t>☉</a:t>
            </a:r>
            <a:endParaRPr lang="en-US" sz="2000" dirty="0" smtClean="0">
              <a:solidFill>
                <a:srgbClr val="C49B00"/>
              </a:solidFill>
              <a:latin typeface="Bangla Sangam MN" charset="0"/>
              <a:ea typeface="Bangla Sangam MN" charset="0"/>
              <a:cs typeface="Bangla Sangam MN" charset="0"/>
            </a:endParaRPr>
          </a:p>
          <a:p>
            <a:pPr marL="285750" indent="-285750">
              <a:buFont typeface="Arial" charset="0"/>
              <a:buChar char="•"/>
            </a:pPr>
            <a:endParaRPr lang="en-US" sz="3200" dirty="0">
              <a:solidFill>
                <a:srgbClr val="C49B00"/>
              </a:solidFill>
              <a:latin typeface="Bangla Sangam MN" charset="0"/>
              <a:ea typeface="Bangla Sangam MN" charset="0"/>
              <a:cs typeface="Bangla Sangam MN" charset="0"/>
            </a:endParaRPr>
          </a:p>
          <a:p>
            <a:pPr marL="285750" indent="-285750">
              <a:buFont typeface="Arial" charset="0"/>
              <a:buChar char="•"/>
            </a:pPr>
            <a:endParaRPr lang="en-US" sz="3200" dirty="0" smtClean="0">
              <a:solidFill>
                <a:srgbClr val="C49B00"/>
              </a:solidFill>
              <a:latin typeface="Bangla Sangam MN" charset="0"/>
              <a:ea typeface="Bangla Sangam MN" charset="0"/>
              <a:cs typeface="Bangla Sangam MN" charset="0"/>
            </a:endParaRPr>
          </a:p>
        </p:txBody>
      </p:sp>
      <p:sp>
        <p:nvSpPr>
          <p:cNvPr id="14" name="TextBox 13"/>
          <p:cNvSpPr txBox="1"/>
          <p:nvPr/>
        </p:nvSpPr>
        <p:spPr>
          <a:xfrm>
            <a:off x="3850577" y="5018057"/>
            <a:ext cx="1121473" cy="1384995"/>
          </a:xfrm>
          <a:prstGeom prst="rect">
            <a:avLst/>
          </a:prstGeom>
          <a:noFill/>
        </p:spPr>
        <p:txBody>
          <a:bodyPr wrap="square" rtlCol="0">
            <a:spAutoFit/>
          </a:bodyPr>
          <a:lstStyle/>
          <a:p>
            <a:r>
              <a:rPr lang="en-US" sz="2000" dirty="0" smtClean="0">
                <a:solidFill>
                  <a:srgbClr val="C49B00"/>
                </a:solidFill>
                <a:latin typeface="Bangla Sangam MN" charset="0"/>
                <a:ea typeface="Bangla Sangam MN" charset="0"/>
                <a:cs typeface="Bangla Sangam MN" charset="0"/>
              </a:rPr>
              <a:t>10</a:t>
            </a:r>
            <a:r>
              <a:rPr lang="en-US" sz="2000" baseline="30000" dirty="0" smtClean="0">
                <a:solidFill>
                  <a:srgbClr val="C49B00"/>
                </a:solidFill>
                <a:latin typeface="Bangla Sangam MN" charset="0"/>
                <a:ea typeface="Bangla Sangam MN" charset="0"/>
                <a:cs typeface="Bangla Sangam MN" charset="0"/>
              </a:rPr>
              <a:t>11</a:t>
            </a:r>
            <a:r>
              <a:rPr lang="en-US" sz="2000" dirty="0" smtClean="0">
                <a:solidFill>
                  <a:srgbClr val="C49B00"/>
                </a:solidFill>
                <a:latin typeface="Bangla Sangam MN" charset="0"/>
                <a:ea typeface="Bangla Sangam MN" charset="0"/>
                <a:cs typeface="Bangla Sangam MN" charset="0"/>
              </a:rPr>
              <a:t>M</a:t>
            </a:r>
            <a:r>
              <a:rPr lang="en-US" sz="2000" baseline="-25000" dirty="0" smtClean="0">
                <a:solidFill>
                  <a:srgbClr val="C49B00"/>
                </a:solidFill>
              </a:rPr>
              <a:t>☉</a:t>
            </a:r>
            <a:endParaRPr lang="en-US" sz="2000" dirty="0" smtClean="0">
              <a:solidFill>
                <a:srgbClr val="C49B00"/>
              </a:solidFill>
              <a:latin typeface="Bangla Sangam MN" charset="0"/>
              <a:ea typeface="Bangla Sangam MN" charset="0"/>
              <a:cs typeface="Bangla Sangam MN" charset="0"/>
            </a:endParaRPr>
          </a:p>
          <a:p>
            <a:pPr marL="285750" indent="-285750">
              <a:buFont typeface="Arial" charset="0"/>
              <a:buChar char="•"/>
            </a:pPr>
            <a:endParaRPr lang="en-US" sz="3200" dirty="0">
              <a:solidFill>
                <a:srgbClr val="C49B00"/>
              </a:solidFill>
              <a:latin typeface="Bangla Sangam MN" charset="0"/>
              <a:ea typeface="Bangla Sangam MN" charset="0"/>
              <a:cs typeface="Bangla Sangam MN" charset="0"/>
            </a:endParaRPr>
          </a:p>
          <a:p>
            <a:pPr marL="285750" indent="-285750">
              <a:buFont typeface="Arial" charset="0"/>
              <a:buChar char="•"/>
            </a:pPr>
            <a:endParaRPr lang="en-US" sz="3200" dirty="0" smtClean="0">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4187695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30692" y="1647109"/>
            <a:ext cx="11627945" cy="892552"/>
          </a:xfrm>
          <a:prstGeom prst="rect">
            <a:avLst/>
          </a:prstGeom>
          <a:noFill/>
        </p:spPr>
        <p:txBody>
          <a:bodyPr wrap="square" rtlCol="0">
            <a:spAutoFit/>
          </a:bodyPr>
          <a:lstStyle/>
          <a:p>
            <a:pPr marL="285750" indent="-285750">
              <a:buFont typeface="Arial" charset="0"/>
              <a:buChar char="•"/>
            </a:pPr>
            <a:r>
              <a:rPr lang="en-US" sz="2600" dirty="0" smtClean="0">
                <a:solidFill>
                  <a:schemeClr val="bg1"/>
                </a:solidFill>
                <a:latin typeface="Bangla Sangam MN" charset="0"/>
                <a:ea typeface="Bangla Sangam MN" charset="0"/>
                <a:cs typeface="Bangla Sangam MN" charset="0"/>
              </a:rPr>
              <a:t>Stellar feedback + Supernovae blowouts move gas to outskirts.</a:t>
            </a:r>
          </a:p>
          <a:p>
            <a:pPr marL="914400" lvl="1" indent="-457200">
              <a:buFont typeface="Wingdings" charset="2"/>
              <a:buChar char="Ø"/>
            </a:pPr>
            <a:r>
              <a:rPr lang="en-US" sz="2600" dirty="0" smtClean="0">
                <a:solidFill>
                  <a:schemeClr val="bg1"/>
                </a:solidFill>
                <a:latin typeface="Bangla Sangam MN" charset="0"/>
                <a:ea typeface="Bangla Sangam MN" charset="0"/>
                <a:cs typeface="Bangla Sangam MN" charset="0"/>
              </a:rPr>
              <a:t>Photons can more easily escape into the IGM?</a:t>
            </a:r>
          </a:p>
        </p:txBody>
      </p:sp>
      <p:sp>
        <p:nvSpPr>
          <p:cNvPr id="12" name="Title 1"/>
          <p:cNvSpPr txBox="1">
            <a:spLocks/>
          </p:cNvSpPr>
          <p:nvPr/>
        </p:nvSpPr>
        <p:spPr>
          <a:xfrm>
            <a:off x="110450" y="283157"/>
            <a:ext cx="11972925" cy="1350831"/>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ln>
                  <a:solidFill>
                    <a:schemeClr val="tx1">
                      <a:alpha val="70000"/>
                    </a:schemeClr>
                  </a:solidFill>
                </a:ln>
                <a:solidFill>
                  <a:srgbClr val="C49B00"/>
                </a:solidFill>
                <a:latin typeface="Bangla Sangam MN" charset="0"/>
                <a:ea typeface="Bangla Sangam MN" charset="0"/>
                <a:cs typeface="Bangla Sangam MN" charset="0"/>
              </a:rPr>
              <a:t>Is </a:t>
            </a:r>
            <a:r>
              <a:rPr lang="en-US" b="1" dirty="0" err="1">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a:ln>
                  <a:solidFill>
                    <a:schemeClr val="tx1">
                      <a:alpha val="70000"/>
                    </a:schemeClr>
                  </a:solidFill>
                </a:ln>
                <a:solidFill>
                  <a:srgbClr val="C49B00"/>
                </a:solidFill>
                <a:latin typeface="Bangla Sangam MN" charset="0"/>
                <a:ea typeface="Bangla Sangam MN" charset="0"/>
                <a:cs typeface="Bangla Sangam MN" charset="0"/>
              </a:rPr>
              <a:t>esc</a:t>
            </a:r>
            <a:r>
              <a:rPr lang="en-US" b="1" dirty="0">
                <a:ln>
                  <a:solidFill>
                    <a:schemeClr val="tx1">
                      <a:alpha val="70000"/>
                    </a:schemeClr>
                  </a:solidFill>
                </a:ln>
                <a:solidFill>
                  <a:srgbClr val="C49B00"/>
                </a:solidFill>
                <a:latin typeface="Bangla Sangam MN" charset="0"/>
                <a:ea typeface="Bangla Sangam MN" charset="0"/>
                <a:cs typeface="Bangla Sangam MN" charset="0"/>
              </a:rPr>
              <a:t> A Function of </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the Individual Galaxy?</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14" name="TextBox 13"/>
          <p:cNvSpPr txBox="1"/>
          <p:nvPr/>
        </p:nvSpPr>
        <p:spPr>
          <a:xfrm>
            <a:off x="5244857" y="6369268"/>
            <a:ext cx="2595606" cy="369332"/>
          </a:xfrm>
          <a:prstGeom prst="rect">
            <a:avLst/>
          </a:prstGeom>
          <a:noFill/>
        </p:spPr>
        <p:txBody>
          <a:bodyPr wrap="square" rtlCol="0">
            <a:spAutoFit/>
          </a:bodyPr>
          <a:lstStyle/>
          <a:p>
            <a:r>
              <a:rPr lang="en-US" dirty="0" smtClean="0">
                <a:solidFill>
                  <a:schemeClr val="bg1"/>
                </a:solidFill>
                <a:latin typeface="Bangla Sangam MN" charset="0"/>
                <a:ea typeface="Bangla Sangam MN" charset="0"/>
                <a:cs typeface="Bangla Sangam MN" charset="0"/>
              </a:rPr>
              <a:t>(</a:t>
            </a:r>
            <a:r>
              <a:rPr lang="en-US" dirty="0" err="1" smtClean="0">
                <a:solidFill>
                  <a:schemeClr val="bg1"/>
                </a:solidFill>
                <a:latin typeface="Bangla Sangam MN" charset="0"/>
                <a:ea typeface="Bangla Sangam MN" charset="0"/>
                <a:cs typeface="Bangla Sangam MN" charset="0"/>
              </a:rPr>
              <a:t>Kimm</a:t>
            </a:r>
            <a:r>
              <a:rPr lang="en-US" dirty="0" smtClean="0">
                <a:solidFill>
                  <a:schemeClr val="bg1"/>
                </a:solidFill>
                <a:latin typeface="Bangla Sangam MN" charset="0"/>
                <a:ea typeface="Bangla Sangam MN" charset="0"/>
                <a:cs typeface="Bangla Sangam MN" charset="0"/>
              </a:rPr>
              <a:t> et al., 2016)</a:t>
            </a:r>
            <a:endParaRPr lang="en-US" dirty="0">
              <a:solidFill>
                <a:schemeClr val="bg1"/>
              </a:solidFill>
              <a:latin typeface="Bangla Sangam MN" charset="0"/>
              <a:ea typeface="Bangla Sangam MN" charset="0"/>
              <a:cs typeface="Bangla Sangam MN"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7215" y="2648319"/>
            <a:ext cx="3378200" cy="3416300"/>
          </a:xfrm>
          <a:prstGeom prst="rect">
            <a:avLst/>
          </a:prstGeom>
        </p:spPr>
      </p:pic>
      <p:cxnSp>
        <p:nvCxnSpPr>
          <p:cNvPr id="16" name="Straight Arrow Connector 15"/>
          <p:cNvCxnSpPr/>
          <p:nvPr/>
        </p:nvCxnSpPr>
        <p:spPr>
          <a:xfrm flipV="1">
            <a:off x="4165282" y="4356469"/>
            <a:ext cx="1459568" cy="739406"/>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28962" y="5311080"/>
            <a:ext cx="1630680" cy="1692771"/>
          </a:xfrm>
          <a:prstGeom prst="rect">
            <a:avLst/>
          </a:prstGeom>
          <a:noFill/>
        </p:spPr>
        <p:txBody>
          <a:bodyPr wrap="square" rtlCol="0">
            <a:spAutoFit/>
          </a:bodyPr>
          <a:lstStyle/>
          <a:p>
            <a:r>
              <a:rPr lang="en-US" sz="2000" dirty="0" smtClean="0">
                <a:solidFill>
                  <a:schemeClr val="bg1"/>
                </a:solidFill>
                <a:latin typeface="Bangla Sangam MN" charset="0"/>
                <a:ea typeface="Bangla Sangam MN" charset="0"/>
                <a:cs typeface="Bangla Sangam MN" charset="0"/>
              </a:rPr>
              <a:t>Radiation Feedback</a:t>
            </a:r>
          </a:p>
          <a:p>
            <a:pPr marL="285750" indent="-285750">
              <a:buFont typeface="Arial" charset="0"/>
              <a:buChar char="•"/>
            </a:pPr>
            <a:endParaRPr lang="en-US" sz="32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3200" dirty="0" smtClean="0">
              <a:solidFill>
                <a:schemeClr val="bg1"/>
              </a:solidFill>
              <a:latin typeface="Bangla Sangam MN" charset="0"/>
              <a:ea typeface="Bangla Sangam MN" charset="0"/>
              <a:cs typeface="Bangla Sangam MN" charset="0"/>
            </a:endParaRPr>
          </a:p>
        </p:txBody>
      </p:sp>
      <p:cxnSp>
        <p:nvCxnSpPr>
          <p:cNvPr id="18" name="Straight Arrow Connector 17"/>
          <p:cNvCxnSpPr/>
          <p:nvPr/>
        </p:nvCxnSpPr>
        <p:spPr>
          <a:xfrm flipH="1" flipV="1">
            <a:off x="6542660" y="4105275"/>
            <a:ext cx="1744688" cy="807720"/>
          </a:xfrm>
          <a:prstGeom prst="straightConnector1">
            <a:avLst/>
          </a:prstGeom>
          <a:ln w="63500">
            <a:solidFill>
              <a:srgbClr val="C49B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943878" y="5059886"/>
            <a:ext cx="1630680" cy="1384995"/>
          </a:xfrm>
          <a:prstGeom prst="rect">
            <a:avLst/>
          </a:prstGeom>
          <a:noFill/>
        </p:spPr>
        <p:txBody>
          <a:bodyPr wrap="square" rtlCol="0">
            <a:spAutoFit/>
          </a:bodyPr>
          <a:lstStyle/>
          <a:p>
            <a:r>
              <a:rPr lang="en-US" sz="2000" dirty="0" smtClean="0">
                <a:solidFill>
                  <a:schemeClr val="bg1"/>
                </a:solidFill>
                <a:latin typeface="Bangla Sangam MN" charset="0"/>
                <a:ea typeface="Bangla Sangam MN" charset="0"/>
                <a:cs typeface="Bangla Sangam MN" charset="0"/>
              </a:rPr>
              <a:t>SN Blowout</a:t>
            </a:r>
          </a:p>
          <a:p>
            <a:pPr marL="285750" indent="-285750">
              <a:buFont typeface="Arial" charset="0"/>
              <a:buChar char="•"/>
            </a:pPr>
            <a:endParaRPr lang="en-US" sz="32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3200" dirty="0" smtClean="0">
              <a:solidFill>
                <a:schemeClr val="bg1"/>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512525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2087713"/>
            <a:ext cx="11917026" cy="892552"/>
          </a:xfrm>
          <a:prstGeom prst="rect">
            <a:avLst/>
          </a:prstGeom>
          <a:noFill/>
        </p:spPr>
        <p:txBody>
          <a:bodyPr wrap="square" rtlCol="0">
            <a:spAutoFit/>
          </a:bodyPr>
          <a:lstStyle/>
          <a:p>
            <a:pPr marL="285750" indent="-285750">
              <a:buFont typeface="Arial" charset="0"/>
              <a:buChar char="•"/>
            </a:pPr>
            <a:r>
              <a:rPr lang="en-US" sz="2600" dirty="0" err="1" smtClean="0">
                <a:solidFill>
                  <a:schemeClr val="bg1"/>
                </a:solidFill>
                <a:latin typeface="Bangla Sangam MN" charset="0"/>
                <a:ea typeface="Bangla Sangam MN" charset="0"/>
                <a:cs typeface="Bangla Sangam MN" charset="0"/>
              </a:rPr>
              <a:t>f</a:t>
            </a:r>
            <a:r>
              <a:rPr lang="en-US" sz="2600" baseline="-25000" dirty="0" err="1" smtClean="0">
                <a:solidFill>
                  <a:schemeClr val="bg1"/>
                </a:solidFill>
                <a:latin typeface="Bangla Sangam MN" charset="0"/>
                <a:ea typeface="Bangla Sangam MN" charset="0"/>
                <a:cs typeface="Bangla Sangam MN" charset="0"/>
              </a:rPr>
              <a:t>esc</a:t>
            </a:r>
            <a:r>
              <a:rPr lang="en-US" sz="2600" baseline="-25000" dirty="0" smtClean="0">
                <a:solidFill>
                  <a:schemeClr val="bg1"/>
                </a:solidFill>
                <a:latin typeface="Bangla Sangam MN" charset="0"/>
                <a:ea typeface="Bangla Sangam MN" charset="0"/>
                <a:cs typeface="Bangla Sangam MN" charset="0"/>
              </a:rPr>
              <a:t> </a:t>
            </a:r>
            <a:r>
              <a:rPr lang="en-US" sz="2600" dirty="0" smtClean="0">
                <a:solidFill>
                  <a:schemeClr val="bg1"/>
                </a:solidFill>
                <a:latin typeface="Bangla Sangam MN" charset="0"/>
                <a:ea typeface="Bangla Sangam MN" charset="0"/>
                <a:cs typeface="Bangla Sangam MN" charset="0"/>
              </a:rPr>
              <a:t>is a complex combination of many parameters. Choosing a constant fraction is a result of this complexity.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49" y="3315978"/>
            <a:ext cx="6748817" cy="2807281"/>
          </a:xfrm>
          <a:prstGeom prst="rect">
            <a:avLst/>
          </a:prstGeom>
        </p:spPr>
      </p:pic>
      <p:sp>
        <p:nvSpPr>
          <p:cNvPr id="12" name="TextBox 11"/>
          <p:cNvSpPr txBox="1"/>
          <p:nvPr/>
        </p:nvSpPr>
        <p:spPr>
          <a:xfrm>
            <a:off x="5083704" y="6488668"/>
            <a:ext cx="2841095" cy="369332"/>
          </a:xfrm>
          <a:prstGeom prst="rect">
            <a:avLst/>
          </a:prstGeom>
          <a:noFill/>
        </p:spPr>
        <p:txBody>
          <a:bodyPr wrap="square" rtlCol="0">
            <a:spAutoFit/>
          </a:bodyPr>
          <a:lstStyle/>
          <a:p>
            <a:r>
              <a:rPr lang="en-US" dirty="0" smtClean="0">
                <a:solidFill>
                  <a:schemeClr val="bg1"/>
                </a:solidFill>
                <a:latin typeface="Bangla Sangam MN" charset="0"/>
                <a:ea typeface="Bangla Sangam MN" charset="0"/>
                <a:cs typeface="Bangla Sangam MN" charset="0"/>
              </a:rPr>
              <a:t>(</a:t>
            </a:r>
            <a:r>
              <a:rPr lang="en-US" dirty="0" err="1" smtClean="0">
                <a:solidFill>
                  <a:schemeClr val="bg1"/>
                </a:solidFill>
                <a:latin typeface="Bangla Sangam MN" charset="0"/>
                <a:ea typeface="Bangla Sangam MN" charset="0"/>
                <a:cs typeface="Bangla Sangam MN" charset="0"/>
              </a:rPr>
              <a:t>Paardekooper</a:t>
            </a:r>
            <a:r>
              <a:rPr lang="en-US" dirty="0" smtClean="0">
                <a:solidFill>
                  <a:schemeClr val="bg1"/>
                </a:solidFill>
                <a:latin typeface="Bangla Sangam MN" charset="0"/>
                <a:ea typeface="Bangla Sangam MN" charset="0"/>
                <a:cs typeface="Bangla Sangam MN" charset="0"/>
              </a:rPr>
              <a:t> 2015)</a:t>
            </a:r>
            <a:endParaRPr lang="en-US" dirty="0">
              <a:solidFill>
                <a:schemeClr val="bg1"/>
              </a:solidFill>
              <a:latin typeface="Bangla Sangam MN" charset="0"/>
              <a:ea typeface="Bangla Sangam MN" charset="0"/>
              <a:cs typeface="Bangla Sangam MN"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1339" y="3315978"/>
            <a:ext cx="2336273" cy="1267405"/>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1899" y="4844633"/>
            <a:ext cx="3884784" cy="827628"/>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42410" y="3308189"/>
            <a:ext cx="2452416" cy="1267405"/>
          </a:xfrm>
          <a:prstGeom prst="rect">
            <a:avLst/>
          </a:prstGeom>
        </p:spPr>
      </p:pic>
      <p:sp>
        <p:nvSpPr>
          <p:cNvPr id="13" name="Title 1"/>
          <p:cNvSpPr txBox="1">
            <a:spLocks/>
          </p:cNvSpPr>
          <p:nvPr/>
        </p:nvSpPr>
        <p:spPr>
          <a:xfrm>
            <a:off x="1408253" y="281457"/>
            <a:ext cx="9946511" cy="13508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err="1" smtClean="0">
                <a:ln>
                  <a:solidFill>
                    <a:schemeClr val="tx1">
                      <a:alpha val="70000"/>
                    </a:schemeClr>
                  </a:solidFill>
                </a:ln>
                <a:solidFill>
                  <a:srgbClr val="C49B00"/>
                </a:solidFill>
                <a:latin typeface="Bangla Sangam MN" charset="0"/>
                <a:ea typeface="Bangla Sangam MN" charset="0"/>
                <a:cs typeface="Bangla Sangam MN" charset="0"/>
              </a:rPr>
              <a:t>f</a:t>
            </a:r>
            <a:r>
              <a:rPr lang="en-US" b="1" baseline="-25000" dirty="0" err="1" smtClean="0">
                <a:ln>
                  <a:solidFill>
                    <a:schemeClr val="tx1">
                      <a:alpha val="70000"/>
                    </a:schemeClr>
                  </a:solidFill>
                </a:ln>
                <a:solidFill>
                  <a:srgbClr val="C49B00"/>
                </a:solidFill>
                <a:latin typeface="Bangla Sangam MN" charset="0"/>
                <a:ea typeface="Bangla Sangam MN" charset="0"/>
                <a:cs typeface="Bangla Sangam MN" charset="0"/>
              </a:rPr>
              <a:t>esc</a:t>
            </a:r>
            <a:r>
              <a:rPr lang="en-US" b="1" dirty="0" smtClean="0">
                <a:ln>
                  <a:solidFill>
                    <a:schemeClr val="tx1">
                      <a:alpha val="70000"/>
                    </a:schemeClr>
                  </a:solidFill>
                </a:ln>
                <a:solidFill>
                  <a:srgbClr val="C49B00"/>
                </a:solidFill>
                <a:latin typeface="Bangla Sangam MN" charset="0"/>
                <a:ea typeface="Bangla Sangam MN" charset="0"/>
                <a:cs typeface="Bangla Sangam MN" charset="0"/>
              </a:rPr>
              <a:t> Is Complex</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1191347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7800" y="2087713"/>
            <a:ext cx="11861800" cy="3108543"/>
          </a:xfrm>
          <a:prstGeom prst="rect">
            <a:avLst/>
          </a:prstGeom>
          <a:noFill/>
        </p:spPr>
        <p:txBody>
          <a:bodyPr wrap="square" rtlCol="0">
            <a:spAutoFit/>
          </a:bodyPr>
          <a:lstStyle/>
          <a:p>
            <a:r>
              <a:rPr lang="en-US" sz="3600" dirty="0" smtClean="0">
                <a:solidFill>
                  <a:schemeClr val="bg1"/>
                </a:solidFill>
                <a:latin typeface="Bangla Sangam MN" charset="0"/>
                <a:ea typeface="Bangla Sangam MN" charset="0"/>
                <a:cs typeface="Bangla Sangam MN" charset="0"/>
              </a:rPr>
              <a:t>Is it possible to model the Epoch of Reionization using a more physically motivated escape fraction parameterization?</a:t>
            </a:r>
          </a:p>
          <a:p>
            <a:endParaRPr lang="en-US" sz="36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600" dirty="0">
              <a:solidFill>
                <a:schemeClr val="bg1"/>
              </a:solidFill>
              <a:latin typeface="Bangla Sangam MN" charset="0"/>
              <a:ea typeface="Bangla Sangam MN" charset="0"/>
              <a:cs typeface="Bangla Sangam MN" charset="0"/>
            </a:endParaRPr>
          </a:p>
          <a:p>
            <a:pPr marL="285750" indent="-285750">
              <a:buFont typeface="Arial" charset="0"/>
              <a:buChar char="•"/>
            </a:pPr>
            <a:endParaRPr lang="en-US" sz="2600" dirty="0" smtClean="0">
              <a:solidFill>
                <a:schemeClr val="bg1"/>
              </a:solidFill>
              <a:latin typeface="Bangla Sangam MN" charset="0"/>
              <a:ea typeface="Bangla Sangam MN" charset="0"/>
              <a:cs typeface="Bangla Sangam MN" charset="0"/>
            </a:endParaRPr>
          </a:p>
        </p:txBody>
      </p:sp>
      <p:sp>
        <p:nvSpPr>
          <p:cNvPr id="7" name="Title 1"/>
          <p:cNvSpPr>
            <a:spLocks noGrp="1"/>
          </p:cNvSpPr>
          <p:nvPr>
            <p:ph type="ctrTitle"/>
          </p:nvPr>
        </p:nvSpPr>
        <p:spPr>
          <a:xfrm>
            <a:off x="1408253" y="266217"/>
            <a:ext cx="9946511" cy="1350831"/>
          </a:xfrm>
        </p:spPr>
        <p:txBody>
          <a:bodyPr>
            <a:normAutofit/>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Our Aim</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Tree>
    <p:extLst>
      <p:ext uri="{BB962C8B-B14F-4D97-AF65-F5344CB8AC3E}">
        <p14:creationId xmlns:p14="http://schemas.microsoft.com/office/powerpoint/2010/main" val="886323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1408253" y="266217"/>
            <a:ext cx="9946511"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Galaxy Properties + Photons</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4" name="TextBox 3"/>
          <p:cNvSpPr txBox="1"/>
          <p:nvPr/>
        </p:nvSpPr>
        <p:spPr>
          <a:xfrm>
            <a:off x="193039" y="1617048"/>
            <a:ext cx="6271553" cy="5262979"/>
          </a:xfrm>
          <a:prstGeom prst="rect">
            <a:avLst/>
          </a:prstGeom>
          <a:noFill/>
        </p:spPr>
        <p:txBody>
          <a:bodyPr wrap="square" rtlCol="0">
            <a:spAutoFit/>
          </a:bodyPr>
          <a:lstStyle/>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Use Semi-Analytic Galaxy Evolution model to generate galaxy properties.</a:t>
            </a:r>
          </a:p>
          <a:p>
            <a:pPr marL="285750" indent="-285750">
              <a:buFont typeface="Arial" charset="0"/>
              <a:buChar char="•"/>
            </a:pP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Model reionization in a post-processing step.</a:t>
            </a: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Use SFR </a:t>
            </a:r>
            <a:r>
              <a:rPr lang="en-US" sz="2400" dirty="0">
                <a:solidFill>
                  <a:schemeClr val="bg1"/>
                </a:solidFill>
                <a:latin typeface="Bangla Sangam MN" charset="0"/>
                <a:ea typeface="Bangla Sangam MN" charset="0"/>
                <a:cs typeface="Bangla Sangam MN" charset="0"/>
              </a:rPr>
              <a:t>to calculate number of ionizing </a:t>
            </a:r>
            <a:r>
              <a:rPr lang="en-US" sz="2400" dirty="0" smtClean="0">
                <a:solidFill>
                  <a:schemeClr val="bg1"/>
                </a:solidFill>
                <a:latin typeface="Bangla Sangam MN" charset="0"/>
                <a:ea typeface="Bangla Sangam MN" charset="0"/>
                <a:cs typeface="Bangla Sangam MN" charset="0"/>
              </a:rPr>
              <a:t>photons.</a:t>
            </a:r>
          </a:p>
          <a:p>
            <a:pPr marL="285750" indent="-285750">
              <a:buFont typeface="Arial" charset="0"/>
              <a:buChar char="•"/>
            </a:pPr>
            <a:endParaRPr lang="en-US" sz="2400" dirty="0" smtClean="0">
              <a:solidFill>
                <a:schemeClr val="bg1"/>
              </a:solidFill>
              <a:latin typeface="Bangla Sangam MN" charset="0"/>
              <a:ea typeface="Bangla Sangam MN" charset="0"/>
              <a:cs typeface="Bangla Sangam MN" charset="0"/>
            </a:endParaRPr>
          </a:p>
          <a:p>
            <a:pPr marL="285750" indent="-285750">
              <a:buFont typeface="Arial" charset="0"/>
              <a:buChar char="•"/>
            </a:pPr>
            <a:endParaRPr lang="en-US" sz="2400" dirty="0">
              <a:solidFill>
                <a:schemeClr val="bg1"/>
              </a:solidFill>
              <a:latin typeface="Bangla Sangam MN" charset="0"/>
              <a:ea typeface="Bangla Sangam MN" charset="0"/>
              <a:cs typeface="Bangla Sangam MN" charset="0"/>
            </a:endParaRPr>
          </a:p>
          <a:p>
            <a:pPr marL="285750" indent="-285750">
              <a:buFont typeface="Arial" charset="0"/>
              <a:buChar char="•"/>
            </a:pPr>
            <a:r>
              <a:rPr lang="en-US" sz="2400" dirty="0" smtClean="0">
                <a:solidFill>
                  <a:schemeClr val="bg1"/>
                </a:solidFill>
                <a:latin typeface="Bangla Sangam MN" charset="0"/>
                <a:ea typeface="Bangla Sangam MN" charset="0"/>
                <a:cs typeface="Bangla Sangam MN" charset="0"/>
              </a:rPr>
              <a:t>Draw spheres and count the number of ionizing photons + neutral H + recombinations.</a:t>
            </a:r>
          </a:p>
        </p:txBody>
      </p:sp>
      <p:pic>
        <p:nvPicPr>
          <p:cNvPr id="11" name="out.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6464593" y="1986246"/>
            <a:ext cx="5322780" cy="3992085"/>
          </a:xfrm>
          <a:prstGeom prst="rect">
            <a:avLst/>
          </a:prstGeom>
        </p:spPr>
      </p:pic>
    </p:spTree>
    <p:extLst>
      <p:ext uri="{BB962C8B-B14F-4D97-AF65-F5344CB8AC3E}">
        <p14:creationId xmlns:p14="http://schemas.microsoft.com/office/powerpoint/2010/main" val="182252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50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0" y="0"/>
            <a:ext cx="12057088" cy="1350831"/>
          </a:xfrm>
        </p:spPr>
        <p:txBody>
          <a:bodyPr>
            <a:normAutofit fontScale="90000"/>
          </a:bodyPr>
          <a:lstStyle/>
          <a:p>
            <a:r>
              <a:rPr lang="en-US" b="1" dirty="0" smtClean="0">
                <a:ln>
                  <a:solidFill>
                    <a:schemeClr val="tx1">
                      <a:alpha val="70000"/>
                    </a:schemeClr>
                  </a:solidFill>
                </a:ln>
                <a:solidFill>
                  <a:srgbClr val="C49B00"/>
                </a:solidFill>
                <a:latin typeface="Bangla Sangam MN" charset="0"/>
                <a:ea typeface="Bangla Sangam MN" charset="0"/>
                <a:cs typeface="Bangla Sangam MN" charset="0"/>
              </a:rPr>
              <a:t>Escape </a:t>
            </a:r>
            <a:r>
              <a:rPr lang="en-US" b="1" smtClean="0">
                <a:ln>
                  <a:solidFill>
                    <a:schemeClr val="tx1">
                      <a:alpha val="70000"/>
                    </a:schemeClr>
                  </a:solidFill>
                </a:ln>
                <a:solidFill>
                  <a:srgbClr val="C49B00"/>
                </a:solidFill>
                <a:latin typeface="Bangla Sangam MN" charset="0"/>
                <a:ea typeface="Bangla Sangam MN" charset="0"/>
                <a:cs typeface="Bangla Sangam MN" charset="0"/>
              </a:rPr>
              <a:t>Fraction Parameterization</a:t>
            </a:r>
            <a:endParaRPr lang="en-US" b="1" dirty="0">
              <a:ln>
                <a:solidFill>
                  <a:schemeClr val="tx1">
                    <a:alpha val="70000"/>
                  </a:schemeClr>
                </a:solidFill>
              </a:ln>
              <a:solidFill>
                <a:srgbClr val="C49B00"/>
              </a:solidFill>
              <a:latin typeface="Bangla Sangam MN" charset="0"/>
              <a:ea typeface="Bangla Sangam MN" charset="0"/>
              <a:cs typeface="Bangla Sangam MN" charset="0"/>
            </a:endParaRPr>
          </a:p>
        </p:txBody>
      </p:sp>
      <p:sp>
        <p:nvSpPr>
          <p:cNvPr id="5" name="Rectangle 4"/>
          <p:cNvSpPr/>
          <p:nvPr/>
        </p:nvSpPr>
        <p:spPr>
          <a:xfrm>
            <a:off x="3536117" y="1883119"/>
            <a:ext cx="5023266"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3844352" y="2027212"/>
            <a:ext cx="4361939" cy="588823"/>
          </a:xfrm>
          <a:prstGeom prst="rect">
            <a:avLst/>
          </a:prstGeom>
        </p:spPr>
      </p:pic>
      <p:sp>
        <p:nvSpPr>
          <p:cNvPr id="10" name="Rectangle 9"/>
          <p:cNvSpPr/>
          <p:nvPr/>
        </p:nvSpPr>
        <p:spPr>
          <a:xfrm>
            <a:off x="3513687" y="3292044"/>
            <a:ext cx="5045696" cy="1145041"/>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536117" y="4931311"/>
            <a:ext cx="5023266" cy="962870"/>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3405" y="5053879"/>
            <a:ext cx="4851191" cy="717734"/>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4472" y="3366995"/>
            <a:ext cx="3801697" cy="1004938"/>
          </a:xfrm>
          <a:prstGeom prst="rect">
            <a:avLst/>
          </a:prstGeom>
        </p:spPr>
      </p:pic>
      <p:sp>
        <p:nvSpPr>
          <p:cNvPr id="18" name="Rectangle 17"/>
          <p:cNvSpPr/>
          <p:nvPr/>
        </p:nvSpPr>
        <p:spPr>
          <a:xfrm rot="3687292">
            <a:off x="7861075" y="3528143"/>
            <a:ext cx="4911915"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687292">
            <a:off x="8064901" y="3573355"/>
            <a:ext cx="4547656" cy="773203"/>
          </a:xfrm>
          <a:prstGeom prst="rect">
            <a:avLst/>
          </a:prstGeom>
        </p:spPr>
      </p:pic>
      <p:sp>
        <p:nvSpPr>
          <p:cNvPr id="19" name="Rectangle 18"/>
          <p:cNvSpPr/>
          <p:nvPr/>
        </p:nvSpPr>
        <p:spPr>
          <a:xfrm rot="982949">
            <a:off x="5103254" y="4249894"/>
            <a:ext cx="5023266"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982949">
            <a:off x="5419825" y="4322841"/>
            <a:ext cx="4390124" cy="768777"/>
          </a:xfrm>
          <a:prstGeom prst="rect">
            <a:avLst/>
          </a:prstGeom>
        </p:spPr>
      </p:pic>
      <p:sp>
        <p:nvSpPr>
          <p:cNvPr id="21" name="Rectangle 20"/>
          <p:cNvSpPr/>
          <p:nvPr/>
        </p:nvSpPr>
        <p:spPr>
          <a:xfrm rot="21065017">
            <a:off x="181675" y="4714541"/>
            <a:ext cx="5023266" cy="866752"/>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rot="21065017">
            <a:off x="301132" y="4783248"/>
            <a:ext cx="4673567" cy="769441"/>
          </a:xfrm>
          <a:prstGeom prst="rect">
            <a:avLst/>
          </a:prstGeom>
          <a:noFill/>
        </p:spPr>
        <p:txBody>
          <a:bodyPr wrap="square" rtlCol="0">
            <a:spAutoFit/>
          </a:bodyPr>
          <a:lstStyle/>
          <a:p>
            <a:pPr algn="ctr"/>
            <a:r>
              <a:rPr lang="en-US" sz="4400" dirty="0" smtClean="0">
                <a:latin typeface="Comic Sans MS" charset="0"/>
                <a:ea typeface="Comic Sans MS" charset="0"/>
                <a:cs typeface="Comic Sans MS" charset="0"/>
              </a:rPr>
              <a:t>Sample Text</a:t>
            </a:r>
            <a:endParaRPr lang="en-US" sz="4400" dirty="0">
              <a:latin typeface="Comic Sans MS" charset="0"/>
              <a:ea typeface="Comic Sans MS" charset="0"/>
              <a:cs typeface="Comic Sans MS" charset="0"/>
            </a:endParaRPr>
          </a:p>
        </p:txBody>
      </p:sp>
      <p:sp>
        <p:nvSpPr>
          <p:cNvPr id="25" name="Rectangle 24"/>
          <p:cNvSpPr/>
          <p:nvPr/>
        </p:nvSpPr>
        <p:spPr>
          <a:xfrm rot="21228955">
            <a:off x="2955358" y="2491184"/>
            <a:ext cx="6461986" cy="837866"/>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1228955">
            <a:off x="3022674" y="2599481"/>
            <a:ext cx="6394670" cy="662118"/>
          </a:xfrm>
          <a:prstGeom prst="rect">
            <a:avLst/>
          </a:prstGeom>
        </p:spPr>
      </p:pic>
      <p:sp>
        <p:nvSpPr>
          <p:cNvPr id="14" name="Rectangle 13"/>
          <p:cNvSpPr/>
          <p:nvPr/>
        </p:nvSpPr>
        <p:spPr>
          <a:xfrm rot="17150999">
            <a:off x="-272768" y="3701298"/>
            <a:ext cx="4964723" cy="878894"/>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7150999">
            <a:off x="-243955" y="3885916"/>
            <a:ext cx="4883750" cy="545831"/>
          </a:xfrm>
          <a:prstGeom prst="rect">
            <a:avLst/>
          </a:prstGeom>
        </p:spPr>
      </p:pic>
      <p:sp>
        <p:nvSpPr>
          <p:cNvPr id="27" name="Rectangle 26"/>
          <p:cNvSpPr/>
          <p:nvPr/>
        </p:nvSpPr>
        <p:spPr>
          <a:xfrm>
            <a:off x="1007334" y="3193024"/>
            <a:ext cx="10178825" cy="1101627"/>
          </a:xfrm>
          <a:prstGeom prst="rect">
            <a:avLst/>
          </a:prstGeom>
          <a:solidFill>
            <a:schemeClr val="bg1"/>
          </a:solidFill>
          <a:effectLst>
            <a:glow rad="127000">
              <a:srgbClr val="D71E02">
                <a:alpha val="68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7546" y="3432495"/>
            <a:ext cx="10058400" cy="641307"/>
          </a:xfrm>
          <a:prstGeom prst="rect">
            <a:avLst/>
          </a:prstGeom>
        </p:spPr>
      </p:pic>
    </p:spTree>
    <p:extLst>
      <p:ext uri="{BB962C8B-B14F-4D97-AF65-F5344CB8AC3E}">
        <p14:creationId xmlns:p14="http://schemas.microsoft.com/office/powerpoint/2010/main" val="1953805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2" grpId="0"/>
      <p:bldP spid="25" grpId="0" animBg="1"/>
      <p:bldP spid="14" grpId="0" animBg="1"/>
      <p:bldP spid="2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9867</TotalTime>
  <Words>1151</Words>
  <Application>Microsoft Macintosh PowerPoint</Application>
  <PresentationFormat>Widescreen</PresentationFormat>
  <Paragraphs>114</Paragraphs>
  <Slides>11</Slides>
  <Notes>9</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Bangla Sangam MN</vt:lpstr>
      <vt:lpstr>Calibri</vt:lpstr>
      <vt:lpstr>Calibri Light</vt:lpstr>
      <vt:lpstr>Comic Sans MS</vt:lpstr>
      <vt:lpstr>Wingdings</vt:lpstr>
      <vt:lpstr>Office Theme</vt:lpstr>
      <vt:lpstr>Motivating fesc During Reionzation Using Semi-Analytic Models</vt:lpstr>
      <vt:lpstr>What is fesc?</vt:lpstr>
      <vt:lpstr>Uncertainty in fesc </vt:lpstr>
      <vt:lpstr>Is fesc A Function of Halo Mass?</vt:lpstr>
      <vt:lpstr>PowerPoint Presentation</vt:lpstr>
      <vt:lpstr>PowerPoint Presentation</vt:lpstr>
      <vt:lpstr>Our Aim</vt:lpstr>
      <vt:lpstr>Galaxy Properties + Photons</vt:lpstr>
      <vt:lpstr>Escape Fraction Parameterization</vt:lpstr>
      <vt:lpstr>Preliminary Results</vt:lpstr>
      <vt:lpstr>Summary</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Reionization Through Semi-Analytic Galaxy Formation</dc:title>
  <dc:creator>Microsoft Office User</dc:creator>
  <cp:lastModifiedBy>Microsoft Office User</cp:lastModifiedBy>
  <cp:revision>102</cp:revision>
  <dcterms:created xsi:type="dcterms:W3CDTF">2017-03-11T10:32:14Z</dcterms:created>
  <dcterms:modified xsi:type="dcterms:W3CDTF">2017-07-03T02:10:54Z</dcterms:modified>
</cp:coreProperties>
</file>