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1" r:id="rId2"/>
  </p:sldIdLst>
  <p:sldSz cx="43891200" cy="32918400"/>
  <p:notesSz cx="6858000" cy="91440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74520"/>
    <a:srgbClr val="5771A1"/>
    <a:srgbClr val="DE6225"/>
    <a:srgbClr val="05275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99"/>
    <p:restoredTop sz="94675"/>
  </p:normalViewPr>
  <p:slideViewPr>
    <p:cSldViewPr snapToObjects="1">
      <p:cViewPr>
        <p:scale>
          <a:sx n="30" d="100"/>
          <a:sy n="30" d="100"/>
        </p:scale>
        <p:origin x="296" y="144"/>
      </p:cViewPr>
      <p:guideLst>
        <p:guide orient="horz" pos="10368"/>
        <p:guide pos="138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Calibri"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charset="0"/>
              </a:defRPr>
            </a:lvl1pPr>
          </a:lstStyle>
          <a:p>
            <a:pPr>
              <a:defRPr/>
            </a:pPr>
            <a:fld id="{3E645C15-BC93-A44A-A06A-B4B04C4ED5F7}" type="datetime1">
              <a:rPr lang="en-US"/>
              <a:pPr>
                <a:defRPr/>
              </a:pPr>
              <a:t>1/16/18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Calibri"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charset="0"/>
              </a:defRPr>
            </a:lvl1pPr>
          </a:lstStyle>
          <a:p>
            <a:pPr>
              <a:defRPr/>
            </a:pPr>
            <a:fld id="{E72FF227-20E3-6C4F-8C56-249F9EE6D58F}" type="slidenum">
              <a:rPr lang="en-US"/>
              <a:pPr>
                <a:defRPr/>
              </a:pPr>
              <a:t>‹#›</a:t>
            </a:fld>
            <a:endParaRPr lang="en-US"/>
          </a:p>
        </p:txBody>
      </p:sp>
    </p:spTree>
    <p:extLst>
      <p:ext uri="{BB962C8B-B14F-4D97-AF65-F5344CB8AC3E}">
        <p14:creationId xmlns:p14="http://schemas.microsoft.com/office/powerpoint/2010/main" val="29726231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u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7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90E7CA6F-884E-634E-A75A-572F483F8848}" type="datetime1">
              <a:rPr lang="en-US"/>
              <a:pPr>
                <a:defRPr/>
              </a:pPr>
              <a:t>1/16/18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8C23B04B-B7F2-FF4D-8077-EF3B1F9C6BAE}" type="slidenum">
              <a:rPr lang="en-US"/>
              <a:pPr>
                <a:defRPr/>
              </a:pPr>
              <a:t>‹#›</a:t>
            </a:fld>
            <a:endParaRPr lang="en-US"/>
          </a:p>
        </p:txBody>
      </p:sp>
    </p:spTree>
    <p:extLst>
      <p:ext uri="{BB962C8B-B14F-4D97-AF65-F5344CB8AC3E}">
        <p14:creationId xmlns:p14="http://schemas.microsoft.com/office/powerpoint/2010/main" val="4088113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1B9D8FB5-0612-A746-80CF-DDCC9E0BE654}" type="datetime1">
              <a:rPr lang="en-US"/>
              <a:pPr>
                <a:defRPr/>
              </a:pPr>
              <a:t>1/16/18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7C0733A-467B-FA4F-A4AA-CB0DB15665B4}" type="slidenum">
              <a:rPr lang="en-US"/>
              <a:pPr>
                <a:defRPr/>
              </a:pPr>
              <a:t>‹#›</a:t>
            </a:fld>
            <a:endParaRPr lang="en-US"/>
          </a:p>
        </p:txBody>
      </p:sp>
    </p:spTree>
    <p:extLst>
      <p:ext uri="{BB962C8B-B14F-4D97-AF65-F5344CB8AC3E}">
        <p14:creationId xmlns:p14="http://schemas.microsoft.com/office/powerpoint/2010/main" val="225754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ge Background Poster">
    <p:spTree>
      <p:nvGrpSpPr>
        <p:cNvPr id="1" name=""/>
        <p:cNvGrpSpPr/>
        <p:nvPr/>
      </p:nvGrpSpPr>
      <p:grpSpPr>
        <a:xfrm>
          <a:off x="0" y="0"/>
          <a:ext cx="0" cy="0"/>
          <a:chOff x="0" y="0"/>
          <a:chExt cx="0" cy="0"/>
        </a:xfrm>
      </p:grpSpPr>
      <p:sp>
        <p:nvSpPr>
          <p:cNvPr id="2" name="Rectangle 1"/>
          <p:cNvSpPr/>
          <p:nvPr userDrawn="1"/>
        </p:nvSpPr>
        <p:spPr>
          <a:xfrm>
            <a:off x="0" y="3886200"/>
            <a:ext cx="43891200" cy="29032200"/>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 name="Straight Connector 2"/>
          <p:cNvCxnSpPr/>
          <p:nvPr userDrawn="1"/>
        </p:nvCxnSpPr>
        <p:spPr>
          <a:xfrm>
            <a:off x="0" y="4038600"/>
            <a:ext cx="43891200" cy="0"/>
          </a:xfrm>
          <a:prstGeom prst="line">
            <a:avLst/>
          </a:prstGeom>
          <a:ln w="381000"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481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DE4A1045-DEEA-8946-B37B-F877AEF129FC}" type="datetime1">
              <a:rPr lang="en-US"/>
              <a:pPr>
                <a:defRPr/>
              </a:pPr>
              <a:t>1/16/18</a:t>
            </a:fld>
            <a:endParaRPr lang="en-US"/>
          </a:p>
        </p:txBody>
      </p:sp>
      <p:sp>
        <p:nvSpPr>
          <p:cNvPr id="5"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6"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579A86B2-360D-E24E-B447-F98F32436CC1}" type="slidenum">
              <a:rPr lang="en-US"/>
              <a:pPr>
                <a:defRPr/>
              </a:pPr>
              <a:t>‹#›</a:t>
            </a:fld>
            <a:endParaRPr lang="en-US"/>
          </a:p>
        </p:txBody>
      </p:sp>
    </p:spTree>
    <p:extLst>
      <p:ext uri="{BB962C8B-B14F-4D97-AF65-F5344CB8AC3E}">
        <p14:creationId xmlns:p14="http://schemas.microsoft.com/office/powerpoint/2010/main" val="13623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85F8FCF0-B109-4E41-830D-87865EE91AB8}" type="datetime1">
              <a:rPr lang="en-US"/>
              <a:pPr>
                <a:defRPr/>
              </a:pPr>
              <a:t>1/16/18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32BA0FE9-D76A-B441-9EDF-101CA9A46B59}" type="slidenum">
              <a:rPr lang="en-US"/>
              <a:pPr>
                <a:defRPr/>
              </a:pPr>
              <a:t>‹#›</a:t>
            </a:fld>
            <a:endParaRPr lang="en-US"/>
          </a:p>
        </p:txBody>
      </p:sp>
    </p:spTree>
    <p:extLst>
      <p:ext uri="{BB962C8B-B14F-4D97-AF65-F5344CB8AC3E}">
        <p14:creationId xmlns:p14="http://schemas.microsoft.com/office/powerpoint/2010/main" val="262221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E7C552A1-6EB6-214B-B59F-414060EFC9BA}" type="datetime1">
              <a:rPr lang="en-US"/>
              <a:pPr>
                <a:defRPr/>
              </a:pPr>
              <a:t>1/16/18</a:t>
            </a:fld>
            <a:endParaRPr lang="en-US"/>
          </a:p>
        </p:txBody>
      </p:sp>
      <p:sp>
        <p:nvSpPr>
          <p:cNvPr id="8"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9"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B58AD041-EDB0-4D41-9E5B-79FB902190D4}" type="slidenum">
              <a:rPr lang="en-US"/>
              <a:pPr>
                <a:defRPr/>
              </a:pPr>
              <a:t>‹#›</a:t>
            </a:fld>
            <a:endParaRPr lang="en-US"/>
          </a:p>
        </p:txBody>
      </p:sp>
    </p:spTree>
    <p:extLst>
      <p:ext uri="{BB962C8B-B14F-4D97-AF65-F5344CB8AC3E}">
        <p14:creationId xmlns:p14="http://schemas.microsoft.com/office/powerpoint/2010/main" val="24905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4122401C-AAEC-224B-B0FC-7E890D4BAFD9}" type="datetime1">
              <a:rPr lang="en-US"/>
              <a:pPr>
                <a:defRPr/>
              </a:pPr>
              <a:t>1/16/18</a:t>
            </a:fld>
            <a:endParaRPr lang="en-US"/>
          </a:p>
        </p:txBody>
      </p:sp>
      <p:sp>
        <p:nvSpPr>
          <p:cNvPr id="4"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5"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26EED259-E526-8742-8A7F-7FDFE05072F7}" type="slidenum">
              <a:rPr lang="en-US"/>
              <a:pPr>
                <a:defRPr/>
              </a:pPr>
              <a:t>‹#›</a:t>
            </a:fld>
            <a:endParaRPr lang="en-US"/>
          </a:p>
        </p:txBody>
      </p:sp>
    </p:spTree>
    <p:extLst>
      <p:ext uri="{BB962C8B-B14F-4D97-AF65-F5344CB8AC3E}">
        <p14:creationId xmlns:p14="http://schemas.microsoft.com/office/powerpoint/2010/main" val="1510159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556E7D08-D5EF-6242-865A-CE48CC4D2D04}" type="datetime1">
              <a:rPr lang="en-US"/>
              <a:pPr>
                <a:defRPr/>
              </a:pPr>
              <a:t>1/16/18</a:t>
            </a:fld>
            <a:endParaRPr lang="en-US"/>
          </a:p>
        </p:txBody>
      </p:sp>
      <p:sp>
        <p:nvSpPr>
          <p:cNvPr id="3"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4"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793F65F-BDD2-7143-9DB4-7F6E1DC01511}" type="slidenum">
              <a:rPr lang="en-US"/>
              <a:pPr>
                <a:defRPr/>
              </a:pPr>
              <a:t>‹#›</a:t>
            </a:fld>
            <a:endParaRPr lang="en-US"/>
          </a:p>
        </p:txBody>
      </p:sp>
    </p:spTree>
    <p:extLst>
      <p:ext uri="{BB962C8B-B14F-4D97-AF65-F5344CB8AC3E}">
        <p14:creationId xmlns:p14="http://schemas.microsoft.com/office/powerpoint/2010/main" val="2701705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0B1F0F8D-0D4A-614C-B06A-DCF9395ADB14}" type="datetime1">
              <a:rPr lang="en-US"/>
              <a:pPr>
                <a:defRPr/>
              </a:pPr>
              <a:t>1/16/18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9EF3A24D-1705-F04C-93FD-1C69EE75A36A}" type="slidenum">
              <a:rPr lang="en-US"/>
              <a:pPr>
                <a:defRPr/>
              </a:pPr>
              <a:t>‹#›</a:t>
            </a:fld>
            <a:endParaRPr lang="en-US"/>
          </a:p>
        </p:txBody>
      </p:sp>
    </p:spTree>
    <p:extLst>
      <p:ext uri="{BB962C8B-B14F-4D97-AF65-F5344CB8AC3E}">
        <p14:creationId xmlns:p14="http://schemas.microsoft.com/office/powerpoint/2010/main" val="429434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a:prstGeom prst="rect">
            <a:avLst/>
          </a:prstGeo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smtClean="0"/>
              <a:t>Drag picture to placeholder or click icon to add</a:t>
            </a:r>
            <a:endParaRPr lang="en-US" noProof="0"/>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a:xfrm>
            <a:off x="2193925" y="30510163"/>
            <a:ext cx="10242550" cy="1752600"/>
          </a:xfrm>
          <a:prstGeom prst="rect">
            <a:avLst/>
          </a:prstGeom>
        </p:spPr>
        <p:txBody>
          <a:bodyPr/>
          <a:lstStyle>
            <a:lvl1pPr>
              <a:defRPr smtClean="0"/>
            </a:lvl1pPr>
          </a:lstStyle>
          <a:p>
            <a:pPr>
              <a:defRPr/>
            </a:pPr>
            <a:fld id="{FE30288A-D7A5-0941-93D1-D21B196E9A39}" type="datetime1">
              <a:rPr lang="en-US"/>
              <a:pPr>
                <a:defRPr/>
              </a:pPr>
              <a:t>1/16/18</a:t>
            </a:fld>
            <a:endParaRPr lang="en-US"/>
          </a:p>
        </p:txBody>
      </p:sp>
      <p:sp>
        <p:nvSpPr>
          <p:cNvPr id="6" name="Footer Placeholder 4"/>
          <p:cNvSpPr>
            <a:spLocks noGrp="1"/>
          </p:cNvSpPr>
          <p:nvPr>
            <p:ph type="ftr" sz="quarter" idx="11"/>
          </p:nvPr>
        </p:nvSpPr>
        <p:spPr>
          <a:xfrm>
            <a:off x="14995525" y="30510163"/>
            <a:ext cx="13900150" cy="1752600"/>
          </a:xfrm>
          <a:prstGeom prst="rect">
            <a:avLst/>
          </a:prstGeom>
        </p:spPr>
        <p:txBody>
          <a:bodyPr/>
          <a:lstStyle>
            <a:lvl1pPr>
              <a:defRPr smtClean="0"/>
            </a:lvl1pPr>
          </a:lstStyle>
          <a:p>
            <a:pPr>
              <a:defRPr/>
            </a:pPr>
            <a:endParaRPr lang="en-US"/>
          </a:p>
        </p:txBody>
      </p:sp>
      <p:sp>
        <p:nvSpPr>
          <p:cNvPr id="7" name="Slide Number Placeholder 5"/>
          <p:cNvSpPr>
            <a:spLocks noGrp="1"/>
          </p:cNvSpPr>
          <p:nvPr>
            <p:ph type="sldNum" sz="quarter" idx="12"/>
          </p:nvPr>
        </p:nvSpPr>
        <p:spPr>
          <a:xfrm>
            <a:off x="31454725" y="30510163"/>
            <a:ext cx="10242550" cy="1752600"/>
          </a:xfrm>
          <a:prstGeom prst="rect">
            <a:avLst/>
          </a:prstGeom>
        </p:spPr>
        <p:txBody>
          <a:bodyPr/>
          <a:lstStyle>
            <a:lvl1pPr>
              <a:defRPr smtClean="0"/>
            </a:lvl1pPr>
          </a:lstStyle>
          <a:p>
            <a:pPr>
              <a:defRPr/>
            </a:pPr>
            <a:fld id="{FC608315-0CFA-A846-8E58-42DE526B4491}" type="slidenum">
              <a:rPr lang="en-US"/>
              <a:pPr>
                <a:defRPr/>
              </a:pPr>
              <a:t>‹#›</a:t>
            </a:fld>
            <a:endParaRPr lang="en-US"/>
          </a:p>
        </p:txBody>
      </p:sp>
    </p:spTree>
    <p:extLst>
      <p:ext uri="{BB962C8B-B14F-4D97-AF65-F5344CB8AC3E}">
        <p14:creationId xmlns:p14="http://schemas.microsoft.com/office/powerpoint/2010/main" val="2415671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defTabSz="2193925" rtl="0" eaLnBrk="1" fontAlgn="base" hangingPunct="1">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eaLnBrk="1" fontAlgn="base" hangingPunct="1">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1" fontAlgn="base" hangingPunct="1">
        <a:spcBef>
          <a:spcPct val="20000"/>
        </a:spcBef>
        <a:spcAft>
          <a:spcPct val="0"/>
        </a:spcAft>
        <a:buFont typeface="Arial"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1" fontAlgn="base" hangingPunct="1">
        <a:spcBef>
          <a:spcPct val="20000"/>
        </a:spcBef>
        <a:spcAft>
          <a:spcPct val="0"/>
        </a:spcAft>
        <a:buFont typeface="Arial" charset="0"/>
        <a:buChar char="–"/>
        <a:defRPr sz="13400" kern="1200">
          <a:solidFill>
            <a:schemeClr val="tx1"/>
          </a:solidFill>
          <a:latin typeface="+mn-lt"/>
          <a:ea typeface="ＭＳ Ｐゴシック" pitchFamily="-108" charset="-128"/>
          <a:cs typeface="+mn-cs"/>
        </a:defRPr>
      </a:lvl2pPr>
      <a:lvl3pPr marL="5486400" indent="-1096963" algn="l" defTabSz="2193925" rtl="0" eaLnBrk="1" fontAlgn="base" hangingPunct="1">
        <a:spcBef>
          <a:spcPct val="20000"/>
        </a:spcBef>
        <a:spcAft>
          <a:spcPct val="0"/>
        </a:spcAft>
        <a:buFont typeface="Arial" charset="0"/>
        <a:buChar char="•"/>
        <a:defRPr sz="11500" kern="1200">
          <a:solidFill>
            <a:schemeClr val="tx1"/>
          </a:solidFill>
          <a:latin typeface="+mn-lt"/>
          <a:ea typeface="ＭＳ Ｐゴシック" pitchFamily="-108" charset="-128"/>
          <a:cs typeface="+mn-cs"/>
        </a:defRPr>
      </a:lvl3pPr>
      <a:lvl4pPr marL="7680325"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4pPr>
      <a:lvl5pPr marL="9874250" indent="-1096963" algn="l" defTabSz="2193925" rtl="0" eaLnBrk="1" fontAlgn="base" hangingPunct="1">
        <a:spcBef>
          <a:spcPct val="20000"/>
        </a:spcBef>
        <a:spcAft>
          <a:spcPct val="0"/>
        </a:spcAft>
        <a:buFont typeface="Arial"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rb.illinois.edu" TargetMode="External"/><Relationship Id="rId4" Type="http://schemas.openxmlformats.org/officeDocument/2006/relationships/hyperlink" Target="http://www.cio.illinois.edu/policies/copyright/ccs.pdf" TargetMode="External"/><Relationship Id="rId5" Type="http://schemas.openxmlformats.org/officeDocument/2006/relationships/hyperlink" Target="mailto:printing@illinois.edu" TargetMode="External"/><Relationship Id="rId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hyperlink" Target="file:///localhost/(http/::www.identitystandards.illinois.edu:writingstyleguide: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5"/>
          <p:cNvSpPr>
            <a:spLocks noChangeArrowheads="1"/>
          </p:cNvSpPr>
          <p:nvPr/>
        </p:nvSpPr>
        <p:spPr bwMode="auto">
          <a:xfrm>
            <a:off x="1143000" y="2163763"/>
            <a:ext cx="41605200" cy="1292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43" tIns="45614" rIns="91243" bIns="45614">
            <a:spAutoFit/>
          </a:bodyPr>
          <a:lstStyle/>
          <a:p>
            <a:pPr>
              <a:spcBef>
                <a:spcPct val="50000"/>
              </a:spcBef>
            </a:pPr>
            <a:r>
              <a:rPr lang="en-US" sz="5000" b="1">
                <a:latin typeface="Georgia" charset="0"/>
                <a:cs typeface="Georgia" charset="0"/>
              </a:rPr>
              <a:t>Presenter name, Associates and Collaborators</a:t>
            </a:r>
            <a:r>
              <a:rPr lang="en-US" sz="4800" b="1">
                <a:latin typeface="Georgia" charset="0"/>
                <a:cs typeface="Georgia" charset="0"/>
              </a:rPr>
              <a:t/>
            </a:r>
            <a:br>
              <a:rPr lang="en-US" sz="4800" b="1">
                <a:latin typeface="Georgia" charset="0"/>
                <a:cs typeface="Georgia" charset="0"/>
              </a:rPr>
            </a:br>
            <a:r>
              <a:rPr lang="en-US" sz="2800" b="1">
                <a:latin typeface="Georgia" charset="0"/>
                <a:cs typeface="Georgia" charset="0"/>
              </a:rPr>
              <a:t>Department of XXXXXXXXXXXXXXXX, College of XXXXXXXXXXXXXXXXXX, University of Illinois at Urbana-Champaign</a:t>
            </a:r>
          </a:p>
        </p:txBody>
      </p:sp>
      <p:sp>
        <p:nvSpPr>
          <p:cNvPr id="14338" name="TextBox 91"/>
          <p:cNvSpPr txBox="1">
            <a:spLocks noChangeArrowheads="1"/>
          </p:cNvSpPr>
          <p:nvPr/>
        </p:nvSpPr>
        <p:spPr bwMode="auto">
          <a:xfrm>
            <a:off x="1143000" y="609600"/>
            <a:ext cx="41605200" cy="1446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US" sz="8800" smtClean="0">
                <a:solidFill>
                  <a:srgbClr val="FA6300"/>
                </a:solidFill>
                <a:latin typeface="Arial Black" charset="0"/>
              </a:rPr>
              <a:t>Let’s Get Physical : </a:t>
            </a:r>
            <a:endParaRPr lang="en-US" sz="8800" dirty="0">
              <a:solidFill>
                <a:srgbClr val="FA6300"/>
              </a:solidFill>
              <a:latin typeface="Arial Black" charset="0"/>
            </a:endParaRPr>
          </a:p>
        </p:txBody>
      </p:sp>
      <p:sp>
        <p:nvSpPr>
          <p:cNvPr id="14339" name="Rectangle 35"/>
          <p:cNvSpPr>
            <a:spLocks noChangeArrowheads="1"/>
          </p:cNvSpPr>
          <p:nvPr/>
        </p:nvSpPr>
        <p:spPr bwMode="auto">
          <a:xfrm>
            <a:off x="32918400" y="24993600"/>
            <a:ext cx="9829800" cy="419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chemeClr val="tx2"/>
                </a:solidFill>
              </a:rPr>
              <a:t>ACKNOWLEDGEMENTS</a:t>
            </a:r>
            <a:endParaRPr lang="en-GB" sz="4000" b="1">
              <a:solidFill>
                <a:srgbClr val="CC3300"/>
              </a:solidFill>
            </a:endParaRPr>
          </a:p>
          <a:p>
            <a:endParaRPr lang="en-US" sz="2800"/>
          </a:p>
          <a:p>
            <a:r>
              <a:rPr lang="en-US" sz="2800">
                <a:latin typeface="Georgia" charset="0"/>
                <a:cs typeface="Georgia" charset="0"/>
              </a:rPr>
              <a:t>Check to make sure you</a:t>
            </a:r>
            <a:r>
              <a:rPr lang="ja-JP" altLang="en-US" sz="2800">
                <a:latin typeface="Georgia" charset="0"/>
                <a:cs typeface="Georgia" charset="0"/>
              </a:rPr>
              <a:t>’</a:t>
            </a:r>
            <a:r>
              <a:rPr lang="en-US" altLang="ja-JP" sz="2800">
                <a:latin typeface="Georgia" charset="0"/>
                <a:cs typeface="Georgia" charset="0"/>
              </a:rPr>
              <a:t>ve acknowledged partner and funding agencies, either with text or with their logos.</a:t>
            </a:r>
            <a:endParaRPr lang="en-US" sz="2800">
              <a:latin typeface="Georgia" charset="0"/>
              <a:cs typeface="Georgia" charset="0"/>
            </a:endParaRPr>
          </a:p>
        </p:txBody>
      </p:sp>
      <p:sp>
        <p:nvSpPr>
          <p:cNvPr id="14340" name="Rectangle 33"/>
          <p:cNvSpPr>
            <a:spLocks noChangeArrowheads="1"/>
          </p:cNvSpPr>
          <p:nvPr/>
        </p:nvSpPr>
        <p:spPr bwMode="auto">
          <a:xfrm>
            <a:off x="1143000" y="20421600"/>
            <a:ext cx="9829800" cy="1181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AIM</a:t>
            </a:r>
            <a:endParaRPr lang="en-GB" sz="4000" b="1" dirty="0">
              <a:solidFill>
                <a:srgbClr val="CC3300"/>
              </a:solidFill>
            </a:endParaRPr>
          </a:p>
          <a:p>
            <a:r>
              <a:rPr lang="en-US" sz="2800" dirty="0"/>
              <a:t> </a:t>
            </a:r>
          </a:p>
          <a:p>
            <a:r>
              <a:rPr lang="en-US" sz="2800" b="1" dirty="0">
                <a:latin typeface="Georgia" charset="0"/>
                <a:cs typeface="Georgia" charset="0"/>
              </a:rPr>
              <a:t>How to use this template</a:t>
            </a:r>
            <a:endParaRPr lang="en-US" sz="2800" dirty="0">
              <a:latin typeface="Georgia" charset="0"/>
              <a:cs typeface="Georgia" charset="0"/>
            </a:endParaRPr>
          </a:p>
          <a:p>
            <a:r>
              <a:rPr lang="en-US" sz="2800" dirty="0">
                <a:latin typeface="Georgia" charset="0"/>
                <a:cs typeface="Georgia" charset="0"/>
              </a:rPr>
              <a:t>Highlight this text and replace it with new text from a Microsoft Word document or other text-editing program. The text size for body copy and headings and the typeface has been set for you. If you choose to change typefaces, use common ones such as Times, Arial, or Helvetica and keep the body text between 26 and 32 points.</a:t>
            </a:r>
          </a:p>
          <a:p>
            <a:endParaRPr lang="en-US" sz="2800" dirty="0">
              <a:latin typeface="Georgia" charset="0"/>
              <a:cs typeface="Georgia" charset="0"/>
            </a:endParaRPr>
          </a:p>
          <a:p>
            <a:r>
              <a:rPr lang="en-US" sz="2800" dirty="0">
                <a:latin typeface="Georgia" charset="0"/>
                <a:cs typeface="Georgia" charset="0"/>
              </a:rPr>
              <a:t>The text boxes and photo boxes may be resized, eliminated, or added as necessary. The references to the department, college and university, including the logo, should remain.</a:t>
            </a:r>
          </a:p>
          <a:p>
            <a:r>
              <a:rPr lang="en-US" sz="2800" dirty="0">
                <a:latin typeface="Georgia" charset="0"/>
                <a:cs typeface="Georgia" charset="0"/>
              </a:rPr>
              <a:t> </a:t>
            </a:r>
          </a:p>
          <a:p>
            <a:r>
              <a:rPr lang="en-US" sz="2800" dirty="0">
                <a:latin typeface="Georgia" charset="0"/>
                <a:cs typeface="Georgia" charset="0"/>
              </a:rPr>
              <a:t>Refer to the next page for logos commonly used on campus posters.  You can drag and drop them to your personal PowerPoint scrapbook for use in subsequent posters; refer to PowerPoint help documents for more specific information regarding how to use the scrapbook</a:t>
            </a:r>
            <a:r>
              <a:rPr lang="en-US" sz="2800" dirty="0" smtClean="0">
                <a:latin typeface="Georgia" charset="0"/>
                <a:cs typeface="Georgia" charset="0"/>
              </a:rPr>
              <a:t>.</a:t>
            </a:r>
          </a:p>
          <a:p>
            <a:endParaRPr lang="en-US" sz="2800" dirty="0">
              <a:latin typeface="Georgia" charset="0"/>
              <a:cs typeface="Georgia" charset="0"/>
            </a:endParaRPr>
          </a:p>
          <a:p>
            <a:r>
              <a:rPr lang="en-US" sz="2800" dirty="0" smtClean="0">
                <a:latin typeface="Georgia" charset="0"/>
                <a:cs typeface="Georgia" charset="0"/>
              </a:rPr>
              <a:t>You can replace the Block I Wordmark in the lower right with your unit lockup. </a:t>
            </a:r>
            <a:endParaRPr lang="en-AU" sz="2800" dirty="0">
              <a:latin typeface="Georgia" charset="0"/>
              <a:cs typeface="Georgia" charset="0"/>
            </a:endParaRPr>
          </a:p>
        </p:txBody>
      </p:sp>
      <p:sp>
        <p:nvSpPr>
          <p:cNvPr id="14341" name="Rectangle 49"/>
          <p:cNvSpPr>
            <a:spLocks noChangeArrowheads="1"/>
          </p:cNvSpPr>
          <p:nvPr/>
        </p:nvSpPr>
        <p:spPr bwMode="auto">
          <a:xfrm>
            <a:off x="1143000" y="5181600"/>
            <a:ext cx="9829800" cy="14478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INTRODUCTION</a:t>
            </a:r>
          </a:p>
          <a:p>
            <a:r>
              <a:rPr lang="en-US" sz="2800" b="1" dirty="0"/>
              <a:t> </a:t>
            </a:r>
            <a:endParaRPr lang="en-US" sz="2800" dirty="0"/>
          </a:p>
          <a:p>
            <a:r>
              <a:rPr lang="en-US" sz="2800" dirty="0">
                <a:latin typeface="Georgia" charset="0"/>
                <a:cs typeface="Georgia" charset="0"/>
              </a:rPr>
              <a:t>This editable template is in the most common poster size (48</a:t>
            </a:r>
            <a:r>
              <a:rPr lang="ja-JP" altLang="en-US" sz="2800" dirty="0">
                <a:latin typeface="Georgia" charset="0"/>
                <a:cs typeface="Georgia" charset="0"/>
              </a:rPr>
              <a:t>”</a:t>
            </a:r>
            <a:r>
              <a:rPr lang="en-US" altLang="ja-JP" sz="2800" dirty="0">
                <a:latin typeface="Georgia" charset="0"/>
                <a:cs typeface="Georgia" charset="0"/>
              </a:rPr>
              <a:t> x 36</a:t>
            </a:r>
            <a:r>
              <a:rPr lang="ja-JP" altLang="en-US" sz="2800" dirty="0">
                <a:latin typeface="Georgia" charset="0"/>
                <a:cs typeface="Georgia" charset="0"/>
              </a:rPr>
              <a:t>”</a:t>
            </a:r>
            <a:r>
              <a:rPr lang="en-US" altLang="ja-JP" sz="2800" dirty="0">
                <a:latin typeface="Georgia" charset="0"/>
                <a:cs typeface="Georgia" charset="0"/>
              </a:rPr>
              <a:t>) and orientation (horizontal); check with the conference organizers for specific conference requirements regarding exact poster dimensions. </a:t>
            </a:r>
          </a:p>
          <a:p>
            <a:r>
              <a:rPr lang="en-US" sz="2800" dirty="0">
                <a:latin typeface="Georgia" charset="0"/>
                <a:cs typeface="Georgia" charset="0"/>
              </a:rPr>
              <a:t> </a:t>
            </a:r>
          </a:p>
          <a:p>
            <a:r>
              <a:rPr lang="en-US" sz="2800" b="1" dirty="0">
                <a:latin typeface="Georgia" charset="0"/>
                <a:cs typeface="Georgia" charset="0"/>
              </a:rPr>
              <a:t>Writing Style:</a:t>
            </a:r>
            <a:endParaRPr lang="en-US" sz="2800" dirty="0">
              <a:latin typeface="Georgia" charset="0"/>
              <a:cs typeface="Georgia" charset="0"/>
            </a:endParaRPr>
          </a:p>
          <a:p>
            <a:r>
              <a:rPr lang="en-US" sz="2800" dirty="0">
                <a:latin typeface="Georgia" charset="0"/>
                <a:cs typeface="Georgia" charset="0"/>
              </a:rPr>
              <a:t>The writing style for scientific posters should match the guidelines for your particular research discipline. Use the campus </a:t>
            </a:r>
            <a:r>
              <a:rPr lang="en-US" sz="2800" dirty="0">
                <a:latin typeface="Georgia" charset="0"/>
                <a:cs typeface="Georgia" charset="0"/>
                <a:hlinkClick r:id="rId2" action="ppaction://hlinkfile"/>
              </a:rPr>
              <a:t>Writing Style Guide</a:t>
            </a:r>
            <a:r>
              <a:rPr lang="en-US" sz="2800" dirty="0">
                <a:latin typeface="Georgia" charset="0"/>
                <a:cs typeface="Georgia" charset="0"/>
              </a:rPr>
              <a:t> for general guidance with academic titles, names of campus buildings, the correct way to refer to the campus, etc.</a:t>
            </a:r>
          </a:p>
          <a:p>
            <a:r>
              <a:rPr lang="en-US" sz="2800" dirty="0">
                <a:latin typeface="Georgia" charset="0"/>
                <a:cs typeface="Georgia" charset="0"/>
              </a:rPr>
              <a:t> </a:t>
            </a:r>
          </a:p>
          <a:p>
            <a:r>
              <a:rPr lang="en-US" sz="2800" b="1" dirty="0">
                <a:latin typeface="Georgia" charset="0"/>
                <a:cs typeface="Georgia" charset="0"/>
              </a:rPr>
              <a:t>Campus Guidelines</a:t>
            </a:r>
            <a:endParaRPr lang="en-US" sz="2800" dirty="0">
              <a:latin typeface="Georgia" charset="0"/>
              <a:cs typeface="Georgia" charset="0"/>
            </a:endParaRPr>
          </a:p>
          <a:p>
            <a:r>
              <a:rPr lang="en-US" sz="2800" dirty="0">
                <a:latin typeface="Georgia" charset="0"/>
                <a:cs typeface="Georgia" charset="0"/>
              </a:rPr>
              <a:t>Authors should be aware of and follow the guidelines of the </a:t>
            </a:r>
            <a:r>
              <a:rPr lang="en-US" sz="2800" dirty="0">
                <a:latin typeface="Georgia" charset="0"/>
                <a:cs typeface="Georgia" charset="0"/>
                <a:hlinkClick r:id="rId3"/>
              </a:rPr>
              <a:t>Institutional Review Board</a:t>
            </a:r>
            <a:r>
              <a:rPr lang="en-US" sz="2800" dirty="0">
                <a:latin typeface="Georgia" charset="0"/>
                <a:cs typeface="Georgia" charset="0"/>
              </a:rPr>
              <a:t> and the </a:t>
            </a:r>
            <a:r>
              <a:rPr lang="en-US" sz="2800" dirty="0">
                <a:latin typeface="Georgia" charset="0"/>
                <a:cs typeface="Georgia" charset="0"/>
                <a:hlinkClick r:id="rId4"/>
              </a:rPr>
              <a:t>guidelines for campus copyright</a:t>
            </a:r>
            <a:r>
              <a:rPr lang="en-US" sz="2800" dirty="0">
                <a:latin typeface="Georgia" charset="0"/>
                <a:cs typeface="Georgia" charset="0"/>
              </a:rPr>
              <a:t>.</a:t>
            </a:r>
          </a:p>
        </p:txBody>
      </p:sp>
      <p:sp>
        <p:nvSpPr>
          <p:cNvPr id="14342" name="Rectangle 7"/>
          <p:cNvSpPr>
            <a:spLocks noChangeArrowheads="1"/>
          </p:cNvSpPr>
          <p:nvPr/>
        </p:nvSpPr>
        <p:spPr bwMode="auto">
          <a:xfrm>
            <a:off x="11734800" y="5181600"/>
            <a:ext cx="9829800" cy="2705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marL="381000" indent="-381000">
              <a:spcBef>
                <a:spcPct val="50000"/>
              </a:spcBef>
            </a:pPr>
            <a:r>
              <a:rPr lang="en-GB" sz="4000" b="1" u="sng">
                <a:solidFill>
                  <a:schemeClr val="tx2"/>
                </a:solidFill>
              </a:rPr>
              <a:t>METHOD</a:t>
            </a:r>
            <a:endParaRPr lang="en-GB" sz="4000" b="1">
              <a:solidFill>
                <a:srgbClr val="CC3300"/>
              </a:solidFill>
            </a:endParaRPr>
          </a:p>
          <a:p>
            <a:pPr marL="381000" indent="-381000"/>
            <a:endParaRPr lang="en-US" sz="2800" b="1"/>
          </a:p>
          <a:p>
            <a:pPr marL="381000" indent="-381000"/>
            <a:r>
              <a:rPr lang="en-US" sz="2800" b="1">
                <a:latin typeface="Georgia" charset="0"/>
                <a:cs typeface="Georgia" charset="0"/>
              </a:rPr>
              <a:t>Text</a:t>
            </a:r>
            <a:endParaRPr lang="en-US" sz="2800">
              <a:latin typeface="Georgia" charset="0"/>
              <a:cs typeface="Georgia" charset="0"/>
            </a:endParaRPr>
          </a:p>
          <a:p>
            <a:pPr marL="381000" indent="-381000"/>
            <a:r>
              <a:rPr lang="en-US" sz="2800">
                <a:latin typeface="Georgia" charset="0"/>
                <a:cs typeface="Georgia" charset="0"/>
              </a:rPr>
              <a:t>Be sure to spell check all text and have trusted colleagues proofread the poster. In general, </a:t>
            </a:r>
            <a:br>
              <a:rPr lang="en-US" sz="2800">
                <a:latin typeface="Georgia" charset="0"/>
                <a:cs typeface="Georgia" charset="0"/>
              </a:rPr>
            </a:br>
            <a:r>
              <a:rPr lang="en-US" sz="2800">
                <a:latin typeface="Georgia" charset="0"/>
                <a:cs typeface="Georgia" charset="0"/>
              </a:rPr>
              <a:t>authors should:</a:t>
            </a:r>
          </a:p>
          <a:p>
            <a:pPr marL="381000" indent="-381000"/>
            <a:r>
              <a:rPr lang="en-US" sz="2800">
                <a:latin typeface="Georgia" charset="0"/>
                <a:cs typeface="Georgia" charset="0"/>
              </a:rPr>
              <a:t> </a:t>
            </a:r>
          </a:p>
          <a:p>
            <a:pPr marL="381000" indent="-381000"/>
            <a:r>
              <a:rPr lang="en-US" sz="2800">
                <a:latin typeface="Georgia" charset="0"/>
                <a:cs typeface="Georgia" charset="0"/>
              </a:rPr>
              <a:t>• Use the active tense</a:t>
            </a:r>
          </a:p>
          <a:p>
            <a:pPr marL="381000" indent="-381000"/>
            <a:r>
              <a:rPr lang="en-US" sz="2800">
                <a:latin typeface="Georgia" charset="0"/>
                <a:cs typeface="Georgia" charset="0"/>
              </a:rPr>
              <a:t>• Simplify text by using bullet points</a:t>
            </a:r>
          </a:p>
          <a:p>
            <a:pPr marL="381000" indent="-381000"/>
            <a:r>
              <a:rPr lang="en-US" sz="2800">
                <a:latin typeface="Georgia" charset="0"/>
                <a:cs typeface="Georgia" charset="0"/>
              </a:rPr>
              <a:t>• Use colored graphs and charts</a:t>
            </a:r>
          </a:p>
          <a:p>
            <a:pPr marL="381000" indent="-381000"/>
            <a:r>
              <a:rPr lang="en-US" sz="2800">
                <a:latin typeface="Georgia" charset="0"/>
                <a:cs typeface="Georgia" charset="0"/>
              </a:rPr>
              <a:t>• Use bold to provide emphasis; avoid capitals </a:t>
            </a:r>
            <a:br>
              <a:rPr lang="en-US" sz="2800">
                <a:latin typeface="Georgia" charset="0"/>
                <a:cs typeface="Georgia" charset="0"/>
              </a:rPr>
            </a:br>
            <a:r>
              <a:rPr lang="en-US" sz="2800">
                <a:latin typeface="Georgia" charset="0"/>
                <a:cs typeface="Georgia" charset="0"/>
              </a:rPr>
              <a:t>  and underlining</a:t>
            </a:r>
          </a:p>
          <a:p>
            <a:pPr marL="381000" indent="-381000"/>
            <a:r>
              <a:rPr lang="en-US" sz="2800">
                <a:latin typeface="Georgia" charset="0"/>
                <a:cs typeface="Georgia" charset="0"/>
              </a:rPr>
              <a:t>• Avoid long numerical tables</a:t>
            </a:r>
          </a:p>
          <a:p>
            <a:pPr marL="381000" indent="-381000"/>
            <a:r>
              <a:rPr lang="en-US" sz="2800">
                <a:latin typeface="Georgia" charset="0"/>
                <a:cs typeface="Georgia" charset="0"/>
              </a:rPr>
              <a:t> </a:t>
            </a:r>
          </a:p>
          <a:p>
            <a:pPr marL="381000" indent="-381000"/>
            <a:r>
              <a:rPr lang="en-US" sz="2800">
                <a:latin typeface="Georgia" charset="0"/>
                <a:cs typeface="Georgia" charset="0"/>
              </a:rPr>
              <a:t>Authors should re-write their paper so that it is suitable for the brevity of the poster format. Respect your audience–as a general rule, less is more. Use a generous amount of white space to separate elements and avoid data overkill. Refer to Web sites or other sources to provide a more in-depth understanding of the research.</a:t>
            </a:r>
          </a:p>
        </p:txBody>
      </p:sp>
      <p:sp>
        <p:nvSpPr>
          <p:cNvPr id="14343" name="Rectangle 51"/>
          <p:cNvSpPr>
            <a:spLocks noChangeArrowheads="1"/>
          </p:cNvSpPr>
          <p:nvPr/>
        </p:nvSpPr>
        <p:spPr bwMode="auto">
          <a:xfrm>
            <a:off x="22326600" y="5181600"/>
            <a:ext cx="9829800" cy="27051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a:solidFill>
                  <a:schemeClr val="tx2"/>
                </a:solidFill>
              </a:rPr>
              <a:t>RESULTS</a:t>
            </a:r>
            <a:endParaRPr lang="en-GB" sz="4000" b="1" dirty="0">
              <a:solidFill>
                <a:srgbClr val="CC3300"/>
              </a:solidFill>
            </a:endParaRPr>
          </a:p>
          <a:p>
            <a:endParaRPr lang="en-US" sz="2800" dirty="0">
              <a:latin typeface="Georgia" charset="0"/>
              <a:cs typeface="Georgia" charset="0"/>
            </a:endParaRPr>
          </a:p>
          <a:p>
            <a:r>
              <a:rPr lang="en-US" sz="2800" b="1" dirty="0">
                <a:latin typeface="Georgia" charset="0"/>
                <a:cs typeface="Georgia" charset="0"/>
              </a:rPr>
              <a:t>Images</a:t>
            </a:r>
            <a:endParaRPr lang="en-US" sz="2800" dirty="0">
              <a:latin typeface="Georgia" charset="0"/>
              <a:cs typeface="Georgia" charset="0"/>
            </a:endParaRPr>
          </a:p>
          <a:p>
            <a:r>
              <a:rPr lang="en-US" sz="2800" dirty="0">
                <a:latin typeface="Georgia" charset="0"/>
                <a:cs typeface="Georgia" charset="0"/>
              </a:rPr>
              <a:t>TIFFs are the preferred file format for images appearing in printed posters. Avoid the use of low-resolution </a:t>
            </a:r>
            <a:r>
              <a:rPr lang="en-US" sz="2800" dirty="0" err="1">
                <a:latin typeface="Georgia" charset="0"/>
                <a:cs typeface="Georgia" charset="0"/>
              </a:rPr>
              <a:t>jpgs</a:t>
            </a:r>
            <a:r>
              <a:rPr lang="en-US" sz="2800" dirty="0">
                <a:latin typeface="Georgia" charset="0"/>
                <a:cs typeface="Georgia" charset="0"/>
              </a:rPr>
              <a:t>, especially those downloaded from the Internet, as they will reproduce poorly.</a:t>
            </a:r>
          </a:p>
          <a:p>
            <a:r>
              <a:rPr lang="en-US" sz="2800" dirty="0">
                <a:latin typeface="Georgia" charset="0"/>
                <a:cs typeface="Georgia" charset="0"/>
              </a:rPr>
              <a:t> </a:t>
            </a:r>
          </a:p>
          <a:p>
            <a:r>
              <a:rPr lang="en-US" sz="2800" dirty="0">
                <a:latin typeface="Georgia" charset="0"/>
                <a:cs typeface="Georgia" charset="0"/>
              </a:rPr>
              <a:t>In order to insert an image, use the menu toolbar at the top of your screen. </a:t>
            </a:r>
          </a:p>
          <a:p>
            <a:endParaRPr lang="en-US" sz="2800" dirty="0">
              <a:latin typeface="Georgia" charset="0"/>
              <a:cs typeface="Georgia" charset="0"/>
            </a:endParaRPr>
          </a:p>
          <a:p>
            <a:r>
              <a:rPr lang="en-US" sz="2800" dirty="0">
                <a:latin typeface="Georgia" charset="0"/>
                <a:cs typeface="Georgia" charset="0"/>
              </a:rPr>
              <a:t>Select:</a:t>
            </a:r>
          </a:p>
          <a:p>
            <a:r>
              <a:rPr lang="en-US" sz="2800" dirty="0">
                <a:latin typeface="Georgia" charset="0"/>
                <a:cs typeface="Georgia" charset="0"/>
              </a:rPr>
              <a:t>1  Insert</a:t>
            </a:r>
          </a:p>
          <a:p>
            <a:r>
              <a:rPr lang="en-US" sz="2800" dirty="0">
                <a:latin typeface="Georgia" charset="0"/>
                <a:cs typeface="Georgia" charset="0"/>
              </a:rPr>
              <a:t>2  Picture</a:t>
            </a:r>
          </a:p>
          <a:p>
            <a:r>
              <a:rPr lang="en-US" sz="2800" dirty="0">
                <a:latin typeface="Georgia" charset="0"/>
                <a:cs typeface="Georgia" charset="0"/>
              </a:rPr>
              <a:t>3  From file </a:t>
            </a:r>
          </a:p>
          <a:p>
            <a:r>
              <a:rPr lang="en-US" sz="2800" dirty="0">
                <a:latin typeface="Georgia" charset="0"/>
                <a:cs typeface="Georgia" charset="0"/>
              </a:rPr>
              <a:t>4  Find and select the correct file on your computer</a:t>
            </a:r>
          </a:p>
          <a:p>
            <a:r>
              <a:rPr lang="en-US" sz="2800" dirty="0">
                <a:latin typeface="Georgia" charset="0"/>
                <a:cs typeface="Georgia" charset="0"/>
              </a:rPr>
              <a:t>5  Press OK</a:t>
            </a:r>
          </a:p>
          <a:p>
            <a:r>
              <a:rPr lang="en-US" sz="2800" dirty="0">
                <a:latin typeface="Georgia" charset="0"/>
                <a:cs typeface="Georgia" charset="0"/>
              </a:rPr>
              <a:t> </a:t>
            </a:r>
          </a:p>
          <a:p>
            <a:r>
              <a:rPr lang="en-US" sz="2800" dirty="0">
                <a:latin typeface="Georgia" charset="0"/>
                <a:cs typeface="Georgia" charset="0"/>
              </a:rPr>
              <a:t>Be aware of the image size you are importing.  </a:t>
            </a:r>
          </a:p>
          <a:p>
            <a:pPr>
              <a:spcBef>
                <a:spcPct val="50000"/>
              </a:spcBef>
            </a:pPr>
            <a:endParaRPr lang="en-US" sz="4000" b="1" dirty="0">
              <a:solidFill>
                <a:srgbClr val="CC3300"/>
              </a:solidFill>
            </a:endParaRPr>
          </a:p>
        </p:txBody>
      </p:sp>
      <p:sp>
        <p:nvSpPr>
          <p:cNvPr id="14344" name="Rectangle 52"/>
          <p:cNvSpPr>
            <a:spLocks noChangeArrowheads="1"/>
          </p:cNvSpPr>
          <p:nvPr/>
        </p:nvSpPr>
        <p:spPr bwMode="auto">
          <a:xfrm>
            <a:off x="32918400" y="5181600"/>
            <a:ext cx="9829800" cy="121920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dirty="0" smtClean="0">
                <a:solidFill>
                  <a:schemeClr val="tx2"/>
                </a:solidFill>
              </a:rPr>
              <a:t>PRINTING</a:t>
            </a:r>
            <a:endParaRPr lang="en-GB" sz="4000" b="1" u="sng" dirty="0">
              <a:solidFill>
                <a:schemeClr val="tx2"/>
              </a:solidFill>
            </a:endParaRPr>
          </a:p>
          <a:p>
            <a:endParaRPr lang="en-US" sz="2800" dirty="0"/>
          </a:p>
          <a:p>
            <a:r>
              <a:rPr lang="en-US" sz="2800" dirty="0" smtClean="0">
                <a:latin typeface="Georgia" charset="0"/>
                <a:cs typeface="Georgia" charset="0"/>
              </a:rPr>
              <a:t>Illini Union Document Services can print posters on a variety of materials, including fabric and </a:t>
            </a:r>
            <a:r>
              <a:rPr lang="en-US" sz="2800" dirty="0"/>
              <a:t>p</a:t>
            </a:r>
            <a:r>
              <a:rPr lang="en-US" sz="2800" dirty="0" smtClean="0"/>
              <a:t>olypropylene</a:t>
            </a:r>
            <a:r>
              <a:rPr lang="en-US" sz="2800" dirty="0" smtClean="0">
                <a:latin typeface="Georgia" charset="0"/>
                <a:cs typeface="Georgia" charset="0"/>
              </a:rPr>
              <a:t>. For pricing and other information, contact Document Services</a:t>
            </a:r>
            <a:r>
              <a:rPr lang="en-US" sz="2800" dirty="0">
                <a:latin typeface="Georgia" charset="0"/>
                <a:cs typeface="Georgia" charset="0"/>
              </a:rPr>
              <a:t> </a:t>
            </a:r>
            <a:r>
              <a:rPr lang="en-US" sz="2800" dirty="0" smtClean="0">
                <a:latin typeface="Georgia" charset="0"/>
                <a:cs typeface="Georgia" charset="0"/>
              </a:rPr>
              <a:t>at </a:t>
            </a:r>
            <a:r>
              <a:rPr lang="en-US" sz="2800" dirty="0">
                <a:latin typeface="Georgia" charset="0"/>
                <a:cs typeface="Georgia" charset="0"/>
              </a:rPr>
              <a:t>217-333-9350 or </a:t>
            </a:r>
            <a:r>
              <a:rPr lang="en-US" sz="2800" dirty="0">
                <a:latin typeface="Georgia" charset="0"/>
                <a:cs typeface="Georgia" charset="0"/>
                <a:hlinkClick r:id="rId5"/>
              </a:rPr>
              <a:t>send an e-mail</a:t>
            </a:r>
            <a:r>
              <a:rPr lang="en-US" sz="2800" dirty="0">
                <a:latin typeface="Georgia" charset="0"/>
                <a:cs typeface="Georgia" charset="0"/>
              </a:rPr>
              <a:t>.</a:t>
            </a:r>
          </a:p>
          <a:p>
            <a:r>
              <a:rPr lang="en-US" sz="2800" dirty="0">
                <a:latin typeface="Georgia" charset="0"/>
                <a:cs typeface="Georgia" charset="0"/>
              </a:rPr>
              <a:t> </a:t>
            </a:r>
          </a:p>
          <a:p>
            <a:r>
              <a:rPr lang="en-US" sz="2800" dirty="0" smtClean="0">
                <a:latin typeface="Georgia" charset="0"/>
                <a:cs typeface="Georgia" charset="0"/>
              </a:rPr>
              <a:t>Plan </a:t>
            </a:r>
            <a:r>
              <a:rPr lang="en-US" sz="2800" dirty="0">
                <a:latin typeface="Georgia" charset="0"/>
                <a:cs typeface="Georgia" charset="0"/>
              </a:rPr>
              <a:t>ahead; allow three business days </a:t>
            </a:r>
            <a:r>
              <a:rPr lang="en-US" sz="2800" dirty="0" smtClean="0">
                <a:latin typeface="Georgia" charset="0"/>
                <a:cs typeface="Georgia" charset="0"/>
              </a:rPr>
              <a:t>to </a:t>
            </a:r>
            <a:r>
              <a:rPr lang="en-US" sz="2800" dirty="0">
                <a:latin typeface="Georgia" charset="0"/>
                <a:cs typeface="Georgia" charset="0"/>
              </a:rPr>
              <a:t>complete the order. Other dimensions are available; the charge is by square foot. </a:t>
            </a:r>
            <a:endParaRPr lang="en-US" sz="2800" dirty="0"/>
          </a:p>
        </p:txBody>
      </p:sp>
      <p:sp>
        <p:nvSpPr>
          <p:cNvPr id="14346" name="Rectangle 34"/>
          <p:cNvSpPr>
            <a:spLocks noChangeArrowheads="1"/>
          </p:cNvSpPr>
          <p:nvPr/>
        </p:nvSpPr>
        <p:spPr bwMode="auto">
          <a:xfrm>
            <a:off x="32904113" y="18059400"/>
            <a:ext cx="9829800" cy="62484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60000" tIns="360000" rIns="360000" bIns="360000"/>
          <a:lstStyle/>
          <a:p>
            <a:pPr>
              <a:spcBef>
                <a:spcPct val="50000"/>
              </a:spcBef>
            </a:pPr>
            <a:r>
              <a:rPr lang="en-GB" sz="4000" b="1" u="sng">
                <a:solidFill>
                  <a:srgbClr val="FA6300"/>
                </a:solidFill>
              </a:rPr>
              <a:t>CONCLUSIONS</a:t>
            </a:r>
          </a:p>
          <a:p>
            <a:endParaRPr lang="en-US" sz="2800"/>
          </a:p>
          <a:p>
            <a:r>
              <a:rPr lang="en-US" sz="2800">
                <a:latin typeface="Georgia" charset="0"/>
                <a:cs typeface="Georgia" charset="0"/>
              </a:rPr>
              <a:t>We have created this template with scientific researchers in mind and with the help of feedback we have received.  We encourage any comments or suggestions so that we can continue to update and improve this template. To make a suggestion contact:</a:t>
            </a:r>
          </a:p>
          <a:p>
            <a:endParaRPr lang="en-US" sz="2800">
              <a:latin typeface="Georgia" charset="0"/>
              <a:cs typeface="Georgia" charset="0"/>
            </a:endParaRPr>
          </a:p>
          <a:p>
            <a:r>
              <a:rPr lang="en-US" sz="2800">
                <a:latin typeface="Georgia" charset="0"/>
                <a:cs typeface="Georgia" charset="0"/>
              </a:rPr>
              <a:t>creativeservices@illinois.edu</a:t>
            </a:r>
          </a:p>
        </p:txBody>
      </p:sp>
      <p:sp>
        <p:nvSpPr>
          <p:cNvPr id="14347" name="Rectangle 13"/>
          <p:cNvSpPr>
            <a:spLocks noChangeArrowheads="1"/>
          </p:cNvSpPr>
          <p:nvPr/>
        </p:nvSpPr>
        <p:spPr bwMode="auto">
          <a:xfrm>
            <a:off x="227838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48" name="Text Box 14"/>
          <p:cNvSpPr txBox="1">
            <a:spLocks noChangeArrowheads="1"/>
          </p:cNvSpPr>
          <p:nvPr/>
        </p:nvSpPr>
        <p:spPr bwMode="auto">
          <a:xfrm>
            <a:off x="227838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49" name="Rectangle 15"/>
          <p:cNvSpPr>
            <a:spLocks noChangeArrowheads="1"/>
          </p:cNvSpPr>
          <p:nvPr/>
        </p:nvSpPr>
        <p:spPr bwMode="auto">
          <a:xfrm>
            <a:off x="22783800" y="21996400"/>
            <a:ext cx="5399088"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0" name="Text Box 16"/>
          <p:cNvSpPr txBox="1">
            <a:spLocks noChangeArrowheads="1"/>
          </p:cNvSpPr>
          <p:nvPr/>
        </p:nvSpPr>
        <p:spPr bwMode="auto">
          <a:xfrm>
            <a:off x="28194000" y="21790025"/>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1" name="Text Box 17"/>
          <p:cNvSpPr txBox="1">
            <a:spLocks noChangeArrowheads="1"/>
          </p:cNvSpPr>
          <p:nvPr/>
        </p:nvSpPr>
        <p:spPr bwMode="auto">
          <a:xfrm>
            <a:off x="12192000" y="21767800"/>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algn="r" eaLnBrk="1" hangingPunct="1"/>
            <a:r>
              <a:rPr lang="en-AU" sz="2000" i="1"/>
              <a:t>Captions set in a serif style font such as Times, 18 to 24 size, italic style. </a:t>
            </a:r>
          </a:p>
          <a:p>
            <a:pPr algn="r" eaLnBrk="1" hangingPunct="1"/>
            <a:endParaRPr lang="en-AU" sz="2000" i="1"/>
          </a:p>
          <a:p>
            <a:pPr algn="r" eaLnBrk="1" hangingPunct="1"/>
            <a:r>
              <a:rPr lang="en-US" sz="2000" i="1"/>
              <a:t>Duis autem vel eum iriure dolor in hendrerit in vulputate velit esse molestie consequat.</a:t>
            </a:r>
            <a:endParaRPr lang="en-AU" sz="2000" i="1"/>
          </a:p>
        </p:txBody>
      </p:sp>
      <p:sp>
        <p:nvSpPr>
          <p:cNvPr id="14352" name="Rectangle 18"/>
          <p:cNvSpPr>
            <a:spLocks noChangeArrowheads="1"/>
          </p:cNvSpPr>
          <p:nvPr/>
        </p:nvSpPr>
        <p:spPr bwMode="auto">
          <a:xfrm>
            <a:off x="15708313" y="21996400"/>
            <a:ext cx="5399087"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3" name="Rectangle 19"/>
          <p:cNvSpPr>
            <a:spLocks noChangeArrowheads="1"/>
          </p:cNvSpPr>
          <p:nvPr/>
        </p:nvSpPr>
        <p:spPr bwMode="auto">
          <a:xfrm>
            <a:off x="12192000" y="26276300"/>
            <a:ext cx="8915400" cy="3598863"/>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4" name="Text Box 20"/>
          <p:cNvSpPr txBox="1">
            <a:spLocks noChangeArrowheads="1"/>
          </p:cNvSpPr>
          <p:nvPr/>
        </p:nvSpPr>
        <p:spPr bwMode="auto">
          <a:xfrm>
            <a:off x="12192000" y="29994225"/>
            <a:ext cx="8915400" cy="132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5"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6" name="Text Box 22"/>
          <p:cNvSpPr txBox="1">
            <a:spLocks noChangeArrowheads="1"/>
          </p:cNvSpPr>
          <p:nvPr/>
        </p:nvSpPr>
        <p:spPr bwMode="auto">
          <a:xfrm>
            <a:off x="17602200"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sp>
        <p:nvSpPr>
          <p:cNvPr id="14357" name="Rectangle 21"/>
          <p:cNvSpPr>
            <a:spLocks noChangeArrowheads="1"/>
          </p:cNvSpPr>
          <p:nvPr/>
        </p:nvSpPr>
        <p:spPr bwMode="auto">
          <a:xfrm>
            <a:off x="22794913" y="17724438"/>
            <a:ext cx="5399087" cy="3598862"/>
          </a:xfrm>
          <a:prstGeom prst="rect">
            <a:avLst/>
          </a:prstGeom>
          <a:solidFill>
            <a:srgbClr val="EEEEEE"/>
          </a:solidFill>
          <a:ln w="9525">
            <a:solidFill>
              <a:schemeClr val="tx1"/>
            </a:solidFill>
            <a:miter lim="800000"/>
            <a:headEnd/>
            <a:tailEnd/>
          </a:ln>
        </p:spPr>
        <p:txBody>
          <a:bodyPr wrap="none" anchor="ctr"/>
          <a:lstStyle/>
          <a:p>
            <a:endParaRPr lang="en-US"/>
          </a:p>
        </p:txBody>
      </p:sp>
      <p:sp>
        <p:nvSpPr>
          <p:cNvPr id="14358" name="Text Box 22"/>
          <p:cNvSpPr txBox="1">
            <a:spLocks noChangeArrowheads="1"/>
          </p:cNvSpPr>
          <p:nvPr/>
        </p:nvSpPr>
        <p:spPr bwMode="auto">
          <a:xfrm>
            <a:off x="28205113" y="17518063"/>
            <a:ext cx="3505200" cy="282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0" tIns="180000" rIns="180000" bIns="180000">
            <a:spAutoFit/>
          </a:bodyPr>
          <a:lstStyle>
            <a:lvl1pPr eaLnBrk="0" hangingPunct="0">
              <a:defRPr sz="8600">
                <a:solidFill>
                  <a:schemeClr val="tx1"/>
                </a:solidFill>
                <a:latin typeface="Arial" charset="0"/>
                <a:ea typeface="ＭＳ Ｐゴシック" charset="0"/>
                <a:cs typeface="ＭＳ Ｐゴシック" charset="0"/>
              </a:defRPr>
            </a:lvl1pPr>
            <a:lvl2pPr marL="742950" indent="-285750" eaLnBrk="0" hangingPunct="0">
              <a:defRPr sz="8600">
                <a:solidFill>
                  <a:schemeClr val="tx1"/>
                </a:solidFill>
                <a:latin typeface="Arial" charset="0"/>
                <a:ea typeface="ＭＳ Ｐゴシック" charset="0"/>
              </a:defRPr>
            </a:lvl2pPr>
            <a:lvl3pPr marL="1143000" indent="-228600" eaLnBrk="0" hangingPunct="0">
              <a:defRPr sz="8600">
                <a:solidFill>
                  <a:schemeClr val="tx1"/>
                </a:solidFill>
                <a:latin typeface="Arial" charset="0"/>
                <a:ea typeface="ＭＳ Ｐゴシック" charset="0"/>
              </a:defRPr>
            </a:lvl3pPr>
            <a:lvl4pPr marL="1600200" indent="-228600" eaLnBrk="0" hangingPunct="0">
              <a:defRPr sz="8600">
                <a:solidFill>
                  <a:schemeClr val="tx1"/>
                </a:solidFill>
                <a:latin typeface="Arial" charset="0"/>
                <a:ea typeface="ＭＳ Ｐゴシック" charset="0"/>
              </a:defRPr>
            </a:lvl4pPr>
            <a:lvl5pPr marL="2057400" indent="-228600" eaLnBrk="0" hangingPunct="0">
              <a:defRPr sz="8600">
                <a:solidFill>
                  <a:schemeClr val="tx1"/>
                </a:solidFill>
                <a:latin typeface="Arial" charset="0"/>
                <a:ea typeface="ＭＳ Ｐゴシック" charset="0"/>
              </a:defRPr>
            </a:lvl5pPr>
            <a:lvl6pPr marL="2514600" indent="-228600" defTabSz="2193925" eaLnBrk="0" fontAlgn="base" hangingPunct="0">
              <a:spcBef>
                <a:spcPct val="0"/>
              </a:spcBef>
              <a:spcAft>
                <a:spcPct val="0"/>
              </a:spcAft>
              <a:defRPr sz="8600">
                <a:solidFill>
                  <a:schemeClr val="tx1"/>
                </a:solidFill>
                <a:latin typeface="Arial" charset="0"/>
                <a:ea typeface="ＭＳ Ｐゴシック" charset="0"/>
              </a:defRPr>
            </a:lvl6pPr>
            <a:lvl7pPr marL="2971800" indent="-228600" defTabSz="2193925" eaLnBrk="0" fontAlgn="base" hangingPunct="0">
              <a:spcBef>
                <a:spcPct val="0"/>
              </a:spcBef>
              <a:spcAft>
                <a:spcPct val="0"/>
              </a:spcAft>
              <a:defRPr sz="8600">
                <a:solidFill>
                  <a:schemeClr val="tx1"/>
                </a:solidFill>
                <a:latin typeface="Arial" charset="0"/>
                <a:ea typeface="ＭＳ Ｐゴシック" charset="0"/>
              </a:defRPr>
            </a:lvl7pPr>
            <a:lvl8pPr marL="3429000" indent="-228600" defTabSz="2193925" eaLnBrk="0" fontAlgn="base" hangingPunct="0">
              <a:spcBef>
                <a:spcPct val="0"/>
              </a:spcBef>
              <a:spcAft>
                <a:spcPct val="0"/>
              </a:spcAft>
              <a:defRPr sz="8600">
                <a:solidFill>
                  <a:schemeClr val="tx1"/>
                </a:solidFill>
                <a:latin typeface="Arial" charset="0"/>
                <a:ea typeface="ＭＳ Ｐゴシック" charset="0"/>
              </a:defRPr>
            </a:lvl8pPr>
            <a:lvl9pPr marL="3886200" indent="-228600" defTabSz="2193925" eaLnBrk="0" fontAlgn="base" hangingPunct="0">
              <a:spcBef>
                <a:spcPct val="0"/>
              </a:spcBef>
              <a:spcAft>
                <a:spcPct val="0"/>
              </a:spcAft>
              <a:defRPr sz="8600">
                <a:solidFill>
                  <a:schemeClr val="tx1"/>
                </a:solidFill>
                <a:latin typeface="Arial" charset="0"/>
                <a:ea typeface="ＭＳ Ｐゴシック" charset="0"/>
              </a:defRPr>
            </a:lvl9pPr>
          </a:lstStyle>
          <a:p>
            <a:pPr eaLnBrk="1" hangingPunct="1"/>
            <a:r>
              <a:rPr lang="en-AU" sz="2000" i="1"/>
              <a:t>Captions set in a serif style font such as Times, 18 to 24 size, italic style. </a:t>
            </a:r>
          </a:p>
          <a:p>
            <a:pPr eaLnBrk="1" hangingPunct="1"/>
            <a:endParaRPr lang="en-AU" sz="2000" i="1"/>
          </a:p>
          <a:p>
            <a:pPr eaLnBrk="1" hangingPunct="1"/>
            <a:r>
              <a:rPr lang="en-US" sz="2000" i="1"/>
              <a:t>Duis autem vel eum iriure dolor in hendrerit in vulputate velit esse molestie consequat.</a:t>
            </a:r>
            <a:endParaRPr lang="en-AU" sz="2000" i="1"/>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23199" y="29870400"/>
            <a:ext cx="9510714" cy="1650824"/>
          </a:xfrm>
          <a:prstGeom prst="rect">
            <a:avLst/>
          </a:prstGeom>
        </p:spPr>
      </p:pic>
    </p:spTree>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stertemplate" id="{F6BEB1BC-FBF2-DC4F-8CD2-EB5531F07268}" vid="{534350A6-9488-7E4F-8C83-8CF109C6E0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PowerPointPosterTemplate</Template>
  <TotalTime>318</TotalTime>
  <Words>367</Words>
  <Application>Microsoft Macintosh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Black</vt:lpstr>
      <vt:lpstr>Calibri</vt:lpstr>
      <vt:lpstr>Georgia</vt:lpstr>
      <vt:lpstr>ＭＳ Ｐゴシック</vt:lpstr>
      <vt:lpstr>Arial</vt:lpstr>
      <vt:lpstr>Office Theme</vt:lpstr>
      <vt:lpstr>PowerPoint Presentation</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Microsoft Office User</cp:lastModifiedBy>
  <cp:revision>3</cp:revision>
  <cp:lastPrinted>2009-06-18T18:06:01Z</cp:lastPrinted>
  <dcterms:created xsi:type="dcterms:W3CDTF">2018-01-16T00:31:11Z</dcterms:created>
  <dcterms:modified xsi:type="dcterms:W3CDTF">2018-01-16T05:49:18Z</dcterms:modified>
  <cp:category/>
</cp:coreProperties>
</file>