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9" r:id="rId2"/>
    <p:sldId id="288" r:id="rId3"/>
    <p:sldId id="293" r:id="rId4"/>
    <p:sldId id="286" r:id="rId5"/>
    <p:sldId id="287" r:id="rId6"/>
    <p:sldId id="263" r:id="rId7"/>
    <p:sldId id="264" r:id="rId8"/>
    <p:sldId id="266" r:id="rId9"/>
    <p:sldId id="294" r:id="rId10"/>
    <p:sldId id="29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B00"/>
    <a:srgbClr val="FFFFFF"/>
    <a:srgbClr val="A11301"/>
    <a:srgbClr val="CEC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07"/>
    <p:restoredTop sz="90777"/>
  </p:normalViewPr>
  <p:slideViewPr>
    <p:cSldViewPr snapToGrid="0" snapToObjects="1">
      <p:cViewPr>
        <p:scale>
          <a:sx n="90" d="100"/>
          <a:sy n="90" d="100"/>
        </p:scale>
        <p:origin x="93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9F05-9BA7-0847-82B3-941D753A8295}" type="datetimeFigureOut">
              <a:rPr lang="en-US" smtClean="0"/>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99B37-F176-6E42-8AC7-A275D896A4BA}" type="slidenum">
              <a:rPr lang="en-US" smtClean="0"/>
              <a:t>‹#›</a:t>
            </a:fld>
            <a:endParaRPr lang="en-US"/>
          </a:p>
        </p:txBody>
      </p:sp>
    </p:spTree>
    <p:extLst>
      <p:ext uri="{BB962C8B-B14F-4D97-AF65-F5344CB8AC3E}">
        <p14:creationId xmlns:p14="http://schemas.microsoft.com/office/powerpoint/2010/main" val="531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4ABF7-EEC0-B540-9E80-36EEC75803C9}" type="slidenum">
              <a:rPr lang="en-US" smtClean="0"/>
              <a:t>3</a:t>
            </a:fld>
            <a:endParaRPr lang="en-US"/>
          </a:p>
        </p:txBody>
      </p:sp>
    </p:spTree>
    <p:extLst>
      <p:ext uri="{BB962C8B-B14F-4D97-AF65-F5344CB8AC3E}">
        <p14:creationId xmlns:p14="http://schemas.microsoft.com/office/powerpoint/2010/main" val="3837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From</a:t>
            </a:r>
            <a:r>
              <a:rPr lang="en-US" baseline="0" dirty="0" smtClean="0"/>
              <a:t> zoom-in simulations that also included a sub-grid model of SFR. </a:t>
            </a:r>
          </a:p>
          <a:p>
            <a:r>
              <a:rPr lang="en-US" baseline="0" dirty="0" err="1" smtClean="0"/>
              <a:t>M_Part</a:t>
            </a:r>
            <a:r>
              <a:rPr lang="en-US" baseline="0" dirty="0" smtClean="0"/>
              <a:t> </a:t>
            </a:r>
            <a:r>
              <a:rPr lang="en-US" baseline="0" dirty="0" err="1" smtClean="0"/>
              <a:t>approx</a:t>
            </a:r>
            <a:r>
              <a:rPr lang="en-US" baseline="0" dirty="0" smtClean="0"/>
              <a:t> 1000 </a:t>
            </a:r>
            <a:r>
              <a:rPr lang="en-US" baseline="0" dirty="0" err="1" smtClean="0"/>
              <a:t>Msun</a:t>
            </a:r>
            <a:r>
              <a:rPr lang="en-US" baseline="0" dirty="0" smtClean="0"/>
              <a:t>, L </a:t>
            </a:r>
            <a:r>
              <a:rPr lang="en-US" baseline="0" dirty="0" err="1" smtClean="0"/>
              <a:t>approx</a:t>
            </a:r>
            <a:r>
              <a:rPr lang="en-US" baseline="0" dirty="0" smtClean="0"/>
              <a:t> 4 h^-1Mpc.  Spatial res </a:t>
            </a:r>
            <a:r>
              <a:rPr lang="en-US" baseline="0" dirty="0" err="1" smtClean="0"/>
              <a:t>approx</a:t>
            </a:r>
            <a:r>
              <a:rPr lang="en-US" baseline="0" dirty="0" smtClean="0"/>
              <a:t> 10pc.</a:t>
            </a:r>
          </a:p>
          <a:p>
            <a:r>
              <a:rPr lang="en-US" baseline="0" dirty="0" smtClean="0"/>
              <a:t>These images show the most massive galaxy from a number of different runs.  Highlights that there is significant variation in the escape fraction over time and that there is a slight delay between the peaks in SFR and the peaks in </a:t>
            </a:r>
            <a:r>
              <a:rPr lang="en-US" baseline="0" dirty="0" err="1" smtClean="0"/>
              <a:t>fesc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4</a:t>
            </a:fld>
            <a:endParaRPr lang="en-US"/>
          </a:p>
        </p:txBody>
      </p:sp>
    </p:spTree>
    <p:extLst>
      <p:ext uri="{BB962C8B-B14F-4D97-AF65-F5344CB8AC3E}">
        <p14:creationId xmlns:p14="http://schemas.microsoft.com/office/powerpoint/2010/main" val="104663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5</a:t>
            </a:fld>
            <a:endParaRPr lang="en-US"/>
          </a:p>
        </p:txBody>
      </p:sp>
    </p:spTree>
    <p:extLst>
      <p:ext uri="{BB962C8B-B14F-4D97-AF65-F5344CB8AC3E}">
        <p14:creationId xmlns:p14="http://schemas.microsoft.com/office/powerpoint/2010/main" val="198545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Normally people just</a:t>
            </a:r>
            <a:r>
              <a:rPr lang="en-US" baseline="0" dirty="0" smtClean="0"/>
              <a:t> assume constant escape fraction, however this </a:t>
            </a:r>
            <a:r>
              <a:rPr lang="en-US" baseline="0" dirty="0" err="1" smtClean="0"/>
              <a:t>simiplifies</a:t>
            </a:r>
            <a:r>
              <a:rPr lang="en-US" baseline="0" dirty="0" smtClean="0"/>
              <a:t> a lot of things (as we just saw).  As a consequence, are we able to determine a more physical form of the escape fraction that still agrees with general </a:t>
            </a:r>
            <a:r>
              <a:rPr lang="en-US" baseline="0" dirty="0" err="1" smtClean="0"/>
              <a:t>EoR</a:t>
            </a:r>
            <a:r>
              <a:rPr lang="en-US" baseline="0" dirty="0" smtClean="0"/>
              <a:t> things?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6</a:t>
            </a:fld>
            <a:endParaRPr lang="en-US"/>
          </a:p>
        </p:txBody>
      </p:sp>
    </p:spTree>
    <p:extLst>
      <p:ext uri="{BB962C8B-B14F-4D97-AF65-F5344CB8AC3E}">
        <p14:creationId xmlns:p14="http://schemas.microsoft.com/office/powerpoint/2010/main" val="22475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a:t>
            </a:r>
            <a:r>
              <a:rPr lang="en-US" baseline="0" dirty="0" smtClean="0"/>
              <a:t> previous talk has hopefully talked about SAMs; if they haven’t give a brief description.  On the left is the SMF which we can see agrees to an acceptable level with the observations.  On the right we see that the rate of ionizing photons reaches a plateau after ~5 </a:t>
            </a:r>
            <a:r>
              <a:rPr lang="en-US" baseline="0" dirty="0" err="1" smtClean="0"/>
              <a:t>Myr</a:t>
            </a:r>
            <a:r>
              <a:rPr lang="en-US" baseline="0" dirty="0" smtClean="0"/>
              <a:t>.  This is a linear relationship that depends upon the SFR which is how we determine the number of ionizing photons emitted by each galaxy.</a:t>
            </a:r>
          </a:p>
          <a:p>
            <a:endParaRPr lang="en-US" baseline="0" dirty="0" smtClean="0"/>
          </a:p>
          <a:p>
            <a:r>
              <a:rPr lang="en-US" baseline="0" dirty="0" smtClean="0"/>
              <a:t>Finally highlight that SAMs take a short amount of time to run; easy to explore parameter space!</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7</a:t>
            </a:fld>
            <a:endParaRPr lang="en-US"/>
          </a:p>
        </p:txBody>
      </p:sp>
    </p:spTree>
    <p:extLst>
      <p:ext uri="{BB962C8B-B14F-4D97-AF65-F5344CB8AC3E}">
        <p14:creationId xmlns:p14="http://schemas.microsoft.com/office/powerpoint/2010/main" val="67446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8</a:t>
            </a:fld>
            <a:endParaRPr lang="en-US"/>
          </a:p>
        </p:txBody>
      </p:sp>
    </p:spTree>
    <p:extLst>
      <p:ext uri="{BB962C8B-B14F-4D97-AF65-F5344CB8AC3E}">
        <p14:creationId xmlns:p14="http://schemas.microsoft.com/office/powerpoint/2010/main" val="171073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9</a:t>
            </a:fld>
            <a:endParaRPr lang="en-US"/>
          </a:p>
        </p:txBody>
      </p:sp>
    </p:spTree>
    <p:extLst>
      <p:ext uri="{BB962C8B-B14F-4D97-AF65-F5344CB8AC3E}">
        <p14:creationId xmlns:p14="http://schemas.microsoft.com/office/powerpoint/2010/main" val="1562435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10</a:t>
            </a:fld>
            <a:endParaRPr lang="en-US"/>
          </a:p>
        </p:txBody>
      </p:sp>
    </p:spTree>
    <p:extLst>
      <p:ext uri="{BB962C8B-B14F-4D97-AF65-F5344CB8AC3E}">
        <p14:creationId xmlns:p14="http://schemas.microsoft.com/office/powerpoint/2010/main" val="53997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It’s a summary slide, do I really need to summarize the summary?</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11</a:t>
            </a:fld>
            <a:endParaRPr lang="en-US"/>
          </a:p>
        </p:txBody>
      </p:sp>
    </p:spTree>
    <p:extLst>
      <p:ext uri="{BB962C8B-B14F-4D97-AF65-F5344CB8AC3E}">
        <p14:creationId xmlns:p14="http://schemas.microsoft.com/office/powerpoint/2010/main" val="185779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181" indent="0" algn="ctr">
              <a:buNone/>
              <a:defRPr sz="2000"/>
            </a:lvl2pPr>
            <a:lvl3pPr marL="914361" indent="0" algn="ctr">
              <a:buNone/>
              <a:defRPr sz="1800"/>
            </a:lvl3pPr>
            <a:lvl4pPr marL="1371542" indent="0" algn="ctr">
              <a:buNone/>
              <a:defRPr sz="1600"/>
            </a:lvl4pPr>
            <a:lvl5pPr marL="1828722" indent="0" algn="ctr">
              <a:buNone/>
              <a:defRPr sz="1600"/>
            </a:lvl5pPr>
            <a:lvl6pPr marL="2285903" indent="0" algn="ctr">
              <a:buNone/>
              <a:defRPr sz="1600"/>
            </a:lvl6pPr>
            <a:lvl7pPr marL="2743083" indent="0" algn="ctr">
              <a:buNone/>
              <a:defRPr sz="1600"/>
            </a:lvl7pPr>
            <a:lvl8pPr marL="3200264" indent="0" algn="ctr">
              <a:buNone/>
              <a:defRPr sz="1600"/>
            </a:lvl8pPr>
            <a:lvl9pPr marL="365744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47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32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232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4607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7"/>
            <a:ext cx="10515600" cy="1500188"/>
          </a:xfrm>
        </p:spPr>
        <p:txBody>
          <a:bodyPr/>
          <a:lstStyle>
            <a:lvl1pPr marL="0" indent="0">
              <a:buNone/>
              <a:defRPr sz="2400">
                <a:solidFill>
                  <a:schemeClr val="tx1">
                    <a:tint val="75000"/>
                  </a:schemeClr>
                </a:solidFill>
              </a:defRPr>
            </a:lvl1pPr>
            <a:lvl2pPr marL="457181" indent="0">
              <a:buNone/>
              <a:defRPr sz="2000">
                <a:solidFill>
                  <a:schemeClr val="tx1">
                    <a:tint val="75000"/>
                  </a:schemeClr>
                </a:solidFill>
              </a:defRPr>
            </a:lvl2pPr>
            <a:lvl3pPr marL="914361" indent="0">
              <a:buNone/>
              <a:defRPr sz="1800">
                <a:solidFill>
                  <a:schemeClr val="tx1">
                    <a:tint val="75000"/>
                  </a:schemeClr>
                </a:solidFill>
              </a:defRPr>
            </a:lvl3pPr>
            <a:lvl4pPr marL="1371542" indent="0">
              <a:buNone/>
              <a:defRPr sz="1600">
                <a:solidFill>
                  <a:schemeClr val="tx1">
                    <a:tint val="75000"/>
                  </a:schemeClr>
                </a:solidFill>
              </a:defRPr>
            </a:lvl4pPr>
            <a:lvl5pPr marL="1828722" indent="0">
              <a:buNone/>
              <a:defRPr sz="1600">
                <a:solidFill>
                  <a:schemeClr val="tx1">
                    <a:tint val="75000"/>
                  </a:schemeClr>
                </a:solidFill>
              </a:defRPr>
            </a:lvl5pPr>
            <a:lvl6pPr marL="2285903" indent="0">
              <a:buNone/>
              <a:defRPr sz="1600">
                <a:solidFill>
                  <a:schemeClr val="tx1">
                    <a:tint val="75000"/>
                  </a:schemeClr>
                </a:solidFill>
              </a:defRPr>
            </a:lvl6pPr>
            <a:lvl7pPr marL="2743083" indent="0">
              <a:buNone/>
              <a:defRPr sz="1600">
                <a:solidFill>
                  <a:schemeClr val="tx1">
                    <a:tint val="75000"/>
                  </a:schemeClr>
                </a:solidFill>
              </a:defRPr>
            </a:lvl7pPr>
            <a:lvl8pPr marL="3200264" indent="0">
              <a:buNone/>
              <a:defRPr sz="1600">
                <a:solidFill>
                  <a:schemeClr val="tx1">
                    <a:tint val="75000"/>
                  </a:schemeClr>
                </a:solidFill>
              </a:defRPr>
            </a:lvl8pPr>
            <a:lvl9pPr marL="365744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85BD0-C8B6-E541-8957-C258C7E4C40C}"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58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85BD0-C8B6-E541-8957-C258C7E4C40C}"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91167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0" y="1681163"/>
            <a:ext cx="5157787"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85BD0-C8B6-E541-8957-C258C7E4C40C}" type="datetimeFigureOut">
              <a:rPr lang="en-US" smtClean="0"/>
              <a:t>7/4/17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0477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85BD0-C8B6-E541-8957-C258C7E4C40C}" type="datetimeFigureOut">
              <a:rPr lang="en-US" smtClean="0"/>
              <a:t>7/4/17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803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5BD0-C8B6-E541-8957-C258C7E4C40C}" type="datetimeFigureOut">
              <a:rPr lang="en-US" smtClean="0"/>
              <a:t>7/4/17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365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9"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1375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9" y="987428"/>
            <a:ext cx="6172200" cy="4873625"/>
          </a:xfrm>
        </p:spPr>
        <p:txBody>
          <a:bodyPr/>
          <a:lstStyle>
            <a:lvl1pPr marL="0" indent="0">
              <a:buNone/>
              <a:defRPr sz="3200"/>
            </a:lvl1pPr>
            <a:lvl2pPr marL="457181" indent="0">
              <a:buNone/>
              <a:defRPr sz="2800"/>
            </a:lvl2pPr>
            <a:lvl3pPr marL="914361" indent="0">
              <a:buNone/>
              <a:defRPr sz="2400"/>
            </a:lvl3pPr>
            <a:lvl4pPr marL="1371542" indent="0">
              <a:buNone/>
              <a:defRPr sz="2000"/>
            </a:lvl4pPr>
            <a:lvl5pPr marL="1828722" indent="0">
              <a:buNone/>
              <a:defRPr sz="2000"/>
            </a:lvl5pPr>
            <a:lvl6pPr marL="2285903" indent="0">
              <a:buNone/>
              <a:defRPr sz="2000"/>
            </a:lvl6pPr>
            <a:lvl7pPr marL="2743083" indent="0">
              <a:buNone/>
              <a:defRPr sz="2000"/>
            </a:lvl7pPr>
            <a:lvl8pPr marL="3200264" indent="0">
              <a:buNone/>
              <a:defRPr sz="2000"/>
            </a:lvl8pPr>
            <a:lvl9pPr marL="3657445" indent="0">
              <a:buNone/>
              <a:defRPr sz="2000"/>
            </a:lvl9pPr>
          </a:lstStyle>
          <a:p>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5921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4"/>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3"/>
            <a:ext cx="27432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EA785BD0-C8B6-E541-8957-C258C7E4C40C}" type="datetimeFigureOut">
              <a:rPr lang="en-US" smtClean="0"/>
              <a:t>7/4/17</a:t>
            </a:fld>
            <a:endParaRPr lang="en-US"/>
          </a:p>
        </p:txBody>
      </p:sp>
      <p:sp>
        <p:nvSpPr>
          <p:cNvPr id="5" name="Footer Placeholder 4"/>
          <p:cNvSpPr>
            <a:spLocks noGrp="1"/>
          </p:cNvSpPr>
          <p:nvPr>
            <p:ph type="ftr" sz="quarter" idx="3"/>
          </p:nvPr>
        </p:nvSpPr>
        <p:spPr>
          <a:xfrm>
            <a:off x="4038600" y="6356353"/>
            <a:ext cx="4114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3"/>
            <a:ext cx="27432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E9550188-E3FF-FF45-AA0D-B0B350D8CF74}" type="slidenum">
              <a:rPr lang="en-US" smtClean="0"/>
              <a:t>‹#›</a:t>
            </a:fld>
            <a:endParaRPr lang="en-US"/>
          </a:p>
        </p:txBody>
      </p:sp>
    </p:spTree>
    <p:extLst>
      <p:ext uri="{BB962C8B-B14F-4D97-AF65-F5344CB8AC3E}">
        <p14:creationId xmlns:p14="http://schemas.microsoft.com/office/powerpoint/2010/main" val="99586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0" indent="-228590" algn="l" defTabSz="91436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71" indent="-228590" algn="l" defTabSz="914361"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51" indent="-228590" algn="l" defTabSz="91436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32"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1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9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7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5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35"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2" algn="l" defTabSz="914361" rtl="0" eaLnBrk="1" latinLnBrk="0" hangingPunct="1">
        <a:defRPr sz="1800" kern="1200">
          <a:solidFill>
            <a:schemeClr val="tx1"/>
          </a:solidFill>
          <a:latin typeface="+mn-lt"/>
          <a:ea typeface="+mn-ea"/>
          <a:cs typeface="+mn-cs"/>
        </a:defRPr>
      </a:lvl4pPr>
      <a:lvl5pPr marL="1828722" algn="l" defTabSz="914361" rtl="0" eaLnBrk="1" latinLnBrk="0" hangingPunct="1">
        <a:defRPr sz="1800" kern="1200">
          <a:solidFill>
            <a:schemeClr val="tx1"/>
          </a:solidFill>
          <a:latin typeface="+mn-lt"/>
          <a:ea typeface="+mn-ea"/>
          <a:cs typeface="+mn-cs"/>
        </a:defRPr>
      </a:lvl5pPr>
      <a:lvl6pPr marL="2285903" algn="l" defTabSz="914361" rtl="0" eaLnBrk="1" latinLnBrk="0" hangingPunct="1">
        <a:defRPr sz="1800" kern="1200">
          <a:solidFill>
            <a:schemeClr val="tx1"/>
          </a:solidFill>
          <a:latin typeface="+mn-lt"/>
          <a:ea typeface="+mn-ea"/>
          <a:cs typeface="+mn-cs"/>
        </a:defRPr>
      </a:lvl6pPr>
      <a:lvl7pPr marL="2743083" algn="l" defTabSz="914361" rtl="0" eaLnBrk="1" latinLnBrk="0" hangingPunct="1">
        <a:defRPr sz="1800" kern="1200">
          <a:solidFill>
            <a:schemeClr val="tx1"/>
          </a:solidFill>
          <a:latin typeface="+mn-lt"/>
          <a:ea typeface="+mn-ea"/>
          <a:cs typeface="+mn-cs"/>
        </a:defRPr>
      </a:lvl7pPr>
      <a:lvl8pPr marL="3200264" algn="l" defTabSz="914361" rtl="0" eaLnBrk="1" latinLnBrk="0" hangingPunct="1">
        <a:defRPr sz="1800" kern="1200">
          <a:solidFill>
            <a:schemeClr val="tx1"/>
          </a:solidFill>
          <a:latin typeface="+mn-lt"/>
          <a:ea typeface="+mn-ea"/>
          <a:cs typeface="+mn-cs"/>
        </a:defRPr>
      </a:lvl8pPr>
      <a:lvl9pPr marL="3657445" algn="l" defTabSz="9143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5.xml"/><Relationship Id="rId5" Type="http://schemas.openxmlformats.org/officeDocument/2006/relationships/image" Target="../media/image10.png"/><Relationship Id="rId1" Type="http://schemas.microsoft.com/office/2007/relationships/media" Target="../media/media1.mp4"/><Relationship Id="rId2" Type="http://schemas.openxmlformats.org/officeDocument/2006/relationships/video" Target="../media/media1.mp4"/></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0"/>
            <a:ext cx="5822830" cy="6858000"/>
          </a:xfrm>
          <a:prstGeom prst="rect">
            <a:avLst/>
          </a:prstGeom>
        </p:spPr>
      </p:pic>
    </p:spTree>
    <p:extLst>
      <p:ext uri="{BB962C8B-B14F-4D97-AF65-F5344CB8AC3E}">
        <p14:creationId xmlns:p14="http://schemas.microsoft.com/office/powerpoint/2010/main" val="81825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1389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Preliminary Results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498" y="1676400"/>
            <a:ext cx="5791201" cy="4343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34" y="1676400"/>
            <a:ext cx="5791200" cy="4343400"/>
          </a:xfrm>
          <a:prstGeom prst="rect">
            <a:avLst/>
          </a:prstGeom>
        </p:spPr>
      </p:pic>
    </p:spTree>
    <p:extLst>
      <p:ext uri="{BB962C8B-B14F-4D97-AF65-F5344CB8AC3E}">
        <p14:creationId xmlns:p14="http://schemas.microsoft.com/office/powerpoint/2010/main" val="82314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14917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Summary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TextBox 2"/>
          <p:cNvSpPr txBox="1"/>
          <p:nvPr/>
        </p:nvSpPr>
        <p:spPr>
          <a:xfrm>
            <a:off x="336308" y="1350834"/>
            <a:ext cx="11572240" cy="5632311"/>
          </a:xfrm>
          <a:prstGeom prst="rect">
            <a:avLst/>
          </a:prstGeom>
          <a:noFill/>
        </p:spPr>
        <p:txBody>
          <a:bodyPr wrap="square" rtlCol="0">
            <a:spAutoFit/>
          </a:bodyPr>
          <a:lstStyle/>
          <a:p>
            <a:pPr marL="285739" indent="-285739">
              <a:buFont typeface="Arial" charset="0"/>
              <a:buChar char="•"/>
            </a:pP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is </a:t>
            </a:r>
            <a:r>
              <a:rPr lang="en-US" sz="2400" dirty="0">
                <a:solidFill>
                  <a:schemeClr val="bg1"/>
                </a:solidFill>
                <a:latin typeface="Bangla Sangam MN" charset="0"/>
                <a:ea typeface="Bangla Sangam MN" charset="0"/>
                <a:cs typeface="Bangla Sangam MN" charset="0"/>
              </a:rPr>
              <a:t>a complex combination of </a:t>
            </a:r>
            <a:r>
              <a:rPr lang="en-US" sz="2400" dirty="0" smtClean="0">
                <a:solidFill>
                  <a:schemeClr val="bg1"/>
                </a:solidFill>
                <a:latin typeface="Bangla Sangam MN" charset="0"/>
                <a:ea typeface="Bangla Sangam MN" charset="0"/>
                <a:cs typeface="Bangla Sangam MN" charset="0"/>
              </a:rPr>
              <a:t>parameters depending upon </a:t>
            </a:r>
            <a:r>
              <a:rPr lang="en-US" sz="2400" smtClean="0">
                <a:solidFill>
                  <a:schemeClr val="bg1"/>
                </a:solidFill>
                <a:latin typeface="Bangla Sangam MN" charset="0"/>
                <a:ea typeface="Bangla Sangam MN" charset="0"/>
                <a:cs typeface="Bangla Sangam MN" charset="0"/>
              </a:rPr>
              <a:t>galaxy properties.</a:t>
            </a: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Using galaxies evolved from a Semi-Analytic Model, </a:t>
            </a:r>
            <a:r>
              <a:rPr lang="en-US" sz="2400" dirty="0" smtClean="0">
                <a:solidFill>
                  <a:schemeClr val="bg1"/>
                </a:solidFill>
                <a:latin typeface="Bangla Sangam MN" charset="0"/>
                <a:ea typeface="Bangla Sangam MN" charset="0"/>
                <a:cs typeface="Bangla Sangam MN" charset="0"/>
              </a:rPr>
              <a:t>we </a:t>
            </a:r>
            <a:r>
              <a:rPr lang="en-US" sz="2400" dirty="0">
                <a:solidFill>
                  <a:schemeClr val="bg1"/>
                </a:solidFill>
                <a:latin typeface="Bangla Sangam MN" charset="0"/>
                <a:ea typeface="Bangla Sangam MN" charset="0"/>
                <a:cs typeface="Bangla Sangam MN" charset="0"/>
              </a:rPr>
              <a:t>implement a more physical prescription for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dirty="0">
                <a:solidFill>
                  <a:schemeClr val="bg1"/>
                </a:solidFill>
                <a:latin typeface="Bangla Sangam MN" charset="0"/>
                <a:ea typeface="Bangla Sangam MN" charset="0"/>
                <a:cs typeface="Bangla Sangam MN" charset="0"/>
              </a:rPr>
              <a:t>.</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Our key assumption is that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a:solidFill>
                  <a:schemeClr val="bg1"/>
                </a:solidFill>
                <a:latin typeface="Bangla Sangam MN" charset="0"/>
                <a:ea typeface="Bangla Sangam MN" charset="0"/>
                <a:cs typeface="Bangla Sangam MN" charset="0"/>
              </a:rPr>
              <a:t>depends strongly on the density of the galaxy gas.</a:t>
            </a:r>
          </a:p>
          <a:p>
            <a:pPr marL="914361" lvl="1" indent="-457181">
              <a:buFont typeface="Wingdings" charset="2"/>
              <a:buChar char="Ø"/>
            </a:pPr>
            <a:r>
              <a:rPr lang="en-US" sz="2400" dirty="0">
                <a:solidFill>
                  <a:schemeClr val="bg1"/>
                </a:solidFill>
                <a:latin typeface="Bangla Sangam MN" charset="0"/>
                <a:ea typeface="Bangla Sangam MN" charset="0"/>
                <a:cs typeface="Bangla Sangam MN" charset="0"/>
              </a:rPr>
              <a:t>Attempt to capture this by using halo mass and ejected fraction.</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Important consequence is that since these parameters evolve, the escape fraction will evolve as well.</a:t>
            </a:r>
          </a:p>
        </p:txBody>
      </p:sp>
    </p:spTree>
    <p:extLst>
      <p:ext uri="{BB962C8B-B14F-4D97-AF65-F5344CB8AC3E}">
        <p14:creationId xmlns:p14="http://schemas.microsoft.com/office/powerpoint/2010/main" val="1356984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2955173" y="1592406"/>
            <a:ext cx="6352993" cy="4079735"/>
          </a:xfrm>
          <a:prstGeom prst="ellipse">
            <a:avLst/>
          </a:prstGeom>
          <a:solidFill>
            <a:schemeClr val="bg1">
              <a:alpha val="0"/>
            </a:schemeClr>
          </a:solidFill>
          <a:ln w="79375">
            <a:solidFill>
              <a:srgbClr val="A11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112107">
            <a:off x="3269214" y="889270"/>
            <a:ext cx="5430012" cy="5501737"/>
          </a:xfrm>
          <a:prstGeom prst="rect">
            <a:avLst/>
          </a:prstGeom>
          <a:blipFill dpi="0" rotWithShape="1">
            <a:blip r:embed="rId2">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408254" y="28145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What 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a:t>
            </a:r>
          </a:p>
        </p:txBody>
      </p:sp>
      <p:sp>
        <p:nvSpPr>
          <p:cNvPr id="8" name="5-Point Star 7"/>
          <p:cNvSpPr/>
          <p:nvPr/>
        </p:nvSpPr>
        <p:spPr>
          <a:xfrm>
            <a:off x="5010152" y="337978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496236" y="40765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414520" y="398620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797552" y="304482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777052" y="31194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496236" y="2243135"/>
            <a:ext cx="635000" cy="520700"/>
          </a:xfrm>
          <a:prstGeom prst="star5">
            <a:avLst>
              <a:gd name="adj" fmla="val 24062"/>
              <a:gd name="hf" fmla="val 105146"/>
              <a:gd name="vf" fmla="val 110557"/>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094554" y="1851286"/>
            <a:ext cx="849299" cy="103010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98430" y="3894136"/>
            <a:ext cx="370081" cy="17207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0161" y="3902416"/>
            <a:ext cx="1997061" cy="523531"/>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77054" y="4724317"/>
            <a:ext cx="634999" cy="17895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61757" y="3784681"/>
            <a:ext cx="517856" cy="26721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496239" y="2898897"/>
            <a:ext cx="229055" cy="29716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343278" y="2366335"/>
            <a:ext cx="1653535" cy="90168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94714" y="4709673"/>
            <a:ext cx="1963345" cy="35644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227678" y="2563401"/>
            <a:ext cx="373689" cy="37184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2427" y="1678404"/>
            <a:ext cx="942975" cy="769441"/>
          </a:xfrm>
          <a:prstGeom prst="rect">
            <a:avLst/>
          </a:prstGeom>
          <a:noFill/>
        </p:spPr>
        <p:txBody>
          <a:bodyPr wrap="square" rtlCol="0">
            <a:spAutoFit/>
          </a:bodyPr>
          <a:lstStyle/>
          <a:p>
            <a:r>
              <a:rPr lang="en-US" sz="4400" dirty="0">
                <a:solidFill>
                  <a:schemeClr val="bg1"/>
                </a:solidFill>
              </a:rPr>
              <a:t>𝜸</a:t>
            </a:r>
          </a:p>
        </p:txBody>
      </p:sp>
      <p:sp>
        <p:nvSpPr>
          <p:cNvPr id="37" name="TextBox 36"/>
          <p:cNvSpPr txBox="1"/>
          <p:nvPr/>
        </p:nvSpPr>
        <p:spPr>
          <a:xfrm>
            <a:off x="2723227" y="4538336"/>
            <a:ext cx="942975" cy="769441"/>
          </a:xfrm>
          <a:prstGeom prst="rect">
            <a:avLst/>
          </a:prstGeom>
          <a:noFill/>
        </p:spPr>
        <p:txBody>
          <a:bodyPr wrap="square" rtlCol="0">
            <a:spAutoFit/>
          </a:bodyPr>
          <a:lstStyle/>
          <a:p>
            <a:r>
              <a:rPr lang="en-US" sz="4400" dirty="0">
                <a:solidFill>
                  <a:schemeClr val="bg1"/>
                </a:solidFill>
              </a:rPr>
              <a:t>𝜸</a:t>
            </a:r>
          </a:p>
        </p:txBody>
      </p:sp>
      <p:sp>
        <p:nvSpPr>
          <p:cNvPr id="38" name="TextBox 37"/>
          <p:cNvSpPr txBox="1"/>
          <p:nvPr/>
        </p:nvSpPr>
        <p:spPr>
          <a:xfrm>
            <a:off x="4207460" y="3602481"/>
            <a:ext cx="431947" cy="646331"/>
          </a:xfrm>
          <a:prstGeom prst="rect">
            <a:avLst/>
          </a:prstGeom>
          <a:noFill/>
        </p:spPr>
        <p:txBody>
          <a:bodyPr wrap="square" rtlCol="0">
            <a:spAutoFit/>
          </a:bodyPr>
          <a:lstStyle/>
          <a:p>
            <a:r>
              <a:rPr lang="en-US" sz="3600" dirty="0">
                <a:solidFill>
                  <a:schemeClr val="bg1"/>
                </a:solidFill>
              </a:rPr>
              <a:t>𝜸</a:t>
            </a:r>
          </a:p>
        </p:txBody>
      </p:sp>
      <p:sp>
        <p:nvSpPr>
          <p:cNvPr id="39" name="TextBox 38"/>
          <p:cNvSpPr txBox="1"/>
          <p:nvPr/>
        </p:nvSpPr>
        <p:spPr>
          <a:xfrm>
            <a:off x="5210358" y="2521603"/>
            <a:ext cx="608331" cy="523220"/>
          </a:xfrm>
          <a:prstGeom prst="rect">
            <a:avLst/>
          </a:prstGeom>
          <a:noFill/>
        </p:spPr>
        <p:txBody>
          <a:bodyPr wrap="square" rtlCol="0">
            <a:spAutoFit/>
          </a:bodyPr>
          <a:lstStyle/>
          <a:p>
            <a:r>
              <a:rPr lang="en-US" sz="2800" dirty="0">
                <a:solidFill>
                  <a:schemeClr val="bg1"/>
                </a:solidFill>
              </a:rPr>
              <a:t>𝜸</a:t>
            </a:r>
          </a:p>
        </p:txBody>
      </p:sp>
      <p:sp>
        <p:nvSpPr>
          <p:cNvPr id="40" name="TextBox 39"/>
          <p:cNvSpPr txBox="1"/>
          <p:nvPr/>
        </p:nvSpPr>
        <p:spPr>
          <a:xfrm>
            <a:off x="7929566" y="1382772"/>
            <a:ext cx="942975" cy="769441"/>
          </a:xfrm>
          <a:prstGeom prst="rect">
            <a:avLst/>
          </a:prstGeom>
          <a:noFill/>
        </p:spPr>
        <p:txBody>
          <a:bodyPr wrap="square" rtlCol="0">
            <a:spAutoFit/>
          </a:bodyPr>
          <a:lstStyle/>
          <a:p>
            <a:r>
              <a:rPr lang="en-US" sz="4400" dirty="0">
                <a:solidFill>
                  <a:schemeClr val="bg1"/>
                </a:solidFill>
              </a:rPr>
              <a:t>𝜸</a:t>
            </a:r>
          </a:p>
        </p:txBody>
      </p:sp>
      <p:sp>
        <p:nvSpPr>
          <p:cNvPr id="41" name="TextBox 40"/>
          <p:cNvSpPr txBox="1"/>
          <p:nvPr/>
        </p:nvSpPr>
        <p:spPr>
          <a:xfrm>
            <a:off x="9547707" y="3900488"/>
            <a:ext cx="942975" cy="769441"/>
          </a:xfrm>
          <a:prstGeom prst="rect">
            <a:avLst/>
          </a:prstGeom>
          <a:noFill/>
        </p:spPr>
        <p:txBody>
          <a:bodyPr wrap="square" rtlCol="0">
            <a:spAutoFit/>
          </a:bodyPr>
          <a:lstStyle/>
          <a:p>
            <a:r>
              <a:rPr lang="en-US" sz="4400" dirty="0">
                <a:solidFill>
                  <a:schemeClr val="bg1"/>
                </a:solidFill>
              </a:rPr>
              <a:t>𝜸</a:t>
            </a:r>
          </a:p>
        </p:txBody>
      </p:sp>
      <p:sp>
        <p:nvSpPr>
          <p:cNvPr id="43" name="TextBox 42"/>
          <p:cNvSpPr txBox="1"/>
          <p:nvPr/>
        </p:nvSpPr>
        <p:spPr>
          <a:xfrm>
            <a:off x="7480711" y="4567320"/>
            <a:ext cx="942975" cy="769441"/>
          </a:xfrm>
          <a:prstGeom prst="rect">
            <a:avLst/>
          </a:prstGeom>
          <a:noFill/>
        </p:spPr>
        <p:txBody>
          <a:bodyPr wrap="square" rtlCol="0">
            <a:spAutoFit/>
          </a:bodyPr>
          <a:lstStyle/>
          <a:p>
            <a:r>
              <a:rPr lang="en-US" sz="4400" dirty="0">
                <a:solidFill>
                  <a:schemeClr val="bg1"/>
                </a:solidFill>
              </a:rPr>
              <a:t>𝜸</a:t>
            </a:r>
          </a:p>
        </p:txBody>
      </p:sp>
      <p:sp>
        <p:nvSpPr>
          <p:cNvPr id="44" name="TextBox 43"/>
          <p:cNvSpPr txBox="1"/>
          <p:nvPr/>
        </p:nvSpPr>
        <p:spPr>
          <a:xfrm>
            <a:off x="6354474" y="3688429"/>
            <a:ext cx="399095" cy="461665"/>
          </a:xfrm>
          <a:prstGeom prst="rect">
            <a:avLst/>
          </a:prstGeom>
          <a:noFill/>
        </p:spPr>
        <p:txBody>
          <a:bodyPr wrap="square" rtlCol="0">
            <a:spAutoFit/>
          </a:bodyPr>
          <a:lstStyle/>
          <a:p>
            <a:r>
              <a:rPr lang="en-US" sz="2400" dirty="0">
                <a:solidFill>
                  <a:schemeClr val="bg1"/>
                </a:solidFill>
              </a:rPr>
              <a:t>𝜸</a:t>
            </a:r>
          </a:p>
        </p:txBody>
      </p:sp>
      <p:sp>
        <p:nvSpPr>
          <p:cNvPr id="45" name="TextBox 44"/>
          <p:cNvSpPr txBox="1"/>
          <p:nvPr/>
        </p:nvSpPr>
        <p:spPr>
          <a:xfrm>
            <a:off x="6538855" y="2266403"/>
            <a:ext cx="942975" cy="461665"/>
          </a:xfrm>
          <a:prstGeom prst="rect">
            <a:avLst/>
          </a:prstGeom>
          <a:noFill/>
        </p:spPr>
        <p:txBody>
          <a:bodyPr wrap="square" rtlCol="0">
            <a:spAutoFit/>
          </a:bodyPr>
          <a:lstStyle/>
          <a:p>
            <a:r>
              <a:rPr lang="en-US" sz="2400" dirty="0">
                <a:solidFill>
                  <a:schemeClr val="bg1"/>
                </a:solidFill>
              </a:rPr>
              <a:t>𝜸</a:t>
            </a:r>
          </a:p>
        </p:txBody>
      </p:sp>
      <mc:AlternateContent xmlns:mc="http://schemas.openxmlformats.org/markup-compatibility/2006" xmlns:a14="http://schemas.microsoft.com/office/drawing/2010/main">
        <mc:Choice Requires="a14">
          <p:sp>
            <p:nvSpPr>
              <p:cNvPr id="46" name="TextBox 45"/>
              <p:cNvSpPr txBox="1"/>
              <p:nvPr/>
            </p:nvSpPr>
            <p:spPr>
              <a:xfrm>
                <a:off x="494195" y="5791504"/>
                <a:ext cx="11452980" cy="972574"/>
              </a:xfrm>
              <a:prstGeom prst="rect">
                <a:avLst/>
              </a:prstGeom>
              <a:noFill/>
            </p:spPr>
            <p:txBody>
              <a:bodyPr wrap="square" rtlCol="0">
                <a:spAutoFit/>
              </a:bodyPr>
              <a:lstStyle/>
              <a:p>
                <a:pPr algn="ctr"/>
                <a:r>
                  <a:rPr lang="en-US" sz="3600" dirty="0" smtClean="0">
                    <a:solidFill>
                      <a:schemeClr val="bg1"/>
                    </a:solidFill>
                    <a:latin typeface="Bangla Sangam MN" charset="0"/>
                    <a:ea typeface="Bangla Sangam MN" charset="0"/>
                    <a:cs typeface="Bangla Sangam MN" charset="0"/>
                  </a:rPr>
                  <a:t>f</a:t>
                </a:r>
                <a:r>
                  <a:rPr lang="en-US" sz="3600" baseline="-25000" dirty="0" err="1">
                    <a:solidFill>
                      <a:schemeClr val="bg1"/>
                    </a:solidFill>
                    <a:latin typeface="Bangla Sangam MN" charset="0"/>
                    <a:ea typeface="Bangla Sangam MN" charset="0"/>
                    <a:cs typeface="Bangla Sangam MN" charset="0"/>
                  </a:rPr>
                  <a:t>esc</a:t>
                </a:r>
                <a:r>
                  <a:rPr lang="en-US" sz="3600" dirty="0">
                    <a:solidFill>
                      <a:schemeClr val="bg1"/>
                    </a:solidFill>
                    <a:latin typeface="Bangla Sangam MN" charset="0"/>
                    <a:ea typeface="Bangla Sangam MN" charset="0"/>
                    <a:cs typeface="Bangla Sangam MN" charset="0"/>
                  </a:rPr>
                  <a:t> = </a:t>
                </a:r>
                <a14:m>
                  <m:oMath xmlns:m="http://schemas.openxmlformats.org/officeDocument/2006/math">
                    <m:f>
                      <m:fPr>
                        <m:ctrlPr>
                          <a:rPr lang="bg-BG" sz="3600" i="1" smtClean="0">
                            <a:solidFill>
                              <a:schemeClr val="bg1"/>
                            </a:solidFill>
                            <a:latin typeface="Cambria Math" charset="0"/>
                            <a:ea typeface="Bangla Sangam MN" charset="0"/>
                            <a:cs typeface="Bangla Sangam MN" charset="0"/>
                          </a:rPr>
                        </m:ctrlPr>
                      </m:fPr>
                      <m:num>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𝑡h𝑎𝑡</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𝐸𝑠𝑐𝑎𝑝𝑒</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𝑖𝑛𝑡𝑜</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𝐼𝐺𝑀</m:t>
                        </m:r>
                      </m:num>
                      <m:den>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𝑒𝑚𝑖𝑡𝑡𝑒𝑑</m:t>
                        </m:r>
                      </m:den>
                    </m:f>
                  </m:oMath>
                </a14:m>
                <a:r>
                  <a:rPr lang="en-US" sz="3600" dirty="0">
                    <a:solidFill>
                      <a:schemeClr val="bg1"/>
                    </a:solidFill>
                    <a:latin typeface="Bangla Sangam MN" charset="0"/>
                    <a:ea typeface="Bangla Sangam MN" charset="0"/>
                    <a:cs typeface="Bangla Sangam MN" charset="0"/>
                  </a:rPr>
                  <a:t>	</a:t>
                </a:r>
              </a:p>
            </p:txBody>
          </p:sp>
        </mc:Choice>
        <mc:Fallback xmlns="">
          <p:sp>
            <p:nvSpPr>
              <p:cNvPr id="46" name="TextBox 45"/>
              <p:cNvSpPr txBox="1">
                <a:spLocks noRot="1" noChangeAspect="1" noMove="1" noResize="1" noEditPoints="1" noAdjustHandles="1" noChangeArrowheads="1" noChangeShapeType="1" noTextEdit="1"/>
              </p:cNvSpPr>
              <p:nvPr/>
            </p:nvSpPr>
            <p:spPr>
              <a:xfrm>
                <a:off x="494195" y="5791504"/>
                <a:ext cx="11452980" cy="972574"/>
              </a:xfrm>
              <a:prstGeom prst="rect">
                <a:avLst/>
              </a:prstGeom>
              <a:blipFill rotWithShape="0">
                <a:blip r:embed="rId3"/>
                <a:stretch>
                  <a:fillRect b="-9375"/>
                </a:stretch>
              </a:blipFill>
            </p:spPr>
            <p:txBody>
              <a:bodyPr/>
              <a:lstStyle/>
              <a:p>
                <a:r>
                  <a:rPr lang="en-US">
                    <a:noFill/>
                  </a:rPr>
                  <a:t> </a:t>
                </a:r>
              </a:p>
            </p:txBody>
          </p:sp>
        </mc:Fallback>
      </mc:AlternateContent>
      <p:sp>
        <p:nvSpPr>
          <p:cNvPr id="51" name="Title 1"/>
          <p:cNvSpPr txBox="1">
            <a:spLocks/>
          </p:cNvSpPr>
          <p:nvPr/>
        </p:nvSpPr>
        <p:spPr>
          <a:xfrm>
            <a:off x="8820978" y="2042481"/>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2" name="Title 1"/>
          <p:cNvSpPr txBox="1">
            <a:spLocks/>
          </p:cNvSpPr>
          <p:nvPr/>
        </p:nvSpPr>
        <p:spPr>
          <a:xfrm>
            <a:off x="8601524" y="5063719"/>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3" name="Title 1"/>
          <p:cNvSpPr txBox="1">
            <a:spLocks/>
          </p:cNvSpPr>
          <p:nvPr/>
        </p:nvSpPr>
        <p:spPr>
          <a:xfrm>
            <a:off x="970315" y="3305175"/>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4" name="Title 1"/>
          <p:cNvSpPr txBox="1">
            <a:spLocks/>
          </p:cNvSpPr>
          <p:nvPr/>
        </p:nvSpPr>
        <p:spPr>
          <a:xfrm>
            <a:off x="7527429" y="4447111"/>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5" name="Title 1"/>
          <p:cNvSpPr txBox="1">
            <a:spLocks/>
          </p:cNvSpPr>
          <p:nvPr/>
        </p:nvSpPr>
        <p:spPr>
          <a:xfrm>
            <a:off x="7607201" y="261514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6" name="Title 1"/>
          <p:cNvSpPr txBox="1">
            <a:spLocks/>
          </p:cNvSpPr>
          <p:nvPr/>
        </p:nvSpPr>
        <p:spPr>
          <a:xfrm>
            <a:off x="4281671" y="2228975"/>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7" name="Title 1"/>
          <p:cNvSpPr txBox="1">
            <a:spLocks/>
          </p:cNvSpPr>
          <p:nvPr/>
        </p:nvSpPr>
        <p:spPr>
          <a:xfrm>
            <a:off x="5256704" y="514780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8" name="Title 1"/>
          <p:cNvSpPr txBox="1">
            <a:spLocks/>
          </p:cNvSpPr>
          <p:nvPr/>
        </p:nvSpPr>
        <p:spPr>
          <a:xfrm>
            <a:off x="2917513" y="3928284"/>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Tree>
    <p:extLst>
      <p:ext uri="{BB962C8B-B14F-4D97-AF65-F5344CB8AC3E}">
        <p14:creationId xmlns:p14="http://schemas.microsoft.com/office/powerpoint/2010/main" val="107057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 grpId="0" animBg="1"/>
      <p:bldP spid="8" grpId="0" animBg="1"/>
      <p:bldP spid="9" grpId="0" animBg="1"/>
      <p:bldP spid="10" grpId="0" animBg="1"/>
      <p:bldP spid="11" grpId="0" animBg="1"/>
      <p:bldP spid="13" grpId="0" animBg="1"/>
      <p:bldP spid="15" grpId="0" animBg="1"/>
      <p:bldP spid="36" grpId="0"/>
      <p:bldP spid="37" grpId="0"/>
      <p:bldP spid="38" grpId="0"/>
      <p:bldP spid="39" grpId="0"/>
      <p:bldP spid="40" grpId="0"/>
      <p:bldP spid="41" grpId="0"/>
      <p:bldP spid="43" grpId="0"/>
      <p:bldP spid="44" grpId="0"/>
      <p:bldP spid="45" grpId="0"/>
      <p:bldP spid="46" grpId="0"/>
      <p:bldP spid="51" grpId="0"/>
      <p:bldP spid="52" grpId="0"/>
      <p:bldP spid="53" grpId="0"/>
      <p:bldP spid="54" grpId="1"/>
      <p:bldP spid="55" grpId="1"/>
      <p:bldP spid="56" grpId="1"/>
      <p:bldP spid="57" grpId="1"/>
      <p:bldP spid="5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7360357" y="1317980"/>
            <a:ext cx="3583114" cy="71575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163896" y="2109023"/>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503" y="5499303"/>
            <a:ext cx="732293" cy="776231"/>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112" y="2519245"/>
            <a:ext cx="741549" cy="786042"/>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0894" y="3582211"/>
            <a:ext cx="591712" cy="627215"/>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391" y="3056018"/>
            <a:ext cx="732293" cy="776231"/>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2112769"/>
            <a:ext cx="732293" cy="776231"/>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98" y="5510513"/>
            <a:ext cx="732293" cy="776231"/>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2202246"/>
            <a:ext cx="732293" cy="776231"/>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932" y="3116426"/>
            <a:ext cx="732293" cy="776231"/>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372" y="4278516"/>
            <a:ext cx="732293" cy="776231"/>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55" y="4373615"/>
            <a:ext cx="732293" cy="776231"/>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4856639"/>
            <a:ext cx="732293" cy="776231"/>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136" y="5664286"/>
            <a:ext cx="732293" cy="776231"/>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131" y="5382747"/>
            <a:ext cx="732293" cy="776231"/>
          </a:xfrm>
          <a:prstGeom prst="rect">
            <a:avLst/>
          </a:prstGeom>
        </p:spPr>
      </p:pic>
      <p:sp>
        <p:nvSpPr>
          <p:cNvPr id="25" name="Title 1"/>
          <p:cNvSpPr txBox="1">
            <a:spLocks/>
          </p:cNvSpPr>
          <p:nvPr/>
        </p:nvSpPr>
        <p:spPr>
          <a:xfrm>
            <a:off x="1408254" y="281458"/>
            <a:ext cx="9946511" cy="1350831"/>
          </a:xfrm>
          <a:prstGeom prst="rect">
            <a:avLst/>
          </a:prstGeom>
        </p:spPr>
        <p:txBody>
          <a:bodyPr vert="horz" lIns="91440" tIns="45720" rIns="91440" bIns="45720" rtlCol="0" anchor="ctr">
            <a:normAutofit/>
          </a:bodyPr>
          <a:lstStyle>
            <a:lvl1pPr algn="l" defTabSz="91436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Why is </a:t>
            </a:r>
            <a:r>
              <a:rPr lang="en-US" sz="6000"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sz="6000"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sz="6000" b="1" baseline="-25000" dirty="0" smtClean="0">
                <a:ln>
                  <a:solidFill>
                    <a:schemeClr val="tx1">
                      <a:alpha val="70000"/>
                    </a:schemeClr>
                  </a:solidFill>
                </a:ln>
                <a:solidFill>
                  <a:srgbClr val="C49B00"/>
                </a:solidFill>
                <a:latin typeface="Bangla Sangam MN" charset="0"/>
                <a:ea typeface="Bangla Sangam MN" charset="0"/>
                <a:cs typeface="Bangla Sangam MN" charset="0"/>
              </a:rPr>
              <a:t> </a:t>
            </a: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important?</a:t>
            </a:r>
            <a:endParaRPr lang="en-US" sz="6000"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454" y="3722250"/>
            <a:ext cx="732293" cy="776231"/>
          </a:xfrm>
          <a:prstGeom prst="rect">
            <a:avLst/>
          </a:prstGeom>
        </p:spPr>
      </p:pic>
      <p:sp>
        <p:nvSpPr>
          <p:cNvPr id="12" name="5-Point Star 11"/>
          <p:cNvSpPr/>
          <p:nvPr/>
        </p:nvSpPr>
        <p:spPr>
          <a:xfrm>
            <a:off x="6754954" y="551051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6754954" y="229984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10858500" y="5660578"/>
            <a:ext cx="368300" cy="387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8589566" y="3504542"/>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6594793" y="338598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8436443" y="514205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p:nvPr/>
        </p:nvSpPr>
        <p:spPr>
          <a:xfrm>
            <a:off x="11247508" y="325580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10220396" y="451152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8377508" y="2430015"/>
            <a:ext cx="306246" cy="260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7293642" y="3944887"/>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8571160" y="593661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9149973" y="462120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9484122" y="578757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9715500" y="2284416"/>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9038" y="2112769"/>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872" y="5491555"/>
            <a:ext cx="744979" cy="789678"/>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590" y="2117466"/>
            <a:ext cx="1952179" cy="2069310"/>
          </a:xfrm>
          <a:prstGeom prst="rect">
            <a:avLst/>
          </a:prstGeom>
        </p:spPr>
      </p:pic>
      <p:pic>
        <p:nvPicPr>
          <p:cNvPr id="107" name="Picture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108" y="3152413"/>
            <a:ext cx="1452901" cy="1540076"/>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533" y="3059764"/>
            <a:ext cx="732293" cy="776231"/>
          </a:xfrm>
          <a:prstGeom prst="rect">
            <a:avLst/>
          </a:prstGeom>
        </p:spPr>
      </p:pic>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38" y="2228277"/>
            <a:ext cx="418561" cy="443675"/>
          </a:xfrm>
          <a:prstGeom prst="rect">
            <a:avLst/>
          </a:prstGeom>
        </p:spPr>
      </p:pic>
      <p:pic>
        <p:nvPicPr>
          <p:cNvPr id="110" name="Picture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662" y="5727436"/>
            <a:ext cx="442947" cy="469524"/>
          </a:xfrm>
          <a:prstGeom prst="rect">
            <a:avLst/>
          </a:prstGeom>
        </p:spPr>
      </p:pic>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267" y="2331893"/>
            <a:ext cx="446509" cy="473300"/>
          </a:xfrm>
          <a:prstGeom prst="rect">
            <a:avLst/>
          </a:prstGeom>
        </p:spPr>
      </p:pic>
      <p:pic>
        <p:nvPicPr>
          <p:cNvPr id="112" name="Picture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09" y="3359415"/>
            <a:ext cx="342297" cy="362835"/>
          </a:xfrm>
          <a:prstGeom prst="rect">
            <a:avLst/>
          </a:prstGeom>
        </p:spPr>
      </p:pic>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555" y="4373615"/>
            <a:ext cx="510012" cy="540613"/>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942" y="4430379"/>
            <a:ext cx="605663" cy="642003"/>
          </a:xfrm>
          <a:prstGeom prst="rect">
            <a:avLst/>
          </a:prstGeom>
        </p:spPr>
      </p:pic>
      <p:pic>
        <p:nvPicPr>
          <p:cNvPr id="115" name="Picture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848" y="5054747"/>
            <a:ext cx="466563" cy="494557"/>
          </a:xfrm>
          <a:prstGeom prst="rect">
            <a:avLst/>
          </a:prstGeom>
        </p:spPr>
      </p:pic>
      <p:pic>
        <p:nvPicPr>
          <p:cNvPr id="116" name="Pictur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302" y="5908280"/>
            <a:ext cx="402088" cy="426213"/>
          </a:xfrm>
          <a:prstGeom prst="rect">
            <a:avLst/>
          </a:prstGeom>
        </p:spPr>
      </p:pic>
      <p:pic>
        <p:nvPicPr>
          <p:cNvPr id="117" name="Picture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53" y="5298534"/>
            <a:ext cx="922724" cy="978088"/>
          </a:xfrm>
          <a:prstGeom prst="rect">
            <a:avLst/>
          </a:prstGeom>
        </p:spPr>
      </p:pic>
      <p:pic>
        <p:nvPicPr>
          <p:cNvPr id="118" name="Picture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202" y="3857763"/>
            <a:ext cx="409997" cy="434598"/>
          </a:xfrm>
          <a:prstGeom prst="rect">
            <a:avLst/>
          </a:prstGeom>
        </p:spPr>
      </p:pic>
      <p:sp>
        <p:nvSpPr>
          <p:cNvPr id="119" name="5-Point Star 118"/>
          <p:cNvSpPr/>
          <p:nvPr/>
        </p:nvSpPr>
        <p:spPr>
          <a:xfrm>
            <a:off x="830096" y="551425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5-Point Star 119"/>
          <p:cNvSpPr/>
          <p:nvPr/>
        </p:nvSpPr>
        <p:spPr>
          <a:xfrm>
            <a:off x="830096" y="230358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5-Point Star 120"/>
          <p:cNvSpPr/>
          <p:nvPr/>
        </p:nvSpPr>
        <p:spPr>
          <a:xfrm>
            <a:off x="4933642" y="5664324"/>
            <a:ext cx="368300" cy="387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2664708" y="3508288"/>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122"/>
          <p:cNvSpPr/>
          <p:nvPr/>
        </p:nvSpPr>
        <p:spPr>
          <a:xfrm>
            <a:off x="669935" y="338973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123"/>
          <p:cNvSpPr/>
          <p:nvPr/>
        </p:nvSpPr>
        <p:spPr>
          <a:xfrm>
            <a:off x="2511585" y="514580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124"/>
          <p:cNvSpPr/>
          <p:nvPr/>
        </p:nvSpPr>
        <p:spPr>
          <a:xfrm>
            <a:off x="5322650" y="325955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125"/>
          <p:cNvSpPr/>
          <p:nvPr/>
        </p:nvSpPr>
        <p:spPr>
          <a:xfrm>
            <a:off x="4295538" y="451526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126"/>
          <p:cNvSpPr/>
          <p:nvPr/>
        </p:nvSpPr>
        <p:spPr>
          <a:xfrm>
            <a:off x="2452650" y="2433761"/>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27"/>
          <p:cNvSpPr/>
          <p:nvPr/>
        </p:nvSpPr>
        <p:spPr>
          <a:xfrm>
            <a:off x="1368784" y="3948633"/>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28"/>
          <p:cNvSpPr/>
          <p:nvPr/>
        </p:nvSpPr>
        <p:spPr>
          <a:xfrm>
            <a:off x="2646302" y="594035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9"/>
          <p:cNvSpPr/>
          <p:nvPr/>
        </p:nvSpPr>
        <p:spPr>
          <a:xfrm>
            <a:off x="3225115" y="462495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0"/>
          <p:cNvSpPr/>
          <p:nvPr/>
        </p:nvSpPr>
        <p:spPr>
          <a:xfrm>
            <a:off x="3559264" y="579132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31"/>
          <p:cNvSpPr/>
          <p:nvPr/>
        </p:nvSpPr>
        <p:spPr>
          <a:xfrm>
            <a:off x="3790642" y="2288162"/>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063820" y="1400640"/>
            <a:ext cx="3903713" cy="63334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96" y="1463675"/>
            <a:ext cx="3748096" cy="505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8055" y="1355897"/>
            <a:ext cx="3409950" cy="584200"/>
          </a:xfrm>
          <a:prstGeom prst="rect">
            <a:avLst/>
          </a:prstGeom>
        </p:spPr>
      </p:pic>
      <p:sp>
        <p:nvSpPr>
          <p:cNvPr id="136" name="5-Point Star 135"/>
          <p:cNvSpPr/>
          <p:nvPr/>
        </p:nvSpPr>
        <p:spPr>
          <a:xfrm flipV="1">
            <a:off x="626409" y="462222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36"/>
          <p:cNvSpPr/>
          <p:nvPr/>
        </p:nvSpPr>
        <p:spPr>
          <a:xfrm flipV="1">
            <a:off x="2006687" y="347057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5-Point Star 137"/>
          <p:cNvSpPr/>
          <p:nvPr/>
        </p:nvSpPr>
        <p:spPr>
          <a:xfrm flipV="1">
            <a:off x="1982279" y="591631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5-Point Star 138"/>
          <p:cNvSpPr/>
          <p:nvPr/>
        </p:nvSpPr>
        <p:spPr>
          <a:xfrm flipV="1">
            <a:off x="4277532" y="53492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4519707"/>
            <a:ext cx="330260" cy="350076"/>
          </a:xfrm>
          <a:prstGeom prst="rect">
            <a:avLst/>
          </a:prstGeom>
        </p:spPr>
      </p:pic>
      <p:sp>
        <p:nvSpPr>
          <p:cNvPr id="145" name="5-Point Star 144"/>
          <p:cNvSpPr/>
          <p:nvPr/>
        </p:nvSpPr>
        <p:spPr>
          <a:xfrm flipV="1">
            <a:off x="5132619" y="43448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097" y="3407172"/>
            <a:ext cx="330260" cy="350076"/>
          </a:xfrm>
          <a:prstGeom prst="rect">
            <a:avLst/>
          </a:prstGeom>
        </p:spPr>
      </p:pic>
      <p:pic>
        <p:nvPicPr>
          <p:cNvPr id="148" name="Picture 1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046" y="5280024"/>
            <a:ext cx="330260" cy="350076"/>
          </a:xfrm>
          <a:prstGeom prst="rect">
            <a:avLst/>
          </a:prstGeom>
        </p:spPr>
      </p:pic>
      <p:pic>
        <p:nvPicPr>
          <p:cNvPr id="149" name="Picture 1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701" y="5787578"/>
            <a:ext cx="330260" cy="350076"/>
          </a:xfrm>
          <a:prstGeom prst="rect">
            <a:avLst/>
          </a:prstGeom>
        </p:spPr>
      </p:pic>
      <p:pic>
        <p:nvPicPr>
          <p:cNvPr id="150" name="Picture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77" y="3956676"/>
            <a:ext cx="330260" cy="350076"/>
          </a:xfrm>
          <a:prstGeom prst="rect">
            <a:avLst/>
          </a:prstGeom>
        </p:spPr>
      </p:pic>
      <p:sp>
        <p:nvSpPr>
          <p:cNvPr id="140" name="5-Point Star 139"/>
          <p:cNvSpPr/>
          <p:nvPr/>
        </p:nvSpPr>
        <p:spPr>
          <a:xfrm flipV="1">
            <a:off x="7781188" y="589700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5-Point Star 140"/>
          <p:cNvSpPr/>
          <p:nvPr/>
        </p:nvSpPr>
        <p:spPr>
          <a:xfrm flipV="1">
            <a:off x="10313866" y="538480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5-Point Star 141"/>
          <p:cNvSpPr/>
          <p:nvPr/>
        </p:nvSpPr>
        <p:spPr>
          <a:xfrm flipV="1">
            <a:off x="6621913" y="462222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5-Point Star 142"/>
          <p:cNvSpPr/>
          <p:nvPr/>
        </p:nvSpPr>
        <p:spPr>
          <a:xfrm flipV="1">
            <a:off x="8028881" y="35119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5-Point Star 143"/>
          <p:cNvSpPr/>
          <p:nvPr/>
        </p:nvSpPr>
        <p:spPr>
          <a:xfrm flipV="1">
            <a:off x="11036183" y="40614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5-Point Star 150"/>
          <p:cNvSpPr/>
          <p:nvPr/>
        </p:nvSpPr>
        <p:spPr>
          <a:xfrm flipV="1">
            <a:off x="1664693" y="27514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5-Point Star 151"/>
          <p:cNvSpPr/>
          <p:nvPr/>
        </p:nvSpPr>
        <p:spPr>
          <a:xfrm flipV="1">
            <a:off x="5339254" y="240389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5-Point Star 152"/>
          <p:cNvSpPr/>
          <p:nvPr/>
        </p:nvSpPr>
        <p:spPr>
          <a:xfrm flipV="1">
            <a:off x="5333804" y="503949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flipV="1">
            <a:off x="1468081" y="483185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5-Point Star 154"/>
          <p:cNvSpPr/>
          <p:nvPr/>
        </p:nvSpPr>
        <p:spPr>
          <a:xfrm flipV="1">
            <a:off x="2430680" y="468928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5-Point Star 156"/>
          <p:cNvSpPr/>
          <p:nvPr/>
        </p:nvSpPr>
        <p:spPr>
          <a:xfrm flipV="1">
            <a:off x="3111754" y="276061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207" y="2667711"/>
            <a:ext cx="330260" cy="350076"/>
          </a:xfrm>
          <a:prstGeom prst="rect">
            <a:avLst/>
          </a:prstGeom>
        </p:spPr>
      </p:pic>
      <p:pic>
        <p:nvPicPr>
          <p:cNvPr id="162" name="Picture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207" y="4433337"/>
            <a:ext cx="330260" cy="350076"/>
          </a:xfrm>
          <a:prstGeom prst="rect">
            <a:avLst/>
          </a:prstGeom>
        </p:spPr>
      </p:pic>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926" y="4713115"/>
            <a:ext cx="330260" cy="350076"/>
          </a:xfrm>
          <a:prstGeom prst="rect">
            <a:avLst/>
          </a:prstGeom>
        </p:spPr>
      </p:pic>
      <p:sp>
        <p:nvSpPr>
          <p:cNvPr id="156" name="5-Point Star 155"/>
          <p:cNvSpPr/>
          <p:nvPr/>
        </p:nvSpPr>
        <p:spPr>
          <a:xfrm flipV="1">
            <a:off x="7675847" y="2764940"/>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5-Point Star 158"/>
          <p:cNvSpPr/>
          <p:nvPr/>
        </p:nvSpPr>
        <p:spPr>
          <a:xfrm flipV="1">
            <a:off x="8488659" y="4509674"/>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5-Point Star 159"/>
          <p:cNvSpPr/>
          <p:nvPr/>
        </p:nvSpPr>
        <p:spPr>
          <a:xfrm flipV="1">
            <a:off x="7259437" y="483730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946" y="4897344"/>
            <a:ext cx="330260" cy="350076"/>
          </a:xfrm>
          <a:prstGeom prst="rect">
            <a:avLst/>
          </a:prstGeom>
        </p:spPr>
      </p:pic>
      <p:sp>
        <p:nvSpPr>
          <p:cNvPr id="158" name="5-Point Star 157"/>
          <p:cNvSpPr/>
          <p:nvPr/>
        </p:nvSpPr>
        <p:spPr>
          <a:xfrm flipV="1">
            <a:off x="11152489" y="50095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 name="Picture 1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378" y="2290387"/>
            <a:ext cx="330260" cy="350076"/>
          </a:xfrm>
          <a:prstGeom prst="rect">
            <a:avLst/>
          </a:prstGeom>
        </p:spPr>
      </p:pic>
      <p:pic>
        <p:nvPicPr>
          <p:cNvPr id="168" name="Picture 1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745" y="2793799"/>
            <a:ext cx="330260" cy="350076"/>
          </a:xfrm>
          <a:prstGeom prst="rect">
            <a:avLst/>
          </a:prstGeom>
        </p:spPr>
      </p:pic>
      <p:sp>
        <p:nvSpPr>
          <p:cNvPr id="165" name="5-Point Star 164"/>
          <p:cNvSpPr/>
          <p:nvPr/>
        </p:nvSpPr>
        <p:spPr>
          <a:xfrm flipV="1">
            <a:off x="9217663" y="288394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5-Point Star 165"/>
          <p:cNvSpPr/>
          <p:nvPr/>
        </p:nvSpPr>
        <p:spPr>
          <a:xfrm flipV="1">
            <a:off x="11184804" y="239516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9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136"/>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38"/>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1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2"/>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3"/>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5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4"/>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5"/>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6"/>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1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5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58"/>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1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59"/>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1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60"/>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60"/>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143"/>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142"/>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140"/>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visible"/>
                                      </p:to>
                                    </p:set>
                                  </p:childTnLst>
                                </p:cTn>
                              </p:par>
                              <p:par>
                                <p:cTn id="151" presetID="1" presetClass="entr" presetSubtype="0" fill="hold" grpId="1" nodeType="withEffect">
                                  <p:stCondLst>
                                    <p:cond delay="0"/>
                                  </p:stCondLst>
                                  <p:childTnLst>
                                    <p:set>
                                      <p:cBhvr>
                                        <p:cTn id="152" dur="1" fill="hold">
                                          <p:stCondLst>
                                            <p:cond delay="0"/>
                                          </p:stCondLst>
                                        </p:cTn>
                                        <p:tgtEl>
                                          <p:spTgt spid="14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2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3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4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4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4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4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09"/>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1"/>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3"/>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4"/>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0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6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71"/>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6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7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66"/>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6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6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62"/>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70"/>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7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72"/>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65"/>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6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67"/>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4" grpId="0" animBg="1"/>
      <p:bldP spid="12" grpId="0" animBg="1"/>
      <p:bldP spid="5" grpId="0" animBg="1"/>
      <p:bldP spid="9" grpId="0" animBg="1"/>
      <p:bldP spid="10" grpId="0" animBg="1"/>
      <p:bldP spid="32" grpId="0" animBg="1"/>
      <p:bldP spid="33" grpId="0" animBg="1"/>
      <p:bldP spid="34" grpId="0" animBg="1"/>
      <p:bldP spid="35" grpId="0" animBg="1"/>
      <p:bldP spid="36" grpId="0" animBg="1"/>
      <p:bldP spid="37" grpId="0" animBg="1"/>
      <p:bldP spid="51" grpId="0" animBg="1"/>
      <p:bldP spid="52" grpId="0" animBg="1"/>
      <p:bldP spid="53" grpId="0" animBg="1"/>
      <p:bldP spid="7" grpId="0" animBg="1"/>
      <p:bldP spid="104"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6" grpId="0" animBg="1"/>
      <p:bldP spid="136" grpId="1" animBg="1"/>
      <p:bldP spid="137" grpId="0" animBg="1"/>
      <p:bldP spid="137" grpId="1" animBg="1"/>
      <p:bldP spid="138" grpId="0" animBg="1"/>
      <p:bldP spid="138" grpId="1" animBg="1"/>
      <p:bldP spid="139" grpId="0" animBg="1"/>
      <p:bldP spid="139" grpId="1" animBg="1"/>
      <p:bldP spid="145" grpId="0" animBg="1"/>
      <p:bldP spid="145"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7" grpId="1" animBg="1"/>
      <p:bldP spid="156" grpId="0" animBg="1"/>
      <p:bldP spid="156" grpId="1" animBg="1"/>
      <p:bldP spid="159" grpId="0" animBg="1"/>
      <p:bldP spid="159" grpId="1" animBg="1"/>
      <p:bldP spid="160" grpId="0" animBg="1"/>
      <p:bldP spid="160" grpId="1" animBg="1"/>
      <p:bldP spid="158" grpId="0" animBg="1"/>
      <p:bldP spid="158" grpId="1" animBg="1"/>
      <p:bldP spid="165" grpId="0" animBg="1"/>
      <p:bldP spid="165" grpId="1" animBg="1"/>
      <p:bldP spid="166" grpId="0" animBg="1"/>
      <p:bldP spid="16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0693" y="1647110"/>
            <a:ext cx="11627945" cy="892552"/>
          </a:xfrm>
          <a:prstGeom prst="rect">
            <a:avLst/>
          </a:prstGeom>
          <a:noFill/>
        </p:spPr>
        <p:txBody>
          <a:bodyPr wrap="square" rtlCol="0">
            <a:spAutoFit/>
          </a:bodyPr>
          <a:lstStyle/>
          <a:p>
            <a:pPr marL="285739" indent="-285739">
              <a:buFont typeface="Arial" charset="0"/>
              <a:buChar char="•"/>
            </a:pPr>
            <a:r>
              <a:rPr lang="en-US" sz="2600" dirty="0">
                <a:solidFill>
                  <a:schemeClr val="bg1"/>
                </a:solidFill>
                <a:latin typeface="Bangla Sangam MN" charset="0"/>
                <a:ea typeface="Bangla Sangam MN" charset="0"/>
                <a:cs typeface="Bangla Sangam MN" charset="0"/>
              </a:rPr>
              <a:t>Stellar feedback + Supernovae blowouts move gas to outskirts.</a:t>
            </a:r>
          </a:p>
          <a:p>
            <a:pPr marL="914361" lvl="1" indent="-457181">
              <a:buFont typeface="Wingdings" charset="2"/>
              <a:buChar char="Ø"/>
            </a:pPr>
            <a:r>
              <a:rPr lang="en-US" sz="2600" dirty="0">
                <a:solidFill>
                  <a:schemeClr val="bg1"/>
                </a:solidFill>
                <a:latin typeface="Bangla Sangam MN" charset="0"/>
                <a:ea typeface="Bangla Sangam MN" charset="0"/>
                <a:cs typeface="Bangla Sangam MN" charset="0"/>
              </a:rPr>
              <a:t>Photons can more easily escape into the IGM?</a:t>
            </a:r>
          </a:p>
        </p:txBody>
      </p:sp>
      <p:sp>
        <p:nvSpPr>
          <p:cNvPr id="12" name="Title 1"/>
          <p:cNvSpPr txBox="1">
            <a:spLocks/>
          </p:cNvSpPr>
          <p:nvPr/>
        </p:nvSpPr>
        <p:spPr>
          <a:xfrm>
            <a:off x="110451" y="283158"/>
            <a:ext cx="11972925" cy="135083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A Function of the Individual Galaxy?</a:t>
            </a:r>
          </a:p>
        </p:txBody>
      </p:sp>
      <p:sp>
        <p:nvSpPr>
          <p:cNvPr id="14" name="TextBox 13"/>
          <p:cNvSpPr txBox="1"/>
          <p:nvPr/>
        </p:nvSpPr>
        <p:spPr>
          <a:xfrm>
            <a:off x="5244858" y="6369269"/>
            <a:ext cx="2595607"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Kimm</a:t>
            </a:r>
            <a:r>
              <a:rPr lang="en-US" dirty="0">
                <a:solidFill>
                  <a:schemeClr val="bg1"/>
                </a:solidFill>
                <a:latin typeface="Bangla Sangam MN" charset="0"/>
                <a:ea typeface="Bangla Sangam MN" charset="0"/>
                <a:cs typeface="Bangla Sangam MN" charset="0"/>
              </a:rPr>
              <a:t> et al., 2016)</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215" y="2648319"/>
            <a:ext cx="3378200" cy="3416300"/>
          </a:xfrm>
          <a:prstGeom prst="rect">
            <a:avLst/>
          </a:prstGeom>
        </p:spPr>
      </p:pic>
      <p:cxnSp>
        <p:nvCxnSpPr>
          <p:cNvPr id="16" name="Straight Arrow Connector 15"/>
          <p:cNvCxnSpPr/>
          <p:nvPr/>
        </p:nvCxnSpPr>
        <p:spPr>
          <a:xfrm flipV="1">
            <a:off x="4165283" y="4356471"/>
            <a:ext cx="1459568" cy="73940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8963" y="5311080"/>
            <a:ext cx="1630680" cy="1692771"/>
          </a:xfrm>
          <a:prstGeom prst="rect">
            <a:avLst/>
          </a:prstGeom>
          <a:noFill/>
        </p:spPr>
        <p:txBody>
          <a:bodyPr wrap="square" rtlCol="0">
            <a:spAutoFit/>
          </a:bodyPr>
          <a:lstStyle/>
          <a:p>
            <a:r>
              <a:rPr lang="en-US" sz="2000" dirty="0">
                <a:solidFill>
                  <a:schemeClr val="bg1"/>
                </a:solidFill>
                <a:latin typeface="Bangla Sangam MN" charset="0"/>
                <a:ea typeface="Bangla Sangam MN" charset="0"/>
                <a:cs typeface="Bangla Sangam MN" charset="0"/>
              </a:rPr>
              <a:t>Radiation Feedback</a:t>
            </a:r>
          </a:p>
          <a:p>
            <a:pPr marL="285739" indent="-285739">
              <a:buFont typeface="Arial" charset="0"/>
              <a:buChar char="•"/>
            </a:pPr>
            <a:endParaRPr lang="en-US" sz="32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3200" dirty="0">
              <a:solidFill>
                <a:schemeClr val="bg1"/>
              </a:solidFill>
              <a:latin typeface="Bangla Sangam MN" charset="0"/>
              <a:ea typeface="Bangla Sangam MN" charset="0"/>
              <a:cs typeface="Bangla Sangam MN" charset="0"/>
            </a:endParaRPr>
          </a:p>
        </p:txBody>
      </p:sp>
      <p:cxnSp>
        <p:nvCxnSpPr>
          <p:cNvPr id="18" name="Straight Arrow Connector 17"/>
          <p:cNvCxnSpPr/>
          <p:nvPr/>
        </p:nvCxnSpPr>
        <p:spPr>
          <a:xfrm flipH="1" flipV="1">
            <a:off x="6542661" y="4105276"/>
            <a:ext cx="1744688" cy="80772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3880" y="5059887"/>
            <a:ext cx="1630680" cy="1384995"/>
          </a:xfrm>
          <a:prstGeom prst="rect">
            <a:avLst/>
          </a:prstGeom>
          <a:noFill/>
        </p:spPr>
        <p:txBody>
          <a:bodyPr wrap="square" rtlCol="0">
            <a:spAutoFit/>
          </a:bodyPr>
          <a:lstStyle/>
          <a:p>
            <a:r>
              <a:rPr lang="en-US" sz="2000" dirty="0">
                <a:solidFill>
                  <a:schemeClr val="bg1"/>
                </a:solidFill>
                <a:latin typeface="Bangla Sangam MN" charset="0"/>
                <a:ea typeface="Bangla Sangam MN" charset="0"/>
                <a:cs typeface="Bangla Sangam MN" charset="0"/>
              </a:rPr>
              <a:t>SN Blowout</a:t>
            </a:r>
          </a:p>
          <a:p>
            <a:pPr marL="285739" indent="-285739">
              <a:buFont typeface="Arial" charset="0"/>
              <a:buChar char="•"/>
            </a:pPr>
            <a:endParaRPr lang="en-US" sz="32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3200" dirty="0">
              <a:solidFill>
                <a:schemeClr val="bg1"/>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51252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77801" y="2087714"/>
            <a:ext cx="11917027" cy="892552"/>
          </a:xfrm>
          <a:prstGeom prst="rect">
            <a:avLst/>
          </a:prstGeom>
          <a:noFill/>
        </p:spPr>
        <p:txBody>
          <a:bodyPr wrap="square" rtlCol="0">
            <a:spAutoFit/>
          </a:bodyPr>
          <a:lstStyle/>
          <a:p>
            <a:pPr marL="285739" indent="-285739">
              <a:buFont typeface="Arial" charset="0"/>
              <a:buChar char="•"/>
            </a:pPr>
            <a:r>
              <a:rPr lang="en-US" sz="2600" dirty="0" err="1">
                <a:solidFill>
                  <a:schemeClr val="bg1"/>
                </a:solidFill>
                <a:latin typeface="Bangla Sangam MN" charset="0"/>
                <a:ea typeface="Bangla Sangam MN" charset="0"/>
                <a:cs typeface="Bangla Sangam MN" charset="0"/>
              </a:rPr>
              <a:t>f</a:t>
            </a:r>
            <a:r>
              <a:rPr lang="en-US" sz="2600" baseline="-25000" dirty="0" err="1">
                <a:solidFill>
                  <a:schemeClr val="bg1"/>
                </a:solidFill>
                <a:latin typeface="Bangla Sangam MN" charset="0"/>
                <a:ea typeface="Bangla Sangam MN" charset="0"/>
                <a:cs typeface="Bangla Sangam MN" charset="0"/>
              </a:rPr>
              <a:t>esc</a:t>
            </a:r>
            <a:r>
              <a:rPr lang="en-US" sz="2600" baseline="-25000" dirty="0">
                <a:solidFill>
                  <a:schemeClr val="bg1"/>
                </a:solidFill>
                <a:latin typeface="Bangla Sangam MN" charset="0"/>
                <a:ea typeface="Bangla Sangam MN" charset="0"/>
                <a:cs typeface="Bangla Sangam MN" charset="0"/>
              </a:rPr>
              <a:t> </a:t>
            </a:r>
            <a:r>
              <a:rPr lang="en-US" sz="2600" dirty="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844" y="3330827"/>
            <a:ext cx="6748817" cy="2807281"/>
          </a:xfrm>
          <a:prstGeom prst="rect">
            <a:avLst/>
          </a:prstGeom>
        </p:spPr>
      </p:pic>
      <p:sp>
        <p:nvSpPr>
          <p:cNvPr id="12" name="TextBox 11"/>
          <p:cNvSpPr txBox="1"/>
          <p:nvPr/>
        </p:nvSpPr>
        <p:spPr>
          <a:xfrm>
            <a:off x="5083706" y="6488669"/>
            <a:ext cx="2841095"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Paardekooper</a:t>
            </a:r>
            <a:r>
              <a:rPr lang="en-US" dirty="0">
                <a:solidFill>
                  <a:schemeClr val="bg1"/>
                </a:solidFill>
                <a:latin typeface="Bangla Sangam MN" charset="0"/>
                <a:ea typeface="Bangla Sangam MN" charset="0"/>
                <a:cs typeface="Bangla Sangam MN" charset="0"/>
              </a:rPr>
              <a:t> 2015)</a:t>
            </a:r>
          </a:p>
        </p:txBody>
      </p:sp>
      <p:sp>
        <p:nvSpPr>
          <p:cNvPr id="13" name="Title 1"/>
          <p:cNvSpPr txBox="1">
            <a:spLocks/>
          </p:cNvSpPr>
          <p:nvPr/>
        </p:nvSpPr>
        <p:spPr>
          <a:xfrm>
            <a:off x="1408254" y="281458"/>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Is Complex</a:t>
            </a:r>
          </a:p>
        </p:txBody>
      </p:sp>
    </p:spTree>
    <p:extLst>
      <p:ext uri="{BB962C8B-B14F-4D97-AF65-F5344CB8AC3E}">
        <p14:creationId xmlns:p14="http://schemas.microsoft.com/office/powerpoint/2010/main" val="1191347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861800" cy="6319679"/>
          </a:xfrm>
          <a:prstGeom prst="rect">
            <a:avLst/>
          </a:prstGeom>
          <a:noFill/>
        </p:spPr>
        <p:txBody>
          <a:bodyPr wrap="square" rtlCol="0">
            <a:spAutoFit/>
          </a:bodyPr>
          <a:lstStyle/>
          <a:p>
            <a:r>
              <a:rPr lang="en-US" sz="3600" dirty="0">
                <a:solidFill>
                  <a:schemeClr val="bg1"/>
                </a:solidFill>
                <a:latin typeface="Bangla Sangam MN" charset="0"/>
                <a:ea typeface="Bangla Sangam MN" charset="0"/>
                <a:cs typeface="Bangla Sangam MN" charset="0"/>
              </a:rPr>
              <a:t>Is it possible to model the Epoch of Reionization using a more physically motivated escape fraction </a:t>
            </a:r>
            <a:r>
              <a:rPr lang="en-US" sz="3600" dirty="0" smtClean="0">
                <a:solidFill>
                  <a:schemeClr val="bg1"/>
                </a:solidFill>
                <a:latin typeface="Bangla Sangam MN" charset="0"/>
                <a:ea typeface="Bangla Sangam MN" charset="0"/>
                <a:cs typeface="Bangla Sangam MN" charset="0"/>
              </a:rPr>
              <a:t>parameterization?</a:t>
            </a:r>
            <a:r>
              <a:rPr lang="en-US" sz="2800" baseline="30000" dirty="0" smtClean="0">
                <a:solidFill>
                  <a:schemeClr val="bg1"/>
                </a:solidFill>
                <a:latin typeface="Bangla Sangam MN" charset="0"/>
                <a:ea typeface="Bangla Sangam MN" charset="0"/>
                <a:cs typeface="Bangla Sangam MN" charset="0"/>
              </a:rPr>
              <a:t>*</a:t>
            </a:r>
          </a:p>
          <a:p>
            <a:endParaRPr lang="en-US" sz="2800" baseline="30000" dirty="0" smtClean="0">
              <a:solidFill>
                <a:schemeClr val="bg1"/>
              </a:solidFill>
              <a:latin typeface="Bangla Sangam MN" charset="0"/>
              <a:ea typeface="Bangla Sangam MN" charset="0"/>
              <a:cs typeface="Bangla Sangam MN" charset="0"/>
            </a:endParaRP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topology change?</a:t>
            </a: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duration change?</a:t>
            </a:r>
          </a:p>
          <a:p>
            <a:endParaRPr lang="en-US" sz="36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r>
              <a:rPr lang="en-US" sz="1400" dirty="0" smtClean="0">
                <a:solidFill>
                  <a:schemeClr val="bg1"/>
                </a:solidFill>
                <a:latin typeface="Bangla Sangam MN" charset="0"/>
                <a:ea typeface="Bangla Sangam MN" charset="0"/>
                <a:cs typeface="Bangla Sangam MN" charset="0"/>
              </a:rPr>
              <a:t>(* Hopefully yes otherwise no Dr. Seiler in the future).</a:t>
            </a:r>
            <a:endParaRPr lang="en-US" sz="1400" dirty="0">
              <a:solidFill>
                <a:schemeClr val="bg1"/>
              </a:solidFill>
              <a:latin typeface="Bangla Sangam MN" charset="0"/>
              <a:ea typeface="Bangla Sangam MN" charset="0"/>
              <a:cs typeface="Bangla Sangam MN" charset="0"/>
            </a:endParaRPr>
          </a:p>
          <a:p>
            <a:endParaRPr lang="en-US" sz="3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4" y="26621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Our Aim</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86323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08254" y="266218"/>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Galaxy Properties + Photons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4" name="TextBox 3"/>
          <p:cNvSpPr txBox="1"/>
          <p:nvPr/>
        </p:nvSpPr>
        <p:spPr>
          <a:xfrm>
            <a:off x="193042" y="1617049"/>
            <a:ext cx="6271553" cy="5262979"/>
          </a:xfrm>
          <a:prstGeom prst="rect">
            <a:avLst/>
          </a:prstGeom>
          <a:noFill/>
        </p:spPr>
        <p:txBody>
          <a:bodyPr wrap="square" rtlCol="0">
            <a:spAutoFit/>
          </a:bodyPr>
          <a:lstStyle/>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Semi-Analytic Galaxy Evolution model to generate galaxy properties.</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smtClean="0">
                <a:solidFill>
                  <a:schemeClr val="bg1"/>
                </a:solidFill>
                <a:latin typeface="Bangla Sangam MN" charset="0"/>
                <a:ea typeface="Bangla Sangam MN" charset="0"/>
                <a:cs typeface="Bangla Sangam MN" charset="0"/>
              </a:rPr>
              <a:t>Model reionization in a post-processing step.</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SFR to calculate number of ionizing photons.</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Draw spheres and count the number of ionizing photons + neutral H + recombinations.</a:t>
            </a:r>
          </a:p>
        </p:txBody>
      </p:sp>
      <p:pic>
        <p:nvPicPr>
          <p:cNvPr id="2" name="EoR(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179406" y="1617049"/>
            <a:ext cx="6012594" cy="4509445"/>
          </a:xfrm>
          <a:prstGeom prst="rect">
            <a:avLst/>
          </a:prstGeom>
        </p:spPr>
      </p:pic>
    </p:spTree>
    <p:extLst>
      <p:ext uri="{BB962C8B-B14F-4D97-AF65-F5344CB8AC3E}">
        <p14:creationId xmlns:p14="http://schemas.microsoft.com/office/powerpoint/2010/main" val="18225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8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
        <p:nvSpPr>
          <p:cNvPr id="19" name="Rectangle 18"/>
          <p:cNvSpPr/>
          <p:nvPr/>
        </p:nvSpPr>
        <p:spPr>
          <a:xfrm rot="982949">
            <a:off x="5103254" y="4249895"/>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82949">
            <a:off x="5419826" y="4322843"/>
            <a:ext cx="4390124" cy="768777"/>
          </a:xfrm>
          <a:prstGeom prst="rect">
            <a:avLst/>
          </a:prstGeom>
        </p:spPr>
      </p:pic>
      <p:sp>
        <p:nvSpPr>
          <p:cNvPr id="18" name="Rectangle 17"/>
          <p:cNvSpPr/>
          <p:nvPr/>
        </p:nvSpPr>
        <p:spPr>
          <a:xfrm rot="3687292">
            <a:off x="7861076" y="3528143"/>
            <a:ext cx="4911915"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687292">
            <a:off x="8064901" y="3573356"/>
            <a:ext cx="4547656" cy="773203"/>
          </a:xfrm>
          <a:prstGeom prst="rect">
            <a:avLst/>
          </a:prstGeom>
        </p:spPr>
      </p:pic>
      <p:sp>
        <p:nvSpPr>
          <p:cNvPr id="21" name="Rectangle 20"/>
          <p:cNvSpPr/>
          <p:nvPr/>
        </p:nvSpPr>
        <p:spPr>
          <a:xfrm rot="21065017">
            <a:off x="181676" y="4714542"/>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1065017">
            <a:off x="301134" y="4783250"/>
            <a:ext cx="4673567" cy="769441"/>
          </a:xfrm>
          <a:prstGeom prst="rect">
            <a:avLst/>
          </a:prstGeom>
          <a:noFill/>
        </p:spPr>
        <p:txBody>
          <a:bodyPr wrap="square" rtlCol="0">
            <a:spAutoFit/>
          </a:bodyPr>
          <a:lstStyle/>
          <a:p>
            <a:pPr algn="ctr"/>
            <a:r>
              <a:rPr lang="en-US" sz="4400" dirty="0">
                <a:latin typeface="Comic Sans MS" charset="0"/>
                <a:ea typeface="Comic Sans MS" charset="0"/>
                <a:cs typeface="Comic Sans MS" charset="0"/>
              </a:rPr>
              <a:t>Sample Text</a:t>
            </a:r>
          </a:p>
        </p:txBody>
      </p:sp>
      <p:sp>
        <p:nvSpPr>
          <p:cNvPr id="14" name="Rectangle 13"/>
          <p:cNvSpPr/>
          <p:nvPr/>
        </p:nvSpPr>
        <p:spPr>
          <a:xfrm rot="17150999">
            <a:off x="-272768" y="3701298"/>
            <a:ext cx="4964723" cy="878894"/>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150999">
            <a:off x="-243955" y="3885916"/>
            <a:ext cx="4883750" cy="545831"/>
          </a:xfrm>
          <a:prstGeom prst="rect">
            <a:avLst/>
          </a:prstGeom>
        </p:spPr>
      </p:pic>
      <p:sp>
        <p:nvSpPr>
          <p:cNvPr id="25" name="Rectangle 24"/>
          <p:cNvSpPr/>
          <p:nvPr/>
        </p:nvSpPr>
        <p:spPr>
          <a:xfrm rot="21228955">
            <a:off x="2955358" y="2491184"/>
            <a:ext cx="6461987" cy="83786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228955">
            <a:off x="3022675" y="2599482"/>
            <a:ext cx="6394671" cy="662119"/>
          </a:xfrm>
          <a:prstGeom prst="rect">
            <a:avLst/>
          </a:prstGeom>
        </p:spPr>
      </p:pic>
      <p:sp>
        <p:nvSpPr>
          <p:cNvPr id="27" name="Rectangle 26"/>
          <p:cNvSpPr/>
          <p:nvPr/>
        </p:nvSpPr>
        <p:spPr>
          <a:xfrm>
            <a:off x="1007337" y="3193026"/>
            <a:ext cx="10178825" cy="110162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547" y="3432496"/>
            <a:ext cx="10058400" cy="641307"/>
          </a:xfrm>
          <a:prstGeom prst="rect">
            <a:avLst/>
          </a:prstGeom>
        </p:spPr>
      </p:pic>
    </p:spTree>
    <p:extLst>
      <p:ext uri="{BB962C8B-B14F-4D97-AF65-F5344CB8AC3E}">
        <p14:creationId xmlns:p14="http://schemas.microsoft.com/office/powerpoint/2010/main" val="1953805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1" grpId="0" animBg="1"/>
      <p:bldP spid="22" grpId="0"/>
      <p:bldP spid="14"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Tree>
    <p:extLst>
      <p:ext uri="{BB962C8B-B14F-4D97-AF65-F5344CB8AC3E}">
        <p14:creationId xmlns:p14="http://schemas.microsoft.com/office/powerpoint/2010/main" val="80851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11982</TotalTime>
  <Words>960</Words>
  <Application>Microsoft Macintosh PowerPoint</Application>
  <PresentationFormat>Widescreen</PresentationFormat>
  <Paragraphs>97</Paragraphs>
  <Slides>11</Slides>
  <Notes>9</Notes>
  <HiddenSlides>2</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Bangla Sangam MN</vt:lpstr>
      <vt:lpstr>Calibri</vt:lpstr>
      <vt:lpstr>Calibri Light</vt:lpstr>
      <vt:lpstr>Cambria Math</vt:lpstr>
      <vt:lpstr>Comic Sans MS</vt:lpstr>
      <vt:lpstr>Wingdings</vt:lpstr>
      <vt:lpstr>Arial</vt:lpstr>
      <vt:lpstr>Office Theme</vt:lpstr>
      <vt:lpstr>PowerPoint Presentation</vt:lpstr>
      <vt:lpstr>What is fesc?</vt:lpstr>
      <vt:lpstr>PowerPoint Presentation</vt:lpstr>
      <vt:lpstr>PowerPoint Presentation</vt:lpstr>
      <vt:lpstr>PowerPoint Presentation</vt:lpstr>
      <vt:lpstr>Our Aim</vt:lpstr>
      <vt:lpstr>Galaxy Properties + Photons</vt:lpstr>
      <vt:lpstr>Escape Fraction Parameterization</vt:lpstr>
      <vt:lpstr>Escape Fraction Parameterization</vt:lpstr>
      <vt:lpstr>Preliminary Results</vt:lpstr>
      <vt:lpstr>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Reionization Through Semi-Analytic Galaxy Formation</dc:title>
  <dc:creator>Microsoft Office User</dc:creator>
  <cp:lastModifiedBy>Microsoft Office User</cp:lastModifiedBy>
  <cp:revision>122</cp:revision>
  <cp:lastPrinted>2017-07-03T02:15:22Z</cp:lastPrinted>
  <dcterms:created xsi:type="dcterms:W3CDTF">2017-03-11T10:32:14Z</dcterms:created>
  <dcterms:modified xsi:type="dcterms:W3CDTF">2017-07-04T10:50:45Z</dcterms:modified>
</cp:coreProperties>
</file>