
<file path=[Content_Types].xml><?xml version="1.0" encoding="utf-8"?>
<Types xmlns="http://schemas.openxmlformats.org/package/2006/content-types">
  <Default Extension="xml" ContentType="application/xml"/>
  <Default Extension="mp4" ContentType="video/mp4"/>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9" r:id="rId2"/>
    <p:sldId id="288" r:id="rId3"/>
    <p:sldId id="293" r:id="rId4"/>
    <p:sldId id="296" r:id="rId5"/>
    <p:sldId id="286" r:id="rId6"/>
    <p:sldId id="287" r:id="rId7"/>
    <p:sldId id="263" r:id="rId8"/>
    <p:sldId id="264" r:id="rId9"/>
    <p:sldId id="266" r:id="rId10"/>
    <p:sldId id="294" r:id="rId11"/>
    <p:sldId id="290" r:id="rId12"/>
    <p:sldId id="277" r:id="rId13"/>
    <p:sldId id="29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9B00"/>
    <a:srgbClr val="A11301"/>
    <a:srgbClr val="FFFFFF"/>
    <a:srgbClr val="CECD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0754"/>
  </p:normalViewPr>
  <p:slideViewPr>
    <p:cSldViewPr snapToGrid="0" snapToObjects="1">
      <p:cViewPr>
        <p:scale>
          <a:sx n="80" d="100"/>
          <a:sy n="80" d="100"/>
        </p:scale>
        <p:origin x="696"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99F05-9BA7-0847-82B3-941D753A8295}" type="datetimeFigureOut">
              <a:rPr lang="en-US" smtClean="0"/>
              <a:t>7/10/17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99B37-F176-6E42-8AC7-A275D896A4BA}" type="slidenum">
              <a:rPr lang="en-US" smtClean="0"/>
              <a:t>‹#›</a:t>
            </a:fld>
            <a:endParaRPr lang="en-US"/>
          </a:p>
        </p:txBody>
      </p:sp>
    </p:spTree>
    <p:extLst>
      <p:ext uri="{BB962C8B-B14F-4D97-AF65-F5344CB8AC3E}">
        <p14:creationId xmlns:p14="http://schemas.microsoft.com/office/powerpoint/2010/main" val="53161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D4ABF7-EEC0-B540-9E80-36EEC75803C9}" type="slidenum">
              <a:rPr lang="en-US" smtClean="0"/>
              <a:t>3</a:t>
            </a:fld>
            <a:endParaRPr lang="en-US"/>
          </a:p>
        </p:txBody>
      </p:sp>
    </p:spTree>
    <p:extLst>
      <p:ext uri="{BB962C8B-B14F-4D97-AF65-F5344CB8AC3E}">
        <p14:creationId xmlns:p14="http://schemas.microsoft.com/office/powerpoint/2010/main" val="38374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It’s a summary slide, do I really need to summarize the summary?</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12</a:t>
            </a:fld>
            <a:endParaRPr lang="en-US"/>
          </a:p>
        </p:txBody>
      </p:sp>
    </p:spTree>
    <p:extLst>
      <p:ext uri="{BB962C8B-B14F-4D97-AF65-F5344CB8AC3E}">
        <p14:creationId xmlns:p14="http://schemas.microsoft.com/office/powerpoint/2010/main" val="1857799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Final ingredient</a:t>
            </a:r>
            <a:r>
              <a:rPr lang="en-US" baseline="0" dirty="0" smtClean="0"/>
              <a:t> is the escape fraction.  In this work we focus on 3 different parameterizations.  As we saw the halo mass is thought to affect the escape fraction so we use a power law.  We fix the escape fraction for the least and most massive halos that then defines our slope + intercept.  The ejected mass is an attempt to model how SN are seen to affect the escape fraction.  Fix the smallest and largest escape fraction and then define a linear relationship. </a:t>
            </a:r>
          </a:p>
          <a:p>
            <a:endParaRPr lang="en-US" baseline="0" dirty="0" smtClean="0"/>
          </a:p>
          <a:p>
            <a:r>
              <a:rPr lang="en-US" baseline="0" dirty="0" smtClean="0"/>
              <a:t>But because of the power of the SAM we can really be crazy and parameterize the escape fraction however we want.  These are just a few examples.</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13</a:t>
            </a:fld>
            <a:endParaRPr lang="en-US"/>
          </a:p>
        </p:txBody>
      </p:sp>
    </p:spTree>
    <p:extLst>
      <p:ext uri="{BB962C8B-B14F-4D97-AF65-F5344CB8AC3E}">
        <p14:creationId xmlns:p14="http://schemas.microsoft.com/office/powerpoint/2010/main" val="241929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Paper</a:t>
            </a:r>
            <a:r>
              <a:rPr lang="en-US" baseline="0" dirty="0" smtClean="0"/>
              <a:t> is the DRAGONS paper III that studied the morphology of reionization under different scenarios.  “Reionization morphology at fixed neutral fraction is not uniquely determined by details of galaxy formation but is sensitive to the mass of haloes hosting the bulk of the ionizing photons.”</a:t>
            </a:r>
          </a:p>
          <a:p>
            <a:endParaRPr lang="en-US" baseline="0" dirty="0" smtClean="0"/>
          </a:p>
          <a:p>
            <a:r>
              <a:rPr lang="en-US" baseline="0" dirty="0" smtClean="0"/>
              <a:t>Also mention that current observations place </a:t>
            </a:r>
            <a:r>
              <a:rPr lang="en-US" baseline="0" dirty="0" err="1" smtClean="0"/>
              <a:t>fesc</a:t>
            </a:r>
            <a:r>
              <a:rPr lang="en-US" baseline="0" dirty="0" smtClean="0"/>
              <a:t> at levels from </a:t>
            </a:r>
            <a:r>
              <a:rPr lang="en-US" baseline="0" dirty="0" err="1" smtClean="0"/>
              <a:t>abount</a:t>
            </a:r>
            <a:r>
              <a:rPr lang="en-US" baseline="0" dirty="0" smtClean="0"/>
              <a:t> 0-10% for about z &lt; 1.5.  At higher redshift these then range from 10-20%.  </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4</a:t>
            </a:fld>
            <a:endParaRPr lang="en-US"/>
          </a:p>
        </p:txBody>
      </p:sp>
    </p:spTree>
    <p:extLst>
      <p:ext uri="{BB962C8B-B14F-4D97-AF65-F5344CB8AC3E}">
        <p14:creationId xmlns:p14="http://schemas.microsoft.com/office/powerpoint/2010/main" val="94806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From</a:t>
            </a:r>
            <a:r>
              <a:rPr lang="en-US" baseline="0" dirty="0" smtClean="0"/>
              <a:t> zoom-in simulations that also included a sub-grid model of SFR. </a:t>
            </a:r>
          </a:p>
          <a:p>
            <a:r>
              <a:rPr lang="en-US" baseline="0" dirty="0" err="1" smtClean="0"/>
              <a:t>M_Part</a:t>
            </a:r>
            <a:r>
              <a:rPr lang="en-US" baseline="0" dirty="0" smtClean="0"/>
              <a:t> </a:t>
            </a:r>
            <a:r>
              <a:rPr lang="en-US" baseline="0" dirty="0" err="1" smtClean="0"/>
              <a:t>approx</a:t>
            </a:r>
            <a:r>
              <a:rPr lang="en-US" baseline="0" dirty="0" smtClean="0"/>
              <a:t> 1000 </a:t>
            </a:r>
            <a:r>
              <a:rPr lang="en-US" baseline="0" dirty="0" err="1" smtClean="0"/>
              <a:t>Msun</a:t>
            </a:r>
            <a:r>
              <a:rPr lang="en-US" baseline="0" dirty="0" smtClean="0"/>
              <a:t>, L </a:t>
            </a:r>
            <a:r>
              <a:rPr lang="en-US" baseline="0" dirty="0" err="1" smtClean="0"/>
              <a:t>approx</a:t>
            </a:r>
            <a:r>
              <a:rPr lang="en-US" baseline="0" dirty="0" smtClean="0"/>
              <a:t> 4 h^-1Mpc.  Spatial res </a:t>
            </a:r>
            <a:r>
              <a:rPr lang="en-US" baseline="0" dirty="0" err="1" smtClean="0"/>
              <a:t>approx</a:t>
            </a:r>
            <a:r>
              <a:rPr lang="en-US" baseline="0" dirty="0" smtClean="0"/>
              <a:t> 10pc.</a:t>
            </a:r>
          </a:p>
          <a:p>
            <a:r>
              <a:rPr lang="en-US" baseline="0" dirty="0" smtClean="0"/>
              <a:t>These images show the most massive galaxy from a number of different runs.  Highlights that there is significant variation in the escape fraction over time and that there is a slight delay between the peaks in SFR and the peaks in </a:t>
            </a:r>
            <a:r>
              <a:rPr lang="en-US" baseline="0" dirty="0" err="1" smtClean="0"/>
              <a:t>fesc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5</a:t>
            </a:fld>
            <a:endParaRPr lang="en-US"/>
          </a:p>
        </p:txBody>
      </p:sp>
    </p:spTree>
    <p:extLst>
      <p:ext uri="{BB962C8B-B14F-4D97-AF65-F5344CB8AC3E}">
        <p14:creationId xmlns:p14="http://schemas.microsoft.com/office/powerpoint/2010/main" val="1046630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Results from ‘The First Billion Years project’ which used cosmological</a:t>
            </a:r>
            <a:r>
              <a:rPr lang="en-US" baseline="0" dirty="0" smtClean="0"/>
              <a:t> </a:t>
            </a:r>
            <a:r>
              <a:rPr lang="en-US" baseline="0" dirty="0" err="1" smtClean="0"/>
              <a:t>hydrodynamical</a:t>
            </a:r>
            <a:r>
              <a:rPr lang="en-US" baseline="0" dirty="0" smtClean="0"/>
              <a:t> sims to model reionization from redshift 27 and 6.  </a:t>
            </a:r>
          </a:p>
          <a:p>
            <a:r>
              <a:rPr lang="en-US" baseline="0" dirty="0" err="1" smtClean="0"/>
              <a:t>M_part</a:t>
            </a:r>
            <a:r>
              <a:rPr lang="en-US" baseline="0" dirty="0" smtClean="0"/>
              <a:t> = 1253.6 </a:t>
            </a:r>
            <a:r>
              <a:rPr lang="en-US" baseline="0" dirty="0" err="1" smtClean="0"/>
              <a:t>Msun</a:t>
            </a:r>
            <a:r>
              <a:rPr lang="en-US" baseline="0" dirty="0" smtClean="0"/>
              <a:t>, L = 8 </a:t>
            </a:r>
            <a:r>
              <a:rPr lang="en-US" baseline="0" dirty="0" err="1" smtClean="0"/>
              <a:t>cMpc</a:t>
            </a:r>
            <a:r>
              <a:rPr lang="en-US" baseline="0" dirty="0" smtClean="0"/>
              <a:t>, N = 2*1368^3. Identified halos with &gt; 1000 DM parts. </a:t>
            </a:r>
          </a:p>
          <a:p>
            <a:endParaRPr lang="en-US" baseline="0" dirty="0" smtClean="0"/>
          </a:p>
          <a:p>
            <a:r>
              <a:rPr lang="en-US" baseline="0" dirty="0" smtClean="0"/>
              <a:t>This figure uses PCA in an attempt to explain the scatter in the escape fraction measurements from the simulation.  It’s done by </a:t>
            </a:r>
            <a:r>
              <a:rPr lang="en-US" baseline="0" dirty="0" err="1" smtClean="0"/>
              <a:t>diagionaliizing</a:t>
            </a:r>
            <a:r>
              <a:rPr lang="en-US" baseline="0" dirty="0" smtClean="0"/>
              <a:t> the covariance matrix of the data with the eigenvectors of this matrix forming the principal components.  PC0 explains the most amount of scatter in the data, with PC1 doing the next etc.  PC0 accounts for 18% of the uncertainty with 3 components being required for 50%; 90% requires at least 7 PCs. </a:t>
            </a:r>
          </a:p>
          <a:p>
            <a:endParaRPr lang="en-US" baseline="0" dirty="0" smtClean="0"/>
          </a:p>
          <a:p>
            <a:r>
              <a:rPr lang="en-US" baseline="0" dirty="0" smtClean="0"/>
              <a:t>This plot and explanation highlights that its </a:t>
            </a:r>
            <a:r>
              <a:rPr lang="en-US" baseline="0" dirty="0" err="1" smtClean="0"/>
              <a:t>ridculously</a:t>
            </a:r>
            <a:r>
              <a:rPr lang="en-US" baseline="0" dirty="0" smtClean="0"/>
              <a:t> difficult to analytically describe the escape fraction of an individual galaxy.  Image on the right is for halos with similar stellar mass, </a:t>
            </a:r>
            <a:r>
              <a:rPr lang="en-US" baseline="0" dirty="0" err="1" smtClean="0"/>
              <a:t>sSFR</a:t>
            </a:r>
            <a:r>
              <a:rPr lang="en-US" baseline="0" dirty="0" smtClean="0"/>
              <a:t> and mean stellar lifetime.  Despite this the top one has </a:t>
            </a:r>
            <a:r>
              <a:rPr lang="en-US" baseline="0" dirty="0" err="1" smtClean="0"/>
              <a:t>fesc</a:t>
            </a:r>
            <a:r>
              <a:rPr lang="en-US" baseline="0" dirty="0" smtClean="0"/>
              <a:t> = 0.3 whilst the bottom one has </a:t>
            </a:r>
            <a:r>
              <a:rPr lang="en-US" baseline="0" dirty="0" err="1" smtClean="0"/>
              <a:t>fesc</a:t>
            </a:r>
            <a:r>
              <a:rPr lang="en-US" baseline="0" dirty="0" smtClean="0"/>
              <a:t> = 0.01 solely due to how gas is distributed.</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6</a:t>
            </a:fld>
            <a:endParaRPr lang="en-US"/>
          </a:p>
        </p:txBody>
      </p:sp>
    </p:spTree>
    <p:extLst>
      <p:ext uri="{BB962C8B-B14F-4D97-AF65-F5344CB8AC3E}">
        <p14:creationId xmlns:p14="http://schemas.microsoft.com/office/powerpoint/2010/main" val="1985458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Normally people just</a:t>
            </a:r>
            <a:r>
              <a:rPr lang="en-US" baseline="0" dirty="0" smtClean="0"/>
              <a:t> assume constant escape fraction, however this </a:t>
            </a:r>
            <a:r>
              <a:rPr lang="en-US" baseline="0" dirty="0" err="1" smtClean="0"/>
              <a:t>simiplifies</a:t>
            </a:r>
            <a:r>
              <a:rPr lang="en-US" baseline="0" dirty="0" smtClean="0"/>
              <a:t> a lot of things (as we just saw).  As a consequence, are we able to determine a more physical form of the escape fraction that still agrees with general </a:t>
            </a:r>
            <a:r>
              <a:rPr lang="en-US" baseline="0" dirty="0" err="1" smtClean="0"/>
              <a:t>EoR</a:t>
            </a:r>
            <a:r>
              <a:rPr lang="en-US" baseline="0" dirty="0" smtClean="0"/>
              <a:t> things?</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7</a:t>
            </a:fld>
            <a:endParaRPr lang="en-US"/>
          </a:p>
        </p:txBody>
      </p:sp>
    </p:spTree>
    <p:extLst>
      <p:ext uri="{BB962C8B-B14F-4D97-AF65-F5344CB8AC3E}">
        <p14:creationId xmlns:p14="http://schemas.microsoft.com/office/powerpoint/2010/main" val="224759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A</a:t>
            </a:r>
            <a:r>
              <a:rPr lang="en-US" baseline="0" dirty="0" smtClean="0"/>
              <a:t> previous talk has hopefully talked about SAMs; if they haven’t give a brief description.  On the left is the SMF which we can see agrees to an acceptable level with the observations.  On the right we see that the rate of ionizing photons reaches a plateau after ~5 </a:t>
            </a:r>
            <a:r>
              <a:rPr lang="en-US" baseline="0" dirty="0" err="1" smtClean="0"/>
              <a:t>Myr</a:t>
            </a:r>
            <a:r>
              <a:rPr lang="en-US" baseline="0" dirty="0" smtClean="0"/>
              <a:t>.  This is a linear relationship that depends upon the SFR which is how we determine the number of ionizing photons emitted by each galaxy.</a:t>
            </a:r>
          </a:p>
          <a:p>
            <a:endParaRPr lang="en-US" baseline="0" dirty="0" smtClean="0"/>
          </a:p>
          <a:p>
            <a:r>
              <a:rPr lang="en-US" baseline="0" dirty="0" smtClean="0"/>
              <a:t>Finally highlight that SAMs take a short amount of time to run; easy to explore parameter space!</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8</a:t>
            </a:fld>
            <a:endParaRPr lang="en-US"/>
          </a:p>
        </p:txBody>
      </p:sp>
    </p:spTree>
    <p:extLst>
      <p:ext uri="{BB962C8B-B14F-4D97-AF65-F5344CB8AC3E}">
        <p14:creationId xmlns:p14="http://schemas.microsoft.com/office/powerpoint/2010/main" val="674465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Final ingredient</a:t>
            </a:r>
            <a:r>
              <a:rPr lang="en-US" baseline="0" dirty="0" smtClean="0"/>
              <a:t> is the escape fraction.  In this work we focus on 3 different parameterizations.  As we saw the halo mass is thought to affect the escape fraction so we use a power law.  We fix the escape fraction for the least and most massive halos that then defines our slope + intercept.  The ejected mass is an attempt to model how SN are seen to affect the escape fraction.  Fix the smallest and largest escape fraction and then define a linear relationship. </a:t>
            </a:r>
          </a:p>
          <a:p>
            <a:endParaRPr lang="en-US" baseline="0" dirty="0" smtClean="0"/>
          </a:p>
          <a:p>
            <a:r>
              <a:rPr lang="en-US" baseline="0" dirty="0" smtClean="0"/>
              <a:t>But because of the power of the SAM we can really be crazy and parameterize the escape fraction however we want.  These are just a few examples.</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9</a:t>
            </a:fld>
            <a:endParaRPr lang="en-US"/>
          </a:p>
        </p:txBody>
      </p:sp>
    </p:spTree>
    <p:extLst>
      <p:ext uri="{BB962C8B-B14F-4D97-AF65-F5344CB8AC3E}">
        <p14:creationId xmlns:p14="http://schemas.microsoft.com/office/powerpoint/2010/main" val="1710738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Final ingredient</a:t>
            </a:r>
            <a:r>
              <a:rPr lang="en-US" baseline="0" dirty="0" smtClean="0"/>
              <a:t> is the escape fraction.  In this work we focus on 3 different parameterizations.  As we saw the halo mass is thought to affect the escape fraction so we use a power law.  We fix the escape fraction for the least and most massive halos that then defines our slope + intercept.  The ejected mass is an attempt to model how SN are seen to affect the escape fraction.  Fix the smallest and largest escape fraction and then define a linear relationship. </a:t>
            </a:r>
          </a:p>
          <a:p>
            <a:endParaRPr lang="en-US" baseline="0" dirty="0" smtClean="0"/>
          </a:p>
          <a:p>
            <a:r>
              <a:rPr lang="en-US" baseline="0" dirty="0" smtClean="0"/>
              <a:t>But because of the power of the SAM we can really be crazy and parameterize the escape fraction however we want.  These are just a few examples.</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10</a:t>
            </a:fld>
            <a:endParaRPr lang="en-US"/>
          </a:p>
        </p:txBody>
      </p:sp>
    </p:spTree>
    <p:extLst>
      <p:ext uri="{BB962C8B-B14F-4D97-AF65-F5344CB8AC3E}">
        <p14:creationId xmlns:p14="http://schemas.microsoft.com/office/powerpoint/2010/main" val="1562435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Link back to observations.  Explain</a:t>
            </a:r>
            <a:r>
              <a:rPr lang="en-US" baseline="0" dirty="0" smtClean="0"/>
              <a:t> contours properly. What we do and don’t know about </a:t>
            </a:r>
            <a:r>
              <a:rPr lang="en-US" baseline="0" dirty="0" err="1" smtClean="0"/>
              <a:t>obs</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11</a:t>
            </a:fld>
            <a:endParaRPr lang="en-US"/>
          </a:p>
        </p:txBody>
      </p:sp>
    </p:spTree>
    <p:extLst>
      <p:ext uri="{BB962C8B-B14F-4D97-AF65-F5344CB8AC3E}">
        <p14:creationId xmlns:p14="http://schemas.microsoft.com/office/powerpoint/2010/main" val="539974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9"/>
            <a:ext cx="9144000" cy="1655762"/>
          </a:xfrm>
        </p:spPr>
        <p:txBody>
          <a:bodyPr/>
          <a:lstStyle>
            <a:lvl1pPr marL="0" indent="0" algn="ctr">
              <a:buNone/>
              <a:defRPr sz="2400"/>
            </a:lvl1pPr>
            <a:lvl2pPr marL="457181" indent="0" algn="ctr">
              <a:buNone/>
              <a:defRPr sz="2000"/>
            </a:lvl2pPr>
            <a:lvl3pPr marL="914361" indent="0" algn="ctr">
              <a:buNone/>
              <a:defRPr sz="1800"/>
            </a:lvl3pPr>
            <a:lvl4pPr marL="1371542" indent="0" algn="ctr">
              <a:buNone/>
              <a:defRPr sz="1600"/>
            </a:lvl4pPr>
            <a:lvl5pPr marL="1828722" indent="0" algn="ctr">
              <a:buNone/>
              <a:defRPr sz="1600"/>
            </a:lvl5pPr>
            <a:lvl6pPr marL="2285903" indent="0" algn="ctr">
              <a:buNone/>
              <a:defRPr sz="1600"/>
            </a:lvl6pPr>
            <a:lvl7pPr marL="2743083" indent="0" algn="ctr">
              <a:buNone/>
              <a:defRPr sz="1600"/>
            </a:lvl7pPr>
            <a:lvl8pPr marL="3200264" indent="0" algn="ctr">
              <a:buNone/>
              <a:defRPr sz="1600"/>
            </a:lvl8pPr>
            <a:lvl9pPr marL="3657445"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785BD0-C8B6-E541-8957-C258C7E4C40C}"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47107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85BD0-C8B6-E541-8957-C258C7E4C40C}"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8322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85BD0-C8B6-E541-8957-C258C7E4C40C}"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82322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85BD0-C8B6-E541-8957-C258C7E4C40C}"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46079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8"/>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7"/>
            <a:ext cx="10515600" cy="1500188"/>
          </a:xfrm>
        </p:spPr>
        <p:txBody>
          <a:bodyPr/>
          <a:lstStyle>
            <a:lvl1pPr marL="0" indent="0">
              <a:buNone/>
              <a:defRPr sz="2400">
                <a:solidFill>
                  <a:schemeClr val="tx1">
                    <a:tint val="75000"/>
                  </a:schemeClr>
                </a:solidFill>
              </a:defRPr>
            </a:lvl1pPr>
            <a:lvl2pPr marL="457181" indent="0">
              <a:buNone/>
              <a:defRPr sz="2000">
                <a:solidFill>
                  <a:schemeClr val="tx1">
                    <a:tint val="75000"/>
                  </a:schemeClr>
                </a:solidFill>
              </a:defRPr>
            </a:lvl2pPr>
            <a:lvl3pPr marL="914361" indent="0">
              <a:buNone/>
              <a:defRPr sz="1800">
                <a:solidFill>
                  <a:schemeClr val="tx1">
                    <a:tint val="75000"/>
                  </a:schemeClr>
                </a:solidFill>
              </a:defRPr>
            </a:lvl3pPr>
            <a:lvl4pPr marL="1371542" indent="0">
              <a:buNone/>
              <a:defRPr sz="1600">
                <a:solidFill>
                  <a:schemeClr val="tx1">
                    <a:tint val="75000"/>
                  </a:schemeClr>
                </a:solidFill>
              </a:defRPr>
            </a:lvl4pPr>
            <a:lvl5pPr marL="1828722" indent="0">
              <a:buNone/>
              <a:defRPr sz="1600">
                <a:solidFill>
                  <a:schemeClr val="tx1">
                    <a:tint val="75000"/>
                  </a:schemeClr>
                </a:solidFill>
              </a:defRPr>
            </a:lvl5pPr>
            <a:lvl6pPr marL="2285903" indent="0">
              <a:buNone/>
              <a:defRPr sz="1600">
                <a:solidFill>
                  <a:schemeClr val="tx1">
                    <a:tint val="75000"/>
                  </a:schemeClr>
                </a:solidFill>
              </a:defRPr>
            </a:lvl6pPr>
            <a:lvl7pPr marL="2743083" indent="0">
              <a:buNone/>
              <a:defRPr sz="1600">
                <a:solidFill>
                  <a:schemeClr val="tx1">
                    <a:tint val="75000"/>
                  </a:schemeClr>
                </a:solidFill>
              </a:defRPr>
            </a:lvl7pPr>
            <a:lvl8pPr marL="3200264" indent="0">
              <a:buNone/>
              <a:defRPr sz="1600">
                <a:solidFill>
                  <a:schemeClr val="tx1">
                    <a:tint val="75000"/>
                  </a:schemeClr>
                </a:solidFill>
              </a:defRPr>
            </a:lvl8pPr>
            <a:lvl9pPr marL="3657445"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785BD0-C8B6-E541-8957-C258C7E4C40C}" type="datetimeFigureOut">
              <a:rPr lang="en-US" smtClean="0"/>
              <a:t>7/10/17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55856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4"/>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4"/>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785BD0-C8B6-E541-8957-C258C7E4C40C}" type="datetimeFigureOut">
              <a:rPr lang="en-US" smtClean="0"/>
              <a:t>7/10/17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911676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8"/>
            <a:ext cx="10515600" cy="1325564"/>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90" y="1681163"/>
            <a:ext cx="5157787" cy="823913"/>
          </a:xfrm>
        </p:spPr>
        <p:txBody>
          <a:bodyPr anchor="b"/>
          <a:lstStyle>
            <a:lvl1pPr marL="0" indent="0">
              <a:buNone/>
              <a:defRPr sz="2400" b="1"/>
            </a:lvl1pPr>
            <a:lvl2pPr marL="457181" indent="0">
              <a:buNone/>
              <a:defRPr sz="2000" b="1"/>
            </a:lvl2pPr>
            <a:lvl3pPr marL="914361" indent="0">
              <a:buNone/>
              <a:defRPr sz="1800" b="1"/>
            </a:lvl3pPr>
            <a:lvl4pPr marL="1371542" indent="0">
              <a:buNone/>
              <a:defRPr sz="1600" b="1"/>
            </a:lvl4pPr>
            <a:lvl5pPr marL="1828722" indent="0">
              <a:buNone/>
              <a:defRPr sz="1600" b="1"/>
            </a:lvl5pPr>
            <a:lvl6pPr marL="2285903" indent="0">
              <a:buNone/>
              <a:defRPr sz="1600" b="1"/>
            </a:lvl6pPr>
            <a:lvl7pPr marL="2743083" indent="0">
              <a:buNone/>
              <a:defRPr sz="1600" b="1"/>
            </a:lvl7pPr>
            <a:lvl8pPr marL="3200264" indent="0">
              <a:buNone/>
              <a:defRPr sz="1600" b="1"/>
            </a:lvl8pPr>
            <a:lvl9pPr marL="365744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90"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1" y="1681163"/>
            <a:ext cx="5183188" cy="823913"/>
          </a:xfrm>
        </p:spPr>
        <p:txBody>
          <a:bodyPr anchor="b"/>
          <a:lstStyle>
            <a:lvl1pPr marL="0" indent="0">
              <a:buNone/>
              <a:defRPr sz="2400" b="1"/>
            </a:lvl1pPr>
            <a:lvl2pPr marL="457181" indent="0">
              <a:buNone/>
              <a:defRPr sz="2000" b="1"/>
            </a:lvl2pPr>
            <a:lvl3pPr marL="914361" indent="0">
              <a:buNone/>
              <a:defRPr sz="1800" b="1"/>
            </a:lvl3pPr>
            <a:lvl4pPr marL="1371542" indent="0">
              <a:buNone/>
              <a:defRPr sz="1600" b="1"/>
            </a:lvl4pPr>
            <a:lvl5pPr marL="1828722" indent="0">
              <a:buNone/>
              <a:defRPr sz="1600" b="1"/>
            </a:lvl5pPr>
            <a:lvl6pPr marL="2285903" indent="0">
              <a:buNone/>
              <a:defRPr sz="1600" b="1"/>
            </a:lvl6pPr>
            <a:lvl7pPr marL="2743083" indent="0">
              <a:buNone/>
              <a:defRPr sz="1600" b="1"/>
            </a:lvl7pPr>
            <a:lvl8pPr marL="3200264" indent="0">
              <a:buNone/>
              <a:defRPr sz="1600" b="1"/>
            </a:lvl8pPr>
            <a:lvl9pPr marL="365744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785BD0-C8B6-E541-8957-C258C7E4C40C}" type="datetimeFigureOut">
              <a:rPr lang="en-US" smtClean="0"/>
              <a:t>7/10/17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04770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785BD0-C8B6-E541-8957-C258C7E4C40C}" type="datetimeFigureOut">
              <a:rPr lang="en-US" smtClean="0"/>
              <a:t>7/10/17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58032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85BD0-C8B6-E541-8957-C258C7E4C40C}" type="datetimeFigureOut">
              <a:rPr lang="en-US" smtClean="0"/>
              <a:t>7/10/17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365754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9"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1"/>
            <a:ext cx="3932237" cy="3811589"/>
          </a:xfrm>
        </p:spPr>
        <p:txBody>
          <a:bodyPr/>
          <a:lstStyle>
            <a:lvl1pPr marL="0" indent="0">
              <a:buNone/>
              <a:defRPr sz="1600"/>
            </a:lvl1pPr>
            <a:lvl2pPr marL="457181" indent="0">
              <a:buNone/>
              <a:defRPr sz="1400"/>
            </a:lvl2pPr>
            <a:lvl3pPr marL="914361" indent="0">
              <a:buNone/>
              <a:defRPr sz="1200"/>
            </a:lvl3pPr>
            <a:lvl4pPr marL="1371542" indent="0">
              <a:buNone/>
              <a:defRPr sz="1000"/>
            </a:lvl4pPr>
            <a:lvl5pPr marL="1828722" indent="0">
              <a:buNone/>
              <a:defRPr sz="1000"/>
            </a:lvl5pPr>
            <a:lvl6pPr marL="2285903" indent="0">
              <a:buNone/>
              <a:defRPr sz="1000"/>
            </a:lvl6pPr>
            <a:lvl7pPr marL="2743083" indent="0">
              <a:buNone/>
              <a:defRPr sz="1000"/>
            </a:lvl7pPr>
            <a:lvl8pPr marL="3200264" indent="0">
              <a:buNone/>
              <a:defRPr sz="1000"/>
            </a:lvl8pPr>
            <a:lvl9pPr marL="3657445"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85BD0-C8B6-E541-8957-C258C7E4C40C}" type="datetimeFigureOut">
              <a:rPr lang="en-US" smtClean="0"/>
              <a:t>7/10/17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13759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9" y="987428"/>
            <a:ext cx="6172200" cy="4873625"/>
          </a:xfrm>
        </p:spPr>
        <p:txBody>
          <a:bodyPr/>
          <a:lstStyle>
            <a:lvl1pPr marL="0" indent="0">
              <a:buNone/>
              <a:defRPr sz="3200"/>
            </a:lvl1pPr>
            <a:lvl2pPr marL="457181" indent="0">
              <a:buNone/>
              <a:defRPr sz="2800"/>
            </a:lvl2pPr>
            <a:lvl3pPr marL="914361" indent="0">
              <a:buNone/>
              <a:defRPr sz="2400"/>
            </a:lvl3pPr>
            <a:lvl4pPr marL="1371542" indent="0">
              <a:buNone/>
              <a:defRPr sz="2000"/>
            </a:lvl4pPr>
            <a:lvl5pPr marL="1828722" indent="0">
              <a:buNone/>
              <a:defRPr sz="2000"/>
            </a:lvl5pPr>
            <a:lvl6pPr marL="2285903" indent="0">
              <a:buNone/>
              <a:defRPr sz="2000"/>
            </a:lvl6pPr>
            <a:lvl7pPr marL="2743083" indent="0">
              <a:buNone/>
              <a:defRPr sz="2000"/>
            </a:lvl7pPr>
            <a:lvl8pPr marL="3200264" indent="0">
              <a:buNone/>
              <a:defRPr sz="2000"/>
            </a:lvl8pPr>
            <a:lvl9pPr marL="3657445" indent="0">
              <a:buNone/>
              <a:defRPr sz="2000"/>
            </a:lvl9pPr>
          </a:lstStyle>
          <a:p>
            <a:endParaRPr lang="en-US"/>
          </a:p>
        </p:txBody>
      </p:sp>
      <p:sp>
        <p:nvSpPr>
          <p:cNvPr id="4" name="Text Placeholder 3"/>
          <p:cNvSpPr>
            <a:spLocks noGrp="1"/>
          </p:cNvSpPr>
          <p:nvPr>
            <p:ph type="body" sz="half" idx="2"/>
          </p:nvPr>
        </p:nvSpPr>
        <p:spPr>
          <a:xfrm>
            <a:off x="839788" y="2057401"/>
            <a:ext cx="3932237" cy="3811589"/>
          </a:xfrm>
        </p:spPr>
        <p:txBody>
          <a:bodyPr/>
          <a:lstStyle>
            <a:lvl1pPr marL="0" indent="0">
              <a:buNone/>
              <a:defRPr sz="1600"/>
            </a:lvl1pPr>
            <a:lvl2pPr marL="457181" indent="0">
              <a:buNone/>
              <a:defRPr sz="1400"/>
            </a:lvl2pPr>
            <a:lvl3pPr marL="914361" indent="0">
              <a:buNone/>
              <a:defRPr sz="1200"/>
            </a:lvl3pPr>
            <a:lvl4pPr marL="1371542" indent="0">
              <a:buNone/>
              <a:defRPr sz="1000"/>
            </a:lvl4pPr>
            <a:lvl5pPr marL="1828722" indent="0">
              <a:buNone/>
              <a:defRPr sz="1000"/>
            </a:lvl5pPr>
            <a:lvl6pPr marL="2285903" indent="0">
              <a:buNone/>
              <a:defRPr sz="1000"/>
            </a:lvl6pPr>
            <a:lvl7pPr marL="2743083" indent="0">
              <a:buNone/>
              <a:defRPr sz="1000"/>
            </a:lvl7pPr>
            <a:lvl8pPr marL="3200264" indent="0">
              <a:buNone/>
              <a:defRPr sz="1000"/>
            </a:lvl8pPr>
            <a:lvl9pPr marL="3657445"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85BD0-C8B6-E541-8957-C258C7E4C40C}" type="datetimeFigureOut">
              <a:rPr lang="en-US" smtClean="0"/>
              <a:t>7/10/17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5921058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8"/>
            <a:ext cx="10515600" cy="1325564"/>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4"/>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3"/>
            <a:ext cx="2743200" cy="365126"/>
          </a:xfrm>
          <a:prstGeom prst="rect">
            <a:avLst/>
          </a:prstGeom>
        </p:spPr>
        <p:txBody>
          <a:bodyPr vert="horz" lIns="91440" tIns="45720" rIns="91440" bIns="45720" rtlCol="0" anchor="ctr"/>
          <a:lstStyle>
            <a:lvl1pPr algn="l">
              <a:defRPr sz="1200">
                <a:solidFill>
                  <a:schemeClr val="tx1">
                    <a:tint val="75000"/>
                  </a:schemeClr>
                </a:solidFill>
              </a:defRPr>
            </a:lvl1pPr>
          </a:lstStyle>
          <a:p>
            <a:fld id="{EA785BD0-C8B6-E541-8957-C258C7E4C40C}" type="datetimeFigureOut">
              <a:rPr lang="en-US" smtClean="0"/>
              <a:t>7/10/17</a:t>
            </a:fld>
            <a:endParaRPr lang="en-US"/>
          </a:p>
        </p:txBody>
      </p:sp>
      <p:sp>
        <p:nvSpPr>
          <p:cNvPr id="5" name="Footer Placeholder 4"/>
          <p:cNvSpPr>
            <a:spLocks noGrp="1"/>
          </p:cNvSpPr>
          <p:nvPr>
            <p:ph type="ftr" sz="quarter" idx="3"/>
          </p:nvPr>
        </p:nvSpPr>
        <p:spPr>
          <a:xfrm>
            <a:off x="4038600" y="6356353"/>
            <a:ext cx="4114800" cy="36512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3"/>
            <a:ext cx="2743200" cy="365126"/>
          </a:xfrm>
          <a:prstGeom prst="rect">
            <a:avLst/>
          </a:prstGeom>
        </p:spPr>
        <p:txBody>
          <a:bodyPr vert="horz" lIns="91440" tIns="45720" rIns="91440" bIns="45720" rtlCol="0" anchor="ctr"/>
          <a:lstStyle>
            <a:lvl1pPr algn="r">
              <a:defRPr sz="1200">
                <a:solidFill>
                  <a:schemeClr val="tx1">
                    <a:tint val="75000"/>
                  </a:schemeClr>
                </a:solidFill>
              </a:defRPr>
            </a:lvl1pPr>
          </a:lstStyle>
          <a:p>
            <a:fld id="{E9550188-E3FF-FF45-AA0D-B0B350D8CF74}" type="slidenum">
              <a:rPr lang="en-US" smtClean="0"/>
              <a:t>‹#›</a:t>
            </a:fld>
            <a:endParaRPr lang="en-US"/>
          </a:p>
        </p:txBody>
      </p:sp>
    </p:spTree>
    <p:extLst>
      <p:ext uri="{BB962C8B-B14F-4D97-AF65-F5344CB8AC3E}">
        <p14:creationId xmlns:p14="http://schemas.microsoft.com/office/powerpoint/2010/main" val="995866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6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0" indent="-228590" algn="l" defTabSz="914361"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71" indent="-228590" algn="l" defTabSz="914361"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51" indent="-228590" algn="l" defTabSz="914361"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32" indent="-228590" algn="l" defTabSz="914361"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13" indent="-228590" algn="l" defTabSz="914361"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493" indent="-228590" algn="l" defTabSz="914361"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674" indent="-228590" algn="l" defTabSz="914361"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854" indent="-228590" algn="l" defTabSz="914361"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035" indent="-228590" algn="l" defTabSz="914361"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61" rtl="0" eaLnBrk="1" latinLnBrk="0" hangingPunct="1">
        <a:defRPr sz="1800" kern="1200">
          <a:solidFill>
            <a:schemeClr val="tx1"/>
          </a:solidFill>
          <a:latin typeface="+mn-lt"/>
          <a:ea typeface="+mn-ea"/>
          <a:cs typeface="+mn-cs"/>
        </a:defRPr>
      </a:lvl1pPr>
      <a:lvl2pPr marL="457181" algn="l" defTabSz="914361" rtl="0" eaLnBrk="1" latinLnBrk="0" hangingPunct="1">
        <a:defRPr sz="1800" kern="1200">
          <a:solidFill>
            <a:schemeClr val="tx1"/>
          </a:solidFill>
          <a:latin typeface="+mn-lt"/>
          <a:ea typeface="+mn-ea"/>
          <a:cs typeface="+mn-cs"/>
        </a:defRPr>
      </a:lvl2pPr>
      <a:lvl3pPr marL="914361" algn="l" defTabSz="914361" rtl="0" eaLnBrk="1" latinLnBrk="0" hangingPunct="1">
        <a:defRPr sz="1800" kern="1200">
          <a:solidFill>
            <a:schemeClr val="tx1"/>
          </a:solidFill>
          <a:latin typeface="+mn-lt"/>
          <a:ea typeface="+mn-ea"/>
          <a:cs typeface="+mn-cs"/>
        </a:defRPr>
      </a:lvl3pPr>
      <a:lvl4pPr marL="1371542" algn="l" defTabSz="914361" rtl="0" eaLnBrk="1" latinLnBrk="0" hangingPunct="1">
        <a:defRPr sz="1800" kern="1200">
          <a:solidFill>
            <a:schemeClr val="tx1"/>
          </a:solidFill>
          <a:latin typeface="+mn-lt"/>
          <a:ea typeface="+mn-ea"/>
          <a:cs typeface="+mn-cs"/>
        </a:defRPr>
      </a:lvl4pPr>
      <a:lvl5pPr marL="1828722" algn="l" defTabSz="914361" rtl="0" eaLnBrk="1" latinLnBrk="0" hangingPunct="1">
        <a:defRPr sz="1800" kern="1200">
          <a:solidFill>
            <a:schemeClr val="tx1"/>
          </a:solidFill>
          <a:latin typeface="+mn-lt"/>
          <a:ea typeface="+mn-ea"/>
          <a:cs typeface="+mn-cs"/>
        </a:defRPr>
      </a:lvl5pPr>
      <a:lvl6pPr marL="2285903" algn="l" defTabSz="914361" rtl="0" eaLnBrk="1" latinLnBrk="0" hangingPunct="1">
        <a:defRPr sz="1800" kern="1200">
          <a:solidFill>
            <a:schemeClr val="tx1"/>
          </a:solidFill>
          <a:latin typeface="+mn-lt"/>
          <a:ea typeface="+mn-ea"/>
          <a:cs typeface="+mn-cs"/>
        </a:defRPr>
      </a:lvl6pPr>
      <a:lvl7pPr marL="2743083" algn="l" defTabSz="914361" rtl="0" eaLnBrk="1" latinLnBrk="0" hangingPunct="1">
        <a:defRPr sz="1800" kern="1200">
          <a:solidFill>
            <a:schemeClr val="tx1"/>
          </a:solidFill>
          <a:latin typeface="+mn-lt"/>
          <a:ea typeface="+mn-ea"/>
          <a:cs typeface="+mn-cs"/>
        </a:defRPr>
      </a:lvl7pPr>
      <a:lvl8pPr marL="3200264" algn="l" defTabSz="914361" rtl="0" eaLnBrk="1" latinLnBrk="0" hangingPunct="1">
        <a:defRPr sz="1800" kern="1200">
          <a:solidFill>
            <a:schemeClr val="tx1"/>
          </a:solidFill>
          <a:latin typeface="+mn-lt"/>
          <a:ea typeface="+mn-ea"/>
          <a:cs typeface="+mn-cs"/>
        </a:defRPr>
      </a:lvl8pPr>
      <a:lvl9pPr marL="3657445" algn="l" defTabSz="91436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emf"/><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6.xml"/><Relationship Id="rId5" Type="http://schemas.openxmlformats.org/officeDocument/2006/relationships/image" Target="../media/image10.png"/><Relationship Id="rId1" Type="http://schemas.microsoft.com/office/2007/relationships/media" Target="../media/media1.mp4"/><Relationship Id="rId2" Type="http://schemas.openxmlformats.org/officeDocument/2006/relationships/video" Target="../media/media1.mp4"/></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000" y="0"/>
            <a:ext cx="5822830" cy="6858000"/>
          </a:xfrm>
          <a:prstGeom prst="rect">
            <a:avLst/>
          </a:prstGeom>
        </p:spPr>
      </p:pic>
    </p:spTree>
    <p:extLst>
      <p:ext uri="{BB962C8B-B14F-4D97-AF65-F5344CB8AC3E}">
        <p14:creationId xmlns:p14="http://schemas.microsoft.com/office/powerpoint/2010/main" val="818252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0" y="2"/>
            <a:ext cx="12057088" cy="1350831"/>
          </a:xfrm>
        </p:spPr>
        <p:txBody>
          <a:bodyPr>
            <a:normAutofit fontScale="90000"/>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Escape </a:t>
            </a:r>
            <a:r>
              <a:rPr lang="en-US" b="1" smtClean="0">
                <a:ln>
                  <a:solidFill>
                    <a:schemeClr val="tx1">
                      <a:alpha val="70000"/>
                    </a:schemeClr>
                  </a:solidFill>
                </a:ln>
                <a:solidFill>
                  <a:srgbClr val="C49B00"/>
                </a:solidFill>
                <a:latin typeface="Bangla Sangam MN" charset="0"/>
                <a:ea typeface="Bangla Sangam MN" charset="0"/>
                <a:cs typeface="Bangla Sangam MN" charset="0"/>
              </a:rPr>
              <a:t>Fraction Parameterization</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5" name="Rectangle 4"/>
          <p:cNvSpPr/>
          <p:nvPr/>
        </p:nvSpPr>
        <p:spPr>
          <a:xfrm>
            <a:off x="3536118" y="1883120"/>
            <a:ext cx="5023267" cy="866752"/>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3844354" y="2027215"/>
            <a:ext cx="4361939" cy="588823"/>
          </a:xfrm>
          <a:prstGeom prst="rect">
            <a:avLst/>
          </a:prstGeom>
        </p:spPr>
      </p:pic>
      <p:sp>
        <p:nvSpPr>
          <p:cNvPr id="10" name="Rectangle 9"/>
          <p:cNvSpPr/>
          <p:nvPr/>
        </p:nvSpPr>
        <p:spPr>
          <a:xfrm>
            <a:off x="3513687" y="3292046"/>
            <a:ext cx="5045696" cy="1145041"/>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36118" y="4931312"/>
            <a:ext cx="5023267" cy="962871"/>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4474" y="3366996"/>
            <a:ext cx="3801697" cy="1004939"/>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991" y="5118098"/>
            <a:ext cx="4183519" cy="656393"/>
          </a:xfrm>
          <a:prstGeom prst="rect">
            <a:avLst/>
          </a:prstGeom>
        </p:spPr>
      </p:pic>
    </p:spTree>
    <p:extLst>
      <p:ext uri="{BB962C8B-B14F-4D97-AF65-F5344CB8AC3E}">
        <p14:creationId xmlns:p14="http://schemas.microsoft.com/office/powerpoint/2010/main" val="808513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813894" y="2"/>
            <a:ext cx="9946511" cy="1350831"/>
          </a:xfrm>
        </p:spPr>
        <p:txBody>
          <a:bodyPr>
            <a:normAutofit/>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Preliminary Results</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34" y="1676400"/>
            <a:ext cx="5791200" cy="43434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363" y="1676400"/>
            <a:ext cx="5791200" cy="4343400"/>
          </a:xfrm>
          <a:prstGeom prst="rect">
            <a:avLst/>
          </a:prstGeom>
        </p:spPr>
      </p:pic>
    </p:spTree>
    <p:extLst>
      <p:ext uri="{BB962C8B-B14F-4D97-AF65-F5344CB8AC3E}">
        <p14:creationId xmlns:p14="http://schemas.microsoft.com/office/powerpoint/2010/main" val="823146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149174" y="2"/>
            <a:ext cx="9946511" cy="1350831"/>
          </a:xfrm>
        </p:spPr>
        <p:txBody>
          <a:bodyPr>
            <a:normAutofit/>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Summary</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3" name="TextBox 2"/>
          <p:cNvSpPr txBox="1"/>
          <p:nvPr/>
        </p:nvSpPr>
        <p:spPr>
          <a:xfrm>
            <a:off x="336308" y="1350834"/>
            <a:ext cx="11572240" cy="5632311"/>
          </a:xfrm>
          <a:prstGeom prst="rect">
            <a:avLst/>
          </a:prstGeom>
          <a:noFill/>
        </p:spPr>
        <p:txBody>
          <a:bodyPr wrap="square" rtlCol="0">
            <a:spAutoFit/>
          </a:bodyPr>
          <a:lstStyle/>
          <a:p>
            <a:pPr marL="285739" indent="-285739">
              <a:buFont typeface="Arial" charset="0"/>
              <a:buChar char="•"/>
            </a:pPr>
            <a:r>
              <a:rPr lang="en-US" sz="2400" dirty="0" err="1">
                <a:solidFill>
                  <a:schemeClr val="bg1"/>
                </a:solidFill>
                <a:latin typeface="Bangla Sangam MN" charset="0"/>
                <a:ea typeface="Bangla Sangam MN" charset="0"/>
                <a:cs typeface="Bangla Sangam MN" charset="0"/>
              </a:rPr>
              <a:t>f</a:t>
            </a:r>
            <a:r>
              <a:rPr lang="en-US" sz="2400" baseline="-25000" dirty="0" err="1">
                <a:solidFill>
                  <a:schemeClr val="bg1"/>
                </a:solidFill>
                <a:latin typeface="Bangla Sangam MN" charset="0"/>
                <a:ea typeface="Bangla Sangam MN" charset="0"/>
                <a:cs typeface="Bangla Sangam MN" charset="0"/>
              </a:rPr>
              <a:t>esc</a:t>
            </a:r>
            <a:r>
              <a:rPr lang="en-US" sz="2400" baseline="-25000" dirty="0">
                <a:solidFill>
                  <a:schemeClr val="bg1"/>
                </a:solidFill>
                <a:latin typeface="Bangla Sangam MN" charset="0"/>
                <a:ea typeface="Bangla Sangam MN" charset="0"/>
                <a:cs typeface="Bangla Sangam MN" charset="0"/>
              </a:rPr>
              <a:t> </a:t>
            </a:r>
            <a:r>
              <a:rPr lang="en-US" sz="2400" dirty="0" smtClean="0">
                <a:solidFill>
                  <a:schemeClr val="bg1"/>
                </a:solidFill>
                <a:latin typeface="Bangla Sangam MN" charset="0"/>
                <a:ea typeface="Bangla Sangam MN" charset="0"/>
                <a:cs typeface="Bangla Sangam MN" charset="0"/>
              </a:rPr>
              <a:t>is </a:t>
            </a:r>
            <a:r>
              <a:rPr lang="en-US" sz="2400" dirty="0">
                <a:solidFill>
                  <a:schemeClr val="bg1"/>
                </a:solidFill>
                <a:latin typeface="Bangla Sangam MN" charset="0"/>
                <a:ea typeface="Bangla Sangam MN" charset="0"/>
                <a:cs typeface="Bangla Sangam MN" charset="0"/>
              </a:rPr>
              <a:t>a complex combination of </a:t>
            </a:r>
            <a:r>
              <a:rPr lang="en-US" sz="2400" dirty="0" smtClean="0">
                <a:solidFill>
                  <a:schemeClr val="bg1"/>
                </a:solidFill>
                <a:latin typeface="Bangla Sangam MN" charset="0"/>
                <a:ea typeface="Bangla Sangam MN" charset="0"/>
                <a:cs typeface="Bangla Sangam MN" charset="0"/>
              </a:rPr>
              <a:t>parameters depending upon galaxy properties.</a:t>
            </a: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r>
              <a:rPr lang="en-US" sz="2400" dirty="0">
                <a:solidFill>
                  <a:schemeClr val="bg1"/>
                </a:solidFill>
                <a:latin typeface="Bangla Sangam MN" charset="0"/>
                <a:ea typeface="Bangla Sangam MN" charset="0"/>
                <a:cs typeface="Bangla Sangam MN" charset="0"/>
              </a:rPr>
              <a:t>Using galaxies evolved from a Semi-Analytic Model, </a:t>
            </a:r>
            <a:r>
              <a:rPr lang="en-US" sz="2400" dirty="0" smtClean="0">
                <a:solidFill>
                  <a:schemeClr val="bg1"/>
                </a:solidFill>
                <a:latin typeface="Bangla Sangam MN" charset="0"/>
                <a:ea typeface="Bangla Sangam MN" charset="0"/>
                <a:cs typeface="Bangla Sangam MN" charset="0"/>
              </a:rPr>
              <a:t>we </a:t>
            </a:r>
            <a:r>
              <a:rPr lang="en-US" sz="2400" dirty="0">
                <a:solidFill>
                  <a:schemeClr val="bg1"/>
                </a:solidFill>
                <a:latin typeface="Bangla Sangam MN" charset="0"/>
                <a:ea typeface="Bangla Sangam MN" charset="0"/>
                <a:cs typeface="Bangla Sangam MN" charset="0"/>
              </a:rPr>
              <a:t>implement a more physical prescription for </a:t>
            </a:r>
            <a:r>
              <a:rPr lang="en-US" sz="2400" dirty="0" err="1">
                <a:solidFill>
                  <a:schemeClr val="bg1"/>
                </a:solidFill>
                <a:latin typeface="Bangla Sangam MN" charset="0"/>
                <a:ea typeface="Bangla Sangam MN" charset="0"/>
                <a:cs typeface="Bangla Sangam MN" charset="0"/>
              </a:rPr>
              <a:t>f</a:t>
            </a:r>
            <a:r>
              <a:rPr lang="en-US" sz="2400" baseline="-25000" dirty="0" err="1">
                <a:solidFill>
                  <a:schemeClr val="bg1"/>
                </a:solidFill>
                <a:latin typeface="Bangla Sangam MN" charset="0"/>
                <a:ea typeface="Bangla Sangam MN" charset="0"/>
                <a:cs typeface="Bangla Sangam MN" charset="0"/>
              </a:rPr>
              <a:t>esc</a:t>
            </a:r>
            <a:r>
              <a:rPr lang="en-US" sz="2400" dirty="0">
                <a:solidFill>
                  <a:schemeClr val="bg1"/>
                </a:solidFill>
                <a:latin typeface="Bangla Sangam MN" charset="0"/>
                <a:ea typeface="Bangla Sangam MN" charset="0"/>
                <a:cs typeface="Bangla Sangam MN" charset="0"/>
              </a:rPr>
              <a:t>.</a:t>
            </a: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r>
              <a:rPr lang="en-US" sz="2400" dirty="0">
                <a:solidFill>
                  <a:schemeClr val="bg1"/>
                </a:solidFill>
                <a:latin typeface="Bangla Sangam MN" charset="0"/>
                <a:ea typeface="Bangla Sangam MN" charset="0"/>
                <a:cs typeface="Bangla Sangam MN" charset="0"/>
              </a:rPr>
              <a:t>Our key assumption is that </a:t>
            </a:r>
            <a:r>
              <a:rPr lang="en-US" sz="2400" dirty="0" err="1">
                <a:solidFill>
                  <a:schemeClr val="bg1"/>
                </a:solidFill>
                <a:latin typeface="Bangla Sangam MN" charset="0"/>
                <a:ea typeface="Bangla Sangam MN" charset="0"/>
                <a:cs typeface="Bangla Sangam MN" charset="0"/>
              </a:rPr>
              <a:t>f</a:t>
            </a:r>
            <a:r>
              <a:rPr lang="en-US" sz="2400" baseline="-25000" dirty="0" err="1">
                <a:solidFill>
                  <a:schemeClr val="bg1"/>
                </a:solidFill>
                <a:latin typeface="Bangla Sangam MN" charset="0"/>
                <a:ea typeface="Bangla Sangam MN" charset="0"/>
                <a:cs typeface="Bangla Sangam MN" charset="0"/>
              </a:rPr>
              <a:t>esc</a:t>
            </a:r>
            <a:r>
              <a:rPr lang="en-US" sz="2400" baseline="-25000" dirty="0">
                <a:solidFill>
                  <a:schemeClr val="bg1"/>
                </a:solidFill>
                <a:latin typeface="Bangla Sangam MN" charset="0"/>
                <a:ea typeface="Bangla Sangam MN" charset="0"/>
                <a:cs typeface="Bangla Sangam MN" charset="0"/>
              </a:rPr>
              <a:t> </a:t>
            </a:r>
            <a:r>
              <a:rPr lang="en-US" sz="2400" dirty="0">
                <a:solidFill>
                  <a:schemeClr val="bg1"/>
                </a:solidFill>
                <a:latin typeface="Bangla Sangam MN" charset="0"/>
                <a:ea typeface="Bangla Sangam MN" charset="0"/>
                <a:cs typeface="Bangla Sangam MN" charset="0"/>
              </a:rPr>
              <a:t>depends strongly on the density of the galaxy gas.</a:t>
            </a:r>
          </a:p>
          <a:p>
            <a:pPr marL="914361" lvl="1" indent="-457181">
              <a:buFont typeface="Wingdings" charset="2"/>
              <a:buChar char="Ø"/>
            </a:pPr>
            <a:r>
              <a:rPr lang="en-US" sz="2400" dirty="0">
                <a:solidFill>
                  <a:schemeClr val="bg1"/>
                </a:solidFill>
                <a:latin typeface="Bangla Sangam MN" charset="0"/>
                <a:ea typeface="Bangla Sangam MN" charset="0"/>
                <a:cs typeface="Bangla Sangam MN" charset="0"/>
              </a:rPr>
              <a:t>Attempt to capture this by using halo mass and ejected fraction.</a:t>
            </a: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r>
              <a:rPr lang="en-US" sz="2400" dirty="0">
                <a:solidFill>
                  <a:schemeClr val="bg1"/>
                </a:solidFill>
                <a:latin typeface="Bangla Sangam MN" charset="0"/>
                <a:ea typeface="Bangla Sangam MN" charset="0"/>
                <a:cs typeface="Bangla Sangam MN" charset="0"/>
              </a:rPr>
              <a:t>Important consequence is that since these parameters evolve, the escape fraction will evolve as well.</a:t>
            </a:r>
          </a:p>
        </p:txBody>
      </p:sp>
    </p:spTree>
    <p:extLst>
      <p:ext uri="{BB962C8B-B14F-4D97-AF65-F5344CB8AC3E}">
        <p14:creationId xmlns:p14="http://schemas.microsoft.com/office/powerpoint/2010/main" val="1356984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294148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p:cNvSpPr/>
          <p:nvPr/>
        </p:nvSpPr>
        <p:spPr>
          <a:xfrm>
            <a:off x="2955173" y="1592406"/>
            <a:ext cx="6352993" cy="4079735"/>
          </a:xfrm>
          <a:prstGeom prst="ellipse">
            <a:avLst/>
          </a:prstGeom>
          <a:solidFill>
            <a:schemeClr val="bg1">
              <a:alpha val="0"/>
            </a:schemeClr>
          </a:solidFill>
          <a:ln w="79375">
            <a:solidFill>
              <a:srgbClr val="A11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8112107">
            <a:off x="3269214" y="889270"/>
            <a:ext cx="5430012" cy="5501737"/>
          </a:xfrm>
          <a:prstGeom prst="rect">
            <a:avLst/>
          </a:prstGeom>
          <a:blipFill dpi="0" rotWithShape="1">
            <a:blip r:embed="rId2">
              <a:alphaModFix amt="7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p:nvPr>
        </p:nvSpPr>
        <p:spPr>
          <a:xfrm>
            <a:off x="1408254" y="281458"/>
            <a:ext cx="9946511" cy="1350831"/>
          </a:xfrm>
        </p:spPr>
        <p:txBody>
          <a:bodyPr>
            <a:normAutofit/>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What is </a:t>
            </a:r>
            <a:r>
              <a:rPr lang="en-US" b="1" dirty="0" err="1" smtClean="0">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smtClean="0">
                <a:ln>
                  <a:solidFill>
                    <a:schemeClr val="tx1">
                      <a:alpha val="70000"/>
                    </a:schemeClr>
                  </a:solidFill>
                </a:ln>
                <a:solidFill>
                  <a:srgbClr val="C49B00"/>
                </a:solidFill>
                <a:latin typeface="Bangla Sangam MN" charset="0"/>
                <a:ea typeface="Bangla Sangam MN" charset="0"/>
                <a:cs typeface="Bangla Sangam MN" charset="0"/>
              </a:rPr>
              <a:t>esc</a:t>
            </a:r>
            <a:r>
              <a:rPr lang="en-US" b="1" dirty="0">
                <a:ln>
                  <a:solidFill>
                    <a:schemeClr val="tx1">
                      <a:alpha val="70000"/>
                    </a:schemeClr>
                  </a:solidFill>
                </a:ln>
                <a:solidFill>
                  <a:srgbClr val="C49B00"/>
                </a:solidFill>
                <a:latin typeface="Bangla Sangam MN" charset="0"/>
                <a:ea typeface="Bangla Sangam MN" charset="0"/>
                <a:cs typeface="Bangla Sangam MN" charset="0"/>
              </a:rPr>
              <a:t>?</a:t>
            </a:r>
          </a:p>
        </p:txBody>
      </p:sp>
      <p:sp>
        <p:nvSpPr>
          <p:cNvPr id="8" name="5-Point Star 7"/>
          <p:cNvSpPr/>
          <p:nvPr/>
        </p:nvSpPr>
        <p:spPr>
          <a:xfrm>
            <a:off x="5010152" y="3379787"/>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5496236" y="4076537"/>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6414520" y="3986209"/>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5797552" y="3044823"/>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6777052" y="3119437"/>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5496236" y="2243135"/>
            <a:ext cx="635000" cy="520700"/>
          </a:xfrm>
          <a:prstGeom prst="star5">
            <a:avLst>
              <a:gd name="adj" fmla="val 24062"/>
              <a:gd name="hf" fmla="val 105146"/>
              <a:gd name="vf" fmla="val 110557"/>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V="1">
            <a:off x="7094554" y="1851286"/>
            <a:ext cx="849299" cy="1030100"/>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498430" y="3894136"/>
            <a:ext cx="370081" cy="172077"/>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580161" y="3902416"/>
            <a:ext cx="1997061" cy="523531"/>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777054" y="4724317"/>
            <a:ext cx="634999" cy="178957"/>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961757" y="3784681"/>
            <a:ext cx="517856" cy="267216"/>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5496239" y="2898897"/>
            <a:ext cx="229055" cy="297167"/>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343278" y="2366335"/>
            <a:ext cx="1653535" cy="901684"/>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194714" y="4709673"/>
            <a:ext cx="1963345" cy="356440"/>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6227678" y="2563401"/>
            <a:ext cx="373689" cy="371844"/>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912427" y="1678404"/>
            <a:ext cx="942975" cy="769441"/>
          </a:xfrm>
          <a:prstGeom prst="rect">
            <a:avLst/>
          </a:prstGeom>
          <a:noFill/>
        </p:spPr>
        <p:txBody>
          <a:bodyPr wrap="square" rtlCol="0">
            <a:spAutoFit/>
          </a:bodyPr>
          <a:lstStyle/>
          <a:p>
            <a:r>
              <a:rPr lang="en-US" sz="4400" dirty="0">
                <a:solidFill>
                  <a:schemeClr val="bg1"/>
                </a:solidFill>
              </a:rPr>
              <a:t>𝜸</a:t>
            </a:r>
          </a:p>
        </p:txBody>
      </p:sp>
      <p:sp>
        <p:nvSpPr>
          <p:cNvPr id="37" name="TextBox 36"/>
          <p:cNvSpPr txBox="1"/>
          <p:nvPr/>
        </p:nvSpPr>
        <p:spPr>
          <a:xfrm>
            <a:off x="2723227" y="4538336"/>
            <a:ext cx="942975" cy="769441"/>
          </a:xfrm>
          <a:prstGeom prst="rect">
            <a:avLst/>
          </a:prstGeom>
          <a:noFill/>
        </p:spPr>
        <p:txBody>
          <a:bodyPr wrap="square" rtlCol="0">
            <a:spAutoFit/>
          </a:bodyPr>
          <a:lstStyle/>
          <a:p>
            <a:r>
              <a:rPr lang="en-US" sz="4400" dirty="0">
                <a:solidFill>
                  <a:schemeClr val="bg1"/>
                </a:solidFill>
              </a:rPr>
              <a:t>𝜸</a:t>
            </a:r>
          </a:p>
        </p:txBody>
      </p:sp>
      <p:sp>
        <p:nvSpPr>
          <p:cNvPr id="38" name="TextBox 37"/>
          <p:cNvSpPr txBox="1"/>
          <p:nvPr/>
        </p:nvSpPr>
        <p:spPr>
          <a:xfrm>
            <a:off x="4207460" y="3602481"/>
            <a:ext cx="431947" cy="646331"/>
          </a:xfrm>
          <a:prstGeom prst="rect">
            <a:avLst/>
          </a:prstGeom>
          <a:noFill/>
        </p:spPr>
        <p:txBody>
          <a:bodyPr wrap="square" rtlCol="0">
            <a:spAutoFit/>
          </a:bodyPr>
          <a:lstStyle/>
          <a:p>
            <a:r>
              <a:rPr lang="en-US" sz="3600" dirty="0">
                <a:solidFill>
                  <a:schemeClr val="bg1"/>
                </a:solidFill>
              </a:rPr>
              <a:t>𝜸</a:t>
            </a:r>
          </a:p>
        </p:txBody>
      </p:sp>
      <p:sp>
        <p:nvSpPr>
          <p:cNvPr id="39" name="TextBox 38"/>
          <p:cNvSpPr txBox="1"/>
          <p:nvPr/>
        </p:nvSpPr>
        <p:spPr>
          <a:xfrm>
            <a:off x="5210358" y="2521603"/>
            <a:ext cx="608331" cy="523220"/>
          </a:xfrm>
          <a:prstGeom prst="rect">
            <a:avLst/>
          </a:prstGeom>
          <a:noFill/>
        </p:spPr>
        <p:txBody>
          <a:bodyPr wrap="square" rtlCol="0">
            <a:spAutoFit/>
          </a:bodyPr>
          <a:lstStyle/>
          <a:p>
            <a:r>
              <a:rPr lang="en-US" sz="2800" dirty="0">
                <a:solidFill>
                  <a:schemeClr val="bg1"/>
                </a:solidFill>
              </a:rPr>
              <a:t>𝜸</a:t>
            </a:r>
          </a:p>
        </p:txBody>
      </p:sp>
      <p:sp>
        <p:nvSpPr>
          <p:cNvPr id="40" name="TextBox 39"/>
          <p:cNvSpPr txBox="1"/>
          <p:nvPr/>
        </p:nvSpPr>
        <p:spPr>
          <a:xfrm>
            <a:off x="7929566" y="1382772"/>
            <a:ext cx="942975" cy="769441"/>
          </a:xfrm>
          <a:prstGeom prst="rect">
            <a:avLst/>
          </a:prstGeom>
          <a:noFill/>
        </p:spPr>
        <p:txBody>
          <a:bodyPr wrap="square" rtlCol="0">
            <a:spAutoFit/>
          </a:bodyPr>
          <a:lstStyle/>
          <a:p>
            <a:r>
              <a:rPr lang="en-US" sz="4400" dirty="0">
                <a:solidFill>
                  <a:schemeClr val="bg1"/>
                </a:solidFill>
              </a:rPr>
              <a:t>𝜸</a:t>
            </a:r>
          </a:p>
        </p:txBody>
      </p:sp>
      <p:sp>
        <p:nvSpPr>
          <p:cNvPr id="41" name="TextBox 40"/>
          <p:cNvSpPr txBox="1"/>
          <p:nvPr/>
        </p:nvSpPr>
        <p:spPr>
          <a:xfrm>
            <a:off x="9547707" y="3900488"/>
            <a:ext cx="942975" cy="769441"/>
          </a:xfrm>
          <a:prstGeom prst="rect">
            <a:avLst/>
          </a:prstGeom>
          <a:noFill/>
        </p:spPr>
        <p:txBody>
          <a:bodyPr wrap="square" rtlCol="0">
            <a:spAutoFit/>
          </a:bodyPr>
          <a:lstStyle/>
          <a:p>
            <a:r>
              <a:rPr lang="en-US" sz="4400" dirty="0">
                <a:solidFill>
                  <a:schemeClr val="bg1"/>
                </a:solidFill>
              </a:rPr>
              <a:t>𝜸</a:t>
            </a:r>
          </a:p>
        </p:txBody>
      </p:sp>
      <p:sp>
        <p:nvSpPr>
          <p:cNvPr id="43" name="TextBox 42"/>
          <p:cNvSpPr txBox="1"/>
          <p:nvPr/>
        </p:nvSpPr>
        <p:spPr>
          <a:xfrm>
            <a:off x="7480711" y="4567320"/>
            <a:ext cx="942975" cy="769441"/>
          </a:xfrm>
          <a:prstGeom prst="rect">
            <a:avLst/>
          </a:prstGeom>
          <a:noFill/>
        </p:spPr>
        <p:txBody>
          <a:bodyPr wrap="square" rtlCol="0">
            <a:spAutoFit/>
          </a:bodyPr>
          <a:lstStyle/>
          <a:p>
            <a:r>
              <a:rPr lang="en-US" sz="4400" dirty="0">
                <a:solidFill>
                  <a:schemeClr val="bg1"/>
                </a:solidFill>
              </a:rPr>
              <a:t>𝜸</a:t>
            </a:r>
          </a:p>
        </p:txBody>
      </p:sp>
      <p:sp>
        <p:nvSpPr>
          <p:cNvPr id="44" name="TextBox 43"/>
          <p:cNvSpPr txBox="1"/>
          <p:nvPr/>
        </p:nvSpPr>
        <p:spPr>
          <a:xfrm>
            <a:off x="6354474" y="3688429"/>
            <a:ext cx="399095" cy="461665"/>
          </a:xfrm>
          <a:prstGeom prst="rect">
            <a:avLst/>
          </a:prstGeom>
          <a:noFill/>
        </p:spPr>
        <p:txBody>
          <a:bodyPr wrap="square" rtlCol="0">
            <a:spAutoFit/>
          </a:bodyPr>
          <a:lstStyle/>
          <a:p>
            <a:r>
              <a:rPr lang="en-US" sz="2400" dirty="0">
                <a:solidFill>
                  <a:schemeClr val="bg1"/>
                </a:solidFill>
              </a:rPr>
              <a:t>𝜸</a:t>
            </a:r>
          </a:p>
        </p:txBody>
      </p:sp>
      <p:sp>
        <p:nvSpPr>
          <p:cNvPr id="45" name="TextBox 44"/>
          <p:cNvSpPr txBox="1"/>
          <p:nvPr/>
        </p:nvSpPr>
        <p:spPr>
          <a:xfrm>
            <a:off x="6538855" y="2266403"/>
            <a:ext cx="942975" cy="461665"/>
          </a:xfrm>
          <a:prstGeom prst="rect">
            <a:avLst/>
          </a:prstGeom>
          <a:noFill/>
        </p:spPr>
        <p:txBody>
          <a:bodyPr wrap="square" rtlCol="0">
            <a:spAutoFit/>
          </a:bodyPr>
          <a:lstStyle/>
          <a:p>
            <a:r>
              <a:rPr lang="en-US" sz="2400" dirty="0">
                <a:solidFill>
                  <a:schemeClr val="bg1"/>
                </a:solidFill>
              </a:rPr>
              <a:t>𝜸</a:t>
            </a:r>
          </a:p>
        </p:txBody>
      </p:sp>
      <mc:AlternateContent xmlns:mc="http://schemas.openxmlformats.org/markup-compatibility/2006" xmlns:a14="http://schemas.microsoft.com/office/drawing/2010/main">
        <mc:Choice Requires="a14">
          <p:sp>
            <p:nvSpPr>
              <p:cNvPr id="46" name="TextBox 45"/>
              <p:cNvSpPr txBox="1"/>
              <p:nvPr/>
            </p:nvSpPr>
            <p:spPr>
              <a:xfrm>
                <a:off x="494195" y="5791504"/>
                <a:ext cx="11452980" cy="972574"/>
              </a:xfrm>
              <a:prstGeom prst="rect">
                <a:avLst/>
              </a:prstGeom>
              <a:noFill/>
            </p:spPr>
            <p:txBody>
              <a:bodyPr wrap="square" rtlCol="0">
                <a:spAutoFit/>
              </a:bodyPr>
              <a:lstStyle/>
              <a:p>
                <a:pPr algn="ctr"/>
                <a:r>
                  <a:rPr lang="en-US" sz="3600" dirty="0" smtClean="0">
                    <a:solidFill>
                      <a:schemeClr val="bg1"/>
                    </a:solidFill>
                    <a:latin typeface="Bangla Sangam MN" charset="0"/>
                    <a:ea typeface="Bangla Sangam MN" charset="0"/>
                    <a:cs typeface="Bangla Sangam MN" charset="0"/>
                  </a:rPr>
                  <a:t>f</a:t>
                </a:r>
                <a:r>
                  <a:rPr lang="en-US" sz="3600" baseline="-25000" dirty="0" err="1">
                    <a:solidFill>
                      <a:schemeClr val="bg1"/>
                    </a:solidFill>
                    <a:latin typeface="Bangla Sangam MN" charset="0"/>
                    <a:ea typeface="Bangla Sangam MN" charset="0"/>
                    <a:cs typeface="Bangla Sangam MN" charset="0"/>
                  </a:rPr>
                  <a:t>esc</a:t>
                </a:r>
                <a:r>
                  <a:rPr lang="en-US" sz="3600" dirty="0">
                    <a:solidFill>
                      <a:schemeClr val="bg1"/>
                    </a:solidFill>
                    <a:latin typeface="Bangla Sangam MN" charset="0"/>
                    <a:ea typeface="Bangla Sangam MN" charset="0"/>
                    <a:cs typeface="Bangla Sangam MN" charset="0"/>
                  </a:rPr>
                  <a:t> = </a:t>
                </a:r>
                <a14:m>
                  <m:oMath xmlns:m="http://schemas.openxmlformats.org/officeDocument/2006/math">
                    <m:f>
                      <m:fPr>
                        <m:ctrlPr>
                          <a:rPr lang="bg-BG" sz="3600" i="1" smtClean="0">
                            <a:solidFill>
                              <a:schemeClr val="bg1"/>
                            </a:solidFill>
                            <a:latin typeface="Cambria Math" charset="0"/>
                            <a:ea typeface="Bangla Sangam MN" charset="0"/>
                            <a:cs typeface="Bangla Sangam MN" charset="0"/>
                          </a:rPr>
                        </m:ctrlPr>
                      </m:fPr>
                      <m:num>
                        <m:r>
                          <a:rPr lang="en-US" sz="3600" b="0" i="1" smtClean="0">
                            <a:solidFill>
                              <a:schemeClr val="bg1"/>
                            </a:solidFill>
                            <a:latin typeface="Cambria Math" charset="0"/>
                            <a:ea typeface="Bangla Sangam MN" charset="0"/>
                            <a:cs typeface="Bangla Sangam MN" charset="0"/>
                          </a:rPr>
                          <m:t>𝑁𝑢𝑚𝑏𝑒𝑟</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𝑜𝑓</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𝐻𝐼</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𝐼𝑜𝑛𝑖𝑧𝑖𝑛𝑔</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𝑃h𝑜𝑡𝑜𝑛𝑠</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𝑡h𝑎𝑡</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𝐸𝑠𝑐𝑎𝑝𝑒</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𝑖𝑛𝑡𝑜</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𝐼𝐺𝑀</m:t>
                        </m:r>
                      </m:num>
                      <m:den>
                        <m:r>
                          <a:rPr lang="en-US" sz="3600" b="0" i="1" smtClean="0">
                            <a:solidFill>
                              <a:schemeClr val="bg1"/>
                            </a:solidFill>
                            <a:latin typeface="Cambria Math" charset="0"/>
                            <a:ea typeface="Bangla Sangam MN" charset="0"/>
                            <a:cs typeface="Bangla Sangam MN" charset="0"/>
                          </a:rPr>
                          <m:t>𝑁𝑢𝑚𝑏𝑒𝑟</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𝑜𝑓</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𝐻𝐼</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𝐼𝑜𝑛𝑖𝑧𝑖𝑛𝑔</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𝑃h𝑜𝑡𝑜𝑛𝑠</m:t>
                        </m:r>
                        <m:r>
                          <a:rPr lang="en-US" sz="3600" b="0" i="1" smtClean="0">
                            <a:solidFill>
                              <a:schemeClr val="bg1"/>
                            </a:solidFill>
                            <a:latin typeface="Cambria Math" charset="0"/>
                            <a:ea typeface="Bangla Sangam MN" charset="0"/>
                            <a:cs typeface="Bangla Sangam MN" charset="0"/>
                          </a:rPr>
                          <m:t> </m:t>
                        </m:r>
                        <m:r>
                          <a:rPr lang="en-US" sz="3600" b="0" i="1" smtClean="0">
                            <a:solidFill>
                              <a:schemeClr val="bg1"/>
                            </a:solidFill>
                            <a:latin typeface="Cambria Math" charset="0"/>
                            <a:ea typeface="Bangla Sangam MN" charset="0"/>
                            <a:cs typeface="Bangla Sangam MN" charset="0"/>
                          </a:rPr>
                          <m:t>𝑒𝑚𝑖𝑡𝑡𝑒𝑑</m:t>
                        </m:r>
                      </m:den>
                    </m:f>
                  </m:oMath>
                </a14:m>
                <a:r>
                  <a:rPr lang="en-US" sz="3600" dirty="0">
                    <a:solidFill>
                      <a:schemeClr val="bg1"/>
                    </a:solidFill>
                    <a:latin typeface="Bangla Sangam MN" charset="0"/>
                    <a:ea typeface="Bangla Sangam MN" charset="0"/>
                    <a:cs typeface="Bangla Sangam MN" charset="0"/>
                  </a:rPr>
                  <a:t>	</a:t>
                </a:r>
              </a:p>
            </p:txBody>
          </p:sp>
        </mc:Choice>
        <mc:Fallback xmlns="">
          <p:sp>
            <p:nvSpPr>
              <p:cNvPr id="46" name="TextBox 45"/>
              <p:cNvSpPr txBox="1">
                <a:spLocks noRot="1" noChangeAspect="1" noMove="1" noResize="1" noEditPoints="1" noAdjustHandles="1" noChangeArrowheads="1" noChangeShapeType="1" noTextEdit="1"/>
              </p:cNvSpPr>
              <p:nvPr/>
            </p:nvSpPr>
            <p:spPr>
              <a:xfrm>
                <a:off x="494195" y="5791504"/>
                <a:ext cx="11452980" cy="972574"/>
              </a:xfrm>
              <a:prstGeom prst="rect">
                <a:avLst/>
              </a:prstGeom>
              <a:blipFill rotWithShape="0">
                <a:blip r:embed="rId3"/>
                <a:stretch>
                  <a:fillRect b="-9375"/>
                </a:stretch>
              </a:blipFill>
            </p:spPr>
            <p:txBody>
              <a:bodyPr/>
              <a:lstStyle/>
              <a:p>
                <a:r>
                  <a:rPr lang="en-US">
                    <a:noFill/>
                  </a:rPr>
                  <a:t> </a:t>
                </a:r>
              </a:p>
            </p:txBody>
          </p:sp>
        </mc:Fallback>
      </mc:AlternateContent>
      <p:sp>
        <p:nvSpPr>
          <p:cNvPr id="51" name="Title 1"/>
          <p:cNvSpPr txBox="1">
            <a:spLocks/>
          </p:cNvSpPr>
          <p:nvPr/>
        </p:nvSpPr>
        <p:spPr>
          <a:xfrm>
            <a:off x="8820978" y="2042481"/>
            <a:ext cx="2573759" cy="439853"/>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n>
                  <a:solidFill>
                    <a:schemeClr val="tx1">
                      <a:alpha val="70000"/>
                    </a:schemeClr>
                  </a:solidFill>
                </a:ln>
                <a:solidFill>
                  <a:srgbClr val="C49B00"/>
                </a:solidFill>
                <a:latin typeface="Bangla Sangam MN" charset="0"/>
                <a:ea typeface="Bangla Sangam MN" charset="0"/>
                <a:cs typeface="Bangla Sangam MN" charset="0"/>
              </a:rPr>
              <a:t>IGM</a:t>
            </a:r>
          </a:p>
        </p:txBody>
      </p:sp>
      <p:sp>
        <p:nvSpPr>
          <p:cNvPr id="52" name="Title 1"/>
          <p:cNvSpPr txBox="1">
            <a:spLocks/>
          </p:cNvSpPr>
          <p:nvPr/>
        </p:nvSpPr>
        <p:spPr>
          <a:xfrm>
            <a:off x="8601524" y="5063719"/>
            <a:ext cx="2573759" cy="439853"/>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n>
                  <a:solidFill>
                    <a:schemeClr val="tx1">
                      <a:alpha val="70000"/>
                    </a:schemeClr>
                  </a:solidFill>
                </a:ln>
                <a:solidFill>
                  <a:srgbClr val="C49B00"/>
                </a:solidFill>
                <a:latin typeface="Bangla Sangam MN" charset="0"/>
                <a:ea typeface="Bangla Sangam MN" charset="0"/>
                <a:cs typeface="Bangla Sangam MN" charset="0"/>
              </a:rPr>
              <a:t>IGM</a:t>
            </a:r>
          </a:p>
        </p:txBody>
      </p:sp>
      <p:sp>
        <p:nvSpPr>
          <p:cNvPr id="53" name="Title 1"/>
          <p:cNvSpPr txBox="1">
            <a:spLocks/>
          </p:cNvSpPr>
          <p:nvPr/>
        </p:nvSpPr>
        <p:spPr>
          <a:xfrm>
            <a:off x="970315" y="3305175"/>
            <a:ext cx="2573759" cy="439853"/>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n>
                  <a:solidFill>
                    <a:schemeClr val="tx1">
                      <a:alpha val="70000"/>
                    </a:schemeClr>
                  </a:solidFill>
                </a:ln>
                <a:solidFill>
                  <a:srgbClr val="C49B00"/>
                </a:solidFill>
                <a:latin typeface="Bangla Sangam MN" charset="0"/>
                <a:ea typeface="Bangla Sangam MN" charset="0"/>
                <a:cs typeface="Bangla Sangam MN" charset="0"/>
              </a:rPr>
              <a:t>IGM</a:t>
            </a:r>
          </a:p>
        </p:txBody>
      </p:sp>
      <p:sp>
        <p:nvSpPr>
          <p:cNvPr id="54" name="Title 1"/>
          <p:cNvSpPr txBox="1">
            <a:spLocks/>
          </p:cNvSpPr>
          <p:nvPr/>
        </p:nvSpPr>
        <p:spPr>
          <a:xfrm>
            <a:off x="7527429" y="4447111"/>
            <a:ext cx="1410109" cy="3689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ln>
                  <a:solidFill>
                    <a:schemeClr val="tx1">
                      <a:alpha val="70000"/>
                    </a:schemeClr>
                  </a:solidFill>
                </a:ln>
                <a:solidFill>
                  <a:srgbClr val="C49B00"/>
                </a:solidFill>
                <a:latin typeface="Bangla Sangam MN" charset="0"/>
                <a:ea typeface="Bangla Sangam MN" charset="0"/>
                <a:cs typeface="Bangla Sangam MN" charset="0"/>
              </a:rPr>
              <a:t>ISM</a:t>
            </a:r>
          </a:p>
        </p:txBody>
      </p:sp>
      <p:sp>
        <p:nvSpPr>
          <p:cNvPr id="55" name="Title 1"/>
          <p:cNvSpPr txBox="1">
            <a:spLocks/>
          </p:cNvSpPr>
          <p:nvPr/>
        </p:nvSpPr>
        <p:spPr>
          <a:xfrm>
            <a:off x="7607201" y="2615143"/>
            <a:ext cx="1410109" cy="3689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ln>
                  <a:solidFill>
                    <a:schemeClr val="tx1">
                      <a:alpha val="70000"/>
                    </a:schemeClr>
                  </a:solidFill>
                </a:ln>
                <a:solidFill>
                  <a:srgbClr val="C49B00"/>
                </a:solidFill>
                <a:latin typeface="Bangla Sangam MN" charset="0"/>
                <a:ea typeface="Bangla Sangam MN" charset="0"/>
                <a:cs typeface="Bangla Sangam MN" charset="0"/>
              </a:rPr>
              <a:t>ISM</a:t>
            </a:r>
          </a:p>
        </p:txBody>
      </p:sp>
      <p:sp>
        <p:nvSpPr>
          <p:cNvPr id="56" name="Title 1"/>
          <p:cNvSpPr txBox="1">
            <a:spLocks/>
          </p:cNvSpPr>
          <p:nvPr/>
        </p:nvSpPr>
        <p:spPr>
          <a:xfrm>
            <a:off x="4281671" y="2228975"/>
            <a:ext cx="1410109" cy="3689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ln>
                  <a:solidFill>
                    <a:schemeClr val="tx1">
                      <a:alpha val="70000"/>
                    </a:schemeClr>
                  </a:solidFill>
                </a:ln>
                <a:solidFill>
                  <a:srgbClr val="C49B00"/>
                </a:solidFill>
                <a:latin typeface="Bangla Sangam MN" charset="0"/>
                <a:ea typeface="Bangla Sangam MN" charset="0"/>
                <a:cs typeface="Bangla Sangam MN" charset="0"/>
              </a:rPr>
              <a:t>ISM</a:t>
            </a:r>
          </a:p>
        </p:txBody>
      </p:sp>
      <p:sp>
        <p:nvSpPr>
          <p:cNvPr id="57" name="Title 1"/>
          <p:cNvSpPr txBox="1">
            <a:spLocks/>
          </p:cNvSpPr>
          <p:nvPr/>
        </p:nvSpPr>
        <p:spPr>
          <a:xfrm>
            <a:off x="5256704" y="5147803"/>
            <a:ext cx="1410109" cy="3689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ln>
                  <a:solidFill>
                    <a:schemeClr val="tx1">
                      <a:alpha val="70000"/>
                    </a:schemeClr>
                  </a:solidFill>
                </a:ln>
                <a:solidFill>
                  <a:srgbClr val="C49B00"/>
                </a:solidFill>
                <a:latin typeface="Bangla Sangam MN" charset="0"/>
                <a:ea typeface="Bangla Sangam MN" charset="0"/>
                <a:cs typeface="Bangla Sangam MN" charset="0"/>
              </a:rPr>
              <a:t>ISM</a:t>
            </a:r>
          </a:p>
        </p:txBody>
      </p:sp>
      <p:sp>
        <p:nvSpPr>
          <p:cNvPr id="58" name="Title 1"/>
          <p:cNvSpPr txBox="1">
            <a:spLocks/>
          </p:cNvSpPr>
          <p:nvPr/>
        </p:nvSpPr>
        <p:spPr>
          <a:xfrm>
            <a:off x="2917513" y="3928284"/>
            <a:ext cx="1410109" cy="36895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a:ln>
                  <a:solidFill>
                    <a:schemeClr val="tx1">
                      <a:alpha val="70000"/>
                    </a:schemeClr>
                  </a:solidFill>
                </a:ln>
                <a:solidFill>
                  <a:srgbClr val="C49B00"/>
                </a:solidFill>
                <a:latin typeface="Bangla Sangam MN" charset="0"/>
                <a:ea typeface="Bangla Sangam MN" charset="0"/>
                <a:cs typeface="Bangla Sangam MN" charset="0"/>
              </a:rPr>
              <a:t>ISM</a:t>
            </a:r>
          </a:p>
        </p:txBody>
      </p:sp>
    </p:spTree>
    <p:extLst>
      <p:ext uri="{BB962C8B-B14F-4D97-AF65-F5344CB8AC3E}">
        <p14:creationId xmlns:p14="http://schemas.microsoft.com/office/powerpoint/2010/main" val="1070576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2" grpId="0" animBg="1"/>
      <p:bldP spid="8" grpId="0" animBg="1"/>
      <p:bldP spid="9" grpId="0" animBg="1"/>
      <p:bldP spid="10" grpId="0" animBg="1"/>
      <p:bldP spid="11" grpId="0" animBg="1"/>
      <p:bldP spid="13" grpId="0" animBg="1"/>
      <p:bldP spid="15" grpId="0" animBg="1"/>
      <p:bldP spid="36" grpId="0"/>
      <p:bldP spid="37" grpId="0"/>
      <p:bldP spid="38" grpId="0"/>
      <p:bldP spid="39" grpId="0"/>
      <p:bldP spid="40" grpId="0"/>
      <p:bldP spid="41" grpId="0"/>
      <p:bldP spid="43" grpId="0"/>
      <p:bldP spid="44" grpId="0"/>
      <p:bldP spid="45" grpId="0"/>
      <p:bldP spid="46" grpId="0"/>
      <p:bldP spid="51" grpId="0"/>
      <p:bldP spid="52" grpId="0"/>
      <p:bldP spid="53" grpId="0"/>
      <p:bldP spid="54" grpId="1"/>
      <p:bldP spid="55" grpId="1"/>
      <p:bldP spid="56" grpId="1"/>
      <p:bldP spid="57" grpId="1"/>
      <p:bldP spid="5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angle 134"/>
          <p:cNvSpPr/>
          <p:nvPr/>
        </p:nvSpPr>
        <p:spPr>
          <a:xfrm>
            <a:off x="7360357" y="1317980"/>
            <a:ext cx="3583114" cy="715750"/>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163896" y="2109023"/>
            <a:ext cx="5465762" cy="4331494"/>
          </a:xfrm>
          <a:prstGeom prst="rect">
            <a:avLst/>
          </a:prstGeom>
          <a:solidFill>
            <a:schemeClr val="accent1">
              <a:lumMod val="40000"/>
              <a:lumOff val="60000"/>
            </a:schemeClr>
          </a:solidFill>
          <a:effectLst>
            <a:glow rad="152400">
              <a:srgbClr val="F42300">
                <a:alpha val="3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6503" y="5499303"/>
            <a:ext cx="732293" cy="776231"/>
          </a:xfrm>
          <a:prstGeom prst="rect">
            <a:avLst/>
          </a:prstGeom>
        </p:spPr>
      </p:pic>
      <p:pic>
        <p:nvPicPr>
          <p:cNvPr id="68" name="Pictur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1112" y="2519245"/>
            <a:ext cx="741549" cy="786042"/>
          </a:xfrm>
          <a:prstGeom prst="rect">
            <a:avLst/>
          </a:prstGeom>
        </p:spPr>
      </p:pic>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0894" y="3582211"/>
            <a:ext cx="591712" cy="627215"/>
          </a:xfrm>
          <a:prstGeom prst="rect">
            <a:avLst/>
          </a:prstGeom>
        </p:spPr>
      </p:pic>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2391" y="3056018"/>
            <a:ext cx="732293" cy="776231"/>
          </a:xfrm>
          <a:prstGeom prst="rect">
            <a:avLst/>
          </a:prstGeom>
        </p:spPr>
      </p:pic>
      <p:pic>
        <p:nvPicPr>
          <p:cNvPr id="71" name="Picture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5700" y="2112769"/>
            <a:ext cx="732293" cy="776231"/>
          </a:xfrm>
          <a:prstGeom prst="rect">
            <a:avLst/>
          </a:prstGeom>
        </p:spPr>
      </p:pic>
      <p:pic>
        <p:nvPicPr>
          <p:cNvPr id="72" name="Picture 7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1098" y="5510513"/>
            <a:ext cx="732293" cy="776231"/>
          </a:xfrm>
          <a:prstGeom prst="rect">
            <a:avLst/>
          </a:prstGeom>
        </p:spPr>
      </p:pic>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4484" y="2202246"/>
            <a:ext cx="732293" cy="776231"/>
          </a:xfrm>
          <a:prstGeom prst="rect">
            <a:avLst/>
          </a:prstGeom>
        </p:spPr>
      </p:pic>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7932" y="3116426"/>
            <a:ext cx="732293" cy="776231"/>
          </a:xfrm>
          <a:prstGeom prst="rect">
            <a:avLst/>
          </a:prstGeom>
        </p:spPr>
      </p:pic>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7372" y="4278516"/>
            <a:ext cx="732293" cy="776231"/>
          </a:xfrm>
          <a:prstGeom prst="rect">
            <a:avLst/>
          </a:prstGeom>
        </p:spPr>
      </p:pic>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7755" y="4373615"/>
            <a:ext cx="732293" cy="776231"/>
          </a:xfrm>
          <a:prstGeom prst="rect">
            <a:avLst/>
          </a:prstGeom>
        </p:spPr>
      </p:pic>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4484" y="4856639"/>
            <a:ext cx="732293" cy="776231"/>
          </a:xfrm>
          <a:prstGeom prst="rect">
            <a:avLst/>
          </a:prstGeom>
        </p:spPr>
      </p:pic>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8136" y="5664286"/>
            <a:ext cx="732293" cy="776231"/>
          </a:xfrm>
          <a:prstGeom prst="rect">
            <a:avLst/>
          </a:prstGeom>
        </p:spPr>
      </p:pic>
      <p:pic>
        <p:nvPicPr>
          <p:cNvPr id="66" name="Picture 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6131" y="5382747"/>
            <a:ext cx="732293" cy="776231"/>
          </a:xfrm>
          <a:prstGeom prst="rect">
            <a:avLst/>
          </a:prstGeom>
        </p:spPr>
      </p:pic>
      <p:sp>
        <p:nvSpPr>
          <p:cNvPr id="25" name="Title 1"/>
          <p:cNvSpPr txBox="1">
            <a:spLocks/>
          </p:cNvSpPr>
          <p:nvPr/>
        </p:nvSpPr>
        <p:spPr>
          <a:xfrm>
            <a:off x="1408254" y="281458"/>
            <a:ext cx="9946511" cy="1350831"/>
          </a:xfrm>
          <a:prstGeom prst="rect">
            <a:avLst/>
          </a:prstGeom>
        </p:spPr>
        <p:txBody>
          <a:bodyPr vert="horz" lIns="91440" tIns="45720" rIns="91440" bIns="45720" rtlCol="0" anchor="ctr">
            <a:normAutofit/>
          </a:bodyPr>
          <a:lstStyle>
            <a:lvl1pPr algn="l" defTabSz="914361"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smtClean="0">
                <a:ln>
                  <a:solidFill>
                    <a:schemeClr val="tx1">
                      <a:alpha val="70000"/>
                    </a:schemeClr>
                  </a:solidFill>
                </a:ln>
                <a:solidFill>
                  <a:srgbClr val="C49B00"/>
                </a:solidFill>
                <a:latin typeface="Bangla Sangam MN" charset="0"/>
                <a:ea typeface="Bangla Sangam MN" charset="0"/>
                <a:cs typeface="Bangla Sangam MN" charset="0"/>
              </a:rPr>
              <a:t>Why is </a:t>
            </a:r>
            <a:r>
              <a:rPr lang="en-US" sz="6000" b="1" dirty="0" err="1" smtClean="0">
                <a:ln>
                  <a:solidFill>
                    <a:schemeClr val="tx1">
                      <a:alpha val="70000"/>
                    </a:schemeClr>
                  </a:solidFill>
                </a:ln>
                <a:solidFill>
                  <a:srgbClr val="C49B00"/>
                </a:solidFill>
                <a:latin typeface="Bangla Sangam MN" charset="0"/>
                <a:ea typeface="Bangla Sangam MN" charset="0"/>
                <a:cs typeface="Bangla Sangam MN" charset="0"/>
              </a:rPr>
              <a:t>f</a:t>
            </a:r>
            <a:r>
              <a:rPr lang="en-US" sz="6000" b="1" baseline="-25000" dirty="0" err="1" smtClean="0">
                <a:ln>
                  <a:solidFill>
                    <a:schemeClr val="tx1">
                      <a:alpha val="70000"/>
                    </a:schemeClr>
                  </a:solidFill>
                </a:ln>
                <a:solidFill>
                  <a:srgbClr val="C49B00"/>
                </a:solidFill>
                <a:latin typeface="Bangla Sangam MN" charset="0"/>
                <a:ea typeface="Bangla Sangam MN" charset="0"/>
                <a:cs typeface="Bangla Sangam MN" charset="0"/>
              </a:rPr>
              <a:t>esc</a:t>
            </a:r>
            <a:r>
              <a:rPr lang="en-US" sz="6000" b="1" baseline="-25000" dirty="0" smtClean="0">
                <a:ln>
                  <a:solidFill>
                    <a:schemeClr val="tx1">
                      <a:alpha val="70000"/>
                    </a:schemeClr>
                  </a:solidFill>
                </a:ln>
                <a:solidFill>
                  <a:srgbClr val="C49B00"/>
                </a:solidFill>
                <a:latin typeface="Bangla Sangam MN" charset="0"/>
                <a:ea typeface="Bangla Sangam MN" charset="0"/>
                <a:cs typeface="Bangla Sangam MN" charset="0"/>
              </a:rPr>
              <a:t> </a:t>
            </a:r>
            <a:r>
              <a:rPr lang="en-US" sz="6000" b="1" dirty="0" smtClean="0">
                <a:ln>
                  <a:solidFill>
                    <a:schemeClr val="tx1">
                      <a:alpha val="70000"/>
                    </a:schemeClr>
                  </a:solidFill>
                </a:ln>
                <a:solidFill>
                  <a:srgbClr val="C49B00"/>
                </a:solidFill>
                <a:latin typeface="Bangla Sangam MN" charset="0"/>
                <a:ea typeface="Bangla Sangam MN" charset="0"/>
                <a:cs typeface="Bangla Sangam MN" charset="0"/>
              </a:rPr>
              <a:t>important?</a:t>
            </a:r>
            <a:endParaRPr lang="en-US" sz="6000" b="1" dirty="0">
              <a:ln>
                <a:solidFill>
                  <a:schemeClr val="tx1">
                    <a:alpha val="70000"/>
                  </a:schemeClr>
                </a:solidFill>
              </a:ln>
              <a:solidFill>
                <a:srgbClr val="C49B00"/>
              </a:solidFill>
              <a:latin typeface="Bangla Sangam MN" charset="0"/>
              <a:ea typeface="Bangla Sangam MN" charset="0"/>
              <a:cs typeface="Bangla Sangam MN"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2454" y="3722250"/>
            <a:ext cx="732293" cy="776231"/>
          </a:xfrm>
          <a:prstGeom prst="rect">
            <a:avLst/>
          </a:prstGeom>
        </p:spPr>
      </p:pic>
      <p:sp>
        <p:nvSpPr>
          <p:cNvPr id="12" name="5-Point Star 11"/>
          <p:cNvSpPr/>
          <p:nvPr/>
        </p:nvSpPr>
        <p:spPr>
          <a:xfrm>
            <a:off x="6754954" y="5510513"/>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6754954" y="2299840"/>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10858500" y="5660578"/>
            <a:ext cx="368300" cy="387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8589566" y="3504542"/>
            <a:ext cx="894556" cy="668942"/>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31"/>
          <p:cNvSpPr/>
          <p:nvPr/>
        </p:nvSpPr>
        <p:spPr>
          <a:xfrm>
            <a:off x="6594793" y="3385984"/>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32"/>
          <p:cNvSpPr/>
          <p:nvPr/>
        </p:nvSpPr>
        <p:spPr>
          <a:xfrm>
            <a:off x="8436443" y="5142059"/>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33"/>
          <p:cNvSpPr/>
          <p:nvPr/>
        </p:nvSpPr>
        <p:spPr>
          <a:xfrm>
            <a:off x="11247508" y="3255809"/>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34"/>
          <p:cNvSpPr/>
          <p:nvPr/>
        </p:nvSpPr>
        <p:spPr>
          <a:xfrm>
            <a:off x="10220396" y="4511522"/>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35"/>
          <p:cNvSpPr/>
          <p:nvPr/>
        </p:nvSpPr>
        <p:spPr>
          <a:xfrm>
            <a:off x="8377508" y="2430015"/>
            <a:ext cx="306246" cy="26035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36"/>
          <p:cNvSpPr/>
          <p:nvPr/>
        </p:nvSpPr>
        <p:spPr>
          <a:xfrm>
            <a:off x="7293642" y="3944887"/>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5-Point Star 50"/>
          <p:cNvSpPr/>
          <p:nvPr/>
        </p:nvSpPr>
        <p:spPr>
          <a:xfrm>
            <a:off x="8571160" y="5936610"/>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5-Point Star 51"/>
          <p:cNvSpPr/>
          <p:nvPr/>
        </p:nvSpPr>
        <p:spPr>
          <a:xfrm>
            <a:off x="9149973" y="4621206"/>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5-Point Star 52"/>
          <p:cNvSpPr/>
          <p:nvPr/>
        </p:nvSpPr>
        <p:spPr>
          <a:xfrm>
            <a:off x="9484122" y="5787578"/>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9715500" y="2284416"/>
            <a:ext cx="1316038" cy="1101568"/>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39038" y="2112769"/>
            <a:ext cx="5465762" cy="4331494"/>
          </a:xfrm>
          <a:prstGeom prst="rect">
            <a:avLst/>
          </a:prstGeom>
          <a:solidFill>
            <a:schemeClr val="accent1">
              <a:lumMod val="40000"/>
              <a:lumOff val="60000"/>
            </a:schemeClr>
          </a:solidFill>
          <a:effectLst>
            <a:glow rad="152400">
              <a:srgbClr val="F42300">
                <a:alpha val="3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9872" y="5491555"/>
            <a:ext cx="744979" cy="789678"/>
          </a:xfrm>
          <a:prstGeom prst="rect">
            <a:avLst/>
          </a:prstGeom>
        </p:spPr>
      </p:pic>
      <p:pic>
        <p:nvPicPr>
          <p:cNvPr id="106" name="Picture 1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7590" y="2117466"/>
            <a:ext cx="1952179" cy="2069310"/>
          </a:xfrm>
          <a:prstGeom prst="rect">
            <a:avLst/>
          </a:prstGeom>
        </p:spPr>
      </p:pic>
      <p:pic>
        <p:nvPicPr>
          <p:cNvPr id="107" name="Picture 10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5108" y="3152413"/>
            <a:ext cx="1452901" cy="1540076"/>
          </a:xfrm>
          <a:prstGeom prst="rect">
            <a:avLst/>
          </a:prstGeom>
        </p:spPr>
      </p:pic>
      <p:pic>
        <p:nvPicPr>
          <p:cNvPr id="108" name="Picture 10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533" y="3059764"/>
            <a:ext cx="732293" cy="776231"/>
          </a:xfrm>
          <a:prstGeom prst="rect">
            <a:avLst/>
          </a:prstGeom>
        </p:spPr>
      </p:pic>
      <p:pic>
        <p:nvPicPr>
          <p:cNvPr id="109" name="Picture 10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938" y="2228277"/>
            <a:ext cx="418561" cy="443675"/>
          </a:xfrm>
          <a:prstGeom prst="rect">
            <a:avLst/>
          </a:prstGeom>
        </p:spPr>
      </p:pic>
      <p:pic>
        <p:nvPicPr>
          <p:cNvPr id="110" name="Picture 10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6662" y="5727436"/>
            <a:ext cx="442947" cy="469524"/>
          </a:xfrm>
          <a:prstGeom prst="rect">
            <a:avLst/>
          </a:prstGeom>
        </p:spPr>
      </p:pic>
      <p:pic>
        <p:nvPicPr>
          <p:cNvPr id="111" name="Picture 1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9267" y="2331893"/>
            <a:ext cx="446509" cy="473300"/>
          </a:xfrm>
          <a:prstGeom prst="rect">
            <a:avLst/>
          </a:prstGeom>
        </p:spPr>
      </p:pic>
      <p:pic>
        <p:nvPicPr>
          <p:cNvPr id="112" name="Picture 1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909" y="3359415"/>
            <a:ext cx="342297" cy="362835"/>
          </a:xfrm>
          <a:prstGeom prst="rect">
            <a:avLst/>
          </a:prstGeom>
        </p:spPr>
      </p:pic>
      <p:pic>
        <p:nvPicPr>
          <p:cNvPr id="113" name="Picture 1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6555" y="4373615"/>
            <a:ext cx="510012" cy="540613"/>
          </a:xfrm>
          <a:prstGeom prst="rect">
            <a:avLst/>
          </a:prstGeom>
        </p:spPr>
      </p:pic>
      <p:pic>
        <p:nvPicPr>
          <p:cNvPr id="114" name="Picture 1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2942" y="4430379"/>
            <a:ext cx="605663" cy="642003"/>
          </a:xfrm>
          <a:prstGeom prst="rect">
            <a:avLst/>
          </a:prstGeom>
        </p:spPr>
      </p:pic>
      <p:pic>
        <p:nvPicPr>
          <p:cNvPr id="115" name="Picture 1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6848" y="5054747"/>
            <a:ext cx="466563" cy="494557"/>
          </a:xfrm>
          <a:prstGeom prst="rect">
            <a:avLst/>
          </a:prstGeom>
        </p:spPr>
      </p:pic>
      <p:pic>
        <p:nvPicPr>
          <p:cNvPr id="116" name="Picture 1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6302" y="5908280"/>
            <a:ext cx="402088" cy="426213"/>
          </a:xfrm>
          <a:prstGeom prst="rect">
            <a:avLst/>
          </a:prstGeom>
        </p:spPr>
      </p:pic>
      <p:pic>
        <p:nvPicPr>
          <p:cNvPr id="117" name="Picture 1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953" y="5298534"/>
            <a:ext cx="922724" cy="978088"/>
          </a:xfrm>
          <a:prstGeom prst="rect">
            <a:avLst/>
          </a:prstGeom>
        </p:spPr>
      </p:pic>
      <p:pic>
        <p:nvPicPr>
          <p:cNvPr id="118" name="Picture 1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202" y="3857763"/>
            <a:ext cx="409997" cy="434598"/>
          </a:xfrm>
          <a:prstGeom prst="rect">
            <a:avLst/>
          </a:prstGeom>
        </p:spPr>
      </p:pic>
      <p:sp>
        <p:nvSpPr>
          <p:cNvPr id="119" name="5-Point Star 118"/>
          <p:cNvSpPr/>
          <p:nvPr/>
        </p:nvSpPr>
        <p:spPr>
          <a:xfrm>
            <a:off x="830096" y="5514259"/>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5-Point Star 119"/>
          <p:cNvSpPr/>
          <p:nvPr/>
        </p:nvSpPr>
        <p:spPr>
          <a:xfrm>
            <a:off x="830096" y="2303586"/>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5-Point Star 120"/>
          <p:cNvSpPr/>
          <p:nvPr/>
        </p:nvSpPr>
        <p:spPr>
          <a:xfrm>
            <a:off x="4933642" y="5664324"/>
            <a:ext cx="368300" cy="38735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5-Point Star 121"/>
          <p:cNvSpPr/>
          <p:nvPr/>
        </p:nvSpPr>
        <p:spPr>
          <a:xfrm>
            <a:off x="2664708" y="3508288"/>
            <a:ext cx="894556" cy="668942"/>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5-Point Star 122"/>
          <p:cNvSpPr/>
          <p:nvPr/>
        </p:nvSpPr>
        <p:spPr>
          <a:xfrm>
            <a:off x="669935" y="3389730"/>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5-Point Star 123"/>
          <p:cNvSpPr/>
          <p:nvPr/>
        </p:nvSpPr>
        <p:spPr>
          <a:xfrm>
            <a:off x="2511585" y="5145805"/>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5-Point Star 124"/>
          <p:cNvSpPr/>
          <p:nvPr/>
        </p:nvSpPr>
        <p:spPr>
          <a:xfrm>
            <a:off x="5322650" y="3259555"/>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5-Point Star 125"/>
          <p:cNvSpPr/>
          <p:nvPr/>
        </p:nvSpPr>
        <p:spPr>
          <a:xfrm>
            <a:off x="4295538" y="4515268"/>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5-Point Star 126"/>
          <p:cNvSpPr/>
          <p:nvPr/>
        </p:nvSpPr>
        <p:spPr>
          <a:xfrm>
            <a:off x="2452650" y="2433761"/>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5-Point Star 127"/>
          <p:cNvSpPr/>
          <p:nvPr/>
        </p:nvSpPr>
        <p:spPr>
          <a:xfrm>
            <a:off x="1368784" y="3948633"/>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5-Point Star 128"/>
          <p:cNvSpPr/>
          <p:nvPr/>
        </p:nvSpPr>
        <p:spPr>
          <a:xfrm>
            <a:off x="2646302" y="5940356"/>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5-Point Star 129"/>
          <p:cNvSpPr/>
          <p:nvPr/>
        </p:nvSpPr>
        <p:spPr>
          <a:xfrm>
            <a:off x="3225115" y="4624952"/>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5-Point Star 130"/>
          <p:cNvSpPr/>
          <p:nvPr/>
        </p:nvSpPr>
        <p:spPr>
          <a:xfrm>
            <a:off x="3559264" y="5791324"/>
            <a:ext cx="306246" cy="260350"/>
          </a:xfrm>
          <a:prstGeom prst="star5">
            <a:avLst/>
          </a:prstGeom>
          <a:solidFill>
            <a:schemeClr val="bg1"/>
          </a:solidFill>
          <a:effectLst>
            <a:glow rad="50800">
              <a:srgbClr val="D71E02">
                <a:alpha val="7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5-Point Star 131"/>
          <p:cNvSpPr/>
          <p:nvPr/>
        </p:nvSpPr>
        <p:spPr>
          <a:xfrm>
            <a:off x="3790642" y="2288162"/>
            <a:ext cx="1316038" cy="1101568"/>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1063820" y="1400640"/>
            <a:ext cx="3903713" cy="633340"/>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7596" y="1463675"/>
            <a:ext cx="3748096" cy="505960"/>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8055" y="1355897"/>
            <a:ext cx="3409950" cy="584200"/>
          </a:xfrm>
          <a:prstGeom prst="rect">
            <a:avLst/>
          </a:prstGeom>
        </p:spPr>
      </p:pic>
      <p:sp>
        <p:nvSpPr>
          <p:cNvPr id="136" name="5-Point Star 135"/>
          <p:cNvSpPr/>
          <p:nvPr/>
        </p:nvSpPr>
        <p:spPr>
          <a:xfrm flipV="1">
            <a:off x="626409" y="4622229"/>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5-Point Star 136"/>
          <p:cNvSpPr/>
          <p:nvPr/>
        </p:nvSpPr>
        <p:spPr>
          <a:xfrm flipV="1">
            <a:off x="2006687" y="3470572"/>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5-Point Star 137"/>
          <p:cNvSpPr/>
          <p:nvPr/>
        </p:nvSpPr>
        <p:spPr>
          <a:xfrm flipV="1">
            <a:off x="1982279" y="5916313"/>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5-Point Star 138"/>
          <p:cNvSpPr/>
          <p:nvPr/>
        </p:nvSpPr>
        <p:spPr>
          <a:xfrm flipV="1">
            <a:off x="4277532" y="5349271"/>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Picture 14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5700" y="4519707"/>
            <a:ext cx="330260" cy="350076"/>
          </a:xfrm>
          <a:prstGeom prst="rect">
            <a:avLst/>
          </a:prstGeom>
        </p:spPr>
      </p:pic>
      <p:sp>
        <p:nvSpPr>
          <p:cNvPr id="145" name="5-Point Star 144"/>
          <p:cNvSpPr/>
          <p:nvPr/>
        </p:nvSpPr>
        <p:spPr>
          <a:xfrm flipV="1">
            <a:off x="5132619" y="4344855"/>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7" name="Picture 1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6097" y="3407172"/>
            <a:ext cx="330260" cy="350076"/>
          </a:xfrm>
          <a:prstGeom prst="rect">
            <a:avLst/>
          </a:prstGeom>
        </p:spPr>
      </p:pic>
      <p:pic>
        <p:nvPicPr>
          <p:cNvPr id="148" name="Picture 1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3046" y="5280024"/>
            <a:ext cx="330260" cy="350076"/>
          </a:xfrm>
          <a:prstGeom prst="rect">
            <a:avLst/>
          </a:prstGeom>
        </p:spPr>
      </p:pic>
      <p:pic>
        <p:nvPicPr>
          <p:cNvPr id="149" name="Picture 1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5701" y="5787578"/>
            <a:ext cx="330260" cy="350076"/>
          </a:xfrm>
          <a:prstGeom prst="rect">
            <a:avLst/>
          </a:prstGeom>
        </p:spPr>
      </p:pic>
      <p:pic>
        <p:nvPicPr>
          <p:cNvPr id="150" name="Picture 14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277" y="3956676"/>
            <a:ext cx="330260" cy="350076"/>
          </a:xfrm>
          <a:prstGeom prst="rect">
            <a:avLst/>
          </a:prstGeom>
        </p:spPr>
      </p:pic>
      <p:sp>
        <p:nvSpPr>
          <p:cNvPr id="140" name="5-Point Star 139"/>
          <p:cNvSpPr/>
          <p:nvPr/>
        </p:nvSpPr>
        <p:spPr>
          <a:xfrm flipV="1">
            <a:off x="7781188" y="5897006"/>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5-Point Star 140"/>
          <p:cNvSpPr/>
          <p:nvPr/>
        </p:nvSpPr>
        <p:spPr>
          <a:xfrm flipV="1">
            <a:off x="10313866" y="5384803"/>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5-Point Star 141"/>
          <p:cNvSpPr/>
          <p:nvPr/>
        </p:nvSpPr>
        <p:spPr>
          <a:xfrm flipV="1">
            <a:off x="6621913" y="4622228"/>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5-Point Star 142"/>
          <p:cNvSpPr/>
          <p:nvPr/>
        </p:nvSpPr>
        <p:spPr>
          <a:xfrm flipV="1">
            <a:off x="8028881" y="3511951"/>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5-Point Star 143"/>
          <p:cNvSpPr/>
          <p:nvPr/>
        </p:nvSpPr>
        <p:spPr>
          <a:xfrm flipV="1">
            <a:off x="11036183" y="4061455"/>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5-Point Star 150"/>
          <p:cNvSpPr/>
          <p:nvPr/>
        </p:nvSpPr>
        <p:spPr>
          <a:xfrm flipV="1">
            <a:off x="1664693" y="2751471"/>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5-Point Star 151"/>
          <p:cNvSpPr/>
          <p:nvPr/>
        </p:nvSpPr>
        <p:spPr>
          <a:xfrm flipV="1">
            <a:off x="5339254" y="2403891"/>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5-Point Star 152"/>
          <p:cNvSpPr/>
          <p:nvPr/>
        </p:nvSpPr>
        <p:spPr>
          <a:xfrm flipV="1">
            <a:off x="5333804" y="5039498"/>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5-Point Star 153"/>
          <p:cNvSpPr/>
          <p:nvPr/>
        </p:nvSpPr>
        <p:spPr>
          <a:xfrm flipV="1">
            <a:off x="1468081" y="4831852"/>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5-Point Star 154"/>
          <p:cNvSpPr/>
          <p:nvPr/>
        </p:nvSpPr>
        <p:spPr>
          <a:xfrm flipV="1">
            <a:off x="2430680" y="4689289"/>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5-Point Star 156"/>
          <p:cNvSpPr/>
          <p:nvPr/>
        </p:nvSpPr>
        <p:spPr>
          <a:xfrm flipV="1">
            <a:off x="3111754" y="2760615"/>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Picture 1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2207" y="2667711"/>
            <a:ext cx="330260" cy="350076"/>
          </a:xfrm>
          <a:prstGeom prst="rect">
            <a:avLst/>
          </a:prstGeom>
        </p:spPr>
      </p:pic>
      <p:pic>
        <p:nvPicPr>
          <p:cNvPr id="162" name="Picture 1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3207" y="4433337"/>
            <a:ext cx="330260" cy="350076"/>
          </a:xfrm>
          <a:prstGeom prst="rect">
            <a:avLst/>
          </a:prstGeom>
        </p:spPr>
      </p:pic>
      <p:pic>
        <p:nvPicPr>
          <p:cNvPr id="163" name="Picture 1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9926" y="4713115"/>
            <a:ext cx="330260" cy="350076"/>
          </a:xfrm>
          <a:prstGeom prst="rect">
            <a:avLst/>
          </a:prstGeom>
        </p:spPr>
      </p:pic>
      <p:sp>
        <p:nvSpPr>
          <p:cNvPr id="156" name="5-Point Star 155"/>
          <p:cNvSpPr/>
          <p:nvPr/>
        </p:nvSpPr>
        <p:spPr>
          <a:xfrm flipV="1">
            <a:off x="7675847" y="2764940"/>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5-Point Star 158"/>
          <p:cNvSpPr/>
          <p:nvPr/>
        </p:nvSpPr>
        <p:spPr>
          <a:xfrm flipV="1">
            <a:off x="8488659" y="4509674"/>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5-Point Star 159"/>
          <p:cNvSpPr/>
          <p:nvPr/>
        </p:nvSpPr>
        <p:spPr>
          <a:xfrm flipV="1">
            <a:off x="7259437" y="4837308"/>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4" name="Picture 1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3946" y="4897344"/>
            <a:ext cx="330260" cy="350076"/>
          </a:xfrm>
          <a:prstGeom prst="rect">
            <a:avLst/>
          </a:prstGeom>
        </p:spPr>
      </p:pic>
      <p:sp>
        <p:nvSpPr>
          <p:cNvPr id="158" name="5-Point Star 157"/>
          <p:cNvSpPr/>
          <p:nvPr/>
        </p:nvSpPr>
        <p:spPr>
          <a:xfrm flipV="1">
            <a:off x="11152489" y="5009551"/>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7" name="Picture 1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2378" y="2290387"/>
            <a:ext cx="330260" cy="350076"/>
          </a:xfrm>
          <a:prstGeom prst="rect">
            <a:avLst/>
          </a:prstGeom>
        </p:spPr>
      </p:pic>
      <p:pic>
        <p:nvPicPr>
          <p:cNvPr id="168" name="Picture 1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7745" y="2793799"/>
            <a:ext cx="330260" cy="350076"/>
          </a:xfrm>
          <a:prstGeom prst="rect">
            <a:avLst/>
          </a:prstGeom>
        </p:spPr>
      </p:pic>
      <p:sp>
        <p:nvSpPr>
          <p:cNvPr id="165" name="5-Point Star 164"/>
          <p:cNvSpPr/>
          <p:nvPr/>
        </p:nvSpPr>
        <p:spPr>
          <a:xfrm flipV="1">
            <a:off x="9217663" y="2883945"/>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5-Point Star 165"/>
          <p:cNvSpPr/>
          <p:nvPr/>
        </p:nvSpPr>
        <p:spPr>
          <a:xfrm flipV="1">
            <a:off x="11184804" y="2395166"/>
            <a:ext cx="148621" cy="140519"/>
          </a:xfrm>
          <a:prstGeom prst="star5">
            <a:avLst/>
          </a:prstGeom>
          <a:solidFill>
            <a:schemeClr val="bg1"/>
          </a:solidFill>
          <a:effectLst>
            <a:glow rad="12700">
              <a:srgbClr val="D71E02">
                <a:alpha val="5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596166" y="3177410"/>
            <a:ext cx="9770744" cy="1446550"/>
          </a:xfrm>
          <a:prstGeom prst="rect">
            <a:avLst/>
          </a:prstGeom>
          <a:solidFill>
            <a:schemeClr val="bg1"/>
          </a:solidFill>
          <a:effectLst>
            <a:glow rad="127000">
              <a:srgbClr val="A11301">
                <a:alpha val="68000"/>
              </a:srgbClr>
            </a:glow>
          </a:effectLst>
        </p:spPr>
        <p:txBody>
          <a:bodyPr wrap="square" rtlCol="0">
            <a:spAutoFit/>
          </a:bodyPr>
          <a:lstStyle/>
          <a:p>
            <a:r>
              <a:rPr lang="en-US" sz="4400" dirty="0" smtClean="0">
                <a:ln w="8890">
                  <a:solidFill>
                    <a:schemeClr val="tx1">
                      <a:alpha val="70000"/>
                    </a:schemeClr>
                  </a:solidFill>
                </a:ln>
              </a:rPr>
              <a:t>The form of </a:t>
            </a:r>
            <a:r>
              <a:rPr lang="en-US" sz="4400" dirty="0" err="1" smtClean="0">
                <a:ln w="8890">
                  <a:solidFill>
                    <a:schemeClr val="tx1">
                      <a:alpha val="70000"/>
                    </a:schemeClr>
                  </a:solidFill>
                </a:ln>
              </a:rPr>
              <a:t>f</a:t>
            </a:r>
            <a:r>
              <a:rPr lang="en-US" sz="4400" baseline="-25000" dirty="0" err="1" smtClean="0">
                <a:ln w="8890">
                  <a:solidFill>
                    <a:schemeClr val="tx1">
                      <a:alpha val="70000"/>
                    </a:schemeClr>
                  </a:solidFill>
                </a:ln>
              </a:rPr>
              <a:t>esc</a:t>
            </a:r>
            <a:r>
              <a:rPr lang="en-US" sz="4400" dirty="0" smtClean="0">
                <a:ln w="8890">
                  <a:solidFill>
                    <a:schemeClr val="tx1">
                      <a:alpha val="70000"/>
                    </a:schemeClr>
                  </a:solidFill>
                </a:ln>
              </a:rPr>
              <a:t> can drastically affect the topology and duration of reionization.</a:t>
            </a:r>
          </a:p>
        </p:txBody>
      </p:sp>
    </p:spTree>
    <p:extLst>
      <p:ext uri="{BB962C8B-B14F-4D97-AF65-F5344CB8AC3E}">
        <p14:creationId xmlns:p14="http://schemas.microsoft.com/office/powerpoint/2010/main" val="192694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45"/>
                                        </p:tgtEl>
                                        <p:attrNameLst>
                                          <p:attrName>style.visibility</p:attrName>
                                        </p:attrNameLst>
                                      </p:cBhvr>
                                      <p:to>
                                        <p:strVal val="visible"/>
                                      </p:to>
                                    </p:set>
                                  </p:childTnLst>
                                </p:cTn>
                              </p:par>
                              <p:par>
                                <p:cTn id="85" presetID="1" presetClass="entr" presetSubtype="0" fill="hold" grpId="1" nodeType="withEffect">
                                  <p:stCondLst>
                                    <p:cond delay="0"/>
                                  </p:stCondLst>
                                  <p:childTnLst>
                                    <p:set>
                                      <p:cBhvr>
                                        <p:cTn id="86" dur="1" fill="hold">
                                          <p:stCondLst>
                                            <p:cond delay="0"/>
                                          </p:stCondLst>
                                        </p:cTn>
                                        <p:tgtEl>
                                          <p:spTgt spid="137"/>
                                        </p:tgtEl>
                                        <p:attrNameLst>
                                          <p:attrName>style.visibility</p:attrName>
                                        </p:attrNameLst>
                                      </p:cBhvr>
                                      <p:to>
                                        <p:strVal val="visible"/>
                                      </p:to>
                                    </p:set>
                                  </p:childTnLst>
                                </p:cTn>
                              </p:par>
                              <p:par>
                                <p:cTn id="87" presetID="1" presetClass="entr" presetSubtype="0" fill="hold" grpId="1" nodeType="withEffect">
                                  <p:stCondLst>
                                    <p:cond delay="0"/>
                                  </p:stCondLst>
                                  <p:childTnLst>
                                    <p:set>
                                      <p:cBhvr>
                                        <p:cTn id="88" dur="1" fill="hold">
                                          <p:stCondLst>
                                            <p:cond delay="0"/>
                                          </p:stCondLst>
                                        </p:cTn>
                                        <p:tgtEl>
                                          <p:spTgt spid="136"/>
                                        </p:tgtEl>
                                        <p:attrNameLst>
                                          <p:attrName>style.visibility</p:attrName>
                                        </p:attrNameLst>
                                      </p:cBhvr>
                                      <p:to>
                                        <p:strVal val="visible"/>
                                      </p:to>
                                    </p:set>
                                  </p:childTnLst>
                                </p:cTn>
                              </p:par>
                              <p:par>
                                <p:cTn id="89" presetID="1" presetClass="entr" presetSubtype="0" fill="hold" grpId="1" nodeType="withEffect">
                                  <p:stCondLst>
                                    <p:cond delay="0"/>
                                  </p:stCondLst>
                                  <p:childTnLst>
                                    <p:set>
                                      <p:cBhvr>
                                        <p:cTn id="90" dur="1" fill="hold">
                                          <p:stCondLst>
                                            <p:cond delay="0"/>
                                          </p:stCondLst>
                                        </p:cTn>
                                        <p:tgtEl>
                                          <p:spTgt spid="138"/>
                                        </p:tgtEl>
                                        <p:attrNameLst>
                                          <p:attrName>style.visibility</p:attrName>
                                        </p:attrNameLst>
                                      </p:cBhvr>
                                      <p:to>
                                        <p:strVal val="visible"/>
                                      </p:to>
                                    </p:set>
                                  </p:childTnLst>
                                </p:cTn>
                              </p:par>
                              <p:par>
                                <p:cTn id="91" presetID="1" presetClass="entr" presetSubtype="0" fill="hold" grpId="1" nodeType="withEffect">
                                  <p:stCondLst>
                                    <p:cond delay="0"/>
                                  </p:stCondLst>
                                  <p:childTnLst>
                                    <p:set>
                                      <p:cBhvr>
                                        <p:cTn id="92" dur="1" fill="hold">
                                          <p:stCondLst>
                                            <p:cond delay="0"/>
                                          </p:stCondLst>
                                        </p:cTn>
                                        <p:tgtEl>
                                          <p:spTgt spid="139"/>
                                        </p:tgtEl>
                                        <p:attrNameLst>
                                          <p:attrName>style.visibility</p:attrName>
                                        </p:attrNameLst>
                                      </p:cBhvr>
                                      <p:to>
                                        <p:strVal val="visible"/>
                                      </p:to>
                                    </p:set>
                                  </p:childTnLst>
                                </p:cTn>
                              </p:par>
                              <p:par>
                                <p:cTn id="93" presetID="1" presetClass="entr" presetSubtype="0" fill="hold" grpId="1" nodeType="withEffect">
                                  <p:stCondLst>
                                    <p:cond delay="0"/>
                                  </p:stCondLst>
                                  <p:childTnLst>
                                    <p:set>
                                      <p:cBhvr>
                                        <p:cTn id="94" dur="1" fill="hold">
                                          <p:stCondLst>
                                            <p:cond delay="0"/>
                                          </p:stCondLst>
                                        </p:cTn>
                                        <p:tgtEl>
                                          <p:spTgt spid="14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51"/>
                                        </p:tgtEl>
                                        <p:attrNameLst>
                                          <p:attrName>style.visibility</p:attrName>
                                        </p:attrNameLst>
                                      </p:cBhvr>
                                      <p:to>
                                        <p:strVal val="visible"/>
                                      </p:to>
                                    </p:set>
                                  </p:childTnLst>
                                </p:cTn>
                              </p:par>
                              <p:par>
                                <p:cTn id="97" presetID="1" presetClass="entr" presetSubtype="0" fill="hold" grpId="1" nodeType="withEffect">
                                  <p:stCondLst>
                                    <p:cond delay="0"/>
                                  </p:stCondLst>
                                  <p:childTnLst>
                                    <p:set>
                                      <p:cBhvr>
                                        <p:cTn id="98" dur="1" fill="hold">
                                          <p:stCondLst>
                                            <p:cond delay="0"/>
                                          </p:stCondLst>
                                        </p:cTn>
                                        <p:tgtEl>
                                          <p:spTgt spid="15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52"/>
                                        </p:tgtEl>
                                        <p:attrNameLst>
                                          <p:attrName>style.visibility</p:attrName>
                                        </p:attrNameLst>
                                      </p:cBhvr>
                                      <p:to>
                                        <p:strVal val="visible"/>
                                      </p:to>
                                    </p:set>
                                  </p:childTnLst>
                                </p:cTn>
                              </p:par>
                              <p:par>
                                <p:cTn id="101" presetID="1" presetClass="entr" presetSubtype="0" fill="hold" grpId="1" nodeType="withEffect">
                                  <p:stCondLst>
                                    <p:cond delay="0"/>
                                  </p:stCondLst>
                                  <p:childTnLst>
                                    <p:set>
                                      <p:cBhvr>
                                        <p:cTn id="102" dur="1" fill="hold">
                                          <p:stCondLst>
                                            <p:cond delay="0"/>
                                          </p:stCondLst>
                                        </p:cTn>
                                        <p:tgtEl>
                                          <p:spTgt spid="15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53"/>
                                        </p:tgtEl>
                                        <p:attrNameLst>
                                          <p:attrName>style.visibility</p:attrName>
                                        </p:attrNameLst>
                                      </p:cBhvr>
                                      <p:to>
                                        <p:strVal val="visible"/>
                                      </p:to>
                                    </p:set>
                                  </p:childTnLst>
                                </p:cTn>
                              </p:par>
                              <p:par>
                                <p:cTn id="105" presetID="1" presetClass="entr" presetSubtype="0" fill="hold" grpId="1" nodeType="withEffect">
                                  <p:stCondLst>
                                    <p:cond delay="0"/>
                                  </p:stCondLst>
                                  <p:childTnLst>
                                    <p:set>
                                      <p:cBhvr>
                                        <p:cTn id="106" dur="1" fill="hold">
                                          <p:stCondLst>
                                            <p:cond delay="0"/>
                                          </p:stCondLst>
                                        </p:cTn>
                                        <p:tgtEl>
                                          <p:spTgt spid="15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54"/>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15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65"/>
                                        </p:tgtEl>
                                        <p:attrNameLst>
                                          <p:attrName>style.visibility</p:attrName>
                                        </p:attrNameLst>
                                      </p:cBhvr>
                                      <p:to>
                                        <p:strVal val="visible"/>
                                      </p:to>
                                    </p:set>
                                  </p:childTnLst>
                                </p:cTn>
                              </p:par>
                              <p:par>
                                <p:cTn id="113" presetID="1" presetClass="entr" presetSubtype="0" fill="hold" grpId="1" nodeType="withEffect">
                                  <p:stCondLst>
                                    <p:cond delay="0"/>
                                  </p:stCondLst>
                                  <p:childTnLst>
                                    <p:set>
                                      <p:cBhvr>
                                        <p:cTn id="114" dur="1" fill="hold">
                                          <p:stCondLst>
                                            <p:cond delay="0"/>
                                          </p:stCondLst>
                                        </p:cTn>
                                        <p:tgtEl>
                                          <p:spTgt spid="16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66"/>
                                        </p:tgtEl>
                                        <p:attrNameLst>
                                          <p:attrName>style.visibility</p:attrName>
                                        </p:attrNameLst>
                                      </p:cBhvr>
                                      <p:to>
                                        <p:strVal val="visible"/>
                                      </p:to>
                                    </p:set>
                                  </p:childTnLst>
                                </p:cTn>
                              </p:par>
                              <p:par>
                                <p:cTn id="117" presetID="1" presetClass="entr" presetSubtype="0" fill="hold" grpId="1" nodeType="withEffect">
                                  <p:stCondLst>
                                    <p:cond delay="0"/>
                                  </p:stCondLst>
                                  <p:childTnLst>
                                    <p:set>
                                      <p:cBhvr>
                                        <p:cTn id="118" dur="1" fill="hold">
                                          <p:stCondLst>
                                            <p:cond delay="0"/>
                                          </p:stCondLst>
                                        </p:cTn>
                                        <p:tgtEl>
                                          <p:spTgt spid="16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55"/>
                                        </p:tgtEl>
                                        <p:attrNameLst>
                                          <p:attrName>style.visibility</p:attrName>
                                        </p:attrNameLst>
                                      </p:cBhvr>
                                      <p:to>
                                        <p:strVal val="visible"/>
                                      </p:to>
                                    </p:set>
                                  </p:childTnLst>
                                </p:cTn>
                              </p:par>
                              <p:par>
                                <p:cTn id="121" presetID="1" presetClass="entr" presetSubtype="0" fill="hold" grpId="1" nodeType="withEffect">
                                  <p:stCondLst>
                                    <p:cond delay="0"/>
                                  </p:stCondLst>
                                  <p:childTnLst>
                                    <p:set>
                                      <p:cBhvr>
                                        <p:cTn id="122" dur="1" fill="hold">
                                          <p:stCondLst>
                                            <p:cond delay="0"/>
                                          </p:stCondLst>
                                        </p:cTn>
                                        <p:tgtEl>
                                          <p:spTgt spid="15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56"/>
                                        </p:tgtEl>
                                        <p:attrNameLst>
                                          <p:attrName>style.visibility</p:attrName>
                                        </p:attrNameLst>
                                      </p:cBhvr>
                                      <p:to>
                                        <p:strVal val="visible"/>
                                      </p:to>
                                    </p:set>
                                  </p:childTnLst>
                                </p:cTn>
                              </p:par>
                              <p:par>
                                <p:cTn id="125" presetID="1" presetClass="entr" presetSubtype="0" fill="hold" grpId="1" nodeType="withEffect">
                                  <p:stCondLst>
                                    <p:cond delay="0"/>
                                  </p:stCondLst>
                                  <p:childTnLst>
                                    <p:set>
                                      <p:cBhvr>
                                        <p:cTn id="126" dur="1" fill="hold">
                                          <p:stCondLst>
                                            <p:cond delay="0"/>
                                          </p:stCondLst>
                                        </p:cTn>
                                        <p:tgtEl>
                                          <p:spTgt spid="15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57"/>
                                        </p:tgtEl>
                                        <p:attrNameLst>
                                          <p:attrName>style.visibility</p:attrName>
                                        </p:attrNameLst>
                                      </p:cBhvr>
                                      <p:to>
                                        <p:strVal val="visible"/>
                                      </p:to>
                                    </p:set>
                                  </p:childTnLst>
                                </p:cTn>
                              </p:par>
                              <p:par>
                                <p:cTn id="129" presetID="1" presetClass="entr" presetSubtype="0" fill="hold" grpId="1" nodeType="withEffect">
                                  <p:stCondLst>
                                    <p:cond delay="0"/>
                                  </p:stCondLst>
                                  <p:childTnLst>
                                    <p:set>
                                      <p:cBhvr>
                                        <p:cTn id="130" dur="1" fill="hold">
                                          <p:stCondLst>
                                            <p:cond delay="0"/>
                                          </p:stCondLst>
                                        </p:cTn>
                                        <p:tgtEl>
                                          <p:spTgt spid="15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58"/>
                                        </p:tgtEl>
                                        <p:attrNameLst>
                                          <p:attrName>style.visibility</p:attrName>
                                        </p:attrNameLst>
                                      </p:cBhvr>
                                      <p:to>
                                        <p:strVal val="visible"/>
                                      </p:to>
                                    </p:set>
                                  </p:childTnLst>
                                </p:cTn>
                              </p:par>
                              <p:par>
                                <p:cTn id="133" presetID="1" presetClass="entr" presetSubtype="0" fill="hold" grpId="1" nodeType="withEffect">
                                  <p:stCondLst>
                                    <p:cond delay="0"/>
                                  </p:stCondLst>
                                  <p:childTnLst>
                                    <p:set>
                                      <p:cBhvr>
                                        <p:cTn id="134" dur="1" fill="hold">
                                          <p:stCondLst>
                                            <p:cond delay="0"/>
                                          </p:stCondLst>
                                        </p:cTn>
                                        <p:tgtEl>
                                          <p:spTgt spid="15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59"/>
                                        </p:tgtEl>
                                        <p:attrNameLst>
                                          <p:attrName>style.visibility</p:attrName>
                                        </p:attrNameLst>
                                      </p:cBhvr>
                                      <p:to>
                                        <p:strVal val="visible"/>
                                      </p:to>
                                    </p:set>
                                  </p:childTnLst>
                                </p:cTn>
                              </p:par>
                              <p:par>
                                <p:cTn id="137" presetID="1" presetClass="entr" presetSubtype="0" fill="hold" grpId="1" nodeType="withEffect">
                                  <p:stCondLst>
                                    <p:cond delay="0"/>
                                  </p:stCondLst>
                                  <p:childTnLst>
                                    <p:set>
                                      <p:cBhvr>
                                        <p:cTn id="138" dur="1" fill="hold">
                                          <p:stCondLst>
                                            <p:cond delay="0"/>
                                          </p:stCondLst>
                                        </p:cTn>
                                        <p:tgtEl>
                                          <p:spTgt spid="15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60"/>
                                        </p:tgtEl>
                                        <p:attrNameLst>
                                          <p:attrName>style.visibility</p:attrName>
                                        </p:attrNameLst>
                                      </p:cBhvr>
                                      <p:to>
                                        <p:strVal val="visible"/>
                                      </p:to>
                                    </p:set>
                                  </p:childTnLst>
                                </p:cTn>
                              </p:par>
                              <p:par>
                                <p:cTn id="141" presetID="1" presetClass="entr" presetSubtype="0" fill="hold" grpId="1" nodeType="withEffect">
                                  <p:stCondLst>
                                    <p:cond delay="0"/>
                                  </p:stCondLst>
                                  <p:childTnLst>
                                    <p:set>
                                      <p:cBhvr>
                                        <p:cTn id="142" dur="1" fill="hold">
                                          <p:stCondLst>
                                            <p:cond delay="0"/>
                                          </p:stCondLst>
                                        </p:cTn>
                                        <p:tgtEl>
                                          <p:spTgt spid="160"/>
                                        </p:tgtEl>
                                        <p:attrNameLst>
                                          <p:attrName>style.visibility</p:attrName>
                                        </p:attrNameLst>
                                      </p:cBhvr>
                                      <p:to>
                                        <p:strVal val="visible"/>
                                      </p:to>
                                    </p:set>
                                  </p:childTnLst>
                                </p:cTn>
                              </p:par>
                              <p:par>
                                <p:cTn id="143" presetID="1" presetClass="entr" presetSubtype="0" fill="hold" grpId="1" nodeType="withEffect">
                                  <p:stCondLst>
                                    <p:cond delay="0"/>
                                  </p:stCondLst>
                                  <p:childTnLst>
                                    <p:set>
                                      <p:cBhvr>
                                        <p:cTn id="144" dur="1" fill="hold">
                                          <p:stCondLst>
                                            <p:cond delay="0"/>
                                          </p:stCondLst>
                                        </p:cTn>
                                        <p:tgtEl>
                                          <p:spTgt spid="143"/>
                                        </p:tgtEl>
                                        <p:attrNameLst>
                                          <p:attrName>style.visibility</p:attrName>
                                        </p:attrNameLst>
                                      </p:cBhvr>
                                      <p:to>
                                        <p:strVal val="visible"/>
                                      </p:to>
                                    </p:set>
                                  </p:childTnLst>
                                </p:cTn>
                              </p:par>
                              <p:par>
                                <p:cTn id="145" presetID="1" presetClass="entr" presetSubtype="0" fill="hold" grpId="1" nodeType="withEffect">
                                  <p:stCondLst>
                                    <p:cond delay="0"/>
                                  </p:stCondLst>
                                  <p:childTnLst>
                                    <p:set>
                                      <p:cBhvr>
                                        <p:cTn id="146" dur="1" fill="hold">
                                          <p:stCondLst>
                                            <p:cond delay="0"/>
                                          </p:stCondLst>
                                        </p:cTn>
                                        <p:tgtEl>
                                          <p:spTgt spid="142"/>
                                        </p:tgtEl>
                                        <p:attrNameLst>
                                          <p:attrName>style.visibility</p:attrName>
                                        </p:attrNameLst>
                                      </p:cBhvr>
                                      <p:to>
                                        <p:strVal val="visible"/>
                                      </p:to>
                                    </p:set>
                                  </p:childTnLst>
                                </p:cTn>
                              </p:par>
                              <p:par>
                                <p:cTn id="147" presetID="1" presetClass="entr" presetSubtype="0" fill="hold" grpId="1" nodeType="withEffect">
                                  <p:stCondLst>
                                    <p:cond delay="0"/>
                                  </p:stCondLst>
                                  <p:childTnLst>
                                    <p:set>
                                      <p:cBhvr>
                                        <p:cTn id="148" dur="1" fill="hold">
                                          <p:stCondLst>
                                            <p:cond delay="0"/>
                                          </p:stCondLst>
                                        </p:cTn>
                                        <p:tgtEl>
                                          <p:spTgt spid="140"/>
                                        </p:tgtEl>
                                        <p:attrNameLst>
                                          <p:attrName>style.visibility</p:attrName>
                                        </p:attrNameLst>
                                      </p:cBhvr>
                                      <p:to>
                                        <p:strVal val="visible"/>
                                      </p:to>
                                    </p:set>
                                  </p:childTnLst>
                                </p:cTn>
                              </p:par>
                              <p:par>
                                <p:cTn id="149" presetID="1" presetClass="entr" presetSubtype="0" fill="hold" grpId="1" nodeType="withEffect">
                                  <p:stCondLst>
                                    <p:cond delay="0"/>
                                  </p:stCondLst>
                                  <p:childTnLst>
                                    <p:set>
                                      <p:cBhvr>
                                        <p:cTn id="150" dur="1" fill="hold">
                                          <p:stCondLst>
                                            <p:cond delay="0"/>
                                          </p:stCondLst>
                                        </p:cTn>
                                        <p:tgtEl>
                                          <p:spTgt spid="141"/>
                                        </p:tgtEl>
                                        <p:attrNameLst>
                                          <p:attrName>style.visibility</p:attrName>
                                        </p:attrNameLst>
                                      </p:cBhvr>
                                      <p:to>
                                        <p:strVal val="visible"/>
                                      </p:to>
                                    </p:set>
                                  </p:childTnLst>
                                </p:cTn>
                              </p:par>
                              <p:par>
                                <p:cTn id="151" presetID="1" presetClass="entr" presetSubtype="0" fill="hold" grpId="1" nodeType="withEffect">
                                  <p:stCondLst>
                                    <p:cond delay="0"/>
                                  </p:stCondLst>
                                  <p:childTnLst>
                                    <p:set>
                                      <p:cBhvr>
                                        <p:cTn id="152" dur="1" fill="hold">
                                          <p:stCondLst>
                                            <p:cond delay="0"/>
                                          </p:stCondLst>
                                        </p:cTn>
                                        <p:tgtEl>
                                          <p:spTgt spid="14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21"/>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33"/>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35"/>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147"/>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15"/>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16"/>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1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17"/>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46"/>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48"/>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49"/>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50"/>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12"/>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09"/>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11"/>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1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05"/>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13"/>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14"/>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07"/>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06"/>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08"/>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61"/>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71"/>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6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68"/>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73"/>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1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66"/>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6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63"/>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62"/>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70"/>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74"/>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72"/>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65"/>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61"/>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62"/>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63"/>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64"/>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67"/>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68"/>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4" grpId="0" animBg="1"/>
      <p:bldP spid="12" grpId="0" animBg="1"/>
      <p:bldP spid="5" grpId="0" animBg="1"/>
      <p:bldP spid="9" grpId="0" animBg="1"/>
      <p:bldP spid="10" grpId="0" animBg="1"/>
      <p:bldP spid="32" grpId="0" animBg="1"/>
      <p:bldP spid="33" grpId="0" animBg="1"/>
      <p:bldP spid="34" grpId="0" animBg="1"/>
      <p:bldP spid="35" grpId="0" animBg="1"/>
      <p:bldP spid="36" grpId="0" animBg="1"/>
      <p:bldP spid="37" grpId="0" animBg="1"/>
      <p:bldP spid="51" grpId="0" animBg="1"/>
      <p:bldP spid="52" grpId="0" animBg="1"/>
      <p:bldP spid="53" grpId="0" animBg="1"/>
      <p:bldP spid="7" grpId="0" animBg="1"/>
      <p:bldP spid="104"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6" grpId="0" animBg="1"/>
      <p:bldP spid="136" grpId="1" animBg="1"/>
      <p:bldP spid="137" grpId="0" animBg="1"/>
      <p:bldP spid="137" grpId="1" animBg="1"/>
      <p:bldP spid="138" grpId="0" animBg="1"/>
      <p:bldP spid="138" grpId="1" animBg="1"/>
      <p:bldP spid="139" grpId="0" animBg="1"/>
      <p:bldP spid="139" grpId="1" animBg="1"/>
      <p:bldP spid="145" grpId="0" animBg="1"/>
      <p:bldP spid="145" grpId="1" animBg="1"/>
      <p:bldP spid="140" grpId="0" animBg="1"/>
      <p:bldP spid="140" grpId="1" animBg="1"/>
      <p:bldP spid="141" grpId="0" animBg="1"/>
      <p:bldP spid="141" grpId="1" animBg="1"/>
      <p:bldP spid="142" grpId="0" animBg="1"/>
      <p:bldP spid="142" grpId="1" animBg="1"/>
      <p:bldP spid="143" grpId="0" animBg="1"/>
      <p:bldP spid="143" grpId="1" animBg="1"/>
      <p:bldP spid="144" grpId="0" animBg="1"/>
      <p:bldP spid="144" grpId="1" animBg="1"/>
      <p:bldP spid="151" grpId="0" animBg="1"/>
      <p:bldP spid="151" grpId="1" animBg="1"/>
      <p:bldP spid="152" grpId="0" animBg="1"/>
      <p:bldP spid="152" grpId="1" animBg="1"/>
      <p:bldP spid="153" grpId="0" animBg="1"/>
      <p:bldP spid="153" grpId="1" animBg="1"/>
      <p:bldP spid="154" grpId="0" animBg="1"/>
      <p:bldP spid="154" grpId="1" animBg="1"/>
      <p:bldP spid="155" grpId="0" animBg="1"/>
      <p:bldP spid="155" grpId="1" animBg="1"/>
      <p:bldP spid="157" grpId="0" animBg="1"/>
      <p:bldP spid="157" grpId="1" animBg="1"/>
      <p:bldP spid="156" grpId="0" animBg="1"/>
      <p:bldP spid="156" grpId="1" animBg="1"/>
      <p:bldP spid="159" grpId="0" animBg="1"/>
      <p:bldP spid="159" grpId="1" animBg="1"/>
      <p:bldP spid="160" grpId="0" animBg="1"/>
      <p:bldP spid="160" grpId="1" animBg="1"/>
      <p:bldP spid="158" grpId="0" animBg="1"/>
      <p:bldP spid="158" grpId="1" animBg="1"/>
      <p:bldP spid="165" grpId="0" animBg="1"/>
      <p:bldP spid="165" grpId="1" animBg="1"/>
      <p:bldP spid="166" grpId="0" animBg="1"/>
      <p:bldP spid="166" grpId="1"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7388" y="1005575"/>
            <a:ext cx="11964611" cy="3970318"/>
          </a:xfrm>
          <a:prstGeom prst="rect">
            <a:avLst/>
          </a:prstGeom>
          <a:noFill/>
        </p:spPr>
        <p:txBody>
          <a:bodyPr wrap="square" rtlCol="0">
            <a:spAutoFit/>
          </a:bodyPr>
          <a:lstStyle/>
          <a:p>
            <a:pPr marL="285750" indent="-285750">
              <a:buFont typeface="Arial" charset="0"/>
              <a:buChar char="•"/>
            </a:pPr>
            <a:r>
              <a:rPr lang="en-US" sz="2800" dirty="0" smtClean="0">
                <a:solidFill>
                  <a:schemeClr val="bg1"/>
                </a:solidFill>
                <a:latin typeface="Bangla Sangam MN" charset="0"/>
                <a:ea typeface="Bangla Sangam MN" charset="0"/>
                <a:cs typeface="Bangla Sangam MN" charset="0"/>
              </a:rPr>
              <a:t>At high redshift IGM opacity prevents direct measurement of </a:t>
            </a:r>
            <a:r>
              <a:rPr lang="en-US" sz="2800" dirty="0" err="1" smtClean="0">
                <a:solidFill>
                  <a:schemeClr val="bg1"/>
                </a:solidFill>
                <a:latin typeface="Bangla Sangam MN" charset="0"/>
                <a:ea typeface="Bangla Sangam MN" charset="0"/>
                <a:cs typeface="Bangla Sangam MN" charset="0"/>
              </a:rPr>
              <a:t>f</a:t>
            </a:r>
            <a:r>
              <a:rPr lang="en-US" sz="2800" baseline="-25000" dirty="0" err="1" smtClean="0">
                <a:solidFill>
                  <a:schemeClr val="bg1"/>
                </a:solidFill>
                <a:latin typeface="Bangla Sangam MN" charset="0"/>
                <a:ea typeface="Bangla Sangam MN" charset="0"/>
                <a:cs typeface="Bangla Sangam MN" charset="0"/>
              </a:rPr>
              <a:t>esc</a:t>
            </a:r>
            <a:r>
              <a:rPr lang="en-US" sz="2800" dirty="0" smtClean="0">
                <a:solidFill>
                  <a:schemeClr val="bg1"/>
                </a:solidFill>
                <a:latin typeface="Bangla Sangam MN" charset="0"/>
                <a:ea typeface="Bangla Sangam MN" charset="0"/>
                <a:cs typeface="Bangla Sangam MN" charset="0"/>
              </a:rPr>
              <a:t>.  Need to use low-z.</a:t>
            </a:r>
          </a:p>
          <a:p>
            <a:pPr marL="285750" indent="-285750">
              <a:buFont typeface="Arial" charset="0"/>
              <a:buChar char="•"/>
            </a:pPr>
            <a:endParaRPr lang="en-US" sz="2800" dirty="0">
              <a:solidFill>
                <a:schemeClr val="bg1"/>
              </a:solidFill>
              <a:latin typeface="Bangla Sangam MN" charset="0"/>
              <a:ea typeface="Bangla Sangam MN" charset="0"/>
              <a:cs typeface="Bangla Sangam MN" charset="0"/>
            </a:endParaRPr>
          </a:p>
          <a:p>
            <a:pPr marL="1257300" lvl="2" indent="-342900">
              <a:buFont typeface="Wingdings" charset="2"/>
              <a:buChar char="Ø"/>
            </a:pPr>
            <a:r>
              <a:rPr lang="en-US" sz="2800" dirty="0" smtClean="0">
                <a:solidFill>
                  <a:schemeClr val="bg1"/>
                </a:solidFill>
                <a:latin typeface="Bangla Sangam MN" charset="0"/>
                <a:ea typeface="Bangla Sangam MN" charset="0"/>
                <a:cs typeface="Bangla Sangam MN" charset="0"/>
              </a:rPr>
              <a:t>z &lt; 1.5: </a:t>
            </a:r>
            <a:r>
              <a:rPr lang="en-US" sz="2800" dirty="0" err="1" smtClean="0">
                <a:solidFill>
                  <a:schemeClr val="bg1"/>
                </a:solidFill>
                <a:latin typeface="Bangla Sangam MN" charset="0"/>
                <a:ea typeface="Bangla Sangam MN" charset="0"/>
                <a:cs typeface="Bangla Sangam MN" charset="0"/>
              </a:rPr>
              <a:t>f</a:t>
            </a:r>
            <a:r>
              <a:rPr lang="en-US" sz="2800" baseline="-25000" dirty="0" err="1" smtClean="0">
                <a:solidFill>
                  <a:schemeClr val="bg1"/>
                </a:solidFill>
                <a:latin typeface="Bangla Sangam MN" charset="0"/>
                <a:ea typeface="Bangla Sangam MN" charset="0"/>
                <a:cs typeface="Bangla Sangam MN" charset="0"/>
              </a:rPr>
              <a:t>esc</a:t>
            </a:r>
            <a:r>
              <a:rPr lang="en-US" sz="2800" dirty="0" smtClean="0">
                <a:solidFill>
                  <a:schemeClr val="bg1"/>
                </a:solidFill>
                <a:latin typeface="Bangla Sangam MN" charset="0"/>
                <a:ea typeface="Bangla Sangam MN" charset="0"/>
                <a:cs typeface="Bangla Sangam MN" charset="0"/>
              </a:rPr>
              <a:t> 0-5% (Cowie+ 2009, Grimes+ 2009, </a:t>
            </a:r>
            <a:r>
              <a:rPr lang="en-US" sz="2800" dirty="0" err="1" smtClean="0">
                <a:solidFill>
                  <a:schemeClr val="bg1"/>
                </a:solidFill>
                <a:latin typeface="Bangla Sangam MN" charset="0"/>
                <a:ea typeface="Bangla Sangam MN" charset="0"/>
                <a:cs typeface="Bangla Sangam MN" charset="0"/>
              </a:rPr>
              <a:t>Siana</a:t>
            </a:r>
            <a:r>
              <a:rPr lang="en-US" sz="2800" dirty="0" smtClean="0">
                <a:solidFill>
                  <a:schemeClr val="bg1"/>
                </a:solidFill>
                <a:latin typeface="Bangla Sangam MN" charset="0"/>
                <a:ea typeface="Bangla Sangam MN" charset="0"/>
                <a:cs typeface="Bangla Sangam MN" charset="0"/>
              </a:rPr>
              <a:t>+ 2010)</a:t>
            </a:r>
          </a:p>
          <a:p>
            <a:pPr marL="1257300" lvl="2" indent="-342900">
              <a:buFont typeface="Wingdings" charset="2"/>
              <a:buChar char="Ø"/>
            </a:pPr>
            <a:r>
              <a:rPr lang="en-US" sz="2800" dirty="0" smtClean="0">
                <a:solidFill>
                  <a:schemeClr val="bg1"/>
                </a:solidFill>
                <a:latin typeface="Bangla Sangam MN" charset="0"/>
                <a:ea typeface="Bangla Sangam MN" charset="0"/>
                <a:cs typeface="Bangla Sangam MN" charset="0"/>
              </a:rPr>
              <a:t>z ~ 4: </a:t>
            </a:r>
            <a:r>
              <a:rPr lang="en-US" sz="2800" dirty="0" err="1" smtClean="0">
                <a:solidFill>
                  <a:schemeClr val="bg1"/>
                </a:solidFill>
                <a:latin typeface="Bangla Sangam MN" charset="0"/>
                <a:ea typeface="Bangla Sangam MN" charset="0"/>
                <a:cs typeface="Bangla Sangam MN" charset="0"/>
              </a:rPr>
              <a:t>f</a:t>
            </a:r>
            <a:r>
              <a:rPr lang="en-US" sz="2800" baseline="-25000" dirty="0" err="1" smtClean="0">
                <a:solidFill>
                  <a:schemeClr val="bg1"/>
                </a:solidFill>
                <a:latin typeface="Bangla Sangam MN" charset="0"/>
                <a:ea typeface="Bangla Sangam MN" charset="0"/>
                <a:cs typeface="Bangla Sangam MN" charset="0"/>
              </a:rPr>
              <a:t>esc</a:t>
            </a:r>
            <a:r>
              <a:rPr lang="en-US" sz="2800" baseline="-25000" dirty="0" smtClean="0">
                <a:solidFill>
                  <a:schemeClr val="bg1"/>
                </a:solidFill>
                <a:latin typeface="Bangla Sangam MN" charset="0"/>
                <a:ea typeface="Bangla Sangam MN" charset="0"/>
                <a:cs typeface="Bangla Sangam MN" charset="0"/>
              </a:rPr>
              <a:t> </a:t>
            </a:r>
            <a:r>
              <a:rPr lang="en-US" sz="2800" dirty="0" smtClean="0">
                <a:solidFill>
                  <a:schemeClr val="bg1"/>
                </a:solidFill>
                <a:latin typeface="Bangla Sangam MN" charset="0"/>
                <a:ea typeface="Bangla Sangam MN" charset="0"/>
                <a:cs typeface="Bangla Sangam MN" charset="0"/>
              </a:rPr>
              <a:t>&lt; 10-20% (</a:t>
            </a:r>
            <a:r>
              <a:rPr lang="en-US" sz="2800" dirty="0" err="1" smtClean="0">
                <a:solidFill>
                  <a:schemeClr val="bg1"/>
                </a:solidFill>
                <a:latin typeface="Bangla Sangam MN" charset="0"/>
                <a:ea typeface="Bangla Sangam MN" charset="0"/>
                <a:cs typeface="Bangla Sangam MN" charset="0"/>
              </a:rPr>
              <a:t>Vanzella</a:t>
            </a:r>
            <a:r>
              <a:rPr lang="en-US" sz="2800" dirty="0" smtClean="0">
                <a:solidFill>
                  <a:schemeClr val="bg1"/>
                </a:solidFill>
                <a:latin typeface="Bangla Sangam MN" charset="0"/>
                <a:ea typeface="Bangla Sangam MN" charset="0"/>
                <a:cs typeface="Bangla Sangam MN" charset="0"/>
              </a:rPr>
              <a:t>+ 2015, </a:t>
            </a:r>
            <a:r>
              <a:rPr lang="en-US" sz="2800" dirty="0" err="1" smtClean="0">
                <a:solidFill>
                  <a:schemeClr val="bg1"/>
                </a:solidFill>
                <a:latin typeface="Bangla Sangam MN" charset="0"/>
                <a:ea typeface="Bangla Sangam MN" charset="0"/>
                <a:cs typeface="Bangla Sangam MN" charset="0"/>
              </a:rPr>
              <a:t>Guata</a:t>
            </a:r>
            <a:r>
              <a:rPr lang="en-US" sz="2800" dirty="0" smtClean="0">
                <a:solidFill>
                  <a:schemeClr val="bg1"/>
                </a:solidFill>
                <a:latin typeface="Bangla Sangam MN" charset="0"/>
                <a:ea typeface="Bangla Sangam MN" charset="0"/>
                <a:cs typeface="Bangla Sangam MN" charset="0"/>
              </a:rPr>
              <a:t>+ 2016, </a:t>
            </a:r>
            <a:r>
              <a:rPr lang="en-US" sz="2800" dirty="0" err="1" smtClean="0">
                <a:solidFill>
                  <a:schemeClr val="bg1"/>
                </a:solidFill>
                <a:latin typeface="Bangla Sangam MN" charset="0"/>
                <a:ea typeface="Bangla Sangam MN" charset="0"/>
                <a:cs typeface="Bangla Sangam MN" charset="0"/>
              </a:rPr>
              <a:t>Grazian</a:t>
            </a:r>
            <a:r>
              <a:rPr lang="en-US" sz="2800" dirty="0" smtClean="0">
                <a:solidFill>
                  <a:schemeClr val="bg1"/>
                </a:solidFill>
                <a:latin typeface="Bangla Sangam MN" charset="0"/>
                <a:ea typeface="Bangla Sangam MN" charset="0"/>
                <a:cs typeface="Bangla Sangam MN" charset="0"/>
              </a:rPr>
              <a:t>+ 2016)</a:t>
            </a:r>
          </a:p>
          <a:p>
            <a:pPr marL="285750" indent="-285750">
              <a:buFont typeface="Arial" charset="0"/>
              <a:buChar char="•"/>
            </a:pPr>
            <a:endParaRPr lang="en-US" sz="2800" dirty="0">
              <a:solidFill>
                <a:schemeClr val="bg1"/>
              </a:solidFill>
              <a:latin typeface="Bangla Sangam MN" charset="0"/>
              <a:ea typeface="Bangla Sangam MN" charset="0"/>
              <a:cs typeface="Bangla Sangam MN" charset="0"/>
            </a:endParaRPr>
          </a:p>
          <a:p>
            <a:pPr marL="285750" indent="-285750">
              <a:buFont typeface="Arial" charset="0"/>
              <a:buChar char="•"/>
            </a:pPr>
            <a:endParaRPr lang="en-US" sz="2800" dirty="0" smtClean="0">
              <a:solidFill>
                <a:schemeClr val="bg1"/>
              </a:solidFill>
              <a:latin typeface="Bangla Sangam MN" charset="0"/>
              <a:ea typeface="Bangla Sangam MN" charset="0"/>
              <a:cs typeface="Bangla Sangam MN" charset="0"/>
            </a:endParaRPr>
          </a:p>
        </p:txBody>
      </p:sp>
      <p:sp>
        <p:nvSpPr>
          <p:cNvPr id="7" name="Title 1"/>
          <p:cNvSpPr>
            <a:spLocks noGrp="1"/>
          </p:cNvSpPr>
          <p:nvPr>
            <p:ph type="ctrTitle"/>
          </p:nvPr>
        </p:nvSpPr>
        <p:spPr>
          <a:xfrm>
            <a:off x="1408252" y="-314336"/>
            <a:ext cx="9946511" cy="1350831"/>
          </a:xfrm>
        </p:spPr>
        <p:txBody>
          <a:bodyPr>
            <a:normAutofit/>
          </a:bodyPr>
          <a:lstStyle/>
          <a:p>
            <a:r>
              <a:rPr lang="en-US" b="1" dirty="0" err="1" smtClean="0">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smtClean="0">
                <a:ln>
                  <a:solidFill>
                    <a:schemeClr val="tx1">
                      <a:alpha val="70000"/>
                    </a:schemeClr>
                  </a:solidFill>
                </a:ln>
                <a:solidFill>
                  <a:srgbClr val="C49B00"/>
                </a:solidFill>
                <a:latin typeface="Bangla Sangam MN" charset="0"/>
                <a:ea typeface="Bangla Sangam MN" charset="0"/>
                <a:cs typeface="Bangla Sangam MN" charset="0"/>
              </a:rPr>
              <a:t>esc</a:t>
            </a:r>
            <a:r>
              <a:rPr lang="en-US" b="1" dirty="0" smtClean="0">
                <a:ln>
                  <a:solidFill>
                    <a:schemeClr val="tx1">
                      <a:alpha val="70000"/>
                    </a:schemeClr>
                  </a:solidFill>
                </a:ln>
                <a:solidFill>
                  <a:srgbClr val="C49B00"/>
                </a:solidFill>
                <a:latin typeface="Bangla Sangam MN" charset="0"/>
                <a:ea typeface="Bangla Sangam MN" charset="0"/>
                <a:cs typeface="Bangla Sangam MN" charset="0"/>
              </a:rPr>
              <a:t> Measurements</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9" name="TextBox 8"/>
          <p:cNvSpPr txBox="1"/>
          <p:nvPr/>
        </p:nvSpPr>
        <p:spPr>
          <a:xfrm>
            <a:off x="227387" y="4615731"/>
            <a:ext cx="11964611" cy="1815882"/>
          </a:xfrm>
          <a:prstGeom prst="rect">
            <a:avLst/>
          </a:prstGeom>
          <a:noFill/>
        </p:spPr>
        <p:txBody>
          <a:bodyPr wrap="square" rtlCol="0">
            <a:spAutoFit/>
          </a:bodyPr>
          <a:lstStyle/>
          <a:p>
            <a:pPr marL="285750" indent="-285750">
              <a:buFont typeface="Arial" charset="0"/>
              <a:buChar char="•"/>
            </a:pPr>
            <a:r>
              <a:rPr lang="en-US" sz="2800" dirty="0" smtClean="0">
                <a:solidFill>
                  <a:schemeClr val="bg1"/>
                </a:solidFill>
                <a:latin typeface="Bangla Sangam MN" charset="0"/>
                <a:ea typeface="Bangla Sangam MN" charset="0"/>
                <a:cs typeface="Bangla Sangam MN" charset="0"/>
              </a:rPr>
              <a:t>But still loads of disagreement!  Some results get measurements &gt; 20%! (</a:t>
            </a:r>
            <a:r>
              <a:rPr lang="en-US" sz="2800" dirty="0" err="1">
                <a:solidFill>
                  <a:schemeClr val="bg1"/>
                </a:solidFill>
                <a:latin typeface="Bangla Sangam MN" charset="0"/>
                <a:ea typeface="Bangla Sangam MN" charset="0"/>
                <a:cs typeface="Bangla Sangam MN" charset="0"/>
              </a:rPr>
              <a:t>Vanzella</a:t>
            </a:r>
            <a:r>
              <a:rPr lang="en-US" sz="2800" dirty="0">
                <a:solidFill>
                  <a:schemeClr val="bg1"/>
                </a:solidFill>
                <a:latin typeface="Bangla Sangam MN" charset="0"/>
                <a:ea typeface="Bangla Sangam MN" charset="0"/>
                <a:cs typeface="Bangla Sangam MN" charset="0"/>
              </a:rPr>
              <a:t>+ 2015, </a:t>
            </a:r>
            <a:r>
              <a:rPr lang="en-US" sz="2800" dirty="0" err="1">
                <a:solidFill>
                  <a:schemeClr val="bg1"/>
                </a:solidFill>
                <a:latin typeface="Bangla Sangam MN" charset="0"/>
                <a:ea typeface="Bangla Sangam MN" charset="0"/>
                <a:cs typeface="Bangla Sangam MN" charset="0"/>
              </a:rPr>
              <a:t>Guata</a:t>
            </a:r>
            <a:r>
              <a:rPr lang="en-US" sz="2800" dirty="0">
                <a:solidFill>
                  <a:schemeClr val="bg1"/>
                </a:solidFill>
                <a:latin typeface="Bangla Sangam MN" charset="0"/>
                <a:ea typeface="Bangla Sangam MN" charset="0"/>
                <a:cs typeface="Bangla Sangam MN" charset="0"/>
              </a:rPr>
              <a:t>+ 2016, </a:t>
            </a:r>
            <a:r>
              <a:rPr lang="en-US" sz="2800" dirty="0" err="1">
                <a:solidFill>
                  <a:schemeClr val="bg1"/>
                </a:solidFill>
                <a:latin typeface="Bangla Sangam MN" charset="0"/>
                <a:ea typeface="Bangla Sangam MN" charset="0"/>
                <a:cs typeface="Bangla Sangam MN" charset="0"/>
              </a:rPr>
              <a:t>Grazian</a:t>
            </a:r>
            <a:r>
              <a:rPr lang="en-US" sz="2800" dirty="0">
                <a:solidFill>
                  <a:schemeClr val="bg1"/>
                </a:solidFill>
                <a:latin typeface="Bangla Sangam MN" charset="0"/>
                <a:ea typeface="Bangla Sangam MN" charset="0"/>
                <a:cs typeface="Bangla Sangam MN" charset="0"/>
              </a:rPr>
              <a:t>+ </a:t>
            </a:r>
            <a:r>
              <a:rPr lang="en-US" sz="2800" dirty="0" smtClean="0">
                <a:solidFill>
                  <a:schemeClr val="bg1"/>
                </a:solidFill>
                <a:latin typeface="Bangla Sangam MN" charset="0"/>
                <a:ea typeface="Bangla Sangam MN" charset="0"/>
                <a:cs typeface="Bangla Sangam MN" charset="0"/>
              </a:rPr>
              <a:t>2016)</a:t>
            </a:r>
          </a:p>
          <a:p>
            <a:pPr marL="285750" indent="-285750">
              <a:buFont typeface="Arial" charset="0"/>
              <a:buChar char="•"/>
            </a:pPr>
            <a:endParaRPr lang="en-US" sz="2800" dirty="0">
              <a:solidFill>
                <a:schemeClr val="bg1"/>
              </a:solidFill>
              <a:latin typeface="Bangla Sangam MN" charset="0"/>
              <a:ea typeface="Bangla Sangam MN" charset="0"/>
              <a:cs typeface="Bangla Sangam MN" charset="0"/>
            </a:endParaRPr>
          </a:p>
          <a:p>
            <a:pPr marL="285750" indent="-285750">
              <a:buFont typeface="Arial" charset="0"/>
              <a:buChar char="•"/>
            </a:pPr>
            <a:r>
              <a:rPr lang="en-US" sz="2800" dirty="0" smtClean="0">
                <a:solidFill>
                  <a:schemeClr val="bg1"/>
                </a:solidFill>
                <a:latin typeface="Bangla Sangam MN" charset="0"/>
                <a:ea typeface="Bangla Sangam MN" charset="0"/>
                <a:cs typeface="Bangla Sangam MN" charset="0"/>
              </a:rPr>
              <a:t>During </a:t>
            </a:r>
            <a:r>
              <a:rPr lang="en-US" sz="2800" dirty="0" err="1" smtClean="0">
                <a:solidFill>
                  <a:schemeClr val="bg1"/>
                </a:solidFill>
                <a:latin typeface="Bangla Sangam MN" charset="0"/>
                <a:ea typeface="Bangla Sangam MN" charset="0"/>
                <a:cs typeface="Bangla Sangam MN" charset="0"/>
              </a:rPr>
              <a:t>EoR</a:t>
            </a:r>
            <a:r>
              <a:rPr lang="en-US" sz="2800" dirty="0" smtClean="0">
                <a:solidFill>
                  <a:schemeClr val="bg1"/>
                </a:solidFill>
                <a:latin typeface="Bangla Sangam MN" charset="0"/>
                <a:ea typeface="Bangla Sangam MN" charset="0"/>
                <a:cs typeface="Bangla Sangam MN" charset="0"/>
              </a:rPr>
              <a:t> current requirements are f</a:t>
            </a:r>
            <a:r>
              <a:rPr lang="en-US" sz="2800" baseline="-25000" dirty="0" smtClean="0">
                <a:solidFill>
                  <a:schemeClr val="bg1"/>
                </a:solidFill>
                <a:latin typeface="Bangla Sangam MN" charset="0"/>
                <a:ea typeface="Bangla Sangam MN" charset="0"/>
                <a:cs typeface="Bangla Sangam MN" charset="0"/>
              </a:rPr>
              <a:t>esc</a:t>
            </a:r>
            <a:r>
              <a:rPr lang="en-US" sz="2800" dirty="0" smtClean="0">
                <a:solidFill>
                  <a:schemeClr val="bg1"/>
                </a:solidFill>
                <a:latin typeface="Bangla Sangam MN" charset="0"/>
                <a:ea typeface="Bangla Sangam MN" charset="0"/>
                <a:cs typeface="Bangla Sangam MN" charset="0"/>
              </a:rPr>
              <a:t>~20%.</a:t>
            </a:r>
          </a:p>
        </p:txBody>
      </p:sp>
    </p:spTree>
    <p:extLst>
      <p:ext uri="{BB962C8B-B14F-4D97-AF65-F5344CB8AC3E}">
        <p14:creationId xmlns:p14="http://schemas.microsoft.com/office/powerpoint/2010/main" val="1250955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536546" y="1647110"/>
            <a:ext cx="5422092" cy="2492990"/>
          </a:xfrm>
          <a:prstGeom prst="rect">
            <a:avLst/>
          </a:prstGeom>
          <a:noFill/>
        </p:spPr>
        <p:txBody>
          <a:bodyPr wrap="square" rtlCol="0">
            <a:spAutoFit/>
          </a:bodyPr>
          <a:lstStyle/>
          <a:p>
            <a:pPr marL="285739" indent="-285739">
              <a:buFont typeface="Arial" charset="0"/>
              <a:buChar char="•"/>
            </a:pPr>
            <a:r>
              <a:rPr lang="en-US" sz="2600" dirty="0">
                <a:solidFill>
                  <a:schemeClr val="bg1"/>
                </a:solidFill>
                <a:latin typeface="Bangla Sangam MN" charset="0"/>
                <a:ea typeface="Bangla Sangam MN" charset="0"/>
                <a:cs typeface="Bangla Sangam MN" charset="0"/>
              </a:rPr>
              <a:t>Stellar feedback + Supernovae blowouts move gas to outskirts</a:t>
            </a:r>
            <a:r>
              <a:rPr lang="en-US" sz="2600" dirty="0" smtClean="0">
                <a:solidFill>
                  <a:schemeClr val="bg1"/>
                </a:solidFill>
                <a:latin typeface="Bangla Sangam MN" charset="0"/>
                <a:ea typeface="Bangla Sangam MN" charset="0"/>
                <a:cs typeface="Bangla Sangam MN" charset="0"/>
              </a:rPr>
              <a:t>.</a:t>
            </a:r>
          </a:p>
          <a:p>
            <a:pPr marL="285739" indent="-285739">
              <a:buFont typeface="Arial" charset="0"/>
              <a:buChar char="•"/>
            </a:pPr>
            <a:endParaRPr lang="en-US" sz="2600" dirty="0">
              <a:solidFill>
                <a:schemeClr val="bg1"/>
              </a:solidFill>
              <a:latin typeface="Bangla Sangam MN" charset="0"/>
              <a:ea typeface="Bangla Sangam MN" charset="0"/>
              <a:cs typeface="Bangla Sangam MN" charset="0"/>
            </a:endParaRPr>
          </a:p>
          <a:p>
            <a:pPr marL="914361" lvl="1" indent="-457181">
              <a:buFont typeface="Wingdings" charset="2"/>
              <a:buChar char="Ø"/>
            </a:pPr>
            <a:r>
              <a:rPr lang="en-US" sz="2600" dirty="0">
                <a:solidFill>
                  <a:schemeClr val="bg1"/>
                </a:solidFill>
                <a:latin typeface="Bangla Sangam MN" charset="0"/>
                <a:ea typeface="Bangla Sangam MN" charset="0"/>
                <a:cs typeface="Bangla Sangam MN" charset="0"/>
              </a:rPr>
              <a:t>Photons can more easily escape into the IGM?</a:t>
            </a:r>
          </a:p>
        </p:txBody>
      </p:sp>
      <p:sp>
        <p:nvSpPr>
          <p:cNvPr id="12" name="Title 1"/>
          <p:cNvSpPr txBox="1">
            <a:spLocks/>
          </p:cNvSpPr>
          <p:nvPr/>
        </p:nvSpPr>
        <p:spPr>
          <a:xfrm>
            <a:off x="110451" y="283158"/>
            <a:ext cx="11972925" cy="1350831"/>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ln>
                  <a:solidFill>
                    <a:schemeClr val="tx1">
                      <a:alpha val="70000"/>
                    </a:schemeClr>
                  </a:solidFill>
                </a:ln>
                <a:solidFill>
                  <a:srgbClr val="C49B00"/>
                </a:solidFill>
                <a:latin typeface="Bangla Sangam MN" charset="0"/>
                <a:ea typeface="Bangla Sangam MN" charset="0"/>
                <a:cs typeface="Bangla Sangam MN" charset="0"/>
              </a:rPr>
              <a:t>Is </a:t>
            </a:r>
            <a:r>
              <a:rPr lang="en-US" b="1" dirty="0" err="1">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a:ln>
                  <a:solidFill>
                    <a:schemeClr val="tx1">
                      <a:alpha val="70000"/>
                    </a:schemeClr>
                  </a:solidFill>
                </a:ln>
                <a:solidFill>
                  <a:srgbClr val="C49B00"/>
                </a:solidFill>
                <a:latin typeface="Bangla Sangam MN" charset="0"/>
                <a:ea typeface="Bangla Sangam MN" charset="0"/>
                <a:cs typeface="Bangla Sangam MN" charset="0"/>
              </a:rPr>
              <a:t>esc</a:t>
            </a:r>
            <a:r>
              <a:rPr lang="en-US" b="1" dirty="0">
                <a:ln>
                  <a:solidFill>
                    <a:schemeClr val="tx1">
                      <a:alpha val="70000"/>
                    </a:schemeClr>
                  </a:solidFill>
                </a:ln>
                <a:solidFill>
                  <a:srgbClr val="C49B00"/>
                </a:solidFill>
                <a:latin typeface="Bangla Sangam MN" charset="0"/>
                <a:ea typeface="Bangla Sangam MN" charset="0"/>
                <a:cs typeface="Bangla Sangam MN" charset="0"/>
              </a:rPr>
              <a:t> A Function of the Individual Galaxy?</a:t>
            </a:r>
          </a:p>
        </p:txBody>
      </p:sp>
      <p:sp>
        <p:nvSpPr>
          <p:cNvPr id="14" name="TextBox 13"/>
          <p:cNvSpPr txBox="1"/>
          <p:nvPr/>
        </p:nvSpPr>
        <p:spPr>
          <a:xfrm>
            <a:off x="6536546" y="6385311"/>
            <a:ext cx="2595607" cy="369332"/>
          </a:xfrm>
          <a:prstGeom prst="rect">
            <a:avLst/>
          </a:prstGeom>
          <a:noFill/>
        </p:spPr>
        <p:txBody>
          <a:bodyPr wrap="square" rtlCol="0">
            <a:spAutoFit/>
          </a:bodyPr>
          <a:lstStyle/>
          <a:p>
            <a:r>
              <a:rPr lang="en-US" dirty="0">
                <a:solidFill>
                  <a:schemeClr val="bg1"/>
                </a:solidFill>
                <a:latin typeface="Bangla Sangam MN" charset="0"/>
                <a:ea typeface="Bangla Sangam MN" charset="0"/>
                <a:cs typeface="Bangla Sangam MN" charset="0"/>
              </a:rPr>
              <a:t>(</a:t>
            </a:r>
            <a:r>
              <a:rPr lang="en-US" dirty="0" err="1">
                <a:solidFill>
                  <a:schemeClr val="bg1"/>
                </a:solidFill>
                <a:latin typeface="Bangla Sangam MN" charset="0"/>
                <a:ea typeface="Bangla Sangam MN" charset="0"/>
                <a:cs typeface="Bangla Sangam MN" charset="0"/>
              </a:rPr>
              <a:t>Kimm</a:t>
            </a:r>
            <a:r>
              <a:rPr lang="en-US" dirty="0">
                <a:solidFill>
                  <a:schemeClr val="bg1"/>
                </a:solidFill>
                <a:latin typeface="Bangla Sangam MN" charset="0"/>
                <a:ea typeface="Bangla Sangam MN" charset="0"/>
                <a:cs typeface="Bangla Sangam MN" charset="0"/>
              </a:rPr>
              <a:t> et al., 2016)</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2882" y="1549574"/>
            <a:ext cx="5131156" cy="5189027"/>
          </a:xfrm>
          <a:prstGeom prst="rect">
            <a:avLst/>
          </a:prstGeom>
        </p:spPr>
      </p:pic>
      <p:cxnSp>
        <p:nvCxnSpPr>
          <p:cNvPr id="16" name="Straight Arrow Connector 15"/>
          <p:cNvCxnSpPr/>
          <p:nvPr/>
        </p:nvCxnSpPr>
        <p:spPr>
          <a:xfrm flipV="1">
            <a:off x="2005263" y="4068476"/>
            <a:ext cx="1095125" cy="1195008"/>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5750" y="5538272"/>
            <a:ext cx="3104434" cy="1200329"/>
          </a:xfrm>
          <a:prstGeom prst="rect">
            <a:avLst/>
          </a:prstGeom>
          <a:noFill/>
        </p:spPr>
        <p:txBody>
          <a:bodyPr wrap="square" rtlCol="0">
            <a:spAutoFit/>
          </a:bodyPr>
          <a:lstStyle/>
          <a:p>
            <a:r>
              <a:rPr lang="en-US" sz="3600" dirty="0">
                <a:ln>
                  <a:solidFill>
                    <a:schemeClr val="tx1">
                      <a:alpha val="50000"/>
                    </a:schemeClr>
                  </a:solidFill>
                </a:ln>
                <a:solidFill>
                  <a:srgbClr val="C49B00"/>
                </a:solidFill>
                <a:latin typeface="Bangla Sangam MN" charset="0"/>
                <a:ea typeface="Bangla Sangam MN" charset="0"/>
                <a:cs typeface="Bangla Sangam MN" charset="0"/>
              </a:rPr>
              <a:t>Radiation </a:t>
            </a:r>
            <a:r>
              <a:rPr lang="en-US" sz="3600" dirty="0" smtClean="0">
                <a:ln>
                  <a:solidFill>
                    <a:schemeClr val="tx1">
                      <a:alpha val="50000"/>
                    </a:schemeClr>
                  </a:solidFill>
                </a:ln>
                <a:solidFill>
                  <a:srgbClr val="C49B00"/>
                </a:solidFill>
                <a:latin typeface="Bangla Sangam MN" charset="0"/>
                <a:ea typeface="Bangla Sangam MN" charset="0"/>
                <a:cs typeface="Bangla Sangam MN" charset="0"/>
              </a:rPr>
              <a:t>Feedback</a:t>
            </a:r>
            <a:endParaRPr lang="en-US" sz="3600" dirty="0">
              <a:ln>
                <a:solidFill>
                  <a:schemeClr val="tx1">
                    <a:alpha val="50000"/>
                  </a:schemeClr>
                </a:solidFill>
              </a:ln>
              <a:solidFill>
                <a:srgbClr val="C49B00"/>
              </a:solidFill>
              <a:latin typeface="Bangla Sangam MN" charset="0"/>
              <a:ea typeface="Bangla Sangam MN" charset="0"/>
              <a:cs typeface="Bangla Sangam MN" charset="0"/>
            </a:endParaRPr>
          </a:p>
        </p:txBody>
      </p:sp>
      <p:sp>
        <p:nvSpPr>
          <p:cNvPr id="20" name="TextBox 19"/>
          <p:cNvSpPr txBox="1"/>
          <p:nvPr/>
        </p:nvSpPr>
        <p:spPr>
          <a:xfrm>
            <a:off x="6536546" y="5295685"/>
            <a:ext cx="3104434" cy="646331"/>
          </a:xfrm>
          <a:prstGeom prst="rect">
            <a:avLst/>
          </a:prstGeom>
          <a:noFill/>
        </p:spPr>
        <p:txBody>
          <a:bodyPr wrap="square" rtlCol="0">
            <a:spAutoFit/>
          </a:bodyPr>
          <a:lstStyle/>
          <a:p>
            <a:r>
              <a:rPr lang="en-US" sz="3600" dirty="0" smtClean="0">
                <a:ln>
                  <a:solidFill>
                    <a:schemeClr val="tx1">
                      <a:alpha val="50000"/>
                    </a:schemeClr>
                  </a:solidFill>
                </a:ln>
                <a:solidFill>
                  <a:srgbClr val="C49B00"/>
                </a:solidFill>
                <a:latin typeface="Bangla Sangam MN" charset="0"/>
                <a:ea typeface="Bangla Sangam MN" charset="0"/>
                <a:cs typeface="Bangla Sangam MN" charset="0"/>
              </a:rPr>
              <a:t>SN Blowout</a:t>
            </a:r>
            <a:endParaRPr lang="en-US" sz="3600" dirty="0">
              <a:ln>
                <a:solidFill>
                  <a:schemeClr val="tx1">
                    <a:alpha val="50000"/>
                  </a:schemeClr>
                </a:solidFill>
              </a:ln>
              <a:solidFill>
                <a:srgbClr val="C49B00"/>
              </a:solidFill>
              <a:latin typeface="Bangla Sangam MN" charset="0"/>
              <a:ea typeface="Bangla Sangam MN" charset="0"/>
              <a:cs typeface="Bangla Sangam MN" charset="0"/>
            </a:endParaRPr>
          </a:p>
        </p:txBody>
      </p:sp>
      <p:cxnSp>
        <p:nvCxnSpPr>
          <p:cNvPr id="21" name="Straight Arrow Connector 20"/>
          <p:cNvCxnSpPr/>
          <p:nvPr/>
        </p:nvCxnSpPr>
        <p:spPr>
          <a:xfrm flipH="1" flipV="1">
            <a:off x="4262821" y="3753616"/>
            <a:ext cx="2273725" cy="1509868"/>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52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177801" y="2087714"/>
            <a:ext cx="11917027" cy="892552"/>
          </a:xfrm>
          <a:prstGeom prst="rect">
            <a:avLst/>
          </a:prstGeom>
          <a:noFill/>
        </p:spPr>
        <p:txBody>
          <a:bodyPr wrap="square" rtlCol="0">
            <a:spAutoFit/>
          </a:bodyPr>
          <a:lstStyle/>
          <a:p>
            <a:pPr marL="285739" indent="-285739">
              <a:buFont typeface="Arial" charset="0"/>
              <a:buChar char="•"/>
            </a:pPr>
            <a:r>
              <a:rPr lang="en-US" sz="2600" dirty="0" err="1">
                <a:solidFill>
                  <a:schemeClr val="bg1"/>
                </a:solidFill>
                <a:latin typeface="Bangla Sangam MN" charset="0"/>
                <a:ea typeface="Bangla Sangam MN" charset="0"/>
                <a:cs typeface="Bangla Sangam MN" charset="0"/>
              </a:rPr>
              <a:t>f</a:t>
            </a:r>
            <a:r>
              <a:rPr lang="en-US" sz="2600" baseline="-25000" dirty="0" err="1">
                <a:solidFill>
                  <a:schemeClr val="bg1"/>
                </a:solidFill>
                <a:latin typeface="Bangla Sangam MN" charset="0"/>
                <a:ea typeface="Bangla Sangam MN" charset="0"/>
                <a:cs typeface="Bangla Sangam MN" charset="0"/>
              </a:rPr>
              <a:t>esc</a:t>
            </a:r>
            <a:r>
              <a:rPr lang="en-US" sz="2600" baseline="-25000" dirty="0">
                <a:solidFill>
                  <a:schemeClr val="bg1"/>
                </a:solidFill>
                <a:latin typeface="Bangla Sangam MN" charset="0"/>
                <a:ea typeface="Bangla Sangam MN" charset="0"/>
                <a:cs typeface="Bangla Sangam MN" charset="0"/>
              </a:rPr>
              <a:t> </a:t>
            </a:r>
            <a:r>
              <a:rPr lang="en-US" sz="2600" dirty="0">
                <a:solidFill>
                  <a:schemeClr val="bg1"/>
                </a:solidFill>
                <a:latin typeface="Bangla Sangam MN" charset="0"/>
                <a:ea typeface="Bangla Sangam MN" charset="0"/>
                <a:cs typeface="Bangla Sangam MN" charset="0"/>
              </a:rPr>
              <a:t>is a complex combination of many parameters. Choosing a constant fraction is a result of this complexity.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9844" y="3330827"/>
            <a:ext cx="6748817" cy="2807281"/>
          </a:xfrm>
          <a:prstGeom prst="rect">
            <a:avLst/>
          </a:prstGeom>
        </p:spPr>
      </p:pic>
      <p:sp>
        <p:nvSpPr>
          <p:cNvPr id="12" name="TextBox 11"/>
          <p:cNvSpPr txBox="1"/>
          <p:nvPr/>
        </p:nvSpPr>
        <p:spPr>
          <a:xfrm>
            <a:off x="5083706" y="6488669"/>
            <a:ext cx="2841095" cy="369332"/>
          </a:xfrm>
          <a:prstGeom prst="rect">
            <a:avLst/>
          </a:prstGeom>
          <a:noFill/>
        </p:spPr>
        <p:txBody>
          <a:bodyPr wrap="square" rtlCol="0">
            <a:spAutoFit/>
          </a:bodyPr>
          <a:lstStyle/>
          <a:p>
            <a:r>
              <a:rPr lang="en-US" dirty="0">
                <a:solidFill>
                  <a:schemeClr val="bg1"/>
                </a:solidFill>
                <a:latin typeface="Bangla Sangam MN" charset="0"/>
                <a:ea typeface="Bangla Sangam MN" charset="0"/>
                <a:cs typeface="Bangla Sangam MN" charset="0"/>
              </a:rPr>
              <a:t>(</a:t>
            </a:r>
            <a:r>
              <a:rPr lang="en-US" dirty="0" err="1">
                <a:solidFill>
                  <a:schemeClr val="bg1"/>
                </a:solidFill>
                <a:latin typeface="Bangla Sangam MN" charset="0"/>
                <a:ea typeface="Bangla Sangam MN" charset="0"/>
                <a:cs typeface="Bangla Sangam MN" charset="0"/>
              </a:rPr>
              <a:t>Paardekooper</a:t>
            </a:r>
            <a:r>
              <a:rPr lang="en-US" dirty="0">
                <a:solidFill>
                  <a:schemeClr val="bg1"/>
                </a:solidFill>
                <a:latin typeface="Bangla Sangam MN" charset="0"/>
                <a:ea typeface="Bangla Sangam MN" charset="0"/>
                <a:cs typeface="Bangla Sangam MN" charset="0"/>
              </a:rPr>
              <a:t> 2015)</a:t>
            </a:r>
          </a:p>
        </p:txBody>
      </p:sp>
      <p:sp>
        <p:nvSpPr>
          <p:cNvPr id="13" name="Title 1"/>
          <p:cNvSpPr txBox="1">
            <a:spLocks/>
          </p:cNvSpPr>
          <p:nvPr/>
        </p:nvSpPr>
        <p:spPr>
          <a:xfrm>
            <a:off x="1408254" y="281458"/>
            <a:ext cx="9946511" cy="13508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a:ln>
                  <a:solidFill>
                    <a:schemeClr val="tx1">
                      <a:alpha val="70000"/>
                    </a:schemeClr>
                  </a:solidFill>
                </a:ln>
                <a:solidFill>
                  <a:srgbClr val="C49B00"/>
                </a:solidFill>
                <a:latin typeface="Bangla Sangam MN" charset="0"/>
                <a:ea typeface="Bangla Sangam MN" charset="0"/>
                <a:cs typeface="Bangla Sangam MN" charset="0"/>
              </a:rPr>
              <a:t>esc</a:t>
            </a:r>
            <a:r>
              <a:rPr lang="en-US" b="1" dirty="0">
                <a:ln>
                  <a:solidFill>
                    <a:schemeClr val="tx1">
                      <a:alpha val="70000"/>
                    </a:schemeClr>
                  </a:solidFill>
                </a:ln>
                <a:solidFill>
                  <a:srgbClr val="C49B00"/>
                </a:solidFill>
                <a:latin typeface="Bangla Sangam MN" charset="0"/>
                <a:ea typeface="Bangla Sangam MN" charset="0"/>
                <a:cs typeface="Bangla Sangam MN" charset="0"/>
              </a:rPr>
              <a:t> Is Complex</a:t>
            </a:r>
          </a:p>
        </p:txBody>
      </p:sp>
    </p:spTree>
    <p:extLst>
      <p:ext uri="{BB962C8B-B14F-4D97-AF65-F5344CB8AC3E}">
        <p14:creationId xmlns:p14="http://schemas.microsoft.com/office/powerpoint/2010/main" val="11913473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7800" y="2087713"/>
            <a:ext cx="11861800" cy="6319679"/>
          </a:xfrm>
          <a:prstGeom prst="rect">
            <a:avLst/>
          </a:prstGeom>
          <a:noFill/>
        </p:spPr>
        <p:txBody>
          <a:bodyPr wrap="square" rtlCol="0">
            <a:spAutoFit/>
          </a:bodyPr>
          <a:lstStyle/>
          <a:p>
            <a:r>
              <a:rPr lang="en-US" sz="3600" dirty="0">
                <a:solidFill>
                  <a:schemeClr val="bg1"/>
                </a:solidFill>
                <a:latin typeface="Bangla Sangam MN" charset="0"/>
                <a:ea typeface="Bangla Sangam MN" charset="0"/>
                <a:cs typeface="Bangla Sangam MN" charset="0"/>
              </a:rPr>
              <a:t>Is it possible to model the Epoch of Reionization using a more physically motivated escape fraction </a:t>
            </a:r>
            <a:r>
              <a:rPr lang="en-US" sz="3600" dirty="0" smtClean="0">
                <a:solidFill>
                  <a:schemeClr val="bg1"/>
                </a:solidFill>
                <a:latin typeface="Bangla Sangam MN" charset="0"/>
                <a:ea typeface="Bangla Sangam MN" charset="0"/>
                <a:cs typeface="Bangla Sangam MN" charset="0"/>
              </a:rPr>
              <a:t>parameterization?</a:t>
            </a:r>
            <a:r>
              <a:rPr lang="en-US" sz="2800" baseline="30000" dirty="0" smtClean="0">
                <a:solidFill>
                  <a:schemeClr val="bg1"/>
                </a:solidFill>
                <a:latin typeface="Bangla Sangam MN" charset="0"/>
                <a:ea typeface="Bangla Sangam MN" charset="0"/>
                <a:cs typeface="Bangla Sangam MN" charset="0"/>
              </a:rPr>
              <a:t>*</a:t>
            </a:r>
          </a:p>
          <a:p>
            <a:endParaRPr lang="en-US" sz="2800" baseline="30000" dirty="0" smtClean="0">
              <a:solidFill>
                <a:schemeClr val="bg1"/>
              </a:solidFill>
              <a:latin typeface="Bangla Sangam MN" charset="0"/>
              <a:ea typeface="Bangla Sangam MN" charset="0"/>
              <a:cs typeface="Bangla Sangam MN" charset="0"/>
            </a:endParaRPr>
          </a:p>
          <a:p>
            <a:pPr marL="1028700" lvl="1" indent="-571500">
              <a:buFont typeface="Arial" charset="0"/>
              <a:buChar char="•"/>
            </a:pPr>
            <a:r>
              <a:rPr lang="en-US" sz="2800" dirty="0" smtClean="0">
                <a:solidFill>
                  <a:schemeClr val="bg1"/>
                </a:solidFill>
                <a:latin typeface="Bangla Sangam MN" charset="0"/>
                <a:ea typeface="Bangla Sangam MN" charset="0"/>
                <a:cs typeface="Bangla Sangam MN" charset="0"/>
              </a:rPr>
              <a:t>How does the topology change?</a:t>
            </a:r>
          </a:p>
          <a:p>
            <a:pPr marL="1028700" lvl="1" indent="-571500">
              <a:buFont typeface="Arial" charset="0"/>
              <a:buChar char="•"/>
            </a:pPr>
            <a:r>
              <a:rPr lang="en-US" sz="2800" dirty="0" smtClean="0">
                <a:solidFill>
                  <a:schemeClr val="bg1"/>
                </a:solidFill>
                <a:latin typeface="Bangla Sangam MN" charset="0"/>
                <a:ea typeface="Bangla Sangam MN" charset="0"/>
                <a:cs typeface="Bangla Sangam MN" charset="0"/>
              </a:rPr>
              <a:t>How does the duration change?</a:t>
            </a:r>
          </a:p>
          <a:p>
            <a:endParaRPr lang="en-US" sz="3600" dirty="0">
              <a:solidFill>
                <a:schemeClr val="bg1"/>
              </a:solidFill>
              <a:latin typeface="Bangla Sangam MN" charset="0"/>
              <a:ea typeface="Bangla Sangam MN" charset="0"/>
              <a:cs typeface="Bangla Sangam MN" charset="0"/>
            </a:endParaRPr>
          </a:p>
          <a:p>
            <a:endParaRPr lang="en-US" sz="1400" dirty="0" smtClean="0">
              <a:solidFill>
                <a:schemeClr val="bg1"/>
              </a:solidFill>
              <a:latin typeface="Bangla Sangam MN" charset="0"/>
              <a:ea typeface="Bangla Sangam MN" charset="0"/>
              <a:cs typeface="Bangla Sangam MN" charset="0"/>
            </a:endParaRPr>
          </a:p>
          <a:p>
            <a:endParaRPr lang="en-US" sz="1400" dirty="0">
              <a:solidFill>
                <a:schemeClr val="bg1"/>
              </a:solidFill>
              <a:latin typeface="Bangla Sangam MN" charset="0"/>
              <a:ea typeface="Bangla Sangam MN" charset="0"/>
              <a:cs typeface="Bangla Sangam MN" charset="0"/>
            </a:endParaRPr>
          </a:p>
          <a:p>
            <a:endParaRPr lang="en-US" sz="1400" dirty="0" smtClean="0">
              <a:solidFill>
                <a:schemeClr val="bg1"/>
              </a:solidFill>
              <a:latin typeface="Bangla Sangam MN" charset="0"/>
              <a:ea typeface="Bangla Sangam MN" charset="0"/>
              <a:cs typeface="Bangla Sangam MN" charset="0"/>
            </a:endParaRPr>
          </a:p>
          <a:p>
            <a:endParaRPr lang="en-US" sz="1400" dirty="0" smtClean="0">
              <a:solidFill>
                <a:schemeClr val="bg1"/>
              </a:solidFill>
              <a:latin typeface="Bangla Sangam MN" charset="0"/>
              <a:ea typeface="Bangla Sangam MN" charset="0"/>
              <a:cs typeface="Bangla Sangam MN" charset="0"/>
            </a:endParaRPr>
          </a:p>
          <a:p>
            <a:endParaRPr lang="en-US" sz="1400" dirty="0">
              <a:solidFill>
                <a:schemeClr val="bg1"/>
              </a:solidFill>
              <a:latin typeface="Bangla Sangam MN" charset="0"/>
              <a:ea typeface="Bangla Sangam MN" charset="0"/>
              <a:cs typeface="Bangla Sangam MN" charset="0"/>
            </a:endParaRPr>
          </a:p>
          <a:p>
            <a:r>
              <a:rPr lang="en-US" sz="1400" dirty="0" smtClean="0">
                <a:solidFill>
                  <a:schemeClr val="bg1"/>
                </a:solidFill>
                <a:latin typeface="Bangla Sangam MN" charset="0"/>
                <a:ea typeface="Bangla Sangam MN" charset="0"/>
                <a:cs typeface="Bangla Sangam MN" charset="0"/>
              </a:rPr>
              <a:t>(* Hopefully yes otherwise no Dr. Seiler in the future).</a:t>
            </a:r>
            <a:endParaRPr lang="en-US" sz="1400" dirty="0">
              <a:solidFill>
                <a:schemeClr val="bg1"/>
              </a:solidFill>
              <a:latin typeface="Bangla Sangam MN" charset="0"/>
              <a:ea typeface="Bangla Sangam MN" charset="0"/>
              <a:cs typeface="Bangla Sangam MN" charset="0"/>
            </a:endParaRPr>
          </a:p>
          <a:p>
            <a:endParaRPr lang="en-US" sz="3600" dirty="0">
              <a:solidFill>
                <a:schemeClr val="bg1"/>
              </a:solidFill>
              <a:latin typeface="Bangla Sangam MN" charset="0"/>
              <a:ea typeface="Bangla Sangam MN" charset="0"/>
              <a:cs typeface="Bangla Sangam MN" charset="0"/>
            </a:endParaRPr>
          </a:p>
          <a:p>
            <a:pPr marL="285739" indent="-285739">
              <a:buFont typeface="Arial" charset="0"/>
              <a:buChar char="•"/>
            </a:pPr>
            <a:endParaRPr lang="en-US" sz="2600" dirty="0">
              <a:solidFill>
                <a:schemeClr val="bg1"/>
              </a:solidFill>
              <a:latin typeface="Bangla Sangam MN" charset="0"/>
              <a:ea typeface="Bangla Sangam MN" charset="0"/>
              <a:cs typeface="Bangla Sangam MN" charset="0"/>
            </a:endParaRPr>
          </a:p>
          <a:p>
            <a:pPr marL="285739" indent="-285739">
              <a:buFont typeface="Arial" charset="0"/>
              <a:buChar char="•"/>
            </a:pPr>
            <a:endParaRPr lang="en-US" sz="2600" dirty="0">
              <a:solidFill>
                <a:schemeClr val="bg1"/>
              </a:solidFill>
              <a:latin typeface="Bangla Sangam MN" charset="0"/>
              <a:ea typeface="Bangla Sangam MN" charset="0"/>
              <a:cs typeface="Bangla Sangam MN" charset="0"/>
            </a:endParaRPr>
          </a:p>
        </p:txBody>
      </p:sp>
      <p:sp>
        <p:nvSpPr>
          <p:cNvPr id="7" name="Title 1"/>
          <p:cNvSpPr>
            <a:spLocks noGrp="1"/>
          </p:cNvSpPr>
          <p:nvPr>
            <p:ph type="ctrTitle"/>
          </p:nvPr>
        </p:nvSpPr>
        <p:spPr>
          <a:xfrm>
            <a:off x="1408254" y="266218"/>
            <a:ext cx="9946511" cy="1350831"/>
          </a:xfrm>
        </p:spPr>
        <p:txBody>
          <a:bodyPr>
            <a:normAutofit/>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Our Aim</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Tree>
    <p:extLst>
      <p:ext uri="{BB962C8B-B14F-4D97-AF65-F5344CB8AC3E}">
        <p14:creationId xmlns:p14="http://schemas.microsoft.com/office/powerpoint/2010/main" val="886323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408254" y="266218"/>
            <a:ext cx="9946511" cy="1350831"/>
          </a:xfrm>
        </p:spPr>
        <p:txBody>
          <a:bodyPr>
            <a:normAutofit fontScale="90000"/>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Galaxy Properties + Photons</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4" name="TextBox 3"/>
          <p:cNvSpPr txBox="1"/>
          <p:nvPr/>
        </p:nvSpPr>
        <p:spPr>
          <a:xfrm>
            <a:off x="193042" y="1617049"/>
            <a:ext cx="6271553" cy="5262979"/>
          </a:xfrm>
          <a:prstGeom prst="rect">
            <a:avLst/>
          </a:prstGeom>
          <a:noFill/>
        </p:spPr>
        <p:txBody>
          <a:bodyPr wrap="square" rtlCol="0">
            <a:spAutoFit/>
          </a:bodyPr>
          <a:lstStyle/>
          <a:p>
            <a:pPr marL="285739" indent="-285739">
              <a:buFont typeface="Arial" charset="0"/>
              <a:buChar char="•"/>
            </a:pPr>
            <a:r>
              <a:rPr lang="en-US" sz="2400" dirty="0">
                <a:solidFill>
                  <a:schemeClr val="bg1"/>
                </a:solidFill>
                <a:latin typeface="Bangla Sangam MN" charset="0"/>
                <a:ea typeface="Bangla Sangam MN" charset="0"/>
                <a:cs typeface="Bangla Sangam MN" charset="0"/>
              </a:rPr>
              <a:t>Use Semi-Analytic Galaxy Evolution model to generate galaxy properties.</a:t>
            </a:r>
          </a:p>
          <a:p>
            <a:pPr marL="285739" indent="-285739">
              <a:buFont typeface="Arial" charset="0"/>
              <a:buChar char="•"/>
            </a:pPr>
            <a:endParaRPr lang="en-US" sz="2400" dirty="0" smtClean="0">
              <a:solidFill>
                <a:schemeClr val="bg1"/>
              </a:solidFill>
              <a:latin typeface="Bangla Sangam MN" charset="0"/>
              <a:ea typeface="Bangla Sangam MN" charset="0"/>
              <a:cs typeface="Bangla Sangam MN" charset="0"/>
            </a:endParaRPr>
          </a:p>
          <a:p>
            <a:pPr marL="285739" indent="-285739">
              <a:buFont typeface="Arial" charset="0"/>
              <a:buChar char="•"/>
            </a:pPr>
            <a:r>
              <a:rPr lang="en-US" sz="2400" dirty="0" smtClean="0">
                <a:solidFill>
                  <a:schemeClr val="bg1"/>
                </a:solidFill>
                <a:latin typeface="Bangla Sangam MN" charset="0"/>
                <a:ea typeface="Bangla Sangam MN" charset="0"/>
                <a:cs typeface="Bangla Sangam MN" charset="0"/>
              </a:rPr>
              <a:t>Model reionization in a post-processing step.</a:t>
            </a:r>
          </a:p>
          <a:p>
            <a:pPr marL="285739" indent="-285739">
              <a:buFont typeface="Arial" charset="0"/>
              <a:buChar char="•"/>
            </a:pPr>
            <a:endParaRPr lang="en-US" sz="2400" dirty="0" smtClean="0">
              <a:solidFill>
                <a:schemeClr val="bg1"/>
              </a:solidFill>
              <a:latin typeface="Bangla Sangam MN" charset="0"/>
              <a:ea typeface="Bangla Sangam MN" charset="0"/>
              <a:cs typeface="Bangla Sangam MN" charset="0"/>
            </a:endParaRP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r>
              <a:rPr lang="en-US" sz="2400" dirty="0">
                <a:solidFill>
                  <a:schemeClr val="bg1"/>
                </a:solidFill>
                <a:latin typeface="Bangla Sangam MN" charset="0"/>
                <a:ea typeface="Bangla Sangam MN" charset="0"/>
                <a:cs typeface="Bangla Sangam MN" charset="0"/>
              </a:rPr>
              <a:t>Use SFR to calculate number of ionizing photons.</a:t>
            </a: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endParaRPr lang="en-US" sz="2400" dirty="0">
              <a:solidFill>
                <a:schemeClr val="bg1"/>
              </a:solidFill>
              <a:latin typeface="Bangla Sangam MN" charset="0"/>
              <a:ea typeface="Bangla Sangam MN" charset="0"/>
              <a:cs typeface="Bangla Sangam MN" charset="0"/>
            </a:endParaRPr>
          </a:p>
          <a:p>
            <a:pPr marL="285739" indent="-285739">
              <a:buFont typeface="Arial" charset="0"/>
              <a:buChar char="•"/>
            </a:pPr>
            <a:r>
              <a:rPr lang="en-US" sz="2400" dirty="0">
                <a:solidFill>
                  <a:schemeClr val="bg1"/>
                </a:solidFill>
                <a:latin typeface="Bangla Sangam MN" charset="0"/>
                <a:ea typeface="Bangla Sangam MN" charset="0"/>
                <a:cs typeface="Bangla Sangam MN" charset="0"/>
              </a:rPr>
              <a:t>Draw spheres and count the number of ionizing photons + neutral H + recombinations.</a:t>
            </a:r>
          </a:p>
        </p:txBody>
      </p:sp>
      <p:pic>
        <p:nvPicPr>
          <p:cNvPr id="2" name="EoR(1).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179406" y="1617049"/>
            <a:ext cx="6012594" cy="4509445"/>
          </a:xfrm>
          <a:prstGeom prst="rect">
            <a:avLst/>
          </a:prstGeom>
        </p:spPr>
      </p:pic>
    </p:spTree>
    <p:extLst>
      <p:ext uri="{BB962C8B-B14F-4D97-AF65-F5344CB8AC3E}">
        <p14:creationId xmlns:p14="http://schemas.microsoft.com/office/powerpoint/2010/main" val="182252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08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p:cNvSpPr>
            <a:spLocks noGrp="1"/>
          </p:cNvSpPr>
          <p:nvPr>
            <p:ph type="ctrTitle"/>
          </p:nvPr>
        </p:nvSpPr>
        <p:spPr>
          <a:xfrm>
            <a:off x="0" y="2"/>
            <a:ext cx="12057088" cy="1350831"/>
          </a:xfrm>
        </p:spPr>
        <p:txBody>
          <a:bodyPr>
            <a:normAutofit fontScale="90000"/>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Escape </a:t>
            </a:r>
            <a:r>
              <a:rPr lang="en-US" b="1" smtClean="0">
                <a:ln>
                  <a:solidFill>
                    <a:schemeClr val="tx1">
                      <a:alpha val="70000"/>
                    </a:schemeClr>
                  </a:solidFill>
                </a:ln>
                <a:solidFill>
                  <a:srgbClr val="C49B00"/>
                </a:solidFill>
                <a:latin typeface="Bangla Sangam MN" charset="0"/>
                <a:ea typeface="Bangla Sangam MN" charset="0"/>
                <a:cs typeface="Bangla Sangam MN" charset="0"/>
              </a:rPr>
              <a:t>Fraction Parameterization</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5" name="Rectangle 4"/>
          <p:cNvSpPr/>
          <p:nvPr/>
        </p:nvSpPr>
        <p:spPr>
          <a:xfrm>
            <a:off x="3536118" y="1883120"/>
            <a:ext cx="5023267" cy="866752"/>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3844354" y="2027215"/>
            <a:ext cx="4361939" cy="588823"/>
          </a:xfrm>
          <a:prstGeom prst="rect">
            <a:avLst/>
          </a:prstGeom>
        </p:spPr>
      </p:pic>
      <p:sp>
        <p:nvSpPr>
          <p:cNvPr id="10" name="Rectangle 9"/>
          <p:cNvSpPr/>
          <p:nvPr/>
        </p:nvSpPr>
        <p:spPr>
          <a:xfrm>
            <a:off x="3513687" y="3292046"/>
            <a:ext cx="5045696" cy="1145041"/>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36118" y="4931312"/>
            <a:ext cx="5023267" cy="962871"/>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4474" y="3366996"/>
            <a:ext cx="3801697" cy="1004939"/>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991" y="5118098"/>
            <a:ext cx="4183519" cy="656393"/>
          </a:xfrm>
          <a:prstGeom prst="rect">
            <a:avLst/>
          </a:prstGeom>
        </p:spPr>
      </p:pic>
      <p:sp>
        <p:nvSpPr>
          <p:cNvPr id="19" name="Rectangle 18"/>
          <p:cNvSpPr/>
          <p:nvPr/>
        </p:nvSpPr>
        <p:spPr>
          <a:xfrm rot="982949">
            <a:off x="5103254" y="4249895"/>
            <a:ext cx="5023267" cy="866752"/>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982949">
            <a:off x="5419826" y="4322843"/>
            <a:ext cx="4390124" cy="768777"/>
          </a:xfrm>
          <a:prstGeom prst="rect">
            <a:avLst/>
          </a:prstGeom>
        </p:spPr>
      </p:pic>
      <p:sp>
        <p:nvSpPr>
          <p:cNvPr id="18" name="Rectangle 17"/>
          <p:cNvSpPr/>
          <p:nvPr/>
        </p:nvSpPr>
        <p:spPr>
          <a:xfrm rot="3687292">
            <a:off x="7861076" y="3528143"/>
            <a:ext cx="4911915" cy="866752"/>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3687292">
            <a:off x="8064901" y="3573356"/>
            <a:ext cx="4547656" cy="773203"/>
          </a:xfrm>
          <a:prstGeom prst="rect">
            <a:avLst/>
          </a:prstGeom>
        </p:spPr>
      </p:pic>
      <p:sp>
        <p:nvSpPr>
          <p:cNvPr id="21" name="Rectangle 20"/>
          <p:cNvSpPr/>
          <p:nvPr/>
        </p:nvSpPr>
        <p:spPr>
          <a:xfrm rot="21065017">
            <a:off x="181676" y="4714542"/>
            <a:ext cx="5023267" cy="866752"/>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21065017">
            <a:off x="301134" y="4783250"/>
            <a:ext cx="4673567" cy="769441"/>
          </a:xfrm>
          <a:prstGeom prst="rect">
            <a:avLst/>
          </a:prstGeom>
          <a:noFill/>
        </p:spPr>
        <p:txBody>
          <a:bodyPr wrap="square" rtlCol="0">
            <a:spAutoFit/>
          </a:bodyPr>
          <a:lstStyle/>
          <a:p>
            <a:pPr algn="ctr"/>
            <a:r>
              <a:rPr lang="en-US" sz="4400" dirty="0">
                <a:latin typeface="Comic Sans MS" charset="0"/>
                <a:ea typeface="Comic Sans MS" charset="0"/>
                <a:cs typeface="Comic Sans MS" charset="0"/>
              </a:rPr>
              <a:t>Sample Text</a:t>
            </a:r>
          </a:p>
        </p:txBody>
      </p:sp>
      <p:sp>
        <p:nvSpPr>
          <p:cNvPr id="14" name="Rectangle 13"/>
          <p:cNvSpPr/>
          <p:nvPr/>
        </p:nvSpPr>
        <p:spPr>
          <a:xfrm rot="17150999">
            <a:off x="-272768" y="3701298"/>
            <a:ext cx="4964723" cy="878894"/>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150999">
            <a:off x="-243955" y="3885916"/>
            <a:ext cx="4883750" cy="545831"/>
          </a:xfrm>
          <a:prstGeom prst="rect">
            <a:avLst/>
          </a:prstGeom>
        </p:spPr>
      </p:pic>
      <p:sp>
        <p:nvSpPr>
          <p:cNvPr id="25" name="Rectangle 24"/>
          <p:cNvSpPr/>
          <p:nvPr/>
        </p:nvSpPr>
        <p:spPr>
          <a:xfrm rot="21228955">
            <a:off x="2955358" y="2491184"/>
            <a:ext cx="6461987" cy="837867"/>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1228955">
            <a:off x="3022675" y="2599482"/>
            <a:ext cx="6394671" cy="662119"/>
          </a:xfrm>
          <a:prstGeom prst="rect">
            <a:avLst/>
          </a:prstGeom>
        </p:spPr>
      </p:pic>
      <p:sp>
        <p:nvSpPr>
          <p:cNvPr id="27" name="Rectangle 26"/>
          <p:cNvSpPr/>
          <p:nvPr/>
        </p:nvSpPr>
        <p:spPr>
          <a:xfrm>
            <a:off x="1007337" y="3193026"/>
            <a:ext cx="10178825" cy="1101627"/>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7547" y="3432496"/>
            <a:ext cx="10058400" cy="641307"/>
          </a:xfrm>
          <a:prstGeom prst="rect">
            <a:avLst/>
          </a:prstGeom>
        </p:spPr>
      </p:pic>
    </p:spTree>
    <p:extLst>
      <p:ext uri="{BB962C8B-B14F-4D97-AF65-F5344CB8AC3E}">
        <p14:creationId xmlns:p14="http://schemas.microsoft.com/office/powerpoint/2010/main" val="19538054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21" grpId="0" animBg="1"/>
      <p:bldP spid="22" grpId="0"/>
      <p:bldP spid="14" grpId="0" animBg="1"/>
      <p:bldP spid="25" grpId="0" animBg="1"/>
      <p:bldP spid="2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13522</TotalTime>
  <Words>1279</Words>
  <Application>Microsoft Macintosh PowerPoint</Application>
  <PresentationFormat>Widescreen</PresentationFormat>
  <Paragraphs>116</Paragraphs>
  <Slides>13</Slides>
  <Notes>11</Notes>
  <HiddenSlides>2</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Bangla Sangam MN</vt:lpstr>
      <vt:lpstr>Calibri</vt:lpstr>
      <vt:lpstr>Calibri Light</vt:lpstr>
      <vt:lpstr>Cambria Math</vt:lpstr>
      <vt:lpstr>Comic Sans MS</vt:lpstr>
      <vt:lpstr>Wingdings</vt:lpstr>
      <vt:lpstr>Arial</vt:lpstr>
      <vt:lpstr>Office Theme</vt:lpstr>
      <vt:lpstr>PowerPoint Presentation</vt:lpstr>
      <vt:lpstr>What is fesc?</vt:lpstr>
      <vt:lpstr>PowerPoint Presentation</vt:lpstr>
      <vt:lpstr>fesc Measurements</vt:lpstr>
      <vt:lpstr>PowerPoint Presentation</vt:lpstr>
      <vt:lpstr>PowerPoint Presentation</vt:lpstr>
      <vt:lpstr>Our Aim</vt:lpstr>
      <vt:lpstr>Galaxy Properties + Photons</vt:lpstr>
      <vt:lpstr>Escape Fraction Parameterization</vt:lpstr>
      <vt:lpstr>Escape Fraction Parameterization</vt:lpstr>
      <vt:lpstr>Preliminary Results</vt:lpstr>
      <vt:lpstr>Summary</vt:lpstr>
      <vt:lpstr>PowerPoint Presentation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Reionization Through Semi-Analytic Galaxy Formation</dc:title>
  <dc:creator>Microsoft Office User</dc:creator>
  <cp:lastModifiedBy>Microsoft Office User</cp:lastModifiedBy>
  <cp:revision>133</cp:revision>
  <cp:lastPrinted>2017-07-03T02:15:22Z</cp:lastPrinted>
  <dcterms:created xsi:type="dcterms:W3CDTF">2017-03-11T10:32:14Z</dcterms:created>
  <dcterms:modified xsi:type="dcterms:W3CDTF">2017-07-10T05:00:21Z</dcterms:modified>
</cp:coreProperties>
</file>