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1"/>
    <a:srgbClr val="FFFFF1"/>
    <a:srgbClr val="FFC000"/>
    <a:srgbClr val="A9A9A9"/>
    <a:srgbClr val="808080"/>
    <a:srgbClr val="A0A0A0"/>
    <a:srgbClr val="A11301"/>
    <a:srgbClr val="4080FF"/>
    <a:srgbClr val="CECDCF"/>
    <a:srgbClr val="C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/>
    <p:restoredTop sz="90828"/>
  </p:normalViewPr>
  <p:slideViewPr>
    <p:cSldViewPr snapToGrid="0" snapToObjects="1">
      <p:cViewPr varScale="1">
        <p:scale>
          <a:sx n="106" d="100"/>
          <a:sy n="106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9F05-9BA7-0847-82B3-941D753A829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99B37-F176-6E42-8AC7-A275D896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9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2" indent="0" algn="ctr">
              <a:buNone/>
              <a:defRPr sz="1600"/>
            </a:lvl4pPr>
            <a:lvl5pPr marL="1828722" indent="0" algn="ctr">
              <a:buNone/>
              <a:defRPr sz="1600"/>
            </a:lvl5pPr>
            <a:lvl6pPr marL="2285903" indent="0" algn="ctr">
              <a:buNone/>
              <a:defRPr sz="1600"/>
            </a:lvl6pPr>
            <a:lvl7pPr marL="2743083" indent="0" algn="ctr">
              <a:buNone/>
              <a:defRPr sz="1600"/>
            </a:lvl7pPr>
            <a:lvl8pPr marL="3200264" indent="0" algn="ctr">
              <a:buNone/>
              <a:defRPr sz="1600"/>
            </a:lvl8pPr>
            <a:lvl9pPr marL="365744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2" indent="0">
              <a:buNone/>
              <a:defRPr sz="1600" b="1"/>
            </a:lvl4pPr>
            <a:lvl5pPr marL="1828722" indent="0">
              <a:buNone/>
              <a:defRPr sz="1600" b="1"/>
            </a:lvl5pPr>
            <a:lvl6pPr marL="2285903" indent="0">
              <a:buNone/>
              <a:defRPr sz="1600" b="1"/>
            </a:lvl6pPr>
            <a:lvl7pPr marL="2743083" indent="0">
              <a:buNone/>
              <a:defRPr sz="1600" b="1"/>
            </a:lvl7pPr>
            <a:lvl8pPr marL="3200264" indent="0">
              <a:buNone/>
              <a:defRPr sz="1600" b="1"/>
            </a:lvl8pPr>
            <a:lvl9pPr marL="36574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2" indent="0">
              <a:buNone/>
              <a:defRPr sz="1600" b="1"/>
            </a:lvl4pPr>
            <a:lvl5pPr marL="1828722" indent="0">
              <a:buNone/>
              <a:defRPr sz="1600" b="1"/>
            </a:lvl5pPr>
            <a:lvl6pPr marL="2285903" indent="0">
              <a:buNone/>
              <a:defRPr sz="1600" b="1"/>
            </a:lvl6pPr>
            <a:lvl7pPr marL="2743083" indent="0">
              <a:buNone/>
              <a:defRPr sz="1600" b="1"/>
            </a:lvl7pPr>
            <a:lvl8pPr marL="3200264" indent="0">
              <a:buNone/>
              <a:defRPr sz="1600" b="1"/>
            </a:lvl8pPr>
            <a:lvl9pPr marL="36574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2" indent="0">
              <a:buNone/>
              <a:defRPr sz="1000"/>
            </a:lvl4pPr>
            <a:lvl5pPr marL="1828722" indent="0">
              <a:buNone/>
              <a:defRPr sz="1000"/>
            </a:lvl5pPr>
            <a:lvl6pPr marL="2285903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2" indent="0">
              <a:buNone/>
              <a:defRPr sz="2000"/>
            </a:lvl4pPr>
            <a:lvl5pPr marL="1828722" indent="0">
              <a:buNone/>
              <a:defRPr sz="2000"/>
            </a:lvl5pPr>
            <a:lvl6pPr marL="2285903" indent="0">
              <a:buNone/>
              <a:defRPr sz="2000"/>
            </a:lvl6pPr>
            <a:lvl7pPr marL="2743083" indent="0">
              <a:buNone/>
              <a:defRPr sz="2000"/>
            </a:lvl7pPr>
            <a:lvl8pPr marL="3200264" indent="0">
              <a:buNone/>
              <a:defRPr sz="2000"/>
            </a:lvl8pPr>
            <a:lvl9pPr marL="36574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2" indent="0">
              <a:buNone/>
              <a:defRPr sz="1000"/>
            </a:lvl4pPr>
            <a:lvl5pPr marL="1828722" indent="0">
              <a:buNone/>
              <a:defRPr sz="1000"/>
            </a:lvl5pPr>
            <a:lvl6pPr marL="2285903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5BD0-C8B6-E541-8957-C258C7E4C40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1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3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3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4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4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5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avis-ci.com/user/getting-starte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seiler/testing_tutor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4169-3C3F-5342-AA8D-A5A73913B96C}"/>
              </a:ext>
            </a:extLst>
          </p:cNvPr>
          <p:cNvSpPr txBox="1">
            <a:spLocks/>
          </p:cNvSpPr>
          <p:nvPr/>
        </p:nvSpPr>
        <p:spPr>
          <a:xfrm>
            <a:off x="749300" y="254925"/>
            <a:ext cx="11442700" cy="64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61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4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5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The Code Testing Paradigm</a:t>
            </a:r>
          </a:p>
          <a:p>
            <a:endParaRPr lang="en-US" sz="4800" b="1" dirty="0">
              <a:ln>
                <a:solidFill>
                  <a:schemeClr val="tx1">
                    <a:alpha val="59000"/>
                  </a:schemeClr>
                </a:solidFill>
              </a:ln>
              <a:solidFill>
                <a:srgbClr val="FFC00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Or</a:t>
            </a:r>
          </a:p>
          <a:p>
            <a:endParaRPr lang="en-US" sz="4800" b="1" dirty="0">
              <a:ln>
                <a:solidFill>
                  <a:schemeClr val="tx1">
                    <a:alpha val="59000"/>
                  </a:schemeClr>
                </a:solidFill>
              </a:ln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How I Learned to Stop Worrying</a:t>
            </a:r>
            <a:r>
              <a:rPr lang="en-US" sz="3200" b="1" baseline="30000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*</a:t>
            </a:r>
            <a:endParaRPr lang="en-US" sz="4800" baseline="30000" dirty="0">
              <a:solidFill>
                <a:srgbClr val="FFC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514C66-6572-7B43-ACAF-3E0D9569B8A1}"/>
              </a:ext>
            </a:extLst>
          </p:cNvPr>
          <p:cNvSpPr txBox="1">
            <a:spLocks/>
          </p:cNvSpPr>
          <p:nvPr/>
        </p:nvSpPr>
        <p:spPr>
          <a:xfrm>
            <a:off x="749300" y="5777419"/>
            <a:ext cx="11442700" cy="671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61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4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5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Jacob Seiler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CA876-31C3-154B-8F60-2F781F23884C}"/>
              </a:ext>
            </a:extLst>
          </p:cNvPr>
          <p:cNvSpPr txBox="1"/>
          <p:nvPr/>
        </p:nvSpPr>
        <p:spPr>
          <a:xfrm>
            <a:off x="9501678" y="6488668"/>
            <a:ext cx="28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*At least about this</a:t>
            </a:r>
          </a:p>
        </p:txBody>
      </p:sp>
    </p:spTree>
    <p:extLst>
      <p:ext uri="{BB962C8B-B14F-4D97-AF65-F5344CB8AC3E}">
        <p14:creationId xmlns:p14="http://schemas.microsoft.com/office/powerpoint/2010/main" val="8182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Travis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CAD89-B610-3749-8A69-EBE151AF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Travis is a CI service that we will use for the tutorial.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  <a:hlinkClick r:id="rId3"/>
              </a:rPr>
              <a:t>https://docs.travis-ci.com/user/getting-started/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Contains most of the information required to get your repo set up and ready for automated testing.</a:t>
            </a:r>
          </a:p>
          <a:p>
            <a:pPr marL="0" indent="0">
              <a:buNone/>
            </a:pPr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8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The .</a:t>
            </a:r>
            <a:r>
              <a:rPr lang="en-US" sz="5400" b="1" dirty="0" err="1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travis.yml</a:t>
            </a:r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CAD89-B610-3749-8A69-EBE151AF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The .</a:t>
            </a:r>
            <a:r>
              <a:rPr lang="en-US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travis.yml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file contains instructions to tell Travis exactly what to do once it has cloned your repo.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There is an example .</a:t>
            </a:r>
            <a:r>
              <a:rPr lang="en-US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travis.yml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file in the repo called ‘</a:t>
            </a:r>
            <a:r>
              <a:rPr lang="en-US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travis_template.yml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’.  However it’s missing a few key pieces of information!</a:t>
            </a: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Who should it email and when?</a:t>
            </a: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What is the Python versions of the builds you’re testing?</a:t>
            </a: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What is the script to be executed after everything is installed?</a:t>
            </a:r>
          </a:p>
          <a:p>
            <a:pPr lvl="1"/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Finally, you will also need to generate a ‘</a:t>
            </a:r>
            <a:r>
              <a:rPr lang="en-US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requirements.txt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’ file.  This what Pip will install from to gather all your packages.</a:t>
            </a:r>
          </a:p>
        </p:txBody>
      </p:sp>
    </p:spTree>
    <p:extLst>
      <p:ext uri="{BB962C8B-B14F-4D97-AF65-F5344CB8AC3E}">
        <p14:creationId xmlns:p14="http://schemas.microsoft.com/office/powerpoint/2010/main" val="351383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Making Pull Requests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CAD89-B610-3749-8A69-EBE151AF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One of the most powerful aspects of CI is the ability to ensure any Pull Requests do not break the code.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When a Pull Request is issued, Travis ensures that the merging branch </a:t>
            </a:r>
            <a:r>
              <a:rPr lang="en-US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and the resulting merged branch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pass the tests outlined by the .</a:t>
            </a:r>
            <a:r>
              <a:rPr lang="en-US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travis.yml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file.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Make a change to the repo and issue a PR to the upstream repo.  Watch before your very eyes as Travis works its magic!</a:t>
            </a:r>
          </a:p>
        </p:txBody>
      </p:sp>
    </p:spTree>
    <p:extLst>
      <p:ext uri="{BB962C8B-B14F-4D97-AF65-F5344CB8AC3E}">
        <p14:creationId xmlns:p14="http://schemas.microsoft.com/office/powerpoint/2010/main" val="242380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Wrapping 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CAD89-B610-3749-8A69-EBE151AF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Testing is a critical step of writing code that is often overlooked.  Hours upon hours of work and frustration can be saved by implementing robust tests.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By having your tests automated, you can always be certain that your code is executing correctly after EVERY commit.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CI also simplifies collaborative code. There’s no need to have endless pull request discussing about “have you checked this works?”.</a:t>
            </a:r>
          </a:p>
        </p:txBody>
      </p:sp>
    </p:spTree>
    <p:extLst>
      <p:ext uri="{BB962C8B-B14F-4D97-AF65-F5344CB8AC3E}">
        <p14:creationId xmlns:p14="http://schemas.microsoft.com/office/powerpoint/2010/main" val="39957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Why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6046"/>
            <a:ext cx="11442700" cy="435133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Have you ever woken up in a cold sweat at the thought that all your results may be wrong because your code isn’t actually running correctly and it’s only through “sheer dumb luck” you’ve succeeded so far?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Well you will now.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Testing gives you confidence that your code is running exactly how you want it after EVERY single commit.</a:t>
            </a:r>
          </a:p>
        </p:txBody>
      </p:sp>
    </p:spTree>
    <p:extLst>
      <p:ext uri="{BB962C8B-B14F-4D97-AF65-F5344CB8AC3E}">
        <p14:creationId xmlns:p14="http://schemas.microsoft.com/office/powerpoint/2010/main" val="379954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Testing Paradigm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7C2AE-466F-B244-BC9F-8404E838228A}"/>
              </a:ext>
            </a:extLst>
          </p:cNvPr>
          <p:cNvSpPr/>
          <p:nvPr/>
        </p:nvSpPr>
        <p:spPr>
          <a:xfrm>
            <a:off x="4174958" y="2177716"/>
            <a:ext cx="4186989" cy="276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610B9-A6C9-6D47-AE0E-0B0AE6FF503A}"/>
              </a:ext>
            </a:extLst>
          </p:cNvPr>
          <p:cNvSpPr txBox="1"/>
          <p:nvPr/>
        </p:nvSpPr>
        <p:spPr>
          <a:xfrm>
            <a:off x="4878804" y="3145848"/>
            <a:ext cx="2779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1"/>
                </a:solidFill>
              </a:rPr>
              <a:t>Code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BC7C7E3-4154-6B49-AD24-F472F2A547F3}"/>
              </a:ext>
            </a:extLst>
          </p:cNvPr>
          <p:cNvSpPr/>
          <p:nvPr/>
        </p:nvSpPr>
        <p:spPr>
          <a:xfrm>
            <a:off x="646699" y="2779293"/>
            <a:ext cx="3176336" cy="156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3B51-1530-E145-96FF-E3493EC00761}"/>
              </a:ext>
            </a:extLst>
          </p:cNvPr>
          <p:cNvSpPr txBox="1"/>
          <p:nvPr/>
        </p:nvSpPr>
        <p:spPr>
          <a:xfrm>
            <a:off x="646699" y="3145848"/>
            <a:ext cx="2779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1"/>
                </a:solidFill>
              </a:rPr>
              <a:t>Input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9F14874-34B2-D94D-9D09-814B9153A4A9}"/>
              </a:ext>
            </a:extLst>
          </p:cNvPr>
          <p:cNvSpPr/>
          <p:nvPr/>
        </p:nvSpPr>
        <p:spPr>
          <a:xfrm>
            <a:off x="8713870" y="2779293"/>
            <a:ext cx="3176336" cy="156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DD33-CFDC-074C-8BDE-B83CBA7CEA22}"/>
              </a:ext>
            </a:extLst>
          </p:cNvPr>
          <p:cNvSpPr txBox="1"/>
          <p:nvPr/>
        </p:nvSpPr>
        <p:spPr>
          <a:xfrm>
            <a:off x="8713870" y="3145848"/>
            <a:ext cx="2779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5478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Setting Up your Repo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ED67B8-940C-3B4B-9C5E-64FFC7C0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Create your own fork of 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  <a:hlinkClick r:id="rId3"/>
              </a:rPr>
              <a:t>https://github.com/jacobseiler/testing_tutorial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A116F-70F7-DF4D-868A-C514DFB81E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7" t="10352" r="18407" b="13535"/>
          <a:stretch/>
        </p:blipFill>
        <p:spPr>
          <a:xfrm>
            <a:off x="2703095" y="2562726"/>
            <a:ext cx="7133288" cy="416335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2324DA5-C0D2-7B43-A85F-8222D166B892}"/>
              </a:ext>
            </a:extLst>
          </p:cNvPr>
          <p:cNvSpPr/>
          <p:nvPr/>
        </p:nvSpPr>
        <p:spPr>
          <a:xfrm>
            <a:off x="8939463" y="2829005"/>
            <a:ext cx="1082842" cy="573164"/>
          </a:xfrm>
          <a:prstGeom prst="ellipse">
            <a:avLst/>
          </a:prstGeom>
          <a:noFill/>
          <a:ln w="50800">
            <a:solidFill>
              <a:srgbClr val="FFC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Setting Up your Repo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ED67B8-940C-3B4B-9C5E-64FFC7C0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Clone your fork.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Set my repo as the upstream repo of your clone.</a:t>
            </a:r>
          </a:p>
          <a:p>
            <a:pPr lvl="1"/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Open ‘.</a:t>
            </a:r>
            <a:r>
              <a:rPr lang="en-US" sz="28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git</a:t>
            </a:r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/</a:t>
            </a:r>
            <a:r>
              <a:rPr lang="en-US" sz="28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config</a:t>
            </a:r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’</a:t>
            </a:r>
          </a:p>
          <a:p>
            <a:pPr lvl="1"/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Copy paste the “[remote “origin”]; </a:t>
            </a:r>
            <a:r>
              <a:rPr lang="en-US" sz="28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url</a:t>
            </a:r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= …; fetch = …”</a:t>
            </a:r>
          </a:p>
          <a:p>
            <a:pPr lvl="1"/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Replace “origin” with upstream.</a:t>
            </a:r>
          </a:p>
          <a:p>
            <a:pPr lvl="1"/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Replace my </a:t>
            </a:r>
            <a:r>
              <a:rPr lang="en-US" sz="28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Github</a:t>
            </a:r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URL with your </a:t>
            </a:r>
            <a:r>
              <a:rPr lang="en-US" sz="28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Github</a:t>
            </a:r>
            <a:r>
              <a:rPr lang="en-US" sz="28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URL. </a:t>
            </a:r>
          </a:p>
          <a:p>
            <a:pPr marL="0" indent="0">
              <a:buNone/>
            </a:pP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Setting Up your Repo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4B5F3-5F13-084F-98AD-AE0DDC856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45" b="69649"/>
          <a:stretch/>
        </p:blipFill>
        <p:spPr>
          <a:xfrm>
            <a:off x="2101515" y="1371600"/>
            <a:ext cx="7964905" cy="52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The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CAD89-B610-3749-8A69-EBE151AF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Given a grid with a large size (e.g., 256x256x256), we wish to </a:t>
            </a:r>
            <a:r>
              <a:rPr lang="en-US" sz="32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downsample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it to a smaller size (e.g., 64x64x64).  However we want to ensure that averages are kept during the process.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Using a sliding cube with side (256/64) = 4, we use </a:t>
            </a:r>
            <a:r>
              <a:rPr lang="en-US" sz="32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scipy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to generate a sliding sum across the input grid.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Then we only use every 4</a:t>
            </a:r>
            <a:r>
              <a:rPr lang="en-US" sz="3200" baseline="30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cell and normalize it’s value by 4^3 = 64.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4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The Tests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CAD89-B610-3749-8A69-EBE151AF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7"/>
            <a:ext cx="11442700" cy="536382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There are three tests contained in ‘</a:t>
            </a:r>
            <a:r>
              <a:rPr lang="en-US" sz="32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tests.py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’. 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For an input grid containing a homogenous input, the output grid should be homogenous of the same value.</a:t>
            </a:r>
          </a:p>
          <a:p>
            <a:pPr lvl="1"/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For an input grid containing input every (256/64)</a:t>
            </a:r>
            <a:r>
              <a:rPr lang="en-US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cell with value (256/64)^3, the output grid should contain all values of 1.</a:t>
            </a:r>
          </a:p>
          <a:p>
            <a:pPr lvl="1"/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For an input grid with random values generated from a known seed, the output grid should </a:t>
            </a:r>
            <a:r>
              <a:rPr lang="en-US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exactly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match the ‘correct grid’ saved in the repo.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Check that these all pass by invoking ‘python </a:t>
            </a:r>
            <a:r>
              <a:rPr lang="en-US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tests.py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4330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The Automation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CAD89-B610-3749-8A69-EBE151AF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We’ve now ensured that our code is working as intended.  </a:t>
            </a:r>
            <a:r>
              <a:rPr lang="en-US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Any time we now make changes to our code we should ensure that the tests pass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; if they don’t, then we know we’ve broken something critical.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This can be cumbersome hence we want to automate the process.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This process is called </a:t>
            </a:r>
            <a:r>
              <a:rPr lang="en-US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Continuous Integration (CI) </a:t>
            </a:r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whereby we set up an automated pipeline to execute our tests for any commit we make.</a:t>
            </a:r>
          </a:p>
        </p:txBody>
      </p:sp>
    </p:spTree>
    <p:extLst>
      <p:ext uri="{BB962C8B-B14F-4D97-AF65-F5344CB8AC3E}">
        <p14:creationId xmlns:p14="http://schemas.microsoft.com/office/powerpoint/2010/main" val="222607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26984</TotalTime>
  <Words>768</Words>
  <Application>Microsoft Macintosh PowerPoint</Application>
  <PresentationFormat>Widescreen</PresentationFormat>
  <Paragraphs>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Office Theme</vt:lpstr>
      <vt:lpstr>PowerPoint Presentation</vt:lpstr>
      <vt:lpstr>Why Test?</vt:lpstr>
      <vt:lpstr>Testing Paradigm</vt:lpstr>
      <vt:lpstr>Setting Up your Repo</vt:lpstr>
      <vt:lpstr>Setting Up your Repo</vt:lpstr>
      <vt:lpstr>Setting Up your Repo</vt:lpstr>
      <vt:lpstr>The Code</vt:lpstr>
      <vt:lpstr>The Tests</vt:lpstr>
      <vt:lpstr>The Automation</vt:lpstr>
      <vt:lpstr>Travis</vt:lpstr>
      <vt:lpstr>The .travis.yml File</vt:lpstr>
      <vt:lpstr>Making Pull Requests</vt:lpstr>
      <vt:lpstr>Wrapping Up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Reionization Through Semi-Analytic Galaxy Formation</dc:title>
  <dc:creator>Microsoft Office User</dc:creator>
  <cp:lastModifiedBy>Microsoft Office User</cp:lastModifiedBy>
  <cp:revision>280</cp:revision>
  <cp:lastPrinted>2017-07-03T02:15:22Z</cp:lastPrinted>
  <dcterms:created xsi:type="dcterms:W3CDTF">2017-03-11T10:32:14Z</dcterms:created>
  <dcterms:modified xsi:type="dcterms:W3CDTF">2018-07-20T01:38:26Z</dcterms:modified>
</cp:coreProperties>
</file>