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6" r:id="rId4"/>
    <p:sldId id="268" r:id="rId5"/>
    <p:sldId id="269" r:id="rId6"/>
    <p:sldId id="258" r:id="rId7"/>
    <p:sldId id="274" r:id="rId8"/>
    <p:sldId id="261" r:id="rId9"/>
    <p:sldId id="273" r:id="rId10"/>
    <p:sldId id="262" r:id="rId11"/>
    <p:sldId id="270" r:id="rId12"/>
    <p:sldId id="272" r:id="rId13"/>
    <p:sldId id="275" r:id="rId14"/>
    <p:sldId id="276" r:id="rId15"/>
    <p:sldId id="277" r:id="rId16"/>
    <p:sldId id="278" r:id="rId17"/>
    <p:sldId id="279" r:id="rId18"/>
    <p:sldId id="280" r:id="rId19"/>
    <p:sldId id="271" r:id="rId20"/>
    <p:sldId id="281" r:id="rId21"/>
    <p:sldId id="264" r:id="rId22"/>
    <p:sldId id="282"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174" y="96"/>
      </p:cViewPr>
      <p:guideLst/>
    </p:cSldViewPr>
  </p:slideViewPr>
  <p:notesTextViewPr>
    <p:cViewPr>
      <p:scale>
        <a:sx n="1" d="1"/>
        <a:sy n="1" d="1"/>
      </p:scale>
      <p:origin x="0" y="0"/>
    </p:cViewPr>
  </p:notesTextViewPr>
  <p:notesViewPr>
    <p:cSldViewPr snapToGrid="0" snapToObjects="1">
      <p:cViewPr varScale="1">
        <p:scale>
          <a:sx n="78" d="100"/>
          <a:sy n="78" d="100"/>
        </p:scale>
        <p:origin x="563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5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5493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6968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71008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534931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43627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39242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90962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175925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74091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26716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37839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82791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286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02590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354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0401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mailto:jareickal@arizona.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213310"/>
            <a:ext cx="7477601" cy="1666399"/>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Capstone - Model Building for Fraud Detection</a:t>
            </a:r>
            <a:endParaRPr lang="en-US" sz="5249" dirty="0"/>
          </a:p>
        </p:txBody>
      </p:sp>
      <p:sp>
        <p:nvSpPr>
          <p:cNvPr id="6" name="Text 2"/>
          <p:cNvSpPr/>
          <p:nvPr/>
        </p:nvSpPr>
        <p:spPr>
          <a:xfrm>
            <a:off x="833198" y="4088338"/>
            <a:ext cx="747760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Retaining high profitable customers is the number one business goal for many banks. Banking fraud, however, poses a significant threat to this goal for different banks. In terms of substantial financial losses, trust, and credibility, this is a concerning issue for both banks and customers alike. In the banking industry, credit card fraud detection using machine learning is not just a trend. It is necessary for players in the industry to put proactive monitoring and fraud prevention mechanisms in place.</a:t>
            </a:r>
            <a:endParaRPr lang="en-US" sz="1750" dirty="0"/>
          </a:p>
        </p:txBody>
      </p:sp>
      <p:sp>
        <p:nvSpPr>
          <p:cNvPr id="9" name="Text 4"/>
          <p:cNvSpPr/>
          <p:nvPr/>
        </p:nvSpPr>
        <p:spPr>
          <a:xfrm>
            <a:off x="833199" y="7011916"/>
            <a:ext cx="1699498" cy="388858"/>
          </a:xfrm>
          <a:prstGeom prst="rect">
            <a:avLst/>
          </a:prstGeom>
          <a:noFill/>
          <a:ln/>
        </p:spPr>
        <p:txBody>
          <a:bodyPr wrap="none" rtlCol="0" anchor="t"/>
          <a:lstStyle/>
          <a:p>
            <a:pPr marL="0" indent="0" algn="l">
              <a:lnSpc>
                <a:spcPts val="3062"/>
              </a:lnSpc>
              <a:buNone/>
            </a:pPr>
            <a:r>
              <a:rPr lang="en-US" sz="2187" b="1" dirty="0">
                <a:solidFill>
                  <a:srgbClr val="DCD7E5"/>
                </a:solidFill>
                <a:latin typeface="Heebo" pitchFamily="34" charset="0"/>
                <a:ea typeface="Heebo" pitchFamily="34" charset="-122"/>
                <a:cs typeface="Heebo" pitchFamily="34" charset="-120"/>
              </a:rPr>
              <a:t>by Jacob Simon Areickal</a:t>
            </a:r>
            <a:endParaRPr lang="en-US" sz="2187" dirty="0"/>
          </a:p>
        </p:txBody>
      </p:sp>
      <p:pic>
        <p:nvPicPr>
          <p:cNvPr id="8" name="Content Placeholder 10">
            <a:extLst>
              <a:ext uri="{FF2B5EF4-FFF2-40B4-BE49-F238E27FC236}">
                <a16:creationId xmlns:a16="http://schemas.microsoft.com/office/drawing/2014/main" id="{0976D937-FECB-49A6-95D5-334BC79862F4}"/>
              </a:ext>
            </a:extLst>
          </p:cNvPr>
          <p:cNvPicPr>
            <a:picLocks noChangeAspect="1"/>
          </p:cNvPicPr>
          <p:nvPr/>
        </p:nvPicPr>
        <p:blipFill>
          <a:blip r:embed="rId5"/>
          <a:stretch>
            <a:fillRect/>
          </a:stretch>
        </p:blipFill>
        <p:spPr>
          <a:xfrm>
            <a:off x="13464727" y="89797"/>
            <a:ext cx="1085142" cy="6135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2037993" y="3008233"/>
            <a:ext cx="444341" cy="444341"/>
          </a:xfrm>
          <a:prstGeom prst="rect">
            <a:avLst/>
          </a:prstGeom>
        </p:spPr>
      </p:pic>
      <p:sp>
        <p:nvSpPr>
          <p:cNvPr id="5" name="Text 1"/>
          <p:cNvSpPr/>
          <p:nvPr/>
        </p:nvSpPr>
        <p:spPr>
          <a:xfrm>
            <a:off x="2037993" y="3674745"/>
            <a:ext cx="277749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Data Security</a:t>
            </a:r>
            <a:endParaRPr lang="en-US" sz="2187" dirty="0"/>
          </a:p>
        </p:txBody>
      </p:sp>
      <p:sp>
        <p:nvSpPr>
          <p:cNvPr id="6" name="Text 2"/>
          <p:cNvSpPr/>
          <p:nvPr/>
        </p:nvSpPr>
        <p:spPr>
          <a:xfrm>
            <a:off x="2037993" y="4155162"/>
            <a:ext cx="3295888"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Proper measures needs to be taken to ensure secure handling of sensitive data in fraud detection.</a:t>
            </a:r>
            <a:endParaRPr lang="en-US" sz="1750" dirty="0"/>
          </a:p>
        </p:txBody>
      </p:sp>
      <p:pic>
        <p:nvPicPr>
          <p:cNvPr id="7" name="Image 2" descr="preencoded.png"/>
          <p:cNvPicPr>
            <a:picLocks noChangeAspect="1"/>
          </p:cNvPicPr>
          <p:nvPr/>
        </p:nvPicPr>
        <p:blipFill>
          <a:blip r:embed="rId5"/>
          <a:stretch>
            <a:fillRect/>
          </a:stretch>
        </p:blipFill>
        <p:spPr>
          <a:xfrm>
            <a:off x="5667137" y="3008233"/>
            <a:ext cx="444341" cy="444341"/>
          </a:xfrm>
          <a:prstGeom prst="rect">
            <a:avLst/>
          </a:prstGeom>
        </p:spPr>
      </p:pic>
      <p:sp>
        <p:nvSpPr>
          <p:cNvPr id="8" name="Text 3"/>
          <p:cNvSpPr/>
          <p:nvPr/>
        </p:nvSpPr>
        <p:spPr>
          <a:xfrm>
            <a:off x="5667137" y="3674745"/>
            <a:ext cx="308562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Probability Estimation</a:t>
            </a:r>
            <a:endParaRPr lang="en-US" sz="2187" dirty="0"/>
          </a:p>
        </p:txBody>
      </p:sp>
      <p:sp>
        <p:nvSpPr>
          <p:cNvPr id="9" name="Text 4"/>
          <p:cNvSpPr/>
          <p:nvPr/>
        </p:nvSpPr>
        <p:spPr>
          <a:xfrm>
            <a:off x="5667137" y="4155162"/>
            <a:ext cx="3296007"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ML models calculate the probability of a certain event. Proper measures and analysis needs to be performed to select the best threshold for each model</a:t>
            </a:r>
            <a:endParaRPr lang="en-US" sz="1750" dirty="0"/>
          </a:p>
        </p:txBody>
      </p:sp>
      <p:pic>
        <p:nvPicPr>
          <p:cNvPr id="10" name="Image 3" descr="preencoded.png"/>
          <p:cNvPicPr>
            <a:picLocks noChangeAspect="1"/>
          </p:cNvPicPr>
          <p:nvPr/>
        </p:nvPicPr>
        <p:blipFill>
          <a:blip r:embed="rId6"/>
          <a:stretch>
            <a:fillRect/>
          </a:stretch>
        </p:blipFill>
        <p:spPr>
          <a:xfrm>
            <a:off x="9296400" y="3008233"/>
            <a:ext cx="444341" cy="444341"/>
          </a:xfrm>
          <a:prstGeom prst="rect">
            <a:avLst/>
          </a:prstGeom>
        </p:spPr>
      </p:pic>
      <p:sp>
        <p:nvSpPr>
          <p:cNvPr id="11" name="Text 5"/>
          <p:cNvSpPr/>
          <p:nvPr/>
        </p:nvSpPr>
        <p:spPr>
          <a:xfrm>
            <a:off x="9296400" y="3674745"/>
            <a:ext cx="277749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Statistical Analysis</a:t>
            </a:r>
            <a:endParaRPr lang="en-US" sz="2187" dirty="0"/>
          </a:p>
        </p:txBody>
      </p:sp>
      <p:sp>
        <p:nvSpPr>
          <p:cNvPr id="12" name="Text 6"/>
          <p:cNvSpPr/>
          <p:nvPr/>
        </p:nvSpPr>
        <p:spPr>
          <a:xfrm>
            <a:off x="9296400" y="4155162"/>
            <a:ext cx="3296007"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Crucial and statistical analysis need to be performed to gather insights into the relationships between variables and their impact.</a:t>
            </a:r>
            <a:endParaRPr lang="en-US" sz="1750" dirty="0"/>
          </a:p>
        </p:txBody>
      </p:sp>
      <p:sp>
        <p:nvSpPr>
          <p:cNvPr id="14" name="Text 1">
            <a:extLst>
              <a:ext uri="{FF2B5EF4-FFF2-40B4-BE49-F238E27FC236}">
                <a16:creationId xmlns:a16="http://schemas.microsoft.com/office/drawing/2014/main" id="{AEC7A19A-8EB0-4F13-BF05-5C1AF2EDB974}"/>
              </a:ext>
            </a:extLst>
          </p:cNvPr>
          <p:cNvSpPr/>
          <p:nvPr/>
        </p:nvSpPr>
        <p:spPr>
          <a:xfrm>
            <a:off x="2037993" y="1250289"/>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Considerations</a:t>
            </a:r>
            <a:endParaRPr lang="en-US" sz="437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dirty="0"/>
          </a:p>
        </p:txBody>
      </p:sp>
      <p:sp>
        <p:nvSpPr>
          <p:cNvPr id="4" name="Text 1"/>
          <p:cNvSpPr/>
          <p:nvPr/>
        </p:nvSpPr>
        <p:spPr>
          <a:xfrm>
            <a:off x="1901011" y="484053"/>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Model Results</a:t>
            </a:r>
          </a:p>
        </p:txBody>
      </p:sp>
      <p:sp>
        <p:nvSpPr>
          <p:cNvPr id="7" name="Text 4"/>
          <p:cNvSpPr/>
          <p:nvPr/>
        </p:nvSpPr>
        <p:spPr>
          <a:xfrm>
            <a:off x="2267783" y="3550801"/>
            <a:ext cx="4821436"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7541181" y="3550801"/>
            <a:ext cx="4821436" cy="355402"/>
          </a:xfrm>
          <a:prstGeom prst="rect">
            <a:avLst/>
          </a:prstGeom>
          <a:noFill/>
          <a:ln/>
        </p:spPr>
        <p:txBody>
          <a:bodyPr wrap="none" rtlCol="0" anchor="t"/>
          <a:lstStyle/>
          <a:p>
            <a:pPr marL="0" indent="0">
              <a:lnSpc>
                <a:spcPts val="2799"/>
              </a:lnSpc>
              <a:buNone/>
            </a:pPr>
            <a:endParaRPr lang="en-US" sz="1750" dirty="0"/>
          </a:p>
        </p:txBody>
      </p:sp>
      <p:sp>
        <p:nvSpPr>
          <p:cNvPr id="15" name="Shape 12"/>
          <p:cNvSpPr/>
          <p:nvPr/>
        </p:nvSpPr>
        <p:spPr>
          <a:xfrm>
            <a:off x="2045613" y="5321260"/>
            <a:ext cx="10539174" cy="637103"/>
          </a:xfrm>
          <a:prstGeom prst="rect">
            <a:avLst/>
          </a:prstGeom>
          <a:solidFill>
            <a:srgbClr val="000000">
              <a:alpha val="4000"/>
            </a:srgbClr>
          </a:solidFill>
          <a:ln/>
        </p:spPr>
      </p:sp>
      <p:graphicFrame>
        <p:nvGraphicFramePr>
          <p:cNvPr id="5" name="Table 4">
            <a:extLst>
              <a:ext uri="{FF2B5EF4-FFF2-40B4-BE49-F238E27FC236}">
                <a16:creationId xmlns:a16="http://schemas.microsoft.com/office/drawing/2014/main" id="{EC69700B-811C-410D-9419-D8CEEA3F7DD3}"/>
              </a:ext>
            </a:extLst>
          </p:cNvPr>
          <p:cNvGraphicFramePr>
            <a:graphicFrameLocks noGrp="1"/>
          </p:cNvGraphicFramePr>
          <p:nvPr>
            <p:extLst>
              <p:ext uri="{D42A27DB-BD31-4B8C-83A1-F6EECF244321}">
                <p14:modId xmlns:p14="http://schemas.microsoft.com/office/powerpoint/2010/main" val="2251744562"/>
              </p:ext>
            </p:extLst>
          </p:nvPr>
        </p:nvGraphicFramePr>
        <p:xfrm>
          <a:off x="1901011" y="1583863"/>
          <a:ext cx="11695414" cy="5765812"/>
        </p:xfrm>
        <a:graphic>
          <a:graphicData uri="http://schemas.openxmlformats.org/drawingml/2006/table">
            <a:tbl>
              <a:tblPr firstRow="1">
                <a:tableStyleId>{93296810-A885-4BE3-A3E7-6D5BEEA58F35}</a:tableStyleId>
              </a:tblPr>
              <a:tblGrid>
                <a:gridCol w="975138">
                  <a:extLst>
                    <a:ext uri="{9D8B030D-6E8A-4147-A177-3AD203B41FA5}">
                      <a16:colId xmlns:a16="http://schemas.microsoft.com/office/drawing/2014/main" val="3981116916"/>
                    </a:ext>
                  </a:extLst>
                </a:gridCol>
                <a:gridCol w="2100299">
                  <a:extLst>
                    <a:ext uri="{9D8B030D-6E8A-4147-A177-3AD203B41FA5}">
                      <a16:colId xmlns:a16="http://schemas.microsoft.com/office/drawing/2014/main" val="835887976"/>
                    </a:ext>
                  </a:extLst>
                </a:gridCol>
                <a:gridCol w="1400199">
                  <a:extLst>
                    <a:ext uri="{9D8B030D-6E8A-4147-A177-3AD203B41FA5}">
                      <a16:colId xmlns:a16="http://schemas.microsoft.com/office/drawing/2014/main" val="11894166"/>
                    </a:ext>
                  </a:extLst>
                </a:gridCol>
                <a:gridCol w="1940900">
                  <a:extLst>
                    <a:ext uri="{9D8B030D-6E8A-4147-A177-3AD203B41FA5}">
                      <a16:colId xmlns:a16="http://schemas.microsoft.com/office/drawing/2014/main" val="138690148"/>
                    </a:ext>
                  </a:extLst>
                </a:gridCol>
                <a:gridCol w="1350193">
                  <a:extLst>
                    <a:ext uri="{9D8B030D-6E8A-4147-A177-3AD203B41FA5}">
                      <a16:colId xmlns:a16="http://schemas.microsoft.com/office/drawing/2014/main" val="778145469"/>
                    </a:ext>
                  </a:extLst>
                </a:gridCol>
                <a:gridCol w="1003268">
                  <a:extLst>
                    <a:ext uri="{9D8B030D-6E8A-4147-A177-3AD203B41FA5}">
                      <a16:colId xmlns:a16="http://schemas.microsoft.com/office/drawing/2014/main" val="4192918812"/>
                    </a:ext>
                  </a:extLst>
                </a:gridCol>
                <a:gridCol w="1187670">
                  <a:extLst>
                    <a:ext uri="{9D8B030D-6E8A-4147-A177-3AD203B41FA5}">
                      <a16:colId xmlns:a16="http://schemas.microsoft.com/office/drawing/2014/main" val="1699104987"/>
                    </a:ext>
                  </a:extLst>
                </a:gridCol>
                <a:gridCol w="1737747">
                  <a:extLst>
                    <a:ext uri="{9D8B030D-6E8A-4147-A177-3AD203B41FA5}">
                      <a16:colId xmlns:a16="http://schemas.microsoft.com/office/drawing/2014/main" val="39025024"/>
                    </a:ext>
                  </a:extLst>
                </a:gridCol>
              </a:tblGrid>
              <a:tr h="357479">
                <a:tc>
                  <a:txBody>
                    <a:bodyPr/>
                    <a:lstStyle/>
                    <a:p>
                      <a:pPr algn="ctr" fontAlgn="ctr"/>
                      <a:r>
                        <a:rPr lang="en-IN" sz="900" u="none" strike="noStrike" dirty="0">
                          <a:effectLst/>
                        </a:rPr>
                        <a:t>S No</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Model</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Dataset Balance Technique</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Recall/Sensitivity</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Specificity</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Precision</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F1 Score</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AUC</a:t>
                      </a:r>
                      <a:endParaRPr lang="en-IN" sz="900" b="1"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407285432"/>
                  </a:ext>
                </a:extLst>
              </a:tr>
              <a:tr h="193155">
                <a:tc>
                  <a:txBody>
                    <a:bodyPr/>
                    <a:lstStyle/>
                    <a:p>
                      <a:pPr algn="ctr" fontAlgn="ctr"/>
                      <a:r>
                        <a:rPr lang="en-IN" sz="900" u="none" strike="noStrike" dirty="0">
                          <a:effectLst/>
                        </a:rPr>
                        <a:t>1</a:t>
                      </a:r>
                      <a:endParaRPr lang="en-IN" sz="900" b="1"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err="1">
                          <a:effectLst/>
                        </a:rPr>
                        <a:t>LogisticRegression</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Imbalanced</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0.9184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0.9843</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0.0915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0.1664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0.9513</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1141183225"/>
                  </a:ext>
                </a:extLst>
              </a:tr>
              <a:tr h="193155">
                <a:tc>
                  <a:txBody>
                    <a:bodyPr/>
                    <a:lstStyle/>
                    <a:p>
                      <a:pPr algn="ct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SVC</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Imbalanced</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0.9822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0.0798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0.1465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0.9401</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457679885"/>
                  </a:ext>
                </a:extLst>
              </a:tr>
              <a:tr h="289732">
                <a:tc>
                  <a:txBody>
                    <a:bodyPr/>
                    <a:lstStyle/>
                    <a:p>
                      <a:pPr algn="ctr" fontAlgn="ctr"/>
                      <a:r>
                        <a:rPr lang="en-IN" sz="900" u="none" strike="noStrike">
                          <a:effectLst/>
                        </a:rPr>
                        <a:t>3</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DecisionTreeClassifier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Imbalanced</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0.8163</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0.9976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0.367</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0.5063</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0.9069</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924266711"/>
                  </a:ext>
                </a:extLst>
              </a:tr>
              <a:tr h="289732">
                <a:tc>
                  <a:txBody>
                    <a:bodyPr/>
                    <a:lstStyle/>
                    <a:p>
                      <a:pPr algn="ct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RandomForestClassifier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Imbalanced</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0.9184</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0.9849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0.0948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0.1719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0.9516</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4287227102"/>
                  </a:ext>
                </a:extLst>
              </a:tr>
              <a:tr h="289732">
                <a:tc>
                  <a:txBody>
                    <a:bodyPr/>
                    <a:lstStyle/>
                    <a:p>
                      <a:pPr algn="ct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KNeighborsClassifier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Imbalanced</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0.8673</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0.9991</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0.6296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0.7296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0.9332</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099667861"/>
                  </a:ext>
                </a:extLst>
              </a:tr>
              <a:tr h="193155">
                <a:tc>
                  <a:txBody>
                    <a:bodyPr/>
                    <a:lstStyle/>
                    <a:p>
                      <a:pPr algn="ct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XGBClassifier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Imbalanced</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0.9984</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0.4862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0.6308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0.9482</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603525753"/>
                  </a:ext>
                </a:extLst>
              </a:tr>
              <a:tr h="289732">
                <a:tc>
                  <a:txBody>
                    <a:bodyPr/>
                    <a:lstStyle/>
                    <a:p>
                      <a:pPr algn="ct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LogisticRegression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 Oversampling</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0.9909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0.145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0.2496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0.9444</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1898344017"/>
                  </a:ext>
                </a:extLst>
              </a:tr>
              <a:tr h="289732">
                <a:tc>
                  <a:txBody>
                    <a:bodyPr/>
                    <a:lstStyle/>
                    <a:p>
                      <a:pPr algn="ctr" fontAlgn="ctr"/>
                      <a:r>
                        <a:rPr lang="en-IN" sz="900" u="none" strike="noStrike">
                          <a:effectLst/>
                        </a:rPr>
                        <a:t>8</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DecisionTreeClassifier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 Oversampling</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0.8776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0.9942</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0.2067</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0.3346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0.9359</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410645956"/>
                  </a:ext>
                </a:extLst>
              </a:tr>
              <a:tr h="289732">
                <a:tc>
                  <a:txBody>
                    <a:bodyPr/>
                    <a:lstStyle/>
                    <a:p>
                      <a:pPr algn="ctr" fontAlgn="ctr"/>
                      <a:r>
                        <a:rPr lang="en-IN" sz="900" u="none" strike="noStrike">
                          <a:effectLst/>
                        </a:rPr>
                        <a:t>9</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RandomForestClassifier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 Oversampling</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0.9388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0.9699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0.0509</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0.0966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0.9543</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1392240246"/>
                  </a:ext>
                </a:extLst>
              </a:tr>
              <a:tr h="289732">
                <a:tc>
                  <a:txBody>
                    <a:bodyPr/>
                    <a:lstStyle/>
                    <a:p>
                      <a:pPr algn="ctr" fontAlgn="ctr"/>
                      <a:r>
                        <a:rPr lang="en-IN" sz="900" u="none" strike="noStrike">
                          <a:effectLst/>
                        </a:rPr>
                        <a:t>10</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KNeighborsClassifier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 Oversampling</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0.8776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0.9988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0.5584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0.6825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0.9382</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4100252770"/>
                  </a:ext>
                </a:extLst>
              </a:tr>
              <a:tr h="289732">
                <a:tc>
                  <a:txBody>
                    <a:bodyPr/>
                    <a:lstStyle/>
                    <a:p>
                      <a:pPr algn="ctr" fontAlgn="ctr"/>
                      <a:r>
                        <a:rPr lang="en-IN" sz="900" u="none" strike="noStrike">
                          <a:effectLst/>
                        </a:rPr>
                        <a:t>11</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XGBClassifier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 Oversampling</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0.9286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0.983</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0.0858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0.1572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0.9558</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3903310887"/>
                  </a:ext>
                </a:extLst>
              </a:tr>
              <a:tr h="193155">
                <a:tc>
                  <a:txBody>
                    <a:bodyPr/>
                    <a:lstStyle/>
                    <a:p>
                      <a:pPr algn="ctr" fontAlgn="ctr"/>
                      <a:r>
                        <a:rPr lang="en-IN" sz="900" u="none" strike="noStrike">
                          <a:effectLst/>
                        </a:rPr>
                        <a:t>12</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LogisticRegression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SMOTE</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0.9082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0.9885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0.1196</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0.2114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0.9483</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4092055427"/>
                  </a:ext>
                </a:extLst>
              </a:tr>
              <a:tr h="289732">
                <a:tc>
                  <a:txBody>
                    <a:bodyPr/>
                    <a:lstStyle/>
                    <a:p>
                      <a:pPr algn="ctr" fontAlgn="ctr"/>
                      <a:r>
                        <a:rPr lang="en-IN" sz="900" u="none" strike="noStrike">
                          <a:effectLst/>
                        </a:rPr>
                        <a:t>13</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DecisionTreeClassifier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SMOTE</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0.8367</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0.9736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0.0517</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0.0974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0.9052</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169286406"/>
                  </a:ext>
                </a:extLst>
              </a:tr>
              <a:tr h="289732">
                <a:tc>
                  <a:txBody>
                    <a:bodyPr/>
                    <a:lstStyle/>
                    <a:p>
                      <a:pPr algn="ctr" fontAlgn="ctr"/>
                      <a:r>
                        <a:rPr lang="en-IN" sz="900" u="none" strike="noStrike">
                          <a:effectLst/>
                        </a:rPr>
                        <a:t>14</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RandomForestClassifier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SMOTE</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0.9388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0.9748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0.0602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0.1132</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0.9568</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4097360659"/>
                  </a:ext>
                </a:extLst>
              </a:tr>
              <a:tr h="289732">
                <a:tc>
                  <a:txBody>
                    <a:bodyPr/>
                    <a:lstStyle/>
                    <a:p>
                      <a:pPr algn="ctr" fontAlgn="ctr"/>
                      <a:r>
                        <a:rPr lang="en-IN" sz="900" u="none" strike="noStrike">
                          <a:effectLst/>
                        </a:rPr>
                        <a:t>15</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KNeighborsClassifier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SMOTE</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0.9948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0.2304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0.3667</a:t>
                      </a:r>
                      <a:endParaRPr lang="en-IN" sz="900" b="0" i="0" u="none" strike="noStrike" dirty="0">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0.9464</a:t>
                      </a:r>
                      <a:endParaRPr lang="en-IN" sz="900" b="0" i="0" u="none" strike="noStrike">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902956165"/>
                  </a:ext>
                </a:extLst>
              </a:tr>
              <a:tr h="193155">
                <a:tc>
                  <a:txBody>
                    <a:bodyPr/>
                    <a:lstStyle/>
                    <a:p>
                      <a:pPr algn="ctr" fontAlgn="ctr"/>
                      <a:r>
                        <a:rPr lang="en-IN" sz="900" u="none" strike="noStrike">
                          <a:effectLst/>
                        </a:rPr>
                        <a:t>16</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XGBClassifier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SMOTE</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0.9286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0.9836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0.0889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0.1622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0.9561</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989703455"/>
                  </a:ext>
                </a:extLst>
              </a:tr>
              <a:tr h="193155">
                <a:tc>
                  <a:txBody>
                    <a:bodyPr/>
                    <a:lstStyle/>
                    <a:p>
                      <a:pPr algn="ctr" fontAlgn="ctr"/>
                      <a:r>
                        <a:rPr lang="en-IN" sz="900" u="none" strike="noStrike">
                          <a:effectLst/>
                        </a:rPr>
                        <a:t>17</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LogisticRegression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ADASYN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0.9082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0.9908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0.1452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0.2504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0.9495</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583679750"/>
                  </a:ext>
                </a:extLst>
              </a:tr>
              <a:tr h="289732">
                <a:tc>
                  <a:txBody>
                    <a:bodyPr/>
                    <a:lstStyle/>
                    <a:p>
                      <a:pPr algn="ctr" fontAlgn="ctr"/>
                      <a:r>
                        <a:rPr lang="en-IN" sz="900" u="none" strike="noStrike">
                          <a:effectLst/>
                        </a:rPr>
                        <a:t>18</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DecisionTreeClassifier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ADASYN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0.8776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0.967</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0.0438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0.0835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0.9223</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240795305"/>
                  </a:ext>
                </a:extLst>
              </a:tr>
              <a:tr h="289732">
                <a:tc>
                  <a:txBody>
                    <a:bodyPr/>
                    <a:lstStyle/>
                    <a:p>
                      <a:pPr algn="ctr" fontAlgn="ctr"/>
                      <a:r>
                        <a:rPr lang="en-IN" sz="900" u="none" strike="noStrike">
                          <a:effectLst/>
                        </a:rPr>
                        <a:t>19</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RandomForestClassifier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ADASYN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0.9388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0.0749</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0.1388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0.9594</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1030362495"/>
                  </a:ext>
                </a:extLst>
              </a:tr>
              <a:tr h="289732">
                <a:tc>
                  <a:txBody>
                    <a:bodyPr/>
                    <a:lstStyle/>
                    <a:p>
                      <a:pPr algn="ctr" fontAlgn="ctr"/>
                      <a:r>
                        <a:rPr lang="en-IN" sz="900" u="none" strike="noStrike">
                          <a:effectLst/>
                        </a:rPr>
                        <a:t>20</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KNeighborsClassifier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ADASYN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0.898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0.992</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0.1624</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0.275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0.945</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2905402781"/>
                  </a:ext>
                </a:extLst>
              </a:tr>
              <a:tr h="193155">
                <a:tc>
                  <a:txBody>
                    <a:bodyPr/>
                    <a:lstStyle/>
                    <a:p>
                      <a:pPr algn="ctr" fontAlgn="ctr"/>
                      <a:r>
                        <a:rPr lang="en-IN" sz="900" u="none" strike="noStrike">
                          <a:effectLst/>
                        </a:rPr>
                        <a:t>21</a:t>
                      </a:r>
                      <a:endParaRPr lang="en-IN" sz="900" b="1"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XGBClassifier</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ADASYN</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0.9286</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0.9848</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0.0951</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a:effectLst/>
                        </a:rPr>
                        <a:t>0.1725</a:t>
                      </a:r>
                      <a:endParaRPr lang="en-IN" sz="900" b="0" i="0" u="none" strike="noStrike">
                        <a:solidFill>
                          <a:srgbClr val="000000"/>
                        </a:solidFill>
                        <a:effectLst/>
                        <a:latin typeface="Arial" panose="020B0604020202020204" pitchFamily="34" charset="0"/>
                      </a:endParaRPr>
                    </a:p>
                  </a:txBody>
                  <a:tcPr marL="5439" marR="5439" marT="5439" marB="0" anchor="ctr"/>
                </a:tc>
                <a:tc>
                  <a:txBody>
                    <a:bodyPr/>
                    <a:lstStyle/>
                    <a:p>
                      <a:pPr algn="ctr" fontAlgn="ctr"/>
                      <a:r>
                        <a:rPr lang="en-IN" sz="900" u="none" strike="noStrike" dirty="0">
                          <a:effectLst/>
                        </a:rPr>
                        <a:t>0.9567</a:t>
                      </a:r>
                      <a:endParaRPr lang="en-IN" sz="900" b="0" i="0" u="none" strike="noStrike" dirty="0">
                        <a:solidFill>
                          <a:srgbClr val="000000"/>
                        </a:solidFill>
                        <a:effectLst/>
                        <a:latin typeface="Arial" panose="020B0604020202020204" pitchFamily="34" charset="0"/>
                      </a:endParaRPr>
                    </a:p>
                  </a:txBody>
                  <a:tcPr marL="5439" marR="5439" marT="5439" marB="0" anchor="ctr"/>
                </a:tc>
                <a:extLst>
                  <a:ext uri="{0D108BD9-81ED-4DB2-BD59-A6C34878D82A}">
                    <a16:rowId xmlns:a16="http://schemas.microsoft.com/office/drawing/2014/main" val="645481244"/>
                  </a:ext>
                </a:extLst>
              </a:tr>
            </a:tbl>
          </a:graphicData>
        </a:graphic>
      </p:graphicFrame>
    </p:spTree>
    <p:extLst>
      <p:ext uri="{BB962C8B-B14F-4D97-AF65-F5344CB8AC3E}">
        <p14:creationId xmlns:p14="http://schemas.microsoft.com/office/powerpoint/2010/main" val="165876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Best Model for Imbalanced Data</a:t>
            </a:r>
            <a:endParaRPr lang="en-US" sz="4374" dirty="0"/>
          </a:p>
        </p:txBody>
      </p:sp>
      <p:sp>
        <p:nvSpPr>
          <p:cNvPr id="5" name="Text 2"/>
          <p:cNvSpPr/>
          <p:nvPr/>
        </p:nvSpPr>
        <p:spPr>
          <a:xfrm>
            <a:off x="2393394" y="299602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Although the model with the highest AUC and recall is the random forest classifier, we need the model to be easily explainable to business</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Hence in this case, </a:t>
            </a:r>
            <a:r>
              <a:rPr lang="en-US" sz="1750" b="1" i="1" dirty="0">
                <a:solidFill>
                  <a:srgbClr val="DCD7E5"/>
                </a:solidFill>
                <a:latin typeface="Heebo" pitchFamily="34" charset="0"/>
                <a:cs typeface="Heebo" pitchFamily="34" charset="-120"/>
              </a:rPr>
              <a:t>Logistic Regression </a:t>
            </a:r>
            <a:r>
              <a:rPr lang="en-US" sz="1750" dirty="0">
                <a:solidFill>
                  <a:srgbClr val="DCD7E5"/>
                </a:solidFill>
                <a:latin typeface="Heebo" pitchFamily="34" charset="0"/>
                <a:cs typeface="Heebo" pitchFamily="34" charset="-120"/>
              </a:rPr>
              <a:t>is the best model with a recall of 0.91 and AUC score of 0.95</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Reasons for choosing Logistic Regression:</a:t>
            </a:r>
          </a:p>
          <a:p>
            <a:pPr marL="800100" lvl="1" indent="-342900">
              <a:lnSpc>
                <a:spcPts val="2799"/>
              </a:lnSpc>
              <a:buSzPct val="100000"/>
              <a:buChar char="•"/>
            </a:pPr>
            <a:r>
              <a:rPr lang="en-US" sz="1750" dirty="0">
                <a:solidFill>
                  <a:srgbClr val="DCD7E5"/>
                </a:solidFill>
                <a:latin typeface="Heebo" pitchFamily="34" charset="0"/>
                <a:cs typeface="Heebo" pitchFamily="34" charset="-120"/>
              </a:rPr>
              <a:t>Interpretability: Logistic Regression is a simple and interpretable model. The coefficients of the features can be easily interpreted in terms of the impact on the log-odds of the outcome.</a:t>
            </a:r>
          </a:p>
          <a:p>
            <a:pPr marL="800100" lvl="1" indent="-342900">
              <a:lnSpc>
                <a:spcPts val="2799"/>
              </a:lnSpc>
              <a:buSzPct val="100000"/>
              <a:buChar char="•"/>
            </a:pPr>
            <a:r>
              <a:rPr lang="en-US" sz="1750" dirty="0">
                <a:solidFill>
                  <a:srgbClr val="DCD7E5"/>
                </a:solidFill>
                <a:latin typeface="Heebo" pitchFamily="34" charset="0"/>
                <a:cs typeface="Heebo" pitchFamily="34" charset="-120"/>
              </a:rPr>
              <a:t>Advantages: It is easy to understand and explain to business stakeholders.</a:t>
            </a:r>
          </a:p>
          <a:p>
            <a:pPr marL="342900" indent="-342900" algn="l">
              <a:lnSpc>
                <a:spcPts val="2799"/>
              </a:lnSpc>
              <a:buSzPct val="100000"/>
              <a:buChar char="•"/>
            </a:pPr>
            <a:endParaRPr lang="en-US" sz="1750" dirty="0"/>
          </a:p>
        </p:txBody>
      </p:sp>
    </p:spTree>
    <p:extLst>
      <p:ext uri="{BB962C8B-B14F-4D97-AF65-F5344CB8AC3E}">
        <p14:creationId xmlns:p14="http://schemas.microsoft.com/office/powerpoint/2010/main" val="366632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40694" y="1078467"/>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Continued..</a:t>
            </a:r>
            <a:endParaRPr lang="en-US" sz="4374" dirty="0"/>
          </a:p>
        </p:txBody>
      </p:sp>
      <p:sp>
        <p:nvSpPr>
          <p:cNvPr id="5" name="Text 2"/>
          <p:cNvSpPr/>
          <p:nvPr/>
        </p:nvSpPr>
        <p:spPr>
          <a:xfrm>
            <a:off x="2215693" y="2140504"/>
            <a:ext cx="10199013" cy="710803"/>
          </a:xfrm>
          <a:prstGeom prst="rect">
            <a:avLst/>
          </a:prstGeom>
          <a:noFill/>
          <a:ln/>
        </p:spPr>
        <p:txBody>
          <a:bodyPr wrap="square" rtlCol="0" anchor="t"/>
          <a:lstStyle/>
          <a:p>
            <a:pPr marL="342900" indent="-342900">
              <a:lnSpc>
                <a:spcPts val="2799"/>
              </a:lnSpc>
              <a:buSzPct val="100000"/>
              <a:buChar char="•"/>
            </a:pPr>
            <a:r>
              <a:rPr lang="en-US" sz="1750" dirty="0">
                <a:solidFill>
                  <a:srgbClr val="DCD7E5"/>
                </a:solidFill>
                <a:latin typeface="Heebo" pitchFamily="34" charset="0"/>
                <a:cs typeface="Heebo" pitchFamily="34" charset="-120"/>
              </a:rPr>
              <a:t>Below is the classification report of the Logistic Regression model:</a:t>
            </a:r>
          </a:p>
          <a:p>
            <a:pPr algn="l">
              <a:lnSpc>
                <a:spcPts val="2799"/>
              </a:lnSpc>
              <a:buSzPct val="100000"/>
            </a:pPr>
            <a:endParaRPr lang="en-US" sz="1750" dirty="0">
              <a:solidFill>
                <a:schemeClr val="bg1"/>
              </a:solidFill>
            </a:endParaRPr>
          </a:p>
        </p:txBody>
      </p:sp>
      <p:pic>
        <p:nvPicPr>
          <p:cNvPr id="7" name="Picture 6">
            <a:extLst>
              <a:ext uri="{FF2B5EF4-FFF2-40B4-BE49-F238E27FC236}">
                <a16:creationId xmlns:a16="http://schemas.microsoft.com/office/drawing/2014/main" id="{D069A4D8-F676-4A71-B9A2-8B9B5008A48E}"/>
              </a:ext>
            </a:extLst>
          </p:cNvPr>
          <p:cNvPicPr>
            <a:picLocks noChangeAspect="1"/>
          </p:cNvPicPr>
          <p:nvPr/>
        </p:nvPicPr>
        <p:blipFill>
          <a:blip r:embed="rId4"/>
          <a:stretch>
            <a:fillRect/>
          </a:stretch>
        </p:blipFill>
        <p:spPr>
          <a:xfrm>
            <a:off x="2522339" y="2916234"/>
            <a:ext cx="4591691" cy="4591691"/>
          </a:xfrm>
          <a:prstGeom prst="rect">
            <a:avLst/>
          </a:prstGeom>
        </p:spPr>
      </p:pic>
      <p:sp>
        <p:nvSpPr>
          <p:cNvPr id="8" name="TextBox 7">
            <a:extLst>
              <a:ext uri="{FF2B5EF4-FFF2-40B4-BE49-F238E27FC236}">
                <a16:creationId xmlns:a16="http://schemas.microsoft.com/office/drawing/2014/main" id="{7DE7070E-DECB-457D-B2F7-7C5A33B12C7C}"/>
              </a:ext>
            </a:extLst>
          </p:cNvPr>
          <p:cNvSpPr txBox="1"/>
          <p:nvPr/>
        </p:nvSpPr>
        <p:spPr>
          <a:xfrm>
            <a:off x="7652825" y="2851307"/>
            <a:ext cx="5922498" cy="4670509"/>
          </a:xfrm>
          <a:prstGeom prst="rect">
            <a:avLst/>
          </a:prstGeom>
          <a:noFill/>
        </p:spPr>
        <p:txBody>
          <a:bodyPr wrap="square" rtlCol="0">
            <a:spAutoFit/>
          </a:bodyPr>
          <a:lstStyle/>
          <a:p>
            <a:r>
              <a:rPr lang="en-US" sz="1750" b="1" dirty="0">
                <a:solidFill>
                  <a:srgbClr val="DCD7E5"/>
                </a:solidFill>
                <a:latin typeface="Heebo" pitchFamily="34" charset="0"/>
                <a:cs typeface="Heebo" pitchFamily="34" charset="-120"/>
              </a:rPr>
              <a:t>Classification Report Analysis</a:t>
            </a:r>
            <a:r>
              <a:rPr lang="en-US" sz="1750" dirty="0">
                <a:solidFill>
                  <a:srgbClr val="DCD7E5"/>
                </a:solidFill>
                <a:latin typeface="Heebo" pitchFamily="34" charset="0"/>
                <a:cs typeface="Heebo" pitchFamily="34" charset="-120"/>
              </a:rPr>
              <a:t>:</a:t>
            </a:r>
          </a:p>
          <a:p>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achieves perfect accuracy on both the training and test datasets, indicating that it correctly classifies all instances.</a:t>
            </a:r>
          </a:p>
          <a:p>
            <a:pPr marL="285750"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However, the key focus should be on the evaluation of the minority class (Class 1 - fraud cases).</a:t>
            </a:r>
          </a:p>
          <a:p>
            <a:pPr marL="285750"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shows good precision (87%) for fraud cases on the test data, meaning that when it predicts a transaction as fraud, it is correct 87% of the time.</a:t>
            </a:r>
          </a:p>
          <a:p>
            <a:pPr marL="285750"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The recall for fraud cases (56%) on the test data is moderate, indicating that the model captures 56% of actual fraud cases.</a:t>
            </a:r>
          </a:p>
          <a:p>
            <a:pPr marL="285750"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p:txBody>
      </p:sp>
    </p:spTree>
    <p:extLst>
      <p:ext uri="{BB962C8B-B14F-4D97-AF65-F5344CB8AC3E}">
        <p14:creationId xmlns:p14="http://schemas.microsoft.com/office/powerpoint/2010/main" val="331803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Best Model for Random Oversampled Data</a:t>
            </a:r>
            <a:endParaRPr lang="en-US" sz="4374" dirty="0"/>
          </a:p>
        </p:txBody>
      </p:sp>
      <p:sp>
        <p:nvSpPr>
          <p:cNvPr id="5" name="Text 2"/>
          <p:cNvSpPr/>
          <p:nvPr/>
        </p:nvSpPr>
        <p:spPr>
          <a:xfrm>
            <a:off x="2393394" y="2996029"/>
            <a:ext cx="10199013" cy="710803"/>
          </a:xfrm>
          <a:prstGeom prst="rect">
            <a:avLst/>
          </a:prstGeom>
          <a:noFill/>
          <a:ln/>
        </p:spPr>
        <p:txBody>
          <a:bodyPr wrap="square" rtlCol="0" anchor="t"/>
          <a:lstStyle/>
          <a:p>
            <a:pPr marL="342900" indent="-342900" algn="l">
              <a:lnSpc>
                <a:spcPts val="2799"/>
              </a:lnSpc>
              <a:buSzPct val="100000"/>
              <a:buChar char="•"/>
            </a:pPr>
            <a:r>
              <a:rPr lang="en-US" sz="1750" b="1" i="1" dirty="0">
                <a:solidFill>
                  <a:srgbClr val="DCD7E5"/>
                </a:solidFill>
                <a:latin typeface="Heebo" pitchFamily="34" charset="0"/>
                <a:cs typeface="Heebo" pitchFamily="34" charset="-120"/>
              </a:rPr>
              <a:t>XGBoost Classifier </a:t>
            </a:r>
            <a:r>
              <a:rPr lang="en-US" sz="1750" dirty="0">
                <a:solidFill>
                  <a:srgbClr val="DCD7E5"/>
                </a:solidFill>
                <a:latin typeface="Heebo" pitchFamily="34" charset="0"/>
                <a:cs typeface="Heebo" pitchFamily="34" charset="-120"/>
              </a:rPr>
              <a:t>is the best model with a recall of 0.928 and AUC score of 0.9558</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Depending on the specific context and considerations, both XGBoost and Random Forest Classifier can be reasonable choices as both the models show almost similar AUC and recall. It's essential to take into account business objectives.</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Reasons for choosing </a:t>
            </a:r>
            <a:r>
              <a:rPr lang="en-US" sz="1750" b="1" i="1" dirty="0">
                <a:solidFill>
                  <a:srgbClr val="DCD7E5"/>
                </a:solidFill>
                <a:latin typeface="Heebo" pitchFamily="34" charset="0"/>
                <a:cs typeface="Heebo" pitchFamily="34" charset="-120"/>
              </a:rPr>
              <a:t>XGBoost Classifier </a:t>
            </a:r>
            <a:r>
              <a:rPr lang="en-US" sz="1750" dirty="0">
                <a:solidFill>
                  <a:srgbClr val="DCD7E5"/>
                </a:solidFill>
                <a:latin typeface="Heebo" pitchFamily="34" charset="0"/>
                <a:cs typeface="Heebo" pitchFamily="34" charset="-120"/>
              </a:rPr>
              <a:t>:</a:t>
            </a:r>
          </a:p>
          <a:p>
            <a:pPr marL="800100" lvl="1" indent="-342900">
              <a:lnSpc>
                <a:spcPts val="2799"/>
              </a:lnSpc>
              <a:buSzPct val="100000"/>
              <a:buChar char="•"/>
            </a:pPr>
            <a:r>
              <a:rPr lang="en-US" sz="1750" dirty="0">
                <a:solidFill>
                  <a:srgbClr val="DCD7E5"/>
                </a:solidFill>
                <a:latin typeface="Heebo" pitchFamily="34" charset="0"/>
                <a:cs typeface="Heebo" pitchFamily="34" charset="-120"/>
              </a:rPr>
              <a:t>Scalability:</a:t>
            </a:r>
          </a:p>
          <a:p>
            <a:pPr marL="1257300" lvl="2" indent="-342900">
              <a:lnSpc>
                <a:spcPts val="2799"/>
              </a:lnSpc>
              <a:buSzPct val="100000"/>
              <a:buFont typeface="+mj-lt"/>
              <a:buAutoNum type="arabicPeriod"/>
            </a:pPr>
            <a:r>
              <a:rPr lang="en-US" sz="1750" dirty="0">
                <a:solidFill>
                  <a:srgbClr val="DCD7E5"/>
                </a:solidFill>
                <a:latin typeface="Heebo" pitchFamily="34" charset="0"/>
                <a:cs typeface="Heebo" pitchFamily="34" charset="-120"/>
              </a:rPr>
              <a:t>XGBoost: Designed to handle large datasets and distributed computing, making it scalable for big data applications.</a:t>
            </a:r>
          </a:p>
          <a:p>
            <a:pPr marL="1257300" lvl="2" indent="-342900">
              <a:lnSpc>
                <a:spcPts val="2799"/>
              </a:lnSpc>
              <a:buSzPct val="100000"/>
              <a:buFont typeface="+mj-lt"/>
              <a:buAutoNum type="arabicPeriod"/>
            </a:pPr>
            <a:r>
              <a:rPr lang="en-US" sz="1750" dirty="0">
                <a:solidFill>
                  <a:srgbClr val="DCD7E5"/>
                </a:solidFill>
                <a:latin typeface="Heebo" pitchFamily="34" charset="0"/>
                <a:cs typeface="Heebo" pitchFamily="34" charset="-120"/>
              </a:rPr>
              <a:t>Random Forest: Can become computationally expensive and less scalable as the dataset size increases.</a:t>
            </a:r>
          </a:p>
          <a:p>
            <a:pPr marL="800100" lvl="1" indent="-342900">
              <a:lnSpc>
                <a:spcPts val="2799"/>
              </a:lnSpc>
              <a:buSzPct val="100000"/>
              <a:buChar char="•"/>
            </a:pPr>
            <a:r>
              <a:rPr lang="en-US" sz="1750" dirty="0">
                <a:solidFill>
                  <a:srgbClr val="DCD7E5"/>
                </a:solidFill>
                <a:latin typeface="Heebo" pitchFamily="34" charset="0"/>
                <a:cs typeface="Heebo" pitchFamily="34" charset="-120"/>
              </a:rPr>
              <a:t>Parallelization:</a:t>
            </a:r>
          </a:p>
          <a:p>
            <a:pPr marL="1257300" lvl="2" indent="-342900">
              <a:lnSpc>
                <a:spcPts val="2799"/>
              </a:lnSpc>
              <a:buSzPct val="100000"/>
              <a:buFont typeface="+mj-lt"/>
              <a:buAutoNum type="arabicPeriod"/>
            </a:pPr>
            <a:r>
              <a:rPr lang="en-US" sz="1750" dirty="0">
                <a:solidFill>
                  <a:srgbClr val="DCD7E5"/>
                </a:solidFill>
                <a:latin typeface="Heebo" pitchFamily="34" charset="0"/>
                <a:cs typeface="Heebo" pitchFamily="34" charset="-120"/>
              </a:rPr>
              <a:t>XGBoost: Optimized for parallel computing, which can significantly speed up the training process.</a:t>
            </a:r>
          </a:p>
          <a:p>
            <a:pPr marL="1257300" lvl="2" indent="-342900">
              <a:lnSpc>
                <a:spcPts val="2799"/>
              </a:lnSpc>
              <a:buSzPct val="100000"/>
              <a:buFont typeface="+mj-lt"/>
              <a:buAutoNum type="arabicPeriod"/>
            </a:pPr>
            <a:r>
              <a:rPr lang="en-US" sz="1750" dirty="0">
                <a:solidFill>
                  <a:srgbClr val="DCD7E5"/>
                </a:solidFill>
                <a:latin typeface="Heebo" pitchFamily="34" charset="0"/>
                <a:cs typeface="Heebo" pitchFamily="34" charset="-120"/>
              </a:rPr>
              <a:t>Random Forest: Parallelization is limited as each tree is grown independently.</a:t>
            </a:r>
            <a:endParaRPr lang="en-US" sz="1750" dirty="0"/>
          </a:p>
        </p:txBody>
      </p:sp>
    </p:spTree>
    <p:extLst>
      <p:ext uri="{BB962C8B-B14F-4D97-AF65-F5344CB8AC3E}">
        <p14:creationId xmlns:p14="http://schemas.microsoft.com/office/powerpoint/2010/main" val="136148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40694" y="1078467"/>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Continued..</a:t>
            </a:r>
            <a:endParaRPr lang="en-US" sz="4374" dirty="0"/>
          </a:p>
        </p:txBody>
      </p:sp>
      <p:sp>
        <p:nvSpPr>
          <p:cNvPr id="5" name="Text 2"/>
          <p:cNvSpPr/>
          <p:nvPr/>
        </p:nvSpPr>
        <p:spPr>
          <a:xfrm>
            <a:off x="2215693" y="2140504"/>
            <a:ext cx="10199013" cy="710803"/>
          </a:xfrm>
          <a:prstGeom prst="rect">
            <a:avLst/>
          </a:prstGeom>
          <a:noFill/>
          <a:ln/>
        </p:spPr>
        <p:txBody>
          <a:bodyPr wrap="square" rtlCol="0" anchor="t"/>
          <a:lstStyle/>
          <a:p>
            <a:pPr marL="342900" indent="-342900">
              <a:lnSpc>
                <a:spcPts val="2799"/>
              </a:lnSpc>
              <a:buSzPct val="100000"/>
              <a:buChar char="•"/>
            </a:pPr>
            <a:r>
              <a:rPr lang="en-US" sz="1750" dirty="0">
                <a:solidFill>
                  <a:srgbClr val="DCD7E5"/>
                </a:solidFill>
                <a:latin typeface="Heebo" pitchFamily="34" charset="0"/>
                <a:cs typeface="Heebo" pitchFamily="34" charset="-120"/>
              </a:rPr>
              <a:t>Below is the classification report of the XGBoost Classifier model:</a:t>
            </a:r>
          </a:p>
          <a:p>
            <a:pPr algn="l">
              <a:lnSpc>
                <a:spcPts val="2799"/>
              </a:lnSpc>
              <a:buSzPct val="100000"/>
            </a:pPr>
            <a:endParaRPr lang="en-US" sz="1750" dirty="0">
              <a:solidFill>
                <a:schemeClr val="bg1"/>
              </a:solidFill>
            </a:endParaRPr>
          </a:p>
        </p:txBody>
      </p:sp>
      <p:sp>
        <p:nvSpPr>
          <p:cNvPr id="8" name="TextBox 7">
            <a:extLst>
              <a:ext uri="{FF2B5EF4-FFF2-40B4-BE49-F238E27FC236}">
                <a16:creationId xmlns:a16="http://schemas.microsoft.com/office/drawing/2014/main" id="{7DE7070E-DECB-457D-B2F7-7C5A33B12C7C}"/>
              </a:ext>
            </a:extLst>
          </p:cNvPr>
          <p:cNvSpPr txBox="1"/>
          <p:nvPr/>
        </p:nvSpPr>
        <p:spPr>
          <a:xfrm>
            <a:off x="7652826" y="2914531"/>
            <a:ext cx="5922498" cy="3862596"/>
          </a:xfrm>
          <a:prstGeom prst="rect">
            <a:avLst/>
          </a:prstGeom>
          <a:noFill/>
        </p:spPr>
        <p:txBody>
          <a:bodyPr wrap="square" rtlCol="0">
            <a:spAutoFit/>
          </a:bodyPr>
          <a:lstStyle/>
          <a:p>
            <a:r>
              <a:rPr lang="en-US" sz="1750" b="1" dirty="0">
                <a:solidFill>
                  <a:srgbClr val="DCD7E5"/>
                </a:solidFill>
                <a:latin typeface="Heebo" pitchFamily="34" charset="0"/>
                <a:cs typeface="Heebo" pitchFamily="34" charset="-120"/>
              </a:rPr>
              <a:t>Classification Report Analysis</a:t>
            </a:r>
            <a:r>
              <a:rPr lang="en-US" sz="1750" dirty="0">
                <a:solidFill>
                  <a:srgbClr val="DCD7E5"/>
                </a:solidFill>
                <a:latin typeface="Heebo" pitchFamily="34" charset="0"/>
                <a:cs typeface="Heebo" pitchFamily="34" charset="-120"/>
              </a:rPr>
              <a:t>:</a:t>
            </a:r>
          </a:p>
          <a:p>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Training Data:</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achieves perfect F1 score, precision, recall, and accuracy on the training data. </a:t>
            </a:r>
          </a:p>
          <a:p>
            <a:pPr marL="742950" lvl="1"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Test Data:</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maintains high performance on the test data, with an F1 score of 88.52%.</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While the precision for Class 1 (fraud cases) is 95%, the recall is 83%. This indicates that the model correctly identifies a high proportion of actual fraud cases, but there is still room for improvement in terms of capturing all fraud cases.</a:t>
            </a:r>
          </a:p>
        </p:txBody>
      </p:sp>
      <p:pic>
        <p:nvPicPr>
          <p:cNvPr id="9" name="Picture 8">
            <a:extLst>
              <a:ext uri="{FF2B5EF4-FFF2-40B4-BE49-F238E27FC236}">
                <a16:creationId xmlns:a16="http://schemas.microsoft.com/office/drawing/2014/main" id="{FBAED4FD-11BA-4A5E-9E23-E01048F2243B}"/>
              </a:ext>
            </a:extLst>
          </p:cNvPr>
          <p:cNvPicPr>
            <a:picLocks noChangeAspect="1"/>
          </p:cNvPicPr>
          <p:nvPr/>
        </p:nvPicPr>
        <p:blipFill>
          <a:blip r:embed="rId4"/>
          <a:stretch>
            <a:fillRect/>
          </a:stretch>
        </p:blipFill>
        <p:spPr>
          <a:xfrm>
            <a:off x="2538306" y="2914531"/>
            <a:ext cx="4439270" cy="4544059"/>
          </a:xfrm>
          <a:prstGeom prst="rect">
            <a:avLst/>
          </a:prstGeom>
        </p:spPr>
      </p:pic>
    </p:spTree>
    <p:extLst>
      <p:ext uri="{BB962C8B-B14F-4D97-AF65-F5344CB8AC3E}">
        <p14:creationId xmlns:p14="http://schemas.microsoft.com/office/powerpoint/2010/main" val="115604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Best Model for SMOTE Data</a:t>
            </a:r>
            <a:endParaRPr lang="en-US" sz="4374" dirty="0"/>
          </a:p>
        </p:txBody>
      </p:sp>
      <p:sp>
        <p:nvSpPr>
          <p:cNvPr id="5" name="Text 2"/>
          <p:cNvSpPr/>
          <p:nvPr/>
        </p:nvSpPr>
        <p:spPr>
          <a:xfrm>
            <a:off x="2393394" y="2996029"/>
            <a:ext cx="10199013" cy="710803"/>
          </a:xfrm>
          <a:prstGeom prst="rect">
            <a:avLst/>
          </a:prstGeom>
          <a:noFill/>
          <a:ln/>
        </p:spPr>
        <p:txBody>
          <a:bodyPr wrap="square" rtlCol="0" anchor="t"/>
          <a:lstStyle/>
          <a:p>
            <a:pPr marL="342900" indent="-342900" algn="l">
              <a:lnSpc>
                <a:spcPts val="2799"/>
              </a:lnSpc>
              <a:buSzPct val="100000"/>
              <a:buChar char="•"/>
            </a:pPr>
            <a:r>
              <a:rPr lang="en-US" sz="1750" b="1" i="1" dirty="0">
                <a:solidFill>
                  <a:srgbClr val="DCD7E5"/>
                </a:solidFill>
                <a:latin typeface="Heebo" pitchFamily="34" charset="0"/>
                <a:cs typeface="Heebo" pitchFamily="34" charset="-120"/>
              </a:rPr>
              <a:t>Random Forest Classifier </a:t>
            </a:r>
            <a:r>
              <a:rPr lang="en-US" sz="1750" dirty="0">
                <a:solidFill>
                  <a:srgbClr val="DCD7E5"/>
                </a:solidFill>
                <a:latin typeface="Heebo" pitchFamily="34" charset="0"/>
                <a:cs typeface="Heebo" pitchFamily="34" charset="-120"/>
              </a:rPr>
              <a:t>is the best model with a recall of 0.9388 and AUC score of 0.9568</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Considering both AUC and recall for SMOTE data, the Random Forest Classifier stands out with the highest recall and a strong AUC. It captures a higher proportion of actual fraud cases while maintaining good discrimination between classes. However, XGB Classifier is also a competitive choice with slightly lower recall but a comparable AUC.</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Reasons for choosing </a:t>
            </a:r>
            <a:r>
              <a:rPr lang="en-US" sz="1750" b="1" i="1" dirty="0">
                <a:solidFill>
                  <a:srgbClr val="DCD7E5"/>
                </a:solidFill>
                <a:latin typeface="Heebo" pitchFamily="34" charset="0"/>
                <a:cs typeface="Heebo" pitchFamily="34" charset="-120"/>
              </a:rPr>
              <a:t>Random Forest Classifier  </a:t>
            </a:r>
            <a:r>
              <a:rPr lang="en-US" sz="1750" dirty="0">
                <a:solidFill>
                  <a:srgbClr val="DCD7E5"/>
                </a:solidFill>
                <a:latin typeface="Heebo" pitchFamily="34" charset="0"/>
                <a:cs typeface="Heebo" pitchFamily="34" charset="-120"/>
              </a:rPr>
              <a:t>:</a:t>
            </a:r>
          </a:p>
          <a:p>
            <a:pPr marL="800100" lvl="1" indent="-342900">
              <a:lnSpc>
                <a:spcPts val="2799"/>
              </a:lnSpc>
              <a:buSzPct val="100000"/>
              <a:buChar char="•"/>
            </a:pPr>
            <a:r>
              <a:rPr lang="en-US" sz="1750" b="1" dirty="0">
                <a:solidFill>
                  <a:srgbClr val="DCD7E5"/>
                </a:solidFill>
                <a:latin typeface="Heebo" pitchFamily="34" charset="0"/>
                <a:cs typeface="Heebo" pitchFamily="34" charset="-120"/>
              </a:rPr>
              <a:t>Interpretability</a:t>
            </a:r>
            <a:r>
              <a:rPr lang="en-US" sz="1750" dirty="0">
                <a:solidFill>
                  <a:srgbClr val="DCD7E5"/>
                </a:solidFill>
                <a:latin typeface="Heebo" pitchFamily="34" charset="0"/>
                <a:cs typeface="Heebo" pitchFamily="34" charset="-120"/>
              </a:rPr>
              <a:t>:</a:t>
            </a:r>
          </a:p>
          <a:p>
            <a:pPr marL="1200150" lvl="2" indent="-285750">
              <a:lnSpc>
                <a:spcPts val="2799"/>
              </a:lnSpc>
              <a:buSzPct val="100000"/>
              <a:buFont typeface="Arial" panose="020B0604020202020204" pitchFamily="34" charset="0"/>
              <a:buChar char="•"/>
            </a:pPr>
            <a:r>
              <a:rPr lang="en-US" sz="1750" b="1" dirty="0">
                <a:solidFill>
                  <a:srgbClr val="DCD7E5"/>
                </a:solidFill>
                <a:latin typeface="Heebo" pitchFamily="34" charset="0"/>
                <a:cs typeface="Heebo" pitchFamily="34" charset="-120"/>
              </a:rPr>
              <a:t>Feature Importance Interpretation</a:t>
            </a:r>
            <a:r>
              <a:rPr lang="en-US" sz="1750" dirty="0">
                <a:solidFill>
                  <a:srgbClr val="DCD7E5"/>
                </a:solidFill>
                <a:latin typeface="Heebo" pitchFamily="34" charset="0"/>
                <a:cs typeface="Heebo" pitchFamily="34" charset="-120"/>
              </a:rPr>
              <a:t>: While not as interpretable as a single decision tree, Random Forest can still provide insights into feature importance, aiding in the interpretability of the model.</a:t>
            </a:r>
          </a:p>
          <a:p>
            <a:pPr marL="742950" lvl="1" indent="-285750">
              <a:lnSpc>
                <a:spcPts val="2799"/>
              </a:lnSpc>
              <a:buSzPct val="100000"/>
              <a:buFont typeface="Arial" panose="020B0604020202020204" pitchFamily="34" charset="0"/>
              <a:buChar char="•"/>
            </a:pPr>
            <a:r>
              <a:rPr lang="en-US" sz="1750" b="1" dirty="0">
                <a:solidFill>
                  <a:srgbClr val="DCD7E5"/>
                </a:solidFill>
                <a:latin typeface="Heebo" pitchFamily="34" charset="0"/>
                <a:cs typeface="Heebo" pitchFamily="34" charset="-120"/>
              </a:rPr>
              <a:t>Robustness to Noisy Data</a:t>
            </a:r>
            <a:r>
              <a:rPr lang="en-US" sz="1750" dirty="0">
                <a:solidFill>
                  <a:srgbClr val="DCD7E5"/>
                </a:solidFill>
                <a:latin typeface="Heebo" pitchFamily="34" charset="0"/>
                <a:cs typeface="Heebo" pitchFamily="34" charset="-120"/>
              </a:rPr>
              <a:t>:</a:t>
            </a:r>
          </a:p>
          <a:p>
            <a:pPr marL="1200150" lvl="2" indent="-285750">
              <a:lnSpc>
                <a:spcPts val="2799"/>
              </a:lnSpc>
              <a:buSzPct val="100000"/>
              <a:buFont typeface="Arial" panose="020B0604020202020204" pitchFamily="34" charset="0"/>
              <a:buChar char="•"/>
            </a:pPr>
            <a:r>
              <a:rPr lang="en-US" sz="1750" b="1" dirty="0">
                <a:solidFill>
                  <a:srgbClr val="DCD7E5"/>
                </a:solidFill>
                <a:latin typeface="Heebo" pitchFamily="34" charset="0"/>
                <a:cs typeface="Heebo" pitchFamily="34" charset="-120"/>
              </a:rPr>
              <a:t>Handling Outliers</a:t>
            </a:r>
            <a:r>
              <a:rPr lang="en-US" sz="1750" dirty="0">
                <a:solidFill>
                  <a:srgbClr val="DCD7E5"/>
                </a:solidFill>
                <a:latin typeface="Heebo" pitchFamily="34" charset="0"/>
                <a:cs typeface="Heebo" pitchFamily="34" charset="-120"/>
              </a:rPr>
              <a:t>: Random Forest is less sensitive to noisy data and outliers compared to individual decision trees, making it more robust in the presence of potential anomalies in the dataset.</a:t>
            </a:r>
          </a:p>
        </p:txBody>
      </p:sp>
    </p:spTree>
    <p:extLst>
      <p:ext uri="{BB962C8B-B14F-4D97-AF65-F5344CB8AC3E}">
        <p14:creationId xmlns:p14="http://schemas.microsoft.com/office/powerpoint/2010/main" val="34644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40694" y="1078467"/>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Continued..</a:t>
            </a:r>
            <a:endParaRPr lang="en-US" sz="4374" dirty="0"/>
          </a:p>
        </p:txBody>
      </p:sp>
      <p:sp>
        <p:nvSpPr>
          <p:cNvPr id="5" name="Text 2"/>
          <p:cNvSpPr/>
          <p:nvPr/>
        </p:nvSpPr>
        <p:spPr>
          <a:xfrm>
            <a:off x="2215693" y="2140504"/>
            <a:ext cx="10199013" cy="710803"/>
          </a:xfrm>
          <a:prstGeom prst="rect">
            <a:avLst/>
          </a:prstGeom>
          <a:noFill/>
          <a:ln/>
        </p:spPr>
        <p:txBody>
          <a:bodyPr wrap="square" rtlCol="0" anchor="t"/>
          <a:lstStyle/>
          <a:p>
            <a:pPr marL="342900" indent="-342900">
              <a:lnSpc>
                <a:spcPts val="2799"/>
              </a:lnSpc>
              <a:buSzPct val="100000"/>
              <a:buChar char="•"/>
            </a:pPr>
            <a:r>
              <a:rPr lang="en-US" sz="1750" dirty="0">
                <a:solidFill>
                  <a:srgbClr val="DCD7E5"/>
                </a:solidFill>
                <a:latin typeface="Heebo" pitchFamily="34" charset="0"/>
                <a:cs typeface="Heebo" pitchFamily="34" charset="-120"/>
              </a:rPr>
              <a:t>Below is the classification report of the Random Forest Classifier model:</a:t>
            </a:r>
          </a:p>
          <a:p>
            <a:pPr algn="l">
              <a:lnSpc>
                <a:spcPts val="2799"/>
              </a:lnSpc>
              <a:buSzPct val="100000"/>
            </a:pPr>
            <a:endParaRPr lang="en-US" sz="1750" dirty="0">
              <a:solidFill>
                <a:schemeClr val="bg1"/>
              </a:solidFill>
            </a:endParaRPr>
          </a:p>
        </p:txBody>
      </p:sp>
      <p:sp>
        <p:nvSpPr>
          <p:cNvPr id="8" name="TextBox 7">
            <a:extLst>
              <a:ext uri="{FF2B5EF4-FFF2-40B4-BE49-F238E27FC236}">
                <a16:creationId xmlns:a16="http://schemas.microsoft.com/office/drawing/2014/main" id="{7DE7070E-DECB-457D-B2F7-7C5A33B12C7C}"/>
              </a:ext>
            </a:extLst>
          </p:cNvPr>
          <p:cNvSpPr txBox="1"/>
          <p:nvPr/>
        </p:nvSpPr>
        <p:spPr>
          <a:xfrm>
            <a:off x="7652826" y="2914531"/>
            <a:ext cx="5922498" cy="4670509"/>
          </a:xfrm>
          <a:prstGeom prst="rect">
            <a:avLst/>
          </a:prstGeom>
          <a:noFill/>
        </p:spPr>
        <p:txBody>
          <a:bodyPr wrap="square" rtlCol="0">
            <a:spAutoFit/>
          </a:bodyPr>
          <a:lstStyle/>
          <a:p>
            <a:r>
              <a:rPr lang="en-US" sz="1750" b="1" dirty="0">
                <a:solidFill>
                  <a:srgbClr val="DCD7E5"/>
                </a:solidFill>
                <a:latin typeface="Heebo" pitchFamily="34" charset="0"/>
                <a:cs typeface="Heebo" pitchFamily="34" charset="-120"/>
              </a:rPr>
              <a:t>Classification Report Analysis</a:t>
            </a:r>
            <a:r>
              <a:rPr lang="en-US" sz="1750" dirty="0">
                <a:solidFill>
                  <a:srgbClr val="DCD7E5"/>
                </a:solidFill>
                <a:latin typeface="Heebo" pitchFamily="34" charset="0"/>
                <a:cs typeface="Heebo" pitchFamily="34" charset="-120"/>
              </a:rPr>
              <a:t>:</a:t>
            </a:r>
          </a:p>
          <a:p>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Training Data:</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achieves a high F1 score on the training data, but there is a significant imbalance between precision and recall for Class 1 (fraud cases).</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While precision for Class 0 is 100%, indicating no false positives, the recall for Class 1 is exceptionally high at 99%.</a:t>
            </a:r>
          </a:p>
          <a:p>
            <a:pPr marL="742950" lvl="1" indent="-285750">
              <a:buFont typeface="Arial" panose="020B0604020202020204" pitchFamily="34" charset="0"/>
              <a:buChar char="•"/>
            </a:pPr>
            <a:endParaRPr lang="en-US" sz="1750" dirty="0">
              <a:solidFill>
                <a:srgbClr val="DCD7E5"/>
              </a:solidFill>
              <a:latin typeface="Heebo" pitchFamily="34" charset="0"/>
              <a:cs typeface="Heebo" pitchFamily="34" charset="-120"/>
            </a:endParaRPr>
          </a:p>
          <a:p>
            <a:pPr marL="285750" indent="-285750">
              <a:buFont typeface="Arial" panose="020B0604020202020204" pitchFamily="34" charset="0"/>
              <a:buChar char="•"/>
            </a:pPr>
            <a:r>
              <a:rPr lang="en-US" sz="1750" dirty="0">
                <a:solidFill>
                  <a:srgbClr val="DCD7E5"/>
                </a:solidFill>
                <a:latin typeface="Heebo" pitchFamily="34" charset="0"/>
                <a:cs typeface="Heebo" pitchFamily="34" charset="-120"/>
              </a:rPr>
              <a:t>Test Data:</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The model maintains high accuracy but has a lower F1 score on the test data.</a:t>
            </a:r>
          </a:p>
          <a:p>
            <a:pPr marL="742950" lvl="1" indent="-285750">
              <a:buFont typeface="Arial" panose="020B0604020202020204" pitchFamily="34" charset="0"/>
              <a:buChar char="•"/>
            </a:pPr>
            <a:r>
              <a:rPr lang="en-US" sz="1750" dirty="0">
                <a:solidFill>
                  <a:srgbClr val="DCD7E5"/>
                </a:solidFill>
                <a:latin typeface="Heebo" pitchFamily="34" charset="0"/>
                <a:cs typeface="Heebo" pitchFamily="34" charset="-120"/>
              </a:rPr>
              <a:t>There is a similar imbalance in precision and recall for Class 1, with a relatively high recall (89%) and lower precision (34%).</a:t>
            </a:r>
          </a:p>
        </p:txBody>
      </p:sp>
      <p:pic>
        <p:nvPicPr>
          <p:cNvPr id="7" name="Picture 6">
            <a:extLst>
              <a:ext uri="{FF2B5EF4-FFF2-40B4-BE49-F238E27FC236}">
                <a16:creationId xmlns:a16="http://schemas.microsoft.com/office/drawing/2014/main" id="{FC6FCC77-DEB0-4D35-B877-9B00D0D8E450}"/>
              </a:ext>
            </a:extLst>
          </p:cNvPr>
          <p:cNvPicPr>
            <a:picLocks noChangeAspect="1"/>
          </p:cNvPicPr>
          <p:nvPr/>
        </p:nvPicPr>
        <p:blipFill>
          <a:blip r:embed="rId4"/>
          <a:stretch>
            <a:fillRect/>
          </a:stretch>
        </p:blipFill>
        <p:spPr>
          <a:xfrm>
            <a:off x="2569970" y="2851307"/>
            <a:ext cx="4496427" cy="4658375"/>
          </a:xfrm>
          <a:prstGeom prst="rect">
            <a:avLst/>
          </a:prstGeom>
        </p:spPr>
      </p:pic>
    </p:spTree>
    <p:extLst>
      <p:ext uri="{BB962C8B-B14F-4D97-AF65-F5344CB8AC3E}">
        <p14:creationId xmlns:p14="http://schemas.microsoft.com/office/powerpoint/2010/main" val="8634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Best Model for ADASYN Data</a:t>
            </a:r>
            <a:endParaRPr lang="en-US" sz="4374" dirty="0"/>
          </a:p>
        </p:txBody>
      </p:sp>
      <p:sp>
        <p:nvSpPr>
          <p:cNvPr id="5" name="Text 2"/>
          <p:cNvSpPr/>
          <p:nvPr/>
        </p:nvSpPr>
        <p:spPr>
          <a:xfrm>
            <a:off x="2393394" y="2996029"/>
            <a:ext cx="10199013" cy="710803"/>
          </a:xfrm>
          <a:prstGeom prst="rect">
            <a:avLst/>
          </a:prstGeom>
          <a:noFill/>
          <a:ln/>
        </p:spPr>
        <p:txBody>
          <a:bodyPr wrap="square" rtlCol="0" anchor="t"/>
          <a:lstStyle/>
          <a:p>
            <a:pPr marL="342900" indent="-342900" algn="l">
              <a:lnSpc>
                <a:spcPts val="2799"/>
              </a:lnSpc>
              <a:buSzPct val="100000"/>
              <a:buChar char="•"/>
            </a:pPr>
            <a:r>
              <a:rPr lang="en-US" sz="1750" b="1" i="1" dirty="0">
                <a:solidFill>
                  <a:srgbClr val="DCD7E5"/>
                </a:solidFill>
                <a:latin typeface="Heebo" pitchFamily="34" charset="0"/>
                <a:cs typeface="Heebo" pitchFamily="34" charset="-120"/>
              </a:rPr>
              <a:t>XGBoost Classifier </a:t>
            </a:r>
            <a:r>
              <a:rPr lang="en-US" sz="1750" dirty="0">
                <a:solidFill>
                  <a:srgbClr val="DCD7E5"/>
                </a:solidFill>
                <a:latin typeface="Heebo" pitchFamily="34" charset="0"/>
                <a:cs typeface="Heebo" pitchFamily="34" charset="-120"/>
              </a:rPr>
              <a:t>is the best model with a recall of 0.9286 and AUC score of 0.9567</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Considering both AUC and recall for ADASYN data, the Random Forest Classifier stands out with the highest recall and a strong AUC. </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It captures a higher proportion of actual fraud cases while maintaining good discrimination between classes. </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However, I chose XGB Classifier for this case considering the vast benefits of the XGBoost model.</a:t>
            </a:r>
          </a:p>
        </p:txBody>
      </p:sp>
    </p:spTree>
    <p:extLst>
      <p:ext uri="{BB962C8B-B14F-4D97-AF65-F5344CB8AC3E}">
        <p14:creationId xmlns:p14="http://schemas.microsoft.com/office/powerpoint/2010/main" val="190450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760220" y="534883"/>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Continued..</a:t>
            </a:r>
            <a:endParaRPr lang="en-US" sz="4374" dirty="0"/>
          </a:p>
        </p:txBody>
      </p:sp>
      <p:sp>
        <p:nvSpPr>
          <p:cNvPr id="8" name="TextBox 7">
            <a:extLst>
              <a:ext uri="{FF2B5EF4-FFF2-40B4-BE49-F238E27FC236}">
                <a16:creationId xmlns:a16="http://schemas.microsoft.com/office/drawing/2014/main" id="{A63DA5C4-A150-4F21-B127-AF710A282F2A}"/>
              </a:ext>
            </a:extLst>
          </p:cNvPr>
          <p:cNvSpPr txBox="1"/>
          <p:nvPr/>
        </p:nvSpPr>
        <p:spPr>
          <a:xfrm>
            <a:off x="2074985" y="1688123"/>
            <a:ext cx="9685606" cy="6024726"/>
          </a:xfrm>
          <a:prstGeom prst="rect">
            <a:avLst/>
          </a:prstGeom>
          <a:noFill/>
        </p:spPr>
        <p:txBody>
          <a:bodyPr wrap="square" rtlCol="0">
            <a:spAutoFit/>
          </a:bodyPr>
          <a:lstStyle/>
          <a:p>
            <a:pPr algn="l"/>
            <a:r>
              <a:rPr lang="en-US" sz="1750" dirty="0">
                <a:solidFill>
                  <a:srgbClr val="DCD7E5"/>
                </a:solidFill>
                <a:latin typeface="Heebo" pitchFamily="34" charset="0"/>
                <a:cs typeface="Heebo" pitchFamily="34" charset="-120"/>
              </a:rPr>
              <a:t>From the above results , the </a:t>
            </a:r>
            <a:r>
              <a:rPr lang="en-US" sz="1750" b="1" i="1" dirty="0">
                <a:solidFill>
                  <a:srgbClr val="DCD7E5"/>
                </a:solidFill>
                <a:latin typeface="Heebo" pitchFamily="34" charset="0"/>
                <a:cs typeface="Heebo" pitchFamily="34" charset="-120"/>
              </a:rPr>
              <a:t>XGB Classifier with the ADASYN (Adaptive Synthetic Sampling) </a:t>
            </a:r>
            <a:r>
              <a:rPr lang="en-US" sz="1750" dirty="0">
                <a:solidFill>
                  <a:srgbClr val="DCD7E5"/>
                </a:solidFill>
                <a:latin typeface="Heebo" pitchFamily="34" charset="0"/>
                <a:cs typeface="Heebo" pitchFamily="34" charset="-120"/>
              </a:rPr>
              <a:t>balance technique performs well across multiple metrics. XGB ADASYN will be considered the best model overall for credit card fraud detection as inferred below:</a:t>
            </a:r>
          </a:p>
          <a:p>
            <a:pPr algn="l"/>
            <a:endParaRPr lang="en-US" sz="1750" dirty="0">
              <a:solidFill>
                <a:srgbClr val="DCD7E5"/>
              </a:solidFill>
              <a:latin typeface="Heebo" pitchFamily="34" charset="0"/>
              <a:cs typeface="Heebo" pitchFamily="34" charset="-120"/>
            </a:endParaRPr>
          </a:p>
          <a:p>
            <a:pPr algn="l">
              <a:buFont typeface="+mj-lt"/>
              <a:buAutoNum type="arabicPeriod"/>
            </a:pPr>
            <a:r>
              <a:rPr lang="en-US" sz="1750" b="1" dirty="0">
                <a:solidFill>
                  <a:srgbClr val="DCD7E5"/>
                </a:solidFill>
                <a:latin typeface="Heebo" pitchFamily="34" charset="0"/>
                <a:cs typeface="Heebo" pitchFamily="34" charset="-120"/>
              </a:rPr>
              <a:t> High Sensitivity (Recall):</a:t>
            </a:r>
          </a:p>
          <a:p>
            <a:pPr marL="742950" lvl="1" indent="-285750" algn="l">
              <a:buFont typeface="Arial" panose="020B0604020202020204" pitchFamily="34" charset="0"/>
              <a:buChar char="•"/>
            </a:pPr>
            <a:r>
              <a:rPr lang="en-US" sz="1750" dirty="0">
                <a:solidFill>
                  <a:srgbClr val="DCD7E5"/>
                </a:solidFill>
                <a:latin typeface="Heebo" pitchFamily="34" charset="0"/>
                <a:cs typeface="Heebo" pitchFamily="34" charset="-120"/>
              </a:rPr>
              <a:t>The XGB Classifier with ADASYN consistently shows high sensitivity, suggesting that it is effective in identifying instances of the minority class (fraudulent transactions). High sensitivity is crucial in fraud detection because it minimizes the number of false negatives, ensuring that actual fraudulent transactions are not overlooked.</a:t>
            </a:r>
          </a:p>
          <a:p>
            <a:pPr marL="742950" lvl="1" indent="-285750" algn="l">
              <a:buFont typeface="+mj-lt"/>
              <a:buAutoNum type="arabicPeriod"/>
            </a:pPr>
            <a:endParaRPr lang="en-US" sz="1750" dirty="0">
              <a:solidFill>
                <a:srgbClr val="DCD7E5"/>
              </a:solidFill>
              <a:latin typeface="Heebo" pitchFamily="34" charset="0"/>
              <a:cs typeface="Heebo" pitchFamily="34" charset="-120"/>
            </a:endParaRPr>
          </a:p>
          <a:p>
            <a:pPr algn="l">
              <a:buFont typeface="+mj-lt"/>
              <a:buAutoNum type="arabicPeriod"/>
            </a:pPr>
            <a:r>
              <a:rPr lang="en-US" sz="1750" b="1" dirty="0">
                <a:solidFill>
                  <a:srgbClr val="DCD7E5"/>
                </a:solidFill>
                <a:latin typeface="Heebo" pitchFamily="34" charset="0"/>
                <a:cs typeface="Heebo" pitchFamily="34" charset="-120"/>
              </a:rPr>
              <a:t> Balanced Specificity:</a:t>
            </a:r>
          </a:p>
          <a:p>
            <a:pPr marL="742950" lvl="1" indent="-285750" algn="l">
              <a:buFont typeface="Arial" panose="020B0604020202020204" pitchFamily="34" charset="0"/>
              <a:buChar char="•"/>
            </a:pPr>
            <a:r>
              <a:rPr lang="en-US" sz="1750" dirty="0">
                <a:solidFill>
                  <a:srgbClr val="DCD7E5"/>
                </a:solidFill>
                <a:latin typeface="Heebo" pitchFamily="34" charset="0"/>
                <a:cs typeface="Heebo" pitchFamily="34" charset="-120"/>
              </a:rPr>
              <a:t>While focusing on sensitivity, XGB ADASYN maintains a reasonable level of specificity. Balanced specificity is important to avoid classifying too many non-fraudulent transactions as fraudulent (minimizing false positives), which is critical in real-world applications to prevent inconveniencing legitimate users.</a:t>
            </a:r>
          </a:p>
          <a:p>
            <a:pPr marL="742950" lvl="1" indent="-285750" algn="l">
              <a:buFont typeface="+mj-lt"/>
              <a:buAutoNum type="arabicPeriod"/>
            </a:pPr>
            <a:endParaRPr lang="en-US" sz="1750" b="1" dirty="0">
              <a:solidFill>
                <a:srgbClr val="DCD7E5"/>
              </a:solidFill>
              <a:latin typeface="Heebo" pitchFamily="34" charset="0"/>
              <a:cs typeface="Heebo" pitchFamily="34" charset="-120"/>
            </a:endParaRPr>
          </a:p>
          <a:p>
            <a:pPr algn="l">
              <a:buFont typeface="+mj-lt"/>
              <a:buAutoNum type="arabicPeriod"/>
            </a:pPr>
            <a:r>
              <a:rPr lang="en-US" sz="1750" b="1" dirty="0">
                <a:solidFill>
                  <a:srgbClr val="DCD7E5"/>
                </a:solidFill>
                <a:latin typeface="Heebo" pitchFamily="34" charset="0"/>
                <a:cs typeface="Heebo" pitchFamily="34" charset="-120"/>
              </a:rPr>
              <a:t> Trade-off Between Precision and Recall:</a:t>
            </a:r>
          </a:p>
          <a:p>
            <a:pPr marL="742950" lvl="1" indent="-285750" algn="l">
              <a:buFont typeface="Arial" panose="020B0604020202020204" pitchFamily="34" charset="0"/>
              <a:buChar char="•"/>
            </a:pPr>
            <a:r>
              <a:rPr lang="en-US" sz="1750" dirty="0">
                <a:solidFill>
                  <a:srgbClr val="DCD7E5"/>
                </a:solidFill>
                <a:latin typeface="Heebo" pitchFamily="34" charset="0"/>
                <a:cs typeface="Heebo" pitchFamily="34" charset="-120"/>
              </a:rPr>
              <a:t>Credit card fraud detection often involves a trade-off between precision and recall. XGB ADASYN might strike a balance by achieving high recall while still maintaining a reasonable level of precision. This is essential to minimize both false negatives and false positives.</a:t>
            </a:r>
          </a:p>
          <a:p>
            <a:endParaRPr lang="en-IN" dirty="0">
              <a:solidFill>
                <a:schemeClr val="bg2"/>
              </a:solidFill>
            </a:endParaRPr>
          </a:p>
        </p:txBody>
      </p:sp>
    </p:spTree>
    <p:extLst>
      <p:ext uri="{BB962C8B-B14F-4D97-AF65-F5344CB8AC3E}">
        <p14:creationId xmlns:p14="http://schemas.microsoft.com/office/powerpoint/2010/main" val="97998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986570"/>
            <a:ext cx="875859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Exploratory Data Analysis (EDA)</a:t>
            </a:r>
            <a:endParaRPr lang="en-US" sz="4374" dirty="0"/>
          </a:p>
        </p:txBody>
      </p:sp>
      <p:sp>
        <p:nvSpPr>
          <p:cNvPr id="6" name="Shape 2"/>
          <p:cNvSpPr/>
          <p:nvPr/>
        </p:nvSpPr>
        <p:spPr>
          <a:xfrm>
            <a:off x="2037993" y="5014198"/>
            <a:ext cx="3370064" cy="2006203"/>
          </a:xfrm>
          <a:prstGeom prst="roundRect">
            <a:avLst>
              <a:gd name="adj" fmla="val 4984"/>
            </a:avLst>
          </a:prstGeom>
          <a:solidFill>
            <a:srgbClr val="3C136D"/>
          </a:solidFill>
          <a:ln w="7620">
            <a:solidFill>
              <a:srgbClr val="552C86"/>
            </a:solidFill>
            <a:prstDash val="solid"/>
          </a:ln>
        </p:spPr>
      </p:sp>
      <p:sp>
        <p:nvSpPr>
          <p:cNvPr id="7" name="Text 3"/>
          <p:cNvSpPr/>
          <p:nvPr/>
        </p:nvSpPr>
        <p:spPr>
          <a:xfrm>
            <a:off x="2267783" y="524398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Data Overview</a:t>
            </a:r>
            <a:endParaRPr lang="en-US" sz="2187" dirty="0"/>
          </a:p>
        </p:txBody>
      </p:sp>
      <p:sp>
        <p:nvSpPr>
          <p:cNvPr id="8" name="Text 4"/>
          <p:cNvSpPr/>
          <p:nvPr/>
        </p:nvSpPr>
        <p:spPr>
          <a:xfrm>
            <a:off x="2267783" y="5724406"/>
            <a:ext cx="291048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Analyze the structure, size, and basic statistics of the dataset</a:t>
            </a:r>
            <a:endParaRPr lang="en-US" sz="1750" dirty="0"/>
          </a:p>
        </p:txBody>
      </p:sp>
      <p:sp>
        <p:nvSpPr>
          <p:cNvPr id="9" name="Shape 5"/>
          <p:cNvSpPr/>
          <p:nvPr/>
        </p:nvSpPr>
        <p:spPr>
          <a:xfrm>
            <a:off x="5630228" y="5014198"/>
            <a:ext cx="3370064" cy="2006203"/>
          </a:xfrm>
          <a:prstGeom prst="roundRect">
            <a:avLst>
              <a:gd name="adj" fmla="val 4984"/>
            </a:avLst>
          </a:prstGeom>
          <a:solidFill>
            <a:srgbClr val="3C136D"/>
          </a:solidFill>
          <a:ln w="7620">
            <a:solidFill>
              <a:srgbClr val="552C86"/>
            </a:solidFill>
            <a:prstDash val="solid"/>
          </a:ln>
        </p:spPr>
      </p:sp>
      <p:sp>
        <p:nvSpPr>
          <p:cNvPr id="10" name="Text 6"/>
          <p:cNvSpPr/>
          <p:nvPr/>
        </p:nvSpPr>
        <p:spPr>
          <a:xfrm>
            <a:off x="5860018" y="524398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Missing Values</a:t>
            </a:r>
            <a:endParaRPr lang="en-US" sz="2187" dirty="0"/>
          </a:p>
        </p:txBody>
      </p:sp>
      <p:sp>
        <p:nvSpPr>
          <p:cNvPr id="11" name="Text 7"/>
          <p:cNvSpPr/>
          <p:nvPr/>
        </p:nvSpPr>
        <p:spPr>
          <a:xfrm>
            <a:off x="5860018" y="5724406"/>
            <a:ext cx="291048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Identify, understand, and handle missing data appropriately</a:t>
            </a:r>
            <a:endParaRPr lang="en-US" sz="1750" dirty="0"/>
          </a:p>
        </p:txBody>
      </p:sp>
      <p:sp>
        <p:nvSpPr>
          <p:cNvPr id="12" name="Shape 8"/>
          <p:cNvSpPr/>
          <p:nvPr/>
        </p:nvSpPr>
        <p:spPr>
          <a:xfrm>
            <a:off x="9222462" y="5014198"/>
            <a:ext cx="3370064" cy="2006203"/>
          </a:xfrm>
          <a:prstGeom prst="roundRect">
            <a:avLst>
              <a:gd name="adj" fmla="val 4984"/>
            </a:avLst>
          </a:prstGeom>
          <a:solidFill>
            <a:srgbClr val="3C136D"/>
          </a:solidFill>
          <a:ln w="7620">
            <a:solidFill>
              <a:srgbClr val="552C86"/>
            </a:solidFill>
            <a:prstDash val="solid"/>
          </a:ln>
        </p:spPr>
      </p:sp>
      <p:sp>
        <p:nvSpPr>
          <p:cNvPr id="13" name="Text 9"/>
          <p:cNvSpPr/>
          <p:nvPr/>
        </p:nvSpPr>
        <p:spPr>
          <a:xfrm>
            <a:off x="9452253" y="524398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Outlier Detection</a:t>
            </a:r>
            <a:endParaRPr lang="en-US" sz="2187" dirty="0"/>
          </a:p>
        </p:txBody>
      </p:sp>
      <p:sp>
        <p:nvSpPr>
          <p:cNvPr id="14" name="Text 10"/>
          <p:cNvSpPr/>
          <p:nvPr/>
        </p:nvSpPr>
        <p:spPr>
          <a:xfrm>
            <a:off x="9452253" y="5724406"/>
            <a:ext cx="2910483"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Detect and analyze outliers that may impact the model</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40694" y="1078467"/>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Continued..</a:t>
            </a:r>
            <a:endParaRPr lang="en-US" sz="4374" dirty="0"/>
          </a:p>
        </p:txBody>
      </p:sp>
      <p:sp>
        <p:nvSpPr>
          <p:cNvPr id="5" name="Text 2"/>
          <p:cNvSpPr/>
          <p:nvPr/>
        </p:nvSpPr>
        <p:spPr>
          <a:xfrm>
            <a:off x="2215693" y="2140504"/>
            <a:ext cx="10199013" cy="710803"/>
          </a:xfrm>
          <a:prstGeom prst="rect">
            <a:avLst/>
          </a:prstGeom>
          <a:noFill/>
          <a:ln/>
        </p:spPr>
        <p:txBody>
          <a:bodyPr wrap="square" rtlCol="0" anchor="t"/>
          <a:lstStyle/>
          <a:p>
            <a:pPr marL="342900" indent="-342900">
              <a:lnSpc>
                <a:spcPts val="2799"/>
              </a:lnSpc>
              <a:buSzPct val="100000"/>
              <a:buChar char="•"/>
            </a:pPr>
            <a:r>
              <a:rPr lang="en-US" sz="1750" dirty="0">
                <a:solidFill>
                  <a:srgbClr val="DCD7E5"/>
                </a:solidFill>
                <a:latin typeface="Heebo" pitchFamily="34" charset="0"/>
                <a:cs typeface="Heebo" pitchFamily="34" charset="-120"/>
              </a:rPr>
              <a:t>Below is the classification report of the XGBoost Classifier model:</a:t>
            </a:r>
          </a:p>
          <a:p>
            <a:pPr algn="l">
              <a:lnSpc>
                <a:spcPts val="2799"/>
              </a:lnSpc>
              <a:buSzPct val="100000"/>
            </a:pPr>
            <a:endParaRPr lang="en-US" sz="1750" dirty="0">
              <a:solidFill>
                <a:schemeClr val="bg1"/>
              </a:solidFill>
            </a:endParaRPr>
          </a:p>
        </p:txBody>
      </p:sp>
      <p:sp>
        <p:nvSpPr>
          <p:cNvPr id="8" name="TextBox 7">
            <a:extLst>
              <a:ext uri="{FF2B5EF4-FFF2-40B4-BE49-F238E27FC236}">
                <a16:creationId xmlns:a16="http://schemas.microsoft.com/office/drawing/2014/main" id="{7DE7070E-DECB-457D-B2F7-7C5A33B12C7C}"/>
              </a:ext>
            </a:extLst>
          </p:cNvPr>
          <p:cNvSpPr txBox="1"/>
          <p:nvPr/>
        </p:nvSpPr>
        <p:spPr>
          <a:xfrm>
            <a:off x="7652826" y="2914531"/>
            <a:ext cx="5922498" cy="5339923"/>
          </a:xfrm>
          <a:prstGeom prst="rect">
            <a:avLst/>
          </a:prstGeom>
          <a:noFill/>
        </p:spPr>
        <p:txBody>
          <a:bodyPr wrap="square" rtlCol="0">
            <a:spAutoFit/>
          </a:bodyPr>
          <a:lstStyle/>
          <a:p>
            <a:r>
              <a:rPr lang="en-US" sz="1750" b="1" dirty="0">
                <a:solidFill>
                  <a:srgbClr val="DCD7E5"/>
                </a:solidFill>
                <a:latin typeface="Heebo" pitchFamily="34" charset="0"/>
                <a:cs typeface="Heebo" pitchFamily="34" charset="-120"/>
              </a:rPr>
              <a:t>Classification Report Analysis</a:t>
            </a:r>
            <a:r>
              <a:rPr lang="en-US" sz="1750" dirty="0">
                <a:solidFill>
                  <a:srgbClr val="DCD7E5"/>
                </a:solidFill>
                <a:latin typeface="Heebo" pitchFamily="34" charset="0"/>
                <a:cs typeface="Heebo" pitchFamily="34" charset="-120"/>
              </a:rPr>
              <a:t>:</a:t>
            </a:r>
          </a:p>
          <a:p>
            <a:endParaRPr lang="en-US" sz="1750" dirty="0">
              <a:solidFill>
                <a:srgbClr val="DCD7E5"/>
              </a:solidFill>
              <a:latin typeface="Heebo" pitchFamily="34" charset="0"/>
              <a:cs typeface="Heebo" pitchFamily="34" charset="-120"/>
            </a:endParaRPr>
          </a:p>
          <a:p>
            <a:pPr algn="l">
              <a:buFont typeface="Arial" panose="020B0604020202020204" pitchFamily="34" charset="0"/>
              <a:buChar char="•"/>
            </a:pPr>
            <a:r>
              <a:rPr lang="en-US" b="1" i="0" dirty="0">
                <a:solidFill>
                  <a:srgbClr val="ECECEC"/>
                </a:solidFill>
                <a:effectLst/>
                <a:latin typeface="Söhne"/>
              </a:rPr>
              <a:t> Test Data F1 Score: 84.73%</a:t>
            </a:r>
            <a:endParaRPr lang="en-US" b="0" i="0" dirty="0">
              <a:solidFill>
                <a:srgbClr val="ECECEC"/>
              </a:solidFill>
              <a:effectLst/>
              <a:latin typeface="Söhne"/>
            </a:endParaRPr>
          </a:p>
          <a:p>
            <a:pPr marL="742950" lvl="1" indent="-285750" algn="l">
              <a:buFont typeface="Arial" panose="020B0604020202020204" pitchFamily="34" charset="0"/>
              <a:buChar char="•"/>
            </a:pPr>
            <a:r>
              <a:rPr lang="en-US" b="0" i="0" dirty="0">
                <a:solidFill>
                  <a:srgbClr val="ECECEC"/>
                </a:solidFill>
                <a:effectLst/>
                <a:latin typeface="Söhne"/>
              </a:rPr>
              <a:t>The F1 score on the test data is still relatively high, suggesting a strong overall performance. It combines precision and recall, providing a balanced assessment of the model's ability to correctly classify both positive and negative instances.</a:t>
            </a:r>
          </a:p>
          <a:p>
            <a:pPr algn="l">
              <a:buFont typeface="Arial" panose="020B0604020202020204" pitchFamily="34" charset="0"/>
              <a:buChar char="•"/>
            </a:pPr>
            <a:r>
              <a:rPr lang="en-US" b="1" i="0" dirty="0">
                <a:solidFill>
                  <a:srgbClr val="ECECEC"/>
                </a:solidFill>
                <a:effectLst/>
                <a:latin typeface="Söhne"/>
              </a:rPr>
              <a:t> Test Data Recall: 88%</a:t>
            </a:r>
            <a:endParaRPr lang="en-US" b="0" i="0" dirty="0">
              <a:solidFill>
                <a:srgbClr val="ECECEC"/>
              </a:solidFill>
              <a:effectLst/>
              <a:latin typeface="Söhne"/>
            </a:endParaRPr>
          </a:p>
          <a:p>
            <a:pPr marL="742950" lvl="1" indent="-285750" algn="l">
              <a:buFont typeface="Arial" panose="020B0604020202020204" pitchFamily="34" charset="0"/>
              <a:buChar char="•"/>
            </a:pPr>
            <a:r>
              <a:rPr lang="en-US" b="0" i="0" dirty="0">
                <a:solidFill>
                  <a:srgbClr val="ECECEC"/>
                </a:solidFill>
                <a:effectLst/>
                <a:latin typeface="Söhne"/>
              </a:rPr>
              <a:t>The recall on the test data is 88%, indicating that the model is able to capture a high percentage of actual positive cases (fraudulent transactions).</a:t>
            </a:r>
            <a:endParaRPr lang="en-US" dirty="0">
              <a:solidFill>
                <a:srgbClr val="ECECEC"/>
              </a:solidFill>
              <a:latin typeface="Söhne"/>
            </a:endParaRPr>
          </a:p>
          <a:p>
            <a:pPr algn="l"/>
            <a:r>
              <a:rPr lang="en-US" b="1" i="0" dirty="0">
                <a:solidFill>
                  <a:srgbClr val="ECECEC"/>
                </a:solidFill>
                <a:effectLst/>
                <a:latin typeface="Söhne"/>
              </a:rPr>
              <a:t>Key Observations:</a:t>
            </a:r>
          </a:p>
          <a:p>
            <a:pPr algn="l">
              <a:buFont typeface="+mj-lt"/>
              <a:buAutoNum type="arabicPeriod"/>
            </a:pPr>
            <a:r>
              <a:rPr lang="en-US" b="1" i="0" dirty="0">
                <a:solidFill>
                  <a:srgbClr val="ECECEC"/>
                </a:solidFill>
                <a:effectLst/>
                <a:latin typeface="Söhne"/>
              </a:rPr>
              <a:t> High Training F1 Score:</a:t>
            </a:r>
            <a:r>
              <a:rPr lang="en-US" b="0" i="0" dirty="0">
                <a:solidFill>
                  <a:srgbClr val="ECECEC"/>
                </a:solidFill>
                <a:effectLst/>
                <a:latin typeface="Söhne"/>
              </a:rPr>
              <a:t> The perfect F1 score on the training data suggests that the model has learned the patterns in the training set well.</a:t>
            </a:r>
          </a:p>
          <a:p>
            <a:pPr algn="l">
              <a:buFont typeface="+mj-lt"/>
              <a:buAutoNum type="arabicPeriod"/>
            </a:pPr>
            <a:r>
              <a:rPr lang="en-US" b="1" i="0" dirty="0">
                <a:solidFill>
                  <a:srgbClr val="ECECEC"/>
                </a:solidFill>
                <a:effectLst/>
                <a:latin typeface="Söhne"/>
              </a:rPr>
              <a:t> High Test Data Recall:</a:t>
            </a:r>
            <a:r>
              <a:rPr lang="en-US" b="0" i="0" dirty="0">
                <a:solidFill>
                  <a:srgbClr val="ECECEC"/>
                </a:solidFill>
                <a:effectLst/>
                <a:latin typeface="Söhne"/>
              </a:rPr>
              <a:t> The high recall on the test data indicates the model's ability to effectively identify fraudulent transactions.</a:t>
            </a:r>
          </a:p>
        </p:txBody>
      </p:sp>
      <p:pic>
        <p:nvPicPr>
          <p:cNvPr id="9" name="Picture 8">
            <a:extLst>
              <a:ext uri="{FF2B5EF4-FFF2-40B4-BE49-F238E27FC236}">
                <a16:creationId xmlns:a16="http://schemas.microsoft.com/office/drawing/2014/main" id="{F977B180-62C9-4F0F-9453-ECA04F4AA770}"/>
              </a:ext>
            </a:extLst>
          </p:cNvPr>
          <p:cNvPicPr>
            <a:picLocks noChangeAspect="1"/>
          </p:cNvPicPr>
          <p:nvPr/>
        </p:nvPicPr>
        <p:blipFill>
          <a:blip r:embed="rId4"/>
          <a:stretch>
            <a:fillRect/>
          </a:stretch>
        </p:blipFill>
        <p:spPr>
          <a:xfrm>
            <a:off x="2598549" y="2968229"/>
            <a:ext cx="4439270" cy="4563112"/>
          </a:xfrm>
          <a:prstGeom prst="rect">
            <a:avLst/>
          </a:prstGeom>
        </p:spPr>
      </p:pic>
    </p:spTree>
    <p:extLst>
      <p:ext uri="{BB962C8B-B14F-4D97-AF65-F5344CB8AC3E}">
        <p14:creationId xmlns:p14="http://schemas.microsoft.com/office/powerpoint/2010/main" val="247196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dirty="0"/>
          </a:p>
        </p:txBody>
      </p:sp>
      <p:sp>
        <p:nvSpPr>
          <p:cNvPr id="4" name="Text 1"/>
          <p:cNvSpPr/>
          <p:nvPr/>
        </p:nvSpPr>
        <p:spPr>
          <a:xfrm>
            <a:off x="2253556" y="568522"/>
            <a:ext cx="7031712"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Cost Benefit Analysis </a:t>
            </a:r>
            <a:endParaRPr lang="en-US" sz="4374" dirty="0"/>
          </a:p>
        </p:txBody>
      </p:sp>
      <p:pic>
        <p:nvPicPr>
          <p:cNvPr id="5" name="Image 1" descr="preencoded.png"/>
          <p:cNvPicPr>
            <a:picLocks noChangeAspect="1"/>
          </p:cNvPicPr>
          <p:nvPr/>
        </p:nvPicPr>
        <p:blipFill>
          <a:blip r:embed="rId4"/>
          <a:stretch>
            <a:fillRect/>
          </a:stretch>
        </p:blipFill>
        <p:spPr>
          <a:xfrm>
            <a:off x="3805833" y="2708434"/>
            <a:ext cx="1741408" cy="1280160"/>
          </a:xfrm>
          <a:prstGeom prst="rect">
            <a:avLst/>
          </a:prstGeom>
        </p:spPr>
      </p:pic>
      <p:sp>
        <p:nvSpPr>
          <p:cNvPr id="6" name="Text 2"/>
          <p:cNvSpPr/>
          <p:nvPr/>
        </p:nvSpPr>
        <p:spPr>
          <a:xfrm>
            <a:off x="4626293" y="3284934"/>
            <a:ext cx="100251" cy="444341"/>
          </a:xfrm>
          <a:prstGeom prst="rect">
            <a:avLst/>
          </a:prstGeom>
          <a:noFill/>
          <a:ln/>
        </p:spPr>
        <p:txBody>
          <a:bodyPr wrap="none" rtlCol="0" anchor="t"/>
          <a:lstStyle/>
          <a:p>
            <a:pPr marL="0" indent="0" algn="ctr">
              <a:lnSpc>
                <a:spcPts val="3499"/>
              </a:lnSpc>
              <a:buNone/>
            </a:pPr>
            <a:r>
              <a:rPr lang="en-US" sz="2187" dirty="0">
                <a:solidFill>
                  <a:srgbClr val="DCD7E5"/>
                </a:solidFill>
                <a:latin typeface="Montserrat" pitchFamily="34" charset="0"/>
                <a:ea typeface="Montserrat" pitchFamily="34" charset="-122"/>
                <a:cs typeface="Montserrat" pitchFamily="34" charset="-120"/>
              </a:rPr>
              <a:t>1</a:t>
            </a:r>
            <a:endParaRPr lang="en-US" sz="2187" dirty="0"/>
          </a:p>
        </p:txBody>
      </p:sp>
      <p:sp>
        <p:nvSpPr>
          <p:cNvPr id="7" name="Text 3"/>
          <p:cNvSpPr/>
          <p:nvPr/>
        </p:nvSpPr>
        <p:spPr>
          <a:xfrm>
            <a:off x="5769412" y="2663964"/>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Interpretability</a:t>
            </a:r>
            <a:endParaRPr lang="en-US" sz="2187" dirty="0"/>
          </a:p>
        </p:txBody>
      </p:sp>
      <p:sp>
        <p:nvSpPr>
          <p:cNvPr id="8" name="Text 4"/>
          <p:cNvSpPr/>
          <p:nvPr/>
        </p:nvSpPr>
        <p:spPr>
          <a:xfrm>
            <a:off x="5769412" y="3071546"/>
            <a:ext cx="3911918" cy="355402"/>
          </a:xfrm>
          <a:prstGeom prst="rect">
            <a:avLst/>
          </a:prstGeom>
          <a:noFill/>
          <a:ln/>
        </p:spPr>
        <p:txBody>
          <a:bodyPr wrap="none" rtlCol="0" anchor="t"/>
          <a:lstStyle/>
          <a:p>
            <a:pPr marL="0" indent="0" algn="l">
              <a:lnSpc>
                <a:spcPts val="2799"/>
              </a:lnSpc>
              <a:buNone/>
            </a:pPr>
            <a:r>
              <a:rPr lang="en-US" sz="1600" b="0" i="0" dirty="0">
                <a:solidFill>
                  <a:srgbClr val="ECECEC"/>
                </a:solidFill>
                <a:effectLst/>
                <a:latin typeface="Söhne"/>
              </a:rPr>
              <a:t>If interpretability is a critical requirement, Logistic Regression may be preferred due to its simplicity.</a:t>
            </a:r>
          </a:p>
          <a:p>
            <a:pPr marL="0" indent="0" algn="l">
              <a:lnSpc>
                <a:spcPts val="2799"/>
              </a:lnSpc>
              <a:buNone/>
            </a:pPr>
            <a:r>
              <a:rPr lang="en-US" sz="1600" b="0" i="0" dirty="0">
                <a:solidFill>
                  <a:srgbClr val="ECECEC"/>
                </a:solidFill>
                <a:effectLst/>
                <a:latin typeface="Söhne"/>
              </a:rPr>
              <a:t> Random Forest and XGBoost are more complex and harder to interpret.</a:t>
            </a:r>
            <a:endParaRPr lang="en-US" sz="1750" dirty="0"/>
          </a:p>
        </p:txBody>
      </p:sp>
      <p:sp>
        <p:nvSpPr>
          <p:cNvPr id="9" name="Shape 5"/>
          <p:cNvSpPr/>
          <p:nvPr/>
        </p:nvSpPr>
        <p:spPr>
          <a:xfrm>
            <a:off x="5602724" y="3990648"/>
            <a:ext cx="6934200" cy="22205"/>
          </a:xfrm>
          <a:prstGeom prst="roundRect">
            <a:avLst>
              <a:gd name="adj" fmla="val 450302"/>
            </a:avLst>
          </a:prstGeom>
          <a:solidFill>
            <a:srgbClr val="552C86"/>
          </a:solidFill>
          <a:ln/>
        </p:spPr>
      </p:sp>
      <p:pic>
        <p:nvPicPr>
          <p:cNvPr id="10" name="Image 2" descr="preencoded.png"/>
          <p:cNvPicPr>
            <a:picLocks noChangeAspect="1"/>
          </p:cNvPicPr>
          <p:nvPr/>
        </p:nvPicPr>
        <p:blipFill>
          <a:blip r:embed="rId5"/>
          <a:stretch>
            <a:fillRect/>
          </a:stretch>
        </p:blipFill>
        <p:spPr>
          <a:xfrm>
            <a:off x="2935010" y="4044077"/>
            <a:ext cx="3482935" cy="1280160"/>
          </a:xfrm>
          <a:prstGeom prst="rect">
            <a:avLst/>
          </a:prstGeom>
        </p:spPr>
      </p:pic>
      <p:sp>
        <p:nvSpPr>
          <p:cNvPr id="11" name="Text 6"/>
          <p:cNvSpPr/>
          <p:nvPr/>
        </p:nvSpPr>
        <p:spPr>
          <a:xfrm>
            <a:off x="4597598" y="4461986"/>
            <a:ext cx="157758" cy="444341"/>
          </a:xfrm>
          <a:prstGeom prst="rect">
            <a:avLst/>
          </a:prstGeom>
          <a:noFill/>
          <a:ln/>
        </p:spPr>
        <p:txBody>
          <a:bodyPr wrap="none" rtlCol="0" anchor="t"/>
          <a:lstStyle/>
          <a:p>
            <a:pPr marL="0" indent="0" algn="ctr">
              <a:lnSpc>
                <a:spcPts val="3499"/>
              </a:lnSpc>
              <a:buNone/>
            </a:pPr>
            <a:r>
              <a:rPr lang="en-US" sz="2187" dirty="0">
                <a:solidFill>
                  <a:srgbClr val="DCD7E5"/>
                </a:solidFill>
                <a:latin typeface="Montserrat" pitchFamily="34" charset="0"/>
                <a:ea typeface="Montserrat" pitchFamily="34" charset="-122"/>
                <a:cs typeface="Montserrat" pitchFamily="34" charset="-120"/>
              </a:rPr>
              <a:t>2</a:t>
            </a:r>
            <a:endParaRPr lang="en-US" sz="2187" dirty="0"/>
          </a:p>
        </p:txBody>
      </p:sp>
      <p:sp>
        <p:nvSpPr>
          <p:cNvPr id="12" name="Text 7"/>
          <p:cNvSpPr/>
          <p:nvPr/>
        </p:nvSpPr>
        <p:spPr>
          <a:xfrm>
            <a:off x="6640116" y="4062997"/>
            <a:ext cx="2967633"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Predictive Performance</a:t>
            </a:r>
            <a:endParaRPr lang="en-US" sz="2187" dirty="0"/>
          </a:p>
        </p:txBody>
      </p:sp>
      <p:sp>
        <p:nvSpPr>
          <p:cNvPr id="13" name="Text 8"/>
          <p:cNvSpPr/>
          <p:nvPr/>
        </p:nvSpPr>
        <p:spPr>
          <a:xfrm>
            <a:off x="6640116" y="4442311"/>
            <a:ext cx="4260771" cy="355402"/>
          </a:xfrm>
          <a:prstGeom prst="rect">
            <a:avLst/>
          </a:prstGeom>
          <a:noFill/>
          <a:ln/>
        </p:spPr>
        <p:txBody>
          <a:bodyPr wrap="none" rtlCol="0" anchor="t"/>
          <a:lstStyle/>
          <a:p>
            <a:pPr marL="0" indent="0" algn="l">
              <a:lnSpc>
                <a:spcPts val="2799"/>
              </a:lnSpc>
              <a:buNone/>
            </a:pPr>
            <a:r>
              <a:rPr lang="en-US" sz="1600" b="0" i="0" dirty="0">
                <a:solidFill>
                  <a:srgbClr val="ECECEC"/>
                </a:solidFill>
                <a:effectLst/>
                <a:latin typeface="Söhne"/>
              </a:rPr>
              <a:t>XGBoost and Random Forest typically outperform Logistic Regression in terms of predictive </a:t>
            </a:r>
          </a:p>
          <a:p>
            <a:pPr marL="0" indent="0" algn="l">
              <a:lnSpc>
                <a:spcPts val="2799"/>
              </a:lnSpc>
              <a:buNone/>
            </a:pPr>
            <a:r>
              <a:rPr lang="en-US" sz="1600" b="0" i="0" dirty="0">
                <a:solidFill>
                  <a:srgbClr val="ECECEC"/>
                </a:solidFill>
                <a:effectLst/>
                <a:latin typeface="Söhne"/>
              </a:rPr>
              <a:t>accuracy, especially when dealing with complex patterns.</a:t>
            </a:r>
            <a:endParaRPr lang="en-US" sz="1750" dirty="0"/>
          </a:p>
        </p:txBody>
      </p:sp>
      <p:sp>
        <p:nvSpPr>
          <p:cNvPr id="14" name="Shape 9"/>
          <p:cNvSpPr/>
          <p:nvPr/>
        </p:nvSpPr>
        <p:spPr>
          <a:xfrm>
            <a:off x="6473428" y="5326291"/>
            <a:ext cx="6063496" cy="22205"/>
          </a:xfrm>
          <a:prstGeom prst="roundRect">
            <a:avLst>
              <a:gd name="adj" fmla="val 450302"/>
            </a:avLst>
          </a:prstGeom>
          <a:solidFill>
            <a:srgbClr val="552C86"/>
          </a:solidFill>
          <a:ln/>
        </p:spPr>
      </p:sp>
      <p:pic>
        <p:nvPicPr>
          <p:cNvPr id="15" name="Image 3" descr="preencoded.png"/>
          <p:cNvPicPr>
            <a:picLocks noChangeAspect="1"/>
          </p:cNvPicPr>
          <p:nvPr/>
        </p:nvPicPr>
        <p:blipFill>
          <a:blip r:embed="rId6"/>
          <a:stretch>
            <a:fillRect/>
          </a:stretch>
        </p:blipFill>
        <p:spPr>
          <a:xfrm>
            <a:off x="2064306" y="5379720"/>
            <a:ext cx="5224343" cy="1280160"/>
          </a:xfrm>
          <a:prstGeom prst="rect">
            <a:avLst/>
          </a:prstGeom>
        </p:spPr>
      </p:pic>
      <p:sp>
        <p:nvSpPr>
          <p:cNvPr id="16" name="Text 10"/>
          <p:cNvSpPr/>
          <p:nvPr/>
        </p:nvSpPr>
        <p:spPr>
          <a:xfrm>
            <a:off x="4598075" y="5797629"/>
            <a:ext cx="156686" cy="444341"/>
          </a:xfrm>
          <a:prstGeom prst="rect">
            <a:avLst/>
          </a:prstGeom>
          <a:noFill/>
          <a:ln/>
        </p:spPr>
        <p:txBody>
          <a:bodyPr wrap="none" rtlCol="0" anchor="t"/>
          <a:lstStyle/>
          <a:p>
            <a:pPr marL="0" indent="0" algn="ctr">
              <a:lnSpc>
                <a:spcPts val="3499"/>
              </a:lnSpc>
              <a:buNone/>
            </a:pPr>
            <a:r>
              <a:rPr lang="en-US" sz="2187" dirty="0">
                <a:solidFill>
                  <a:srgbClr val="DCD7E5"/>
                </a:solidFill>
                <a:latin typeface="Montserrat" pitchFamily="34" charset="0"/>
                <a:ea typeface="Montserrat" pitchFamily="34" charset="-122"/>
                <a:cs typeface="Montserrat" pitchFamily="34" charset="-120"/>
              </a:rPr>
              <a:t>3</a:t>
            </a:r>
            <a:endParaRPr lang="en-US" sz="2187" dirty="0"/>
          </a:p>
        </p:txBody>
      </p:sp>
      <p:sp>
        <p:nvSpPr>
          <p:cNvPr id="17" name="Text 11"/>
          <p:cNvSpPr/>
          <p:nvPr/>
        </p:nvSpPr>
        <p:spPr>
          <a:xfrm>
            <a:off x="7510820" y="5376435"/>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Resource Constraints</a:t>
            </a:r>
            <a:endParaRPr lang="en-US" sz="2187" dirty="0"/>
          </a:p>
        </p:txBody>
      </p:sp>
      <p:sp>
        <p:nvSpPr>
          <p:cNvPr id="18" name="Text 12"/>
          <p:cNvSpPr/>
          <p:nvPr/>
        </p:nvSpPr>
        <p:spPr>
          <a:xfrm>
            <a:off x="7510820" y="5661369"/>
            <a:ext cx="2895362" cy="355402"/>
          </a:xfrm>
          <a:prstGeom prst="rect">
            <a:avLst/>
          </a:prstGeom>
          <a:noFill/>
          <a:ln/>
        </p:spPr>
        <p:txBody>
          <a:bodyPr wrap="none" rtlCol="0" anchor="t"/>
          <a:lstStyle/>
          <a:p>
            <a:pPr marL="0" indent="0" algn="l">
              <a:lnSpc>
                <a:spcPts val="2799"/>
              </a:lnSpc>
              <a:buNone/>
            </a:pPr>
            <a:r>
              <a:rPr lang="en-US" sz="1600" b="0" i="0" dirty="0">
                <a:solidFill>
                  <a:srgbClr val="ECECEC"/>
                </a:solidFill>
                <a:effectLst/>
                <a:latin typeface="Söhne"/>
              </a:rPr>
              <a:t>If computational resources are limited, Logistic Regression might be a more </a:t>
            </a:r>
          </a:p>
          <a:p>
            <a:pPr marL="0" indent="0" algn="l">
              <a:lnSpc>
                <a:spcPts val="2799"/>
              </a:lnSpc>
              <a:buNone/>
            </a:pPr>
            <a:r>
              <a:rPr lang="en-US" sz="1600" b="0" i="0" dirty="0">
                <a:solidFill>
                  <a:srgbClr val="ECECEC"/>
                </a:solidFill>
                <a:effectLst/>
                <a:latin typeface="Söhne"/>
              </a:rPr>
              <a:t>practical choice. Random Forest and XGBoost require more computational power.</a:t>
            </a:r>
            <a:endParaRPr lang="en-US" sz="1750" dirty="0"/>
          </a:p>
        </p:txBody>
      </p:sp>
      <p:pic>
        <p:nvPicPr>
          <p:cNvPr id="20" name="Image 3" descr="preencoded.png">
            <a:extLst>
              <a:ext uri="{FF2B5EF4-FFF2-40B4-BE49-F238E27FC236}">
                <a16:creationId xmlns:a16="http://schemas.microsoft.com/office/drawing/2014/main" id="{668D8085-CFB7-47ED-A3EB-C4FE7F725EBF}"/>
              </a:ext>
            </a:extLst>
          </p:cNvPr>
          <p:cNvPicPr>
            <a:picLocks noChangeAspect="1"/>
          </p:cNvPicPr>
          <p:nvPr/>
        </p:nvPicPr>
        <p:blipFill>
          <a:blip r:embed="rId6"/>
          <a:stretch>
            <a:fillRect/>
          </a:stretch>
        </p:blipFill>
        <p:spPr>
          <a:xfrm>
            <a:off x="773522" y="6741585"/>
            <a:ext cx="7906043" cy="1261161"/>
          </a:xfrm>
          <a:prstGeom prst="rect">
            <a:avLst/>
          </a:prstGeom>
        </p:spPr>
      </p:pic>
      <p:sp>
        <p:nvSpPr>
          <p:cNvPr id="23" name="TextBox 22">
            <a:extLst>
              <a:ext uri="{FF2B5EF4-FFF2-40B4-BE49-F238E27FC236}">
                <a16:creationId xmlns:a16="http://schemas.microsoft.com/office/drawing/2014/main" id="{4C15E7B6-D6E7-49EF-A62C-5CAFCE365908}"/>
              </a:ext>
            </a:extLst>
          </p:cNvPr>
          <p:cNvSpPr txBox="1"/>
          <p:nvPr/>
        </p:nvSpPr>
        <p:spPr>
          <a:xfrm>
            <a:off x="4528707" y="7259934"/>
            <a:ext cx="295422" cy="369332"/>
          </a:xfrm>
          <a:prstGeom prst="rect">
            <a:avLst/>
          </a:prstGeom>
          <a:noFill/>
        </p:spPr>
        <p:txBody>
          <a:bodyPr wrap="square">
            <a:spAutoFit/>
          </a:bodyPr>
          <a:lstStyle/>
          <a:p>
            <a:r>
              <a:rPr lang="en-US" dirty="0">
                <a:solidFill>
                  <a:schemeClr val="bg1"/>
                </a:solidFill>
              </a:rPr>
              <a:t>4</a:t>
            </a:r>
            <a:endParaRPr lang="en-IN" dirty="0">
              <a:solidFill>
                <a:schemeClr val="bg1"/>
              </a:solidFill>
            </a:endParaRPr>
          </a:p>
        </p:txBody>
      </p:sp>
      <p:sp>
        <p:nvSpPr>
          <p:cNvPr id="24" name="Shape 5">
            <a:extLst>
              <a:ext uri="{FF2B5EF4-FFF2-40B4-BE49-F238E27FC236}">
                <a16:creationId xmlns:a16="http://schemas.microsoft.com/office/drawing/2014/main" id="{B93C252A-C77A-4260-A23F-F34376CDF1A0}"/>
              </a:ext>
            </a:extLst>
          </p:cNvPr>
          <p:cNvSpPr/>
          <p:nvPr/>
        </p:nvSpPr>
        <p:spPr>
          <a:xfrm>
            <a:off x="7433787" y="6653416"/>
            <a:ext cx="6934200" cy="22205"/>
          </a:xfrm>
          <a:prstGeom prst="roundRect">
            <a:avLst>
              <a:gd name="adj" fmla="val 450302"/>
            </a:avLst>
          </a:prstGeom>
          <a:solidFill>
            <a:srgbClr val="552C86"/>
          </a:solidFill>
          <a:ln/>
        </p:spPr>
      </p:sp>
      <p:sp>
        <p:nvSpPr>
          <p:cNvPr id="25" name="Text 11">
            <a:extLst>
              <a:ext uri="{FF2B5EF4-FFF2-40B4-BE49-F238E27FC236}">
                <a16:creationId xmlns:a16="http://schemas.microsoft.com/office/drawing/2014/main" id="{FA36C11C-3336-440E-8783-D02CA1E44760}"/>
              </a:ext>
            </a:extLst>
          </p:cNvPr>
          <p:cNvSpPr/>
          <p:nvPr/>
        </p:nvSpPr>
        <p:spPr>
          <a:xfrm>
            <a:off x="8355203" y="6703792"/>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Model Complexity</a:t>
            </a:r>
            <a:endParaRPr lang="en-US" sz="2187" dirty="0"/>
          </a:p>
        </p:txBody>
      </p:sp>
      <p:sp>
        <p:nvSpPr>
          <p:cNvPr id="26" name="Text 12">
            <a:extLst>
              <a:ext uri="{FF2B5EF4-FFF2-40B4-BE49-F238E27FC236}">
                <a16:creationId xmlns:a16="http://schemas.microsoft.com/office/drawing/2014/main" id="{BA7A17F6-BE7B-44D2-8A1B-17C0F0345896}"/>
              </a:ext>
            </a:extLst>
          </p:cNvPr>
          <p:cNvSpPr/>
          <p:nvPr/>
        </p:nvSpPr>
        <p:spPr>
          <a:xfrm>
            <a:off x="8355203" y="7016763"/>
            <a:ext cx="2895362" cy="355402"/>
          </a:xfrm>
          <a:prstGeom prst="rect">
            <a:avLst/>
          </a:prstGeom>
          <a:noFill/>
          <a:ln/>
        </p:spPr>
        <p:txBody>
          <a:bodyPr wrap="none" rtlCol="0" anchor="t"/>
          <a:lstStyle/>
          <a:p>
            <a:pPr marL="0" indent="0" algn="l">
              <a:lnSpc>
                <a:spcPts val="2799"/>
              </a:lnSpc>
              <a:buNone/>
            </a:pPr>
            <a:r>
              <a:rPr lang="en-US" sz="1600" b="0" i="0" dirty="0">
                <a:solidFill>
                  <a:srgbClr val="ECECEC"/>
                </a:solidFill>
                <a:effectLst/>
                <a:latin typeface="Söhne"/>
              </a:rPr>
              <a:t>Consider the trade-off between model complexity and performance. </a:t>
            </a:r>
          </a:p>
          <a:p>
            <a:pPr marL="0" indent="0" algn="l">
              <a:lnSpc>
                <a:spcPts val="2799"/>
              </a:lnSpc>
              <a:buNone/>
            </a:pPr>
            <a:r>
              <a:rPr lang="en-US" sz="1600" b="0" i="0" dirty="0">
                <a:solidFill>
                  <a:srgbClr val="ECECEC"/>
                </a:solidFill>
                <a:effectLst/>
                <a:latin typeface="Söhne"/>
              </a:rPr>
              <a:t>Logistic Regression is simpler but may sacrifice some predictive power.</a:t>
            </a:r>
            <a:endParaRPr lang="en-US" sz="1750" dirty="0"/>
          </a:p>
        </p:txBody>
      </p:sp>
      <p:sp>
        <p:nvSpPr>
          <p:cNvPr id="27" name="TextBox 26">
            <a:extLst>
              <a:ext uri="{FF2B5EF4-FFF2-40B4-BE49-F238E27FC236}">
                <a16:creationId xmlns:a16="http://schemas.microsoft.com/office/drawing/2014/main" id="{1A18E49F-B3E3-4D6E-897E-603C1CA545BF}"/>
              </a:ext>
            </a:extLst>
          </p:cNvPr>
          <p:cNvSpPr txBox="1"/>
          <p:nvPr/>
        </p:nvSpPr>
        <p:spPr>
          <a:xfrm>
            <a:off x="2202812" y="1547328"/>
            <a:ext cx="9910689" cy="369332"/>
          </a:xfrm>
          <a:prstGeom prst="rect">
            <a:avLst/>
          </a:prstGeom>
          <a:noFill/>
        </p:spPr>
        <p:txBody>
          <a:bodyPr wrap="square" rtlCol="0">
            <a:spAutoFit/>
          </a:bodyPr>
          <a:lstStyle/>
          <a:p>
            <a:r>
              <a:rPr lang="en-US" dirty="0">
                <a:solidFill>
                  <a:schemeClr val="bg1"/>
                </a:solidFill>
              </a:rPr>
              <a:t>Below are important considerations that should be taken into account when choosing the best model:</a:t>
            </a:r>
            <a:endParaRPr lang="en-IN"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537710" y="2418287"/>
            <a:ext cx="5554980" cy="694373"/>
          </a:xfrm>
          <a:prstGeom prst="rect">
            <a:avLst/>
          </a:prstGeom>
          <a:noFill/>
          <a:ln/>
        </p:spPr>
        <p:txBody>
          <a:bodyPr wrap="none" rtlCol="0" anchor="t"/>
          <a:lstStyle/>
          <a:p>
            <a:pPr marL="0" indent="0" algn="ctr">
              <a:lnSpc>
                <a:spcPts val="5468"/>
              </a:lnSpc>
              <a:buNone/>
            </a:pPr>
            <a:r>
              <a:rPr lang="en-US" sz="4374" dirty="0">
                <a:solidFill>
                  <a:srgbClr val="F2F0F4"/>
                </a:solidFill>
                <a:latin typeface="Heebo" pitchFamily="2" charset="-79"/>
                <a:ea typeface="Montserrat" pitchFamily="34" charset="-122"/>
                <a:cs typeface="Heebo" pitchFamily="2" charset="-79"/>
              </a:rPr>
              <a:t>THANK YOU!!!</a:t>
            </a:r>
            <a:endParaRPr lang="en-US" sz="4374" dirty="0">
              <a:latin typeface="Heebo" pitchFamily="2" charset="-79"/>
              <a:cs typeface="Heebo" pitchFamily="2" charset="-79"/>
            </a:endParaRPr>
          </a:p>
        </p:txBody>
      </p:sp>
      <p:sp>
        <p:nvSpPr>
          <p:cNvPr id="5" name="Text 2"/>
          <p:cNvSpPr/>
          <p:nvPr/>
        </p:nvSpPr>
        <p:spPr>
          <a:xfrm>
            <a:off x="2794323" y="4141579"/>
            <a:ext cx="10199013" cy="710803"/>
          </a:xfrm>
          <a:prstGeom prst="rect">
            <a:avLst/>
          </a:prstGeom>
          <a:noFill/>
          <a:ln/>
        </p:spPr>
        <p:txBody>
          <a:bodyPr wrap="square" rtlCol="0" anchor="t"/>
          <a:lstStyle/>
          <a:p>
            <a:pPr algn="ctr"/>
            <a:r>
              <a:rPr lang="en-IN" sz="2000" dirty="0">
                <a:solidFill>
                  <a:schemeClr val="bg1"/>
                </a:solidFill>
                <a:latin typeface="Heebo" pitchFamily="2" charset="-79"/>
                <a:cs typeface="Heebo" pitchFamily="2" charset="-79"/>
              </a:rPr>
              <a:t>In case of any queries, please feel free to write to me </a:t>
            </a:r>
            <a:r>
              <a:rPr lang="en-IN" sz="1600" dirty="0">
                <a:latin typeface="Heebo" pitchFamily="2" charset="-79"/>
                <a:cs typeface="Heebo" pitchFamily="2" charset="-79"/>
              </a:rPr>
              <a:t>at:</a:t>
            </a:r>
          </a:p>
          <a:p>
            <a:pPr algn="ctr"/>
            <a:r>
              <a:rPr lang="en-US" sz="1600" dirty="0">
                <a:latin typeface="Heebo" pitchFamily="2" charset="-79"/>
                <a:ea typeface="Tahoma" panose="020B0604030504040204" pitchFamily="34" charset="0"/>
                <a:cs typeface="Heebo" pitchFamily="2" charset="-79"/>
                <a:hlinkClick r:id="rId4"/>
              </a:rPr>
              <a:t>jareickal@arizona.edu</a:t>
            </a:r>
            <a:endParaRPr lang="en-US" sz="1600" dirty="0">
              <a:latin typeface="Heebo" pitchFamily="2" charset="-79"/>
              <a:ea typeface="Tahoma" panose="020B0604030504040204" pitchFamily="34" charset="0"/>
              <a:cs typeface="Heebo" pitchFamily="2" charset="-79"/>
            </a:endParaRPr>
          </a:p>
        </p:txBody>
      </p:sp>
    </p:spTree>
    <p:extLst>
      <p:ext uri="{BB962C8B-B14F-4D97-AF65-F5344CB8AC3E}">
        <p14:creationId xmlns:p14="http://schemas.microsoft.com/office/powerpoint/2010/main" val="287690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p:cNvPicPr>
            <a:picLocks noChangeAspect="1"/>
          </p:cNvPicPr>
          <p:nvPr/>
        </p:nvPicPr>
        <p:blipFill>
          <a:blip r:embed="rId4"/>
          <a:srcRect/>
          <a:stretch/>
        </p:blipFill>
        <p:spPr>
          <a:xfrm>
            <a:off x="10791527" y="219834"/>
            <a:ext cx="3657600" cy="7789932"/>
          </a:xfrm>
          <a:prstGeom prst="rect">
            <a:avLst/>
          </a:prstGeom>
        </p:spPr>
      </p:pic>
      <p:sp>
        <p:nvSpPr>
          <p:cNvPr id="5" name="Text 1"/>
          <p:cNvSpPr/>
          <p:nvPr/>
        </p:nvSpPr>
        <p:spPr>
          <a:xfrm>
            <a:off x="833199" y="1458516"/>
            <a:ext cx="5738693"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Data</a:t>
            </a:r>
            <a:r>
              <a:rPr lang="en-US" sz="4374" dirty="0"/>
              <a:t> </a:t>
            </a:r>
            <a:r>
              <a:rPr lang="en-US" sz="4374" dirty="0">
                <a:solidFill>
                  <a:srgbClr val="F2F0F4"/>
                </a:solidFill>
                <a:latin typeface="Montserrat" pitchFamily="34" charset="0"/>
              </a:rPr>
              <a:t>Overview</a:t>
            </a:r>
          </a:p>
        </p:txBody>
      </p:sp>
      <p:sp>
        <p:nvSpPr>
          <p:cNvPr id="6" name="Shape 2"/>
          <p:cNvSpPr/>
          <p:nvPr/>
        </p:nvSpPr>
        <p:spPr>
          <a:xfrm>
            <a:off x="1144310" y="2486144"/>
            <a:ext cx="44410" cy="4284821"/>
          </a:xfrm>
          <a:prstGeom prst="roundRect">
            <a:avLst>
              <a:gd name="adj" fmla="val 225151"/>
            </a:avLst>
          </a:prstGeom>
          <a:solidFill>
            <a:srgbClr val="552C86"/>
          </a:solidFill>
          <a:ln/>
        </p:spPr>
      </p:sp>
      <p:sp>
        <p:nvSpPr>
          <p:cNvPr id="7" name="Shape 3"/>
          <p:cNvSpPr/>
          <p:nvPr/>
        </p:nvSpPr>
        <p:spPr>
          <a:xfrm>
            <a:off x="1416427" y="2887444"/>
            <a:ext cx="777597" cy="44410"/>
          </a:xfrm>
          <a:prstGeom prst="roundRect">
            <a:avLst>
              <a:gd name="adj" fmla="val 225151"/>
            </a:avLst>
          </a:prstGeom>
          <a:solidFill>
            <a:srgbClr val="552C86"/>
          </a:solidFill>
          <a:ln/>
        </p:spPr>
      </p:sp>
      <p:sp>
        <p:nvSpPr>
          <p:cNvPr id="8" name="Shape 4"/>
          <p:cNvSpPr/>
          <p:nvPr/>
        </p:nvSpPr>
        <p:spPr>
          <a:xfrm>
            <a:off x="916484" y="2659737"/>
            <a:ext cx="499943" cy="499943"/>
          </a:xfrm>
          <a:prstGeom prst="roundRect">
            <a:avLst>
              <a:gd name="adj" fmla="val 20000"/>
            </a:avLst>
          </a:prstGeom>
          <a:solidFill>
            <a:srgbClr val="3C136D"/>
          </a:solidFill>
          <a:ln w="7620">
            <a:solidFill>
              <a:srgbClr val="552C86"/>
            </a:solidFill>
            <a:prstDash val="solid"/>
          </a:ln>
        </p:spPr>
      </p:sp>
      <p:sp>
        <p:nvSpPr>
          <p:cNvPr id="9" name="Text 5"/>
          <p:cNvSpPr/>
          <p:nvPr/>
        </p:nvSpPr>
        <p:spPr>
          <a:xfrm>
            <a:off x="1106269" y="2701409"/>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10" name="Text 6"/>
          <p:cNvSpPr/>
          <p:nvPr/>
        </p:nvSpPr>
        <p:spPr>
          <a:xfrm>
            <a:off x="2388513" y="2708315"/>
            <a:ext cx="2865715" cy="347186"/>
          </a:xfrm>
          <a:prstGeom prst="rect">
            <a:avLst/>
          </a:prstGeom>
          <a:noFill/>
          <a:ln/>
        </p:spPr>
        <p:txBody>
          <a:bodyPr wrap="none" rtlCol="0" anchor="t"/>
          <a:lstStyle/>
          <a:p>
            <a:pPr marL="0" indent="0" algn="l">
              <a:lnSpc>
                <a:spcPts val="2734"/>
              </a:lnSpc>
              <a:buNone/>
            </a:pPr>
            <a:r>
              <a:rPr lang="en-US" sz="2187" dirty="0">
                <a:solidFill>
                  <a:schemeClr val="bg1"/>
                </a:solidFill>
              </a:rPr>
              <a:t>Null Values</a:t>
            </a:r>
          </a:p>
        </p:txBody>
      </p:sp>
      <p:sp>
        <p:nvSpPr>
          <p:cNvPr id="11" name="Text 7"/>
          <p:cNvSpPr/>
          <p:nvPr/>
        </p:nvSpPr>
        <p:spPr>
          <a:xfrm>
            <a:off x="2388513" y="3188732"/>
            <a:ext cx="7751088" cy="355402"/>
          </a:xfrm>
          <a:prstGeom prst="rect">
            <a:avLst/>
          </a:prstGeom>
          <a:noFill/>
          <a:ln/>
        </p:spPr>
        <p:txBody>
          <a:bodyPr wrap="none" rtlCol="0" anchor="t"/>
          <a:lstStyle/>
          <a:p>
            <a:pPr marL="0" indent="0" algn="l">
              <a:lnSpc>
                <a:spcPts val="2799"/>
              </a:lnSpc>
              <a:buNone/>
            </a:pPr>
            <a:r>
              <a:rPr lang="en-US" sz="1750" dirty="0">
                <a:solidFill>
                  <a:schemeClr val="bg1"/>
                </a:solidFill>
              </a:rPr>
              <a:t>There are no null values detected for any of the columns in the dataset </a:t>
            </a:r>
          </a:p>
        </p:txBody>
      </p:sp>
      <p:sp>
        <p:nvSpPr>
          <p:cNvPr id="12" name="Shape 8"/>
          <p:cNvSpPr/>
          <p:nvPr/>
        </p:nvSpPr>
        <p:spPr>
          <a:xfrm>
            <a:off x="1416427" y="4389775"/>
            <a:ext cx="777597" cy="44410"/>
          </a:xfrm>
          <a:prstGeom prst="roundRect">
            <a:avLst>
              <a:gd name="adj" fmla="val 225151"/>
            </a:avLst>
          </a:prstGeom>
          <a:solidFill>
            <a:srgbClr val="552C86"/>
          </a:solidFill>
          <a:ln/>
        </p:spPr>
      </p:sp>
      <p:sp>
        <p:nvSpPr>
          <p:cNvPr id="13" name="Shape 9"/>
          <p:cNvSpPr/>
          <p:nvPr/>
        </p:nvSpPr>
        <p:spPr>
          <a:xfrm>
            <a:off x="916484" y="4162068"/>
            <a:ext cx="499943" cy="499943"/>
          </a:xfrm>
          <a:prstGeom prst="roundRect">
            <a:avLst>
              <a:gd name="adj" fmla="val 20000"/>
            </a:avLst>
          </a:prstGeom>
          <a:solidFill>
            <a:srgbClr val="3C136D"/>
          </a:solidFill>
          <a:ln w="7620">
            <a:solidFill>
              <a:srgbClr val="552C86"/>
            </a:solidFill>
            <a:prstDash val="solid"/>
          </a:ln>
        </p:spPr>
      </p:sp>
      <p:sp>
        <p:nvSpPr>
          <p:cNvPr id="14" name="Text 10"/>
          <p:cNvSpPr/>
          <p:nvPr/>
        </p:nvSpPr>
        <p:spPr>
          <a:xfrm>
            <a:off x="1071741" y="4203740"/>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5" name="Text 11"/>
          <p:cNvSpPr/>
          <p:nvPr/>
        </p:nvSpPr>
        <p:spPr>
          <a:xfrm>
            <a:off x="2388513" y="4210645"/>
            <a:ext cx="3622834" cy="347186"/>
          </a:xfrm>
          <a:prstGeom prst="rect">
            <a:avLst/>
          </a:prstGeom>
          <a:noFill/>
          <a:ln/>
        </p:spPr>
        <p:txBody>
          <a:bodyPr wrap="none" rtlCol="0" anchor="t"/>
          <a:lstStyle/>
          <a:p>
            <a:pPr marL="0" indent="0" algn="l">
              <a:lnSpc>
                <a:spcPts val="2734"/>
              </a:lnSpc>
              <a:buNone/>
            </a:pPr>
            <a:r>
              <a:rPr lang="en-US" sz="2187" dirty="0">
                <a:solidFill>
                  <a:schemeClr val="bg1"/>
                </a:solidFill>
              </a:rPr>
              <a:t>Datatypes</a:t>
            </a:r>
          </a:p>
        </p:txBody>
      </p:sp>
      <p:sp>
        <p:nvSpPr>
          <p:cNvPr id="16" name="Text 12"/>
          <p:cNvSpPr/>
          <p:nvPr/>
        </p:nvSpPr>
        <p:spPr>
          <a:xfrm>
            <a:off x="2388513" y="4691063"/>
            <a:ext cx="7751088" cy="355402"/>
          </a:xfrm>
          <a:prstGeom prst="rect">
            <a:avLst/>
          </a:prstGeom>
          <a:noFill/>
          <a:ln/>
        </p:spPr>
        <p:txBody>
          <a:bodyPr wrap="none" rtlCol="0" anchor="t"/>
          <a:lstStyle/>
          <a:p>
            <a:pPr marL="0" indent="0" algn="l">
              <a:lnSpc>
                <a:spcPts val="2799"/>
              </a:lnSpc>
              <a:buNone/>
            </a:pPr>
            <a:r>
              <a:rPr lang="en-US" sz="1750" dirty="0">
                <a:solidFill>
                  <a:schemeClr val="bg1"/>
                </a:solidFill>
              </a:rPr>
              <a:t>Apart from the label column which is an integer, all the other columns are floats</a:t>
            </a:r>
          </a:p>
        </p:txBody>
      </p:sp>
      <p:sp>
        <p:nvSpPr>
          <p:cNvPr id="17" name="Shape 13"/>
          <p:cNvSpPr/>
          <p:nvPr/>
        </p:nvSpPr>
        <p:spPr>
          <a:xfrm>
            <a:off x="1416427" y="5892105"/>
            <a:ext cx="777597" cy="44410"/>
          </a:xfrm>
          <a:prstGeom prst="roundRect">
            <a:avLst>
              <a:gd name="adj" fmla="val 225151"/>
            </a:avLst>
          </a:prstGeom>
          <a:solidFill>
            <a:srgbClr val="552C86"/>
          </a:solidFill>
          <a:ln/>
        </p:spPr>
      </p:sp>
      <p:sp>
        <p:nvSpPr>
          <p:cNvPr id="18" name="Shape 14"/>
          <p:cNvSpPr/>
          <p:nvPr/>
        </p:nvSpPr>
        <p:spPr>
          <a:xfrm>
            <a:off x="916484" y="5664398"/>
            <a:ext cx="499943" cy="499943"/>
          </a:xfrm>
          <a:prstGeom prst="roundRect">
            <a:avLst>
              <a:gd name="adj" fmla="val 20000"/>
            </a:avLst>
          </a:prstGeom>
          <a:solidFill>
            <a:srgbClr val="3C136D"/>
          </a:solidFill>
          <a:ln w="7620">
            <a:solidFill>
              <a:srgbClr val="552C86"/>
            </a:solidFill>
            <a:prstDash val="solid"/>
          </a:ln>
        </p:spPr>
      </p:sp>
      <p:sp>
        <p:nvSpPr>
          <p:cNvPr id="19" name="Text 15"/>
          <p:cNvSpPr/>
          <p:nvPr/>
        </p:nvSpPr>
        <p:spPr>
          <a:xfrm>
            <a:off x="1072455" y="5706070"/>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20" name="Text 16"/>
          <p:cNvSpPr/>
          <p:nvPr/>
        </p:nvSpPr>
        <p:spPr>
          <a:xfrm>
            <a:off x="2388513" y="5712976"/>
            <a:ext cx="3188613" cy="347186"/>
          </a:xfrm>
          <a:prstGeom prst="rect">
            <a:avLst/>
          </a:prstGeom>
          <a:noFill/>
          <a:ln/>
        </p:spPr>
        <p:txBody>
          <a:bodyPr wrap="none" rtlCol="0" anchor="t"/>
          <a:lstStyle/>
          <a:p>
            <a:pPr marL="0" indent="0" algn="l">
              <a:lnSpc>
                <a:spcPts val="2734"/>
              </a:lnSpc>
              <a:buNone/>
            </a:pPr>
            <a:r>
              <a:rPr lang="en-US" sz="2187" dirty="0">
                <a:solidFill>
                  <a:schemeClr val="bg1"/>
                </a:solidFill>
              </a:rPr>
              <a:t>Columns</a:t>
            </a:r>
          </a:p>
        </p:txBody>
      </p:sp>
      <p:sp>
        <p:nvSpPr>
          <p:cNvPr id="21" name="Text 17"/>
          <p:cNvSpPr/>
          <p:nvPr/>
        </p:nvSpPr>
        <p:spPr>
          <a:xfrm>
            <a:off x="2388513" y="6193393"/>
            <a:ext cx="7751088" cy="355402"/>
          </a:xfrm>
          <a:prstGeom prst="rect">
            <a:avLst/>
          </a:prstGeom>
          <a:noFill/>
          <a:ln/>
        </p:spPr>
        <p:txBody>
          <a:bodyPr wrap="none" rtlCol="0" anchor="t"/>
          <a:lstStyle/>
          <a:p>
            <a:pPr marL="0" indent="0" algn="l">
              <a:lnSpc>
                <a:spcPts val="2799"/>
              </a:lnSpc>
              <a:buNone/>
            </a:pPr>
            <a:r>
              <a:rPr lang="en-US" sz="1600" b="0" i="0" dirty="0">
                <a:solidFill>
                  <a:srgbClr val="D0CCC6"/>
                </a:solidFill>
                <a:effectLst/>
                <a:latin typeface="freight-text-pro"/>
              </a:rPr>
              <a:t>Apart from “time” and “amount,” all the other features</a:t>
            </a:r>
            <a:r>
              <a:rPr lang="en-US" sz="1600" b="1" i="0" dirty="0">
                <a:solidFill>
                  <a:srgbClr val="D0CCC6"/>
                </a:solidFill>
                <a:effectLst/>
                <a:latin typeface="freight-text-pro"/>
              </a:rPr>
              <a:t> (V1, V2, V3, up to V28)</a:t>
            </a:r>
            <a:r>
              <a:rPr lang="en-US" sz="1600" b="0" i="0" dirty="0">
                <a:solidFill>
                  <a:srgbClr val="D0CCC6"/>
                </a:solidFill>
                <a:effectLst/>
                <a:latin typeface="freight-text-pro"/>
              </a:rPr>
              <a:t> </a:t>
            </a:r>
          </a:p>
          <a:p>
            <a:pPr marL="0" indent="0" algn="l">
              <a:lnSpc>
                <a:spcPts val="2799"/>
              </a:lnSpc>
              <a:buNone/>
            </a:pPr>
            <a:r>
              <a:rPr lang="en-US" sz="1600" b="0" i="0" dirty="0">
                <a:solidFill>
                  <a:srgbClr val="D0CCC6"/>
                </a:solidFill>
                <a:effectLst/>
                <a:latin typeface="freight-text-pro"/>
              </a:rPr>
              <a:t>are the principal components obtained using PCA.</a:t>
            </a:r>
            <a:endParaRPr lang="en-US" sz="1750" dirty="0"/>
          </a:p>
        </p:txBody>
      </p:sp>
    </p:spTree>
    <p:extLst>
      <p:ext uri="{BB962C8B-B14F-4D97-AF65-F5344CB8AC3E}">
        <p14:creationId xmlns:p14="http://schemas.microsoft.com/office/powerpoint/2010/main" val="359235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3340" y="497741"/>
            <a:ext cx="5554980" cy="694373"/>
          </a:xfrm>
          <a:prstGeom prst="rect">
            <a:avLst/>
          </a:prstGeom>
          <a:noFill/>
          <a:ln/>
        </p:spPr>
        <p:txBody>
          <a:bodyPr wrap="none" rtlCol="0" anchor="t"/>
          <a:lstStyle/>
          <a:p>
            <a:pPr marL="0" indent="0">
              <a:lnSpc>
                <a:spcPts val="5468"/>
              </a:lnSpc>
              <a:buNone/>
            </a:pPr>
            <a:r>
              <a:rPr lang="en-US" sz="4374" dirty="0">
                <a:solidFill>
                  <a:schemeClr val="bg1"/>
                </a:solidFill>
              </a:rPr>
              <a:t>Fraudulent vs non-fraudulent transactions</a:t>
            </a:r>
          </a:p>
        </p:txBody>
      </p:sp>
      <p:sp>
        <p:nvSpPr>
          <p:cNvPr id="7" name="Text 4"/>
          <p:cNvSpPr/>
          <p:nvPr/>
        </p:nvSpPr>
        <p:spPr>
          <a:xfrm>
            <a:off x="1795517" y="543512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rPr>
              <a:t>The percentage of fraudulent transactions is 99.83% while the non fraud fraudulent transactions is a meagre 0.17%</a:t>
            </a:r>
          </a:p>
          <a:p>
            <a:pPr marL="342900" indent="-342900" algn="l">
              <a:lnSpc>
                <a:spcPts val="2799"/>
              </a:lnSpc>
              <a:buSzPct val="100000"/>
              <a:buChar char="•"/>
            </a:pPr>
            <a:r>
              <a:rPr lang="en-US" sz="1750" dirty="0">
                <a:solidFill>
                  <a:schemeClr val="bg1"/>
                </a:solidFill>
              </a:rPr>
              <a:t>This leads to extreme imbalance in the distribution of the classes</a:t>
            </a:r>
          </a:p>
          <a:p>
            <a:pPr marL="342900" indent="-342900" algn="l">
              <a:lnSpc>
                <a:spcPts val="2799"/>
              </a:lnSpc>
              <a:buSzPct val="100000"/>
              <a:buChar char="•"/>
            </a:pPr>
            <a:r>
              <a:rPr lang="en-US" sz="1750" dirty="0">
                <a:solidFill>
                  <a:schemeClr val="bg1"/>
                </a:solidFill>
              </a:rPr>
              <a:t>This can lead to biased models that perform poorly on the minority class. Here are some techniques to address class imbalance:</a:t>
            </a:r>
          </a:p>
          <a:p>
            <a:pPr marL="800100" lvl="1" indent="-342900">
              <a:lnSpc>
                <a:spcPts val="2799"/>
              </a:lnSpc>
              <a:buSzPct val="100000"/>
              <a:buChar char="•"/>
            </a:pPr>
            <a:r>
              <a:rPr lang="en-US" sz="1750" dirty="0">
                <a:solidFill>
                  <a:schemeClr val="bg1"/>
                </a:solidFill>
              </a:rPr>
              <a:t>Under sampling: Randomly remove instances from the majority class to balance the class distribution.</a:t>
            </a:r>
          </a:p>
          <a:p>
            <a:pPr marL="800100" lvl="1" indent="-342900">
              <a:lnSpc>
                <a:spcPts val="2799"/>
              </a:lnSpc>
              <a:buSzPct val="100000"/>
              <a:buChar char="•"/>
            </a:pPr>
            <a:r>
              <a:rPr lang="en-US" sz="1750" dirty="0">
                <a:solidFill>
                  <a:schemeClr val="bg1"/>
                </a:solidFill>
              </a:rPr>
              <a:t>Oversampling: Replicate instances from the minority class or generate synthetic instances to balance the class distribution.</a:t>
            </a:r>
          </a:p>
          <a:p>
            <a:pPr marL="800100" lvl="1" indent="-342900">
              <a:lnSpc>
                <a:spcPts val="2799"/>
              </a:lnSpc>
              <a:buSzPct val="100000"/>
              <a:buChar char="•"/>
            </a:pPr>
            <a:r>
              <a:rPr lang="en-US" sz="1750" dirty="0">
                <a:solidFill>
                  <a:schemeClr val="bg1"/>
                </a:solidFill>
              </a:rPr>
              <a:t>SMOTE (Synthetic Minority Over-sampling Technique): Generate synthetic samples for the minority class by interpolating </a:t>
            </a:r>
          </a:p>
          <a:p>
            <a:pPr lvl="1">
              <a:lnSpc>
                <a:spcPts val="2799"/>
              </a:lnSpc>
              <a:buSzPct val="100000"/>
            </a:pPr>
            <a:r>
              <a:rPr lang="en-US" sz="1750" dirty="0">
                <a:solidFill>
                  <a:schemeClr val="bg1"/>
                </a:solidFill>
              </a:rPr>
              <a:t>       between existing instances.</a:t>
            </a:r>
          </a:p>
        </p:txBody>
      </p:sp>
      <p:pic>
        <p:nvPicPr>
          <p:cNvPr id="9" name="Picture 8">
            <a:extLst>
              <a:ext uri="{FF2B5EF4-FFF2-40B4-BE49-F238E27FC236}">
                <a16:creationId xmlns:a16="http://schemas.microsoft.com/office/drawing/2014/main" id="{348D2A1B-4032-43E4-A864-F2833CB0385F}"/>
              </a:ext>
            </a:extLst>
          </p:cNvPr>
          <p:cNvPicPr>
            <a:picLocks noChangeAspect="1"/>
          </p:cNvPicPr>
          <p:nvPr/>
        </p:nvPicPr>
        <p:blipFill>
          <a:blip r:embed="rId4"/>
          <a:stretch>
            <a:fillRect/>
          </a:stretch>
        </p:blipFill>
        <p:spPr>
          <a:xfrm>
            <a:off x="2833162" y="1310145"/>
            <a:ext cx="7170315" cy="3813511"/>
          </a:xfrm>
          <a:prstGeom prst="rect">
            <a:avLst/>
          </a:prstGeom>
        </p:spPr>
      </p:pic>
    </p:spTree>
    <p:extLst>
      <p:ext uri="{BB962C8B-B14F-4D97-AF65-F5344CB8AC3E}">
        <p14:creationId xmlns:p14="http://schemas.microsoft.com/office/powerpoint/2010/main" val="61564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3340" y="497741"/>
            <a:ext cx="5554980" cy="694373"/>
          </a:xfrm>
          <a:prstGeom prst="rect">
            <a:avLst/>
          </a:prstGeom>
          <a:noFill/>
          <a:ln/>
        </p:spPr>
        <p:txBody>
          <a:bodyPr wrap="none" rtlCol="0" anchor="t"/>
          <a:lstStyle/>
          <a:p>
            <a:pPr marL="0" indent="0">
              <a:lnSpc>
                <a:spcPts val="5468"/>
              </a:lnSpc>
              <a:buNone/>
            </a:pPr>
            <a:r>
              <a:rPr lang="en-US" sz="4374" dirty="0">
                <a:solidFill>
                  <a:schemeClr val="bg1"/>
                </a:solidFill>
              </a:rPr>
              <a:t>Average Transaction Amount Over Time</a:t>
            </a:r>
          </a:p>
        </p:txBody>
      </p:sp>
      <p:sp>
        <p:nvSpPr>
          <p:cNvPr id="7" name="Text 4"/>
          <p:cNvSpPr/>
          <p:nvPr/>
        </p:nvSpPr>
        <p:spPr>
          <a:xfrm>
            <a:off x="1795517" y="5435124"/>
            <a:ext cx="10199013" cy="355402"/>
          </a:xfrm>
          <a:prstGeom prst="rect">
            <a:avLst/>
          </a:prstGeom>
          <a:noFill/>
          <a:ln/>
        </p:spPr>
        <p:txBody>
          <a:bodyPr wrap="none" rtlCol="0" anchor="t"/>
          <a:lstStyle/>
          <a:p>
            <a:pPr marL="285750" indent="-285750" algn="l">
              <a:lnSpc>
                <a:spcPts val="2799"/>
              </a:lnSpc>
              <a:buClr>
                <a:schemeClr val="bg1"/>
              </a:buClr>
              <a:buSzPct val="100000"/>
              <a:buFont typeface="Arial" panose="020B0604020202020204" pitchFamily="34" charset="0"/>
              <a:buChar char="•"/>
            </a:pPr>
            <a:r>
              <a:rPr lang="en-US" sz="1600" dirty="0">
                <a:solidFill>
                  <a:schemeClr val="bg2"/>
                </a:solidFill>
              </a:rPr>
              <a:t>U</a:t>
            </a:r>
            <a:r>
              <a:rPr lang="en-US" sz="1600" b="0" i="0" dirty="0">
                <a:solidFill>
                  <a:schemeClr val="bg2"/>
                </a:solidFill>
                <a:effectLst/>
                <a:latin typeface="Söhne"/>
              </a:rPr>
              <a:t>nusual</a:t>
            </a:r>
            <a:r>
              <a:rPr lang="en-US" sz="1600" b="0" i="0" dirty="0">
                <a:solidFill>
                  <a:srgbClr val="ECECEC"/>
                </a:solidFill>
                <a:effectLst/>
                <a:latin typeface="Söhne"/>
              </a:rPr>
              <a:t> spikes in the graph representing fraudulent transactions suggests that there are specific time </a:t>
            </a:r>
          </a:p>
          <a:p>
            <a:pPr algn="l">
              <a:lnSpc>
                <a:spcPts val="2799"/>
              </a:lnSpc>
              <a:buSzPct val="100000"/>
            </a:pPr>
            <a:r>
              <a:rPr lang="en-US" sz="1600" dirty="0">
                <a:solidFill>
                  <a:srgbClr val="ECECEC"/>
                </a:solidFill>
                <a:latin typeface="Söhne"/>
              </a:rPr>
              <a:t>      </a:t>
            </a:r>
            <a:r>
              <a:rPr lang="en-US" sz="1600" b="0" i="0" dirty="0">
                <a:solidFill>
                  <a:srgbClr val="ECECEC"/>
                </a:solidFill>
                <a:effectLst/>
                <a:latin typeface="Söhne"/>
              </a:rPr>
              <a:t>periods where the occurrence of fraudulent activities deviates significantly from the expected or normal behavior.</a:t>
            </a:r>
          </a:p>
          <a:p>
            <a:pPr marL="285750" indent="-285750" algn="l">
              <a:lnSpc>
                <a:spcPts val="2799"/>
              </a:lnSpc>
              <a:buSzPct val="100000"/>
              <a:buFont typeface="Arial" panose="020B0604020202020204" pitchFamily="34" charset="0"/>
              <a:buChar char="•"/>
            </a:pPr>
            <a:r>
              <a:rPr lang="en-US" sz="1600" dirty="0">
                <a:solidFill>
                  <a:srgbClr val="ECECEC"/>
                </a:solidFill>
                <a:latin typeface="Söhne"/>
              </a:rPr>
              <a:t>The non fraudulent transactions have much lesser average transaction amount compared to fraudulent transactions</a:t>
            </a:r>
          </a:p>
          <a:p>
            <a:pPr marL="285750" indent="-285750" algn="l">
              <a:lnSpc>
                <a:spcPts val="2799"/>
              </a:lnSpc>
              <a:buSzPct val="100000"/>
              <a:buFont typeface="Arial" panose="020B0604020202020204" pitchFamily="34" charset="0"/>
              <a:buChar char="•"/>
            </a:pPr>
            <a:r>
              <a:rPr lang="en-US" sz="1600" dirty="0">
                <a:solidFill>
                  <a:srgbClr val="ECECEC"/>
                </a:solidFill>
                <a:latin typeface="Söhne"/>
              </a:rPr>
              <a:t>There is a huge spike in the average transaction amount for fraudulent transactions, mainly in early and late mornings</a:t>
            </a:r>
            <a:endParaRPr lang="en-US" sz="1750" dirty="0">
              <a:solidFill>
                <a:schemeClr val="bg1"/>
              </a:solidFill>
            </a:endParaRPr>
          </a:p>
        </p:txBody>
      </p:sp>
      <p:pic>
        <p:nvPicPr>
          <p:cNvPr id="6" name="Picture 5">
            <a:extLst>
              <a:ext uri="{FF2B5EF4-FFF2-40B4-BE49-F238E27FC236}">
                <a16:creationId xmlns:a16="http://schemas.microsoft.com/office/drawing/2014/main" id="{E28AEE59-61EA-4C9A-A135-0A536F121236}"/>
              </a:ext>
            </a:extLst>
          </p:cNvPr>
          <p:cNvPicPr>
            <a:picLocks noChangeAspect="1"/>
          </p:cNvPicPr>
          <p:nvPr/>
        </p:nvPicPr>
        <p:blipFill>
          <a:blip r:embed="rId4"/>
          <a:stretch>
            <a:fillRect/>
          </a:stretch>
        </p:blipFill>
        <p:spPr>
          <a:xfrm>
            <a:off x="3290252" y="1289298"/>
            <a:ext cx="8049896" cy="4034741"/>
          </a:xfrm>
          <a:prstGeom prst="rect">
            <a:avLst/>
          </a:prstGeom>
        </p:spPr>
      </p:pic>
    </p:spTree>
    <p:extLst>
      <p:ext uri="{BB962C8B-B14F-4D97-AF65-F5344CB8AC3E}">
        <p14:creationId xmlns:p14="http://schemas.microsoft.com/office/powerpoint/2010/main" val="111312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Data Preprocessing</a:t>
            </a:r>
          </a:p>
        </p:txBody>
      </p:sp>
      <p:sp>
        <p:nvSpPr>
          <p:cNvPr id="5" name="Text 2"/>
          <p:cNvSpPr/>
          <p:nvPr/>
        </p:nvSpPr>
        <p:spPr>
          <a:xfrm>
            <a:off x="2393394" y="299602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DCD7E5"/>
                </a:solidFill>
                <a:latin typeface="Heebo" pitchFamily="34" charset="0"/>
                <a:ea typeface="Heebo" pitchFamily="34" charset="-122"/>
                <a:cs typeface="Heebo" pitchFamily="34" charset="-120"/>
              </a:rPr>
              <a:t>Data Cleaning:</a:t>
            </a:r>
            <a:r>
              <a:rPr lang="en-US" sz="1750" dirty="0">
                <a:solidFill>
                  <a:srgbClr val="DCD7E5"/>
                </a:solidFill>
                <a:latin typeface="Heebo" pitchFamily="34" charset="0"/>
                <a:ea typeface="Heebo" pitchFamily="34" charset="-122"/>
                <a:cs typeface="Heebo" pitchFamily="34" charset="-120"/>
              </a:rPr>
              <a:t> Removed duplicates, handled missing values, and corrected inconsistencies in the dataset</a:t>
            </a:r>
            <a:endParaRPr lang="en-US" sz="1750" dirty="0"/>
          </a:p>
        </p:txBody>
      </p:sp>
      <p:sp>
        <p:nvSpPr>
          <p:cNvPr id="6" name="Text 3"/>
          <p:cNvSpPr/>
          <p:nvPr/>
        </p:nvSpPr>
        <p:spPr>
          <a:xfrm>
            <a:off x="2393394" y="3955374"/>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CD7E5"/>
                </a:solidFill>
                <a:latin typeface="Heebo" pitchFamily="34" charset="0"/>
                <a:ea typeface="Heebo" pitchFamily="34" charset="-122"/>
                <a:cs typeface="Heebo" pitchFamily="34" charset="-120"/>
              </a:rPr>
              <a:t>Power Transformer: </a:t>
            </a:r>
            <a:r>
              <a:rPr lang="en-US" sz="1750" dirty="0">
                <a:solidFill>
                  <a:srgbClr val="DCD7E5"/>
                </a:solidFill>
                <a:latin typeface="Heebo" pitchFamily="34" charset="0"/>
                <a:cs typeface="Heebo" pitchFamily="34" charset="-120"/>
              </a:rPr>
              <a:t>Power transformer is a type of preprocessing transformer that applies a </a:t>
            </a:r>
          </a:p>
          <a:p>
            <a:pPr algn="l">
              <a:lnSpc>
                <a:spcPts val="2799"/>
              </a:lnSpc>
              <a:buSzPct val="100000"/>
            </a:pPr>
            <a:r>
              <a:rPr lang="en-US" sz="1750" dirty="0">
                <a:solidFill>
                  <a:srgbClr val="DCD7E5"/>
                </a:solidFill>
                <a:latin typeface="Heebo" pitchFamily="34" charset="0"/>
                <a:cs typeface="Heebo" pitchFamily="34" charset="-120"/>
              </a:rPr>
              <a:t>                                           power transformation to the input data. The purpose of power transformations </a:t>
            </a:r>
          </a:p>
          <a:p>
            <a:pPr algn="l">
              <a:lnSpc>
                <a:spcPts val="2799"/>
              </a:lnSpc>
              <a:buSzPct val="100000"/>
            </a:pPr>
            <a:r>
              <a:rPr lang="en-US" sz="1750" dirty="0">
                <a:solidFill>
                  <a:srgbClr val="DCD7E5"/>
                </a:solidFill>
                <a:latin typeface="Heebo" pitchFamily="34" charset="0"/>
                <a:cs typeface="Heebo" pitchFamily="34" charset="-120"/>
              </a:rPr>
              <a:t>                                           is to make the data more Gaussian-like, which can be beneficial for certain </a:t>
            </a:r>
          </a:p>
          <a:p>
            <a:pPr algn="l">
              <a:lnSpc>
                <a:spcPts val="2799"/>
              </a:lnSpc>
              <a:buSzPct val="100000"/>
            </a:pPr>
            <a:r>
              <a:rPr lang="en-US" sz="1750" dirty="0">
                <a:solidFill>
                  <a:srgbClr val="DCD7E5"/>
                </a:solidFill>
                <a:latin typeface="Heebo" pitchFamily="34" charset="0"/>
                <a:cs typeface="Heebo" pitchFamily="34" charset="-120"/>
              </a:rPr>
              <a:t>                                           machine learning algorithms that assume normality or perform better with </a:t>
            </a:r>
          </a:p>
          <a:p>
            <a:pPr algn="l">
              <a:lnSpc>
                <a:spcPts val="2799"/>
              </a:lnSpc>
              <a:buSzPct val="100000"/>
            </a:pPr>
            <a:r>
              <a:rPr lang="en-US" sz="1750" dirty="0">
                <a:solidFill>
                  <a:srgbClr val="DCD7E5"/>
                </a:solidFill>
                <a:latin typeface="Heebo" pitchFamily="34" charset="0"/>
                <a:cs typeface="Heebo" pitchFamily="34" charset="-120"/>
              </a:rPr>
              <a:t>                                           more symmetric distributions.</a:t>
            </a:r>
          </a:p>
        </p:txBody>
      </p:sp>
      <p:sp>
        <p:nvSpPr>
          <p:cNvPr id="7" name="Text 4"/>
          <p:cNvSpPr/>
          <p:nvPr/>
        </p:nvSpPr>
        <p:spPr>
          <a:xfrm>
            <a:off x="2393392" y="5914786"/>
            <a:ext cx="10199013" cy="355402"/>
          </a:xfrm>
          <a:prstGeom prst="rect">
            <a:avLst/>
          </a:prstGeom>
          <a:noFill/>
          <a:ln/>
        </p:spPr>
        <p:txBody>
          <a:bodyPr wrap="none" rtlCol="0" anchor="t"/>
          <a:lstStyle/>
          <a:p>
            <a:pPr marL="342900" indent="-342900">
              <a:lnSpc>
                <a:spcPts val="2799"/>
              </a:lnSpc>
              <a:buSzPct val="100000"/>
              <a:buFontTx/>
              <a:buChar char="•"/>
            </a:pPr>
            <a:r>
              <a:rPr lang="en-US" sz="1750" b="1" dirty="0">
                <a:solidFill>
                  <a:srgbClr val="DCD7E5"/>
                </a:solidFill>
                <a:latin typeface="Heebo" pitchFamily="34" charset="0"/>
                <a:ea typeface="Heebo" pitchFamily="34" charset="-122"/>
                <a:cs typeface="Heebo" pitchFamily="34" charset="-120"/>
              </a:rPr>
              <a:t>Scaling: ‘</a:t>
            </a:r>
            <a:r>
              <a:rPr lang="en-US" altLang="en-US" sz="1750" dirty="0">
                <a:solidFill>
                  <a:srgbClr val="DCD7E5"/>
                </a:solidFill>
                <a:latin typeface="Heebo" pitchFamily="34" charset="0"/>
                <a:cs typeface="Heebo" pitchFamily="34" charset="-120"/>
              </a:rPr>
              <a:t>StandardScaler’ is a preprocessing technique used to standardize or normalize the features </a:t>
            </a:r>
          </a:p>
          <a:p>
            <a:pPr lvl="2">
              <a:lnSpc>
                <a:spcPts val="2799"/>
              </a:lnSpc>
              <a:buSzPct val="100000"/>
            </a:pPr>
            <a:r>
              <a:rPr lang="en-US" altLang="en-US" sz="1750" dirty="0">
                <a:solidFill>
                  <a:srgbClr val="DCD7E5"/>
                </a:solidFill>
                <a:latin typeface="Heebo" pitchFamily="34" charset="0"/>
                <a:cs typeface="Heebo" pitchFamily="34" charset="-120"/>
              </a:rPr>
              <a:t>      of a dataset. </a:t>
            </a:r>
            <a:r>
              <a:rPr lang="en-US" sz="1750" dirty="0">
                <a:solidFill>
                  <a:srgbClr val="DCD7E5"/>
                </a:solidFill>
                <a:latin typeface="Heebo" pitchFamily="34" charset="0"/>
                <a:cs typeface="Heebo" pitchFamily="34" charset="-120"/>
              </a:rPr>
              <a:t>Scaling has been applied to the ‘Amount’ column in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150828"/>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Power Transformer</a:t>
            </a:r>
          </a:p>
        </p:txBody>
      </p:sp>
      <p:sp>
        <p:nvSpPr>
          <p:cNvPr id="5" name="Text 2"/>
          <p:cNvSpPr/>
          <p:nvPr/>
        </p:nvSpPr>
        <p:spPr>
          <a:xfrm>
            <a:off x="2215693" y="2173070"/>
            <a:ext cx="10199013" cy="2223085"/>
          </a:xfrm>
          <a:prstGeom prst="rect">
            <a:avLst/>
          </a:prstGeom>
          <a:noFill/>
          <a:ln/>
        </p:spPr>
        <p:txBody>
          <a:bodyPr wrap="squar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Using the skew function in SciPy, we found all columns which are skewed in the dataset.</a:t>
            </a:r>
          </a:p>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 Features with skewness greater than 1 or less than -1 were 'V1', 'V2', 'V3', 'V5', 'V6', 'V7', 'V8', 'V10', 'V12', 'V14', 'V16', 'V17', 'V20', 'V21', 'V23', 'V28', 'Amount’.</a:t>
            </a:r>
          </a:p>
          <a:p>
            <a:pPr marL="342900" indent="-342900" algn="l">
              <a:lnSpc>
                <a:spcPts val="2799"/>
              </a:lnSpc>
              <a:buSzPct val="100000"/>
              <a:buChar char="•"/>
            </a:pPr>
            <a:r>
              <a:rPr lang="en-US" sz="1750" dirty="0">
                <a:solidFill>
                  <a:srgbClr val="DCD7E5"/>
                </a:solidFill>
                <a:latin typeface="Heebo" pitchFamily="34" charset="0"/>
                <a:cs typeface="Heebo" pitchFamily="34" charset="-120"/>
              </a:rPr>
              <a:t>Power Transformer has been applied to the above columns to make the distribution less skewed and more Gaussian. An example of ‘V3’ column before and after applying Power Transformer is shown below:</a:t>
            </a:r>
            <a:endParaRPr lang="en-US" sz="1750" dirty="0"/>
          </a:p>
        </p:txBody>
      </p:sp>
      <p:pic>
        <p:nvPicPr>
          <p:cNvPr id="13" name="Picture 12">
            <a:extLst>
              <a:ext uri="{FF2B5EF4-FFF2-40B4-BE49-F238E27FC236}">
                <a16:creationId xmlns:a16="http://schemas.microsoft.com/office/drawing/2014/main" id="{09990681-718C-4638-B217-B751FD95BE43}"/>
              </a:ext>
            </a:extLst>
          </p:cNvPr>
          <p:cNvPicPr>
            <a:picLocks noChangeAspect="1"/>
          </p:cNvPicPr>
          <p:nvPr/>
        </p:nvPicPr>
        <p:blipFill>
          <a:blip r:embed="rId4"/>
          <a:stretch>
            <a:fillRect/>
          </a:stretch>
        </p:blipFill>
        <p:spPr>
          <a:xfrm>
            <a:off x="2639433" y="4550899"/>
            <a:ext cx="3400900" cy="3410426"/>
          </a:xfrm>
          <a:prstGeom prst="rect">
            <a:avLst/>
          </a:prstGeom>
        </p:spPr>
      </p:pic>
      <p:sp>
        <p:nvSpPr>
          <p:cNvPr id="14" name="Arrow: Right 13">
            <a:extLst>
              <a:ext uri="{FF2B5EF4-FFF2-40B4-BE49-F238E27FC236}">
                <a16:creationId xmlns:a16="http://schemas.microsoft.com/office/drawing/2014/main" id="{9DE2F25A-6141-4E35-B052-5DA34E65E745}"/>
              </a:ext>
            </a:extLst>
          </p:cNvPr>
          <p:cNvSpPr/>
          <p:nvPr/>
        </p:nvSpPr>
        <p:spPr>
          <a:xfrm>
            <a:off x="6464073" y="5855677"/>
            <a:ext cx="197122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528C664D-6437-4C82-AC77-A40DA2ECC693}"/>
              </a:ext>
            </a:extLst>
          </p:cNvPr>
          <p:cNvPicPr>
            <a:picLocks noChangeAspect="1"/>
          </p:cNvPicPr>
          <p:nvPr/>
        </p:nvPicPr>
        <p:blipFill>
          <a:blip r:embed="rId5"/>
          <a:stretch>
            <a:fillRect/>
          </a:stretch>
        </p:blipFill>
        <p:spPr>
          <a:xfrm>
            <a:off x="8928069" y="4560425"/>
            <a:ext cx="3486637" cy="3400900"/>
          </a:xfrm>
          <a:prstGeom prst="rect">
            <a:avLst/>
          </a:prstGeom>
        </p:spPr>
      </p:pic>
      <p:sp>
        <p:nvSpPr>
          <p:cNvPr id="17" name="TextBox 16">
            <a:extLst>
              <a:ext uri="{FF2B5EF4-FFF2-40B4-BE49-F238E27FC236}">
                <a16:creationId xmlns:a16="http://schemas.microsoft.com/office/drawing/2014/main" id="{EBFCC896-7E74-432D-B392-CE28668372D2}"/>
              </a:ext>
            </a:extLst>
          </p:cNvPr>
          <p:cNvSpPr txBox="1"/>
          <p:nvPr/>
        </p:nvSpPr>
        <p:spPr>
          <a:xfrm>
            <a:off x="6611814" y="5884668"/>
            <a:ext cx="1568549" cy="307777"/>
          </a:xfrm>
          <a:prstGeom prst="rect">
            <a:avLst/>
          </a:prstGeom>
          <a:noFill/>
        </p:spPr>
        <p:txBody>
          <a:bodyPr wrap="square" rtlCol="0">
            <a:spAutoFit/>
          </a:bodyPr>
          <a:lstStyle/>
          <a:p>
            <a:r>
              <a:rPr lang="en-US" sz="1400" dirty="0">
                <a:solidFill>
                  <a:schemeClr val="bg1"/>
                </a:solidFill>
              </a:rPr>
              <a:t>Power Transformer</a:t>
            </a:r>
            <a:endParaRPr lang="en-IN" sz="1400" dirty="0">
              <a:solidFill>
                <a:schemeClr val="bg1"/>
              </a:solidFill>
            </a:endParaRPr>
          </a:p>
        </p:txBody>
      </p:sp>
    </p:spTree>
    <p:extLst>
      <p:ext uri="{BB962C8B-B14F-4D97-AF65-F5344CB8AC3E}">
        <p14:creationId xmlns:p14="http://schemas.microsoft.com/office/powerpoint/2010/main" val="351235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1333" y="0"/>
            <a:ext cx="14630400" cy="8229600"/>
          </a:xfrm>
          <a:prstGeom prst="rect">
            <a:avLst/>
          </a:prstGeom>
          <a:solidFill>
            <a:srgbClr val="0D0A2C">
              <a:alpha val="75000"/>
            </a:srgbClr>
          </a:solidFill>
          <a:ln/>
        </p:spPr>
      </p:sp>
      <p:sp>
        <p:nvSpPr>
          <p:cNvPr id="4" name="Text 1"/>
          <p:cNvSpPr/>
          <p:nvPr/>
        </p:nvSpPr>
        <p:spPr>
          <a:xfrm>
            <a:off x="2013155" y="1062559"/>
            <a:ext cx="876740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Model Selection</a:t>
            </a:r>
            <a:endParaRPr lang="en-US" sz="4374" dirty="0"/>
          </a:p>
        </p:txBody>
      </p:sp>
      <p:sp>
        <p:nvSpPr>
          <p:cNvPr id="5" name="Shape 2"/>
          <p:cNvSpPr/>
          <p:nvPr/>
        </p:nvSpPr>
        <p:spPr>
          <a:xfrm>
            <a:off x="2136467" y="2584700"/>
            <a:ext cx="388739" cy="388739"/>
          </a:xfrm>
          <a:prstGeom prst="roundRect">
            <a:avLst>
              <a:gd name="adj" fmla="val 25722"/>
            </a:avLst>
          </a:prstGeom>
          <a:solidFill>
            <a:srgbClr val="3C136D"/>
          </a:solidFill>
          <a:ln w="7620">
            <a:solidFill>
              <a:srgbClr val="552C86"/>
            </a:solidFill>
            <a:prstDash val="solid"/>
          </a:ln>
        </p:spPr>
      </p:sp>
      <p:sp>
        <p:nvSpPr>
          <p:cNvPr id="6" name="Text 3"/>
          <p:cNvSpPr/>
          <p:nvPr/>
        </p:nvSpPr>
        <p:spPr>
          <a:xfrm>
            <a:off x="2643041" y="2550720"/>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Logistic Regression</a:t>
            </a:r>
            <a:endParaRPr lang="en-US" sz="2187" dirty="0"/>
          </a:p>
        </p:txBody>
      </p:sp>
      <p:sp>
        <p:nvSpPr>
          <p:cNvPr id="7" name="Text 4"/>
          <p:cNvSpPr/>
          <p:nvPr/>
        </p:nvSpPr>
        <p:spPr>
          <a:xfrm>
            <a:off x="2643041" y="3046914"/>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 classic and interpretable model for binary classification tasks.</a:t>
            </a:r>
            <a:endParaRPr lang="en-US" sz="1750" dirty="0"/>
          </a:p>
        </p:txBody>
      </p:sp>
      <p:sp>
        <p:nvSpPr>
          <p:cNvPr id="8" name="Shape 5"/>
          <p:cNvSpPr/>
          <p:nvPr/>
        </p:nvSpPr>
        <p:spPr>
          <a:xfrm>
            <a:off x="7315200" y="2529943"/>
            <a:ext cx="388739" cy="388739"/>
          </a:xfrm>
          <a:prstGeom prst="roundRect">
            <a:avLst>
              <a:gd name="adj" fmla="val 25722"/>
            </a:avLst>
          </a:prstGeom>
          <a:solidFill>
            <a:srgbClr val="3C136D"/>
          </a:solidFill>
          <a:ln w="7620">
            <a:solidFill>
              <a:srgbClr val="552C86"/>
            </a:solidFill>
            <a:prstDash val="solid"/>
          </a:ln>
        </p:spPr>
      </p:sp>
      <p:sp>
        <p:nvSpPr>
          <p:cNvPr id="9" name="Text 6"/>
          <p:cNvSpPr/>
          <p:nvPr/>
        </p:nvSpPr>
        <p:spPr>
          <a:xfrm>
            <a:off x="7903552" y="255071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Random Forest</a:t>
            </a:r>
            <a:endParaRPr lang="en-US" sz="2187" dirty="0"/>
          </a:p>
        </p:txBody>
      </p:sp>
      <p:sp>
        <p:nvSpPr>
          <p:cNvPr id="10" name="Text 7"/>
          <p:cNvSpPr/>
          <p:nvPr/>
        </p:nvSpPr>
        <p:spPr>
          <a:xfrm>
            <a:off x="7903552" y="3031137"/>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An ensemble model known for handling complex relationships in data.</a:t>
            </a:r>
            <a:endParaRPr lang="en-US" sz="1750" dirty="0"/>
          </a:p>
        </p:txBody>
      </p:sp>
      <p:sp>
        <p:nvSpPr>
          <p:cNvPr id="11" name="Shape 8"/>
          <p:cNvSpPr/>
          <p:nvPr/>
        </p:nvSpPr>
        <p:spPr>
          <a:xfrm>
            <a:off x="2136466" y="4231605"/>
            <a:ext cx="388739" cy="388739"/>
          </a:xfrm>
          <a:prstGeom prst="roundRect">
            <a:avLst>
              <a:gd name="adj" fmla="val 25722"/>
            </a:avLst>
          </a:prstGeom>
          <a:solidFill>
            <a:srgbClr val="3C136D"/>
          </a:solidFill>
          <a:ln w="7620">
            <a:solidFill>
              <a:srgbClr val="552C86"/>
            </a:solidFill>
            <a:prstDash val="solid"/>
          </a:ln>
        </p:spPr>
      </p:sp>
      <p:sp>
        <p:nvSpPr>
          <p:cNvPr id="12" name="Text 9"/>
          <p:cNvSpPr/>
          <p:nvPr/>
        </p:nvSpPr>
        <p:spPr>
          <a:xfrm>
            <a:off x="2643041" y="4252381"/>
            <a:ext cx="3515201"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Support Vector Machines</a:t>
            </a:r>
            <a:endParaRPr lang="en-US" sz="2187" dirty="0"/>
          </a:p>
        </p:txBody>
      </p:sp>
      <p:sp>
        <p:nvSpPr>
          <p:cNvPr id="13" name="Text 10"/>
          <p:cNvSpPr/>
          <p:nvPr/>
        </p:nvSpPr>
        <p:spPr>
          <a:xfrm>
            <a:off x="2648903" y="4766730"/>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Effective in high-dimensional spaces, using a kernel trick to map data.</a:t>
            </a:r>
            <a:endParaRPr lang="en-US" sz="1750" dirty="0"/>
          </a:p>
        </p:txBody>
      </p:sp>
      <p:sp>
        <p:nvSpPr>
          <p:cNvPr id="14" name="Shape 11"/>
          <p:cNvSpPr/>
          <p:nvPr/>
        </p:nvSpPr>
        <p:spPr>
          <a:xfrm>
            <a:off x="7315200" y="4275754"/>
            <a:ext cx="388739" cy="388739"/>
          </a:xfrm>
          <a:prstGeom prst="roundRect">
            <a:avLst>
              <a:gd name="adj" fmla="val 25722"/>
            </a:avLst>
          </a:prstGeom>
          <a:solidFill>
            <a:srgbClr val="3C136D"/>
          </a:solidFill>
          <a:ln w="7620">
            <a:solidFill>
              <a:srgbClr val="552C86"/>
            </a:solidFill>
            <a:prstDash val="solid"/>
          </a:ln>
        </p:spPr>
      </p:sp>
      <p:sp>
        <p:nvSpPr>
          <p:cNvPr id="15" name="Text 12"/>
          <p:cNvSpPr/>
          <p:nvPr/>
        </p:nvSpPr>
        <p:spPr>
          <a:xfrm>
            <a:off x="8003070" y="4296530"/>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XGBoost</a:t>
            </a:r>
            <a:endParaRPr lang="en-US" sz="2187" dirty="0"/>
          </a:p>
        </p:txBody>
      </p:sp>
      <p:sp>
        <p:nvSpPr>
          <p:cNvPr id="16" name="Text 13"/>
          <p:cNvSpPr/>
          <p:nvPr/>
        </p:nvSpPr>
        <p:spPr>
          <a:xfrm>
            <a:off x="8003070" y="4766729"/>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Scalable and efficient ML algorithm that belongs to the ensemble learning family, specifically designed for boosting decision trees.</a:t>
            </a:r>
            <a:endParaRPr lang="en-US" sz="1750" dirty="0"/>
          </a:p>
        </p:txBody>
      </p:sp>
      <p:sp>
        <p:nvSpPr>
          <p:cNvPr id="18" name="Shape 8">
            <a:extLst>
              <a:ext uri="{FF2B5EF4-FFF2-40B4-BE49-F238E27FC236}">
                <a16:creationId xmlns:a16="http://schemas.microsoft.com/office/drawing/2014/main" id="{77618DD0-7B6E-4868-B24C-D19ED8E87778}"/>
              </a:ext>
            </a:extLst>
          </p:cNvPr>
          <p:cNvSpPr/>
          <p:nvPr/>
        </p:nvSpPr>
        <p:spPr>
          <a:xfrm>
            <a:off x="2146133" y="5882970"/>
            <a:ext cx="388739" cy="388739"/>
          </a:xfrm>
          <a:prstGeom prst="roundRect">
            <a:avLst>
              <a:gd name="adj" fmla="val 25722"/>
            </a:avLst>
          </a:prstGeom>
          <a:solidFill>
            <a:srgbClr val="3C136D"/>
          </a:solidFill>
          <a:ln w="7620">
            <a:solidFill>
              <a:srgbClr val="552C86"/>
            </a:solidFill>
            <a:prstDash val="solid"/>
          </a:ln>
        </p:spPr>
      </p:sp>
      <p:sp>
        <p:nvSpPr>
          <p:cNvPr id="19" name="Text 9">
            <a:extLst>
              <a:ext uri="{FF2B5EF4-FFF2-40B4-BE49-F238E27FC236}">
                <a16:creationId xmlns:a16="http://schemas.microsoft.com/office/drawing/2014/main" id="{AC96A59B-5480-48EA-BB67-2F3A9E937439}"/>
              </a:ext>
            </a:extLst>
          </p:cNvPr>
          <p:cNvSpPr/>
          <p:nvPr/>
        </p:nvSpPr>
        <p:spPr>
          <a:xfrm>
            <a:off x="2648903" y="5882970"/>
            <a:ext cx="3515201" cy="347186"/>
          </a:xfrm>
          <a:prstGeom prst="rect">
            <a:avLst/>
          </a:prstGeom>
          <a:noFill/>
          <a:ln/>
        </p:spPr>
        <p:txBody>
          <a:bodyPr wrap="none" rtlCol="0" anchor="t"/>
          <a:lstStyle/>
          <a:p>
            <a:pPr marL="0" indent="0">
              <a:lnSpc>
                <a:spcPts val="2734"/>
              </a:lnSpc>
              <a:buNone/>
            </a:pPr>
            <a:r>
              <a:rPr lang="en-US" sz="2187" dirty="0">
                <a:solidFill>
                  <a:schemeClr val="bg2"/>
                </a:solidFill>
              </a:rPr>
              <a:t>KNN</a:t>
            </a:r>
          </a:p>
        </p:txBody>
      </p:sp>
      <p:sp>
        <p:nvSpPr>
          <p:cNvPr id="20" name="Text 10">
            <a:extLst>
              <a:ext uri="{FF2B5EF4-FFF2-40B4-BE49-F238E27FC236}">
                <a16:creationId xmlns:a16="http://schemas.microsoft.com/office/drawing/2014/main" id="{7458DBD0-106E-4F4E-A1D7-2276D99687BE}"/>
              </a:ext>
            </a:extLst>
          </p:cNvPr>
          <p:cNvSpPr/>
          <p:nvPr/>
        </p:nvSpPr>
        <p:spPr>
          <a:xfrm>
            <a:off x="2643041" y="6412113"/>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 ML algorithm used for classification and regression, making predictions based on mean of the k-nearest data points</a:t>
            </a:r>
            <a:endParaRPr lang="en-US" sz="1750" dirty="0"/>
          </a:p>
        </p:txBody>
      </p:sp>
      <p:sp>
        <p:nvSpPr>
          <p:cNvPr id="21" name="Shape 11">
            <a:extLst>
              <a:ext uri="{FF2B5EF4-FFF2-40B4-BE49-F238E27FC236}">
                <a16:creationId xmlns:a16="http://schemas.microsoft.com/office/drawing/2014/main" id="{64886505-1E9F-480A-89CF-E478E9867A15}"/>
              </a:ext>
            </a:extLst>
          </p:cNvPr>
          <p:cNvSpPr/>
          <p:nvPr/>
        </p:nvSpPr>
        <p:spPr>
          <a:xfrm>
            <a:off x="7356533" y="6386919"/>
            <a:ext cx="388739" cy="388739"/>
          </a:xfrm>
          <a:prstGeom prst="roundRect">
            <a:avLst>
              <a:gd name="adj" fmla="val 25722"/>
            </a:avLst>
          </a:prstGeom>
          <a:solidFill>
            <a:srgbClr val="3C136D"/>
          </a:solidFill>
          <a:ln w="7620">
            <a:solidFill>
              <a:srgbClr val="552C86"/>
            </a:solidFill>
            <a:prstDash val="solid"/>
          </a:ln>
        </p:spPr>
      </p:sp>
      <p:sp>
        <p:nvSpPr>
          <p:cNvPr id="22" name="Text 12">
            <a:extLst>
              <a:ext uri="{FF2B5EF4-FFF2-40B4-BE49-F238E27FC236}">
                <a16:creationId xmlns:a16="http://schemas.microsoft.com/office/drawing/2014/main" id="{1A9F82C5-BCDF-49B0-A96B-8F085977E62A}"/>
              </a:ext>
            </a:extLst>
          </p:cNvPr>
          <p:cNvSpPr/>
          <p:nvPr/>
        </p:nvSpPr>
        <p:spPr>
          <a:xfrm>
            <a:off x="7903552" y="6350068"/>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Decision Trees</a:t>
            </a:r>
            <a:endParaRPr lang="en-US" sz="2187" dirty="0"/>
          </a:p>
        </p:txBody>
      </p:sp>
      <p:sp>
        <p:nvSpPr>
          <p:cNvPr id="23" name="Text 13">
            <a:extLst>
              <a:ext uri="{FF2B5EF4-FFF2-40B4-BE49-F238E27FC236}">
                <a16:creationId xmlns:a16="http://schemas.microsoft.com/office/drawing/2014/main" id="{66375839-0128-4755-988E-483E73A1B912}"/>
              </a:ext>
            </a:extLst>
          </p:cNvPr>
          <p:cNvSpPr/>
          <p:nvPr/>
        </p:nvSpPr>
        <p:spPr>
          <a:xfrm>
            <a:off x="8003070" y="6752623"/>
            <a:ext cx="4555212"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Interpretable ML algorithm that recursively partitions the feature space to make predictions based on a series of binary decisions.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7919" y="1772840"/>
            <a:ext cx="5554980"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rPr>
              <a:t>Evaluation Approach</a:t>
            </a:r>
          </a:p>
        </p:txBody>
      </p:sp>
      <p:sp>
        <p:nvSpPr>
          <p:cNvPr id="5" name="Text 2"/>
          <p:cNvSpPr/>
          <p:nvPr/>
        </p:nvSpPr>
        <p:spPr>
          <a:xfrm>
            <a:off x="2393394" y="2996029"/>
            <a:ext cx="10199013" cy="1526734"/>
          </a:xfrm>
          <a:prstGeom prst="rect">
            <a:avLst/>
          </a:prstGeom>
          <a:noFill/>
          <a:ln/>
        </p:spPr>
        <p:txBody>
          <a:bodyPr wrap="square" rtlCol="0" anchor="t"/>
          <a:lstStyle/>
          <a:p>
            <a:pPr marL="285750" indent="-285750" algn="l">
              <a:lnSpc>
                <a:spcPts val="2799"/>
              </a:lnSpc>
              <a:buSzPct val="100000"/>
              <a:buFont typeface="Arial" panose="020B0604020202020204" pitchFamily="34" charset="0"/>
              <a:buChar char="•"/>
            </a:pPr>
            <a:r>
              <a:rPr lang="en-US" sz="1750" b="1" dirty="0">
                <a:solidFill>
                  <a:srgbClr val="DCD7E5"/>
                </a:solidFill>
                <a:latin typeface="Heebo" pitchFamily="34" charset="0"/>
                <a:ea typeface="Heebo" pitchFamily="34" charset="-122"/>
                <a:cs typeface="Heebo" pitchFamily="34" charset="-120"/>
              </a:rPr>
              <a:t>AUC Score: </a:t>
            </a:r>
            <a:r>
              <a:rPr lang="en-US" sz="1750" dirty="0">
                <a:solidFill>
                  <a:srgbClr val="DCD7E5"/>
                </a:solidFill>
                <a:latin typeface="Heebo" pitchFamily="34" charset="0"/>
                <a:ea typeface="Heebo" pitchFamily="34" charset="-122"/>
                <a:cs typeface="Heebo" pitchFamily="34" charset="-120"/>
              </a:rPr>
              <a:t>AUC score will be given the first priority when it comes to choosing the best model.</a:t>
            </a:r>
          </a:p>
          <a:p>
            <a:pPr lvl="3">
              <a:lnSpc>
                <a:spcPts val="2799"/>
              </a:lnSpc>
              <a:buSzPct val="100000"/>
            </a:pPr>
            <a:r>
              <a:rPr lang="en-US" sz="1750" dirty="0">
                <a:solidFill>
                  <a:srgbClr val="DCD7E5"/>
                </a:solidFill>
                <a:latin typeface="Heebo" pitchFamily="34" charset="0"/>
                <a:cs typeface="Heebo" pitchFamily="34" charset="-120"/>
              </a:rPr>
              <a:t>Higher the AUC score, better is the decision making capacity of the model. If the   AUC of models are similar to a degree, then recall/sensitivity is used to decide the best model.</a:t>
            </a:r>
          </a:p>
          <a:p>
            <a:pPr lvl="3">
              <a:lnSpc>
                <a:spcPts val="2799"/>
              </a:lnSpc>
              <a:buSzPct val="100000"/>
            </a:pPr>
            <a:r>
              <a:rPr lang="en-US" sz="1750" b="1" dirty="0">
                <a:solidFill>
                  <a:srgbClr val="DCD7E5"/>
                </a:solidFill>
                <a:latin typeface="Heebo" pitchFamily="34" charset="0"/>
                <a:cs typeface="Heebo" pitchFamily="34" charset="-120"/>
              </a:rPr>
              <a:t>	</a:t>
            </a:r>
          </a:p>
        </p:txBody>
      </p:sp>
      <p:sp>
        <p:nvSpPr>
          <p:cNvPr id="8" name="TextBox 7">
            <a:extLst>
              <a:ext uri="{FF2B5EF4-FFF2-40B4-BE49-F238E27FC236}">
                <a16:creationId xmlns:a16="http://schemas.microsoft.com/office/drawing/2014/main" id="{B936E46B-5AC2-41AA-A7CC-1E70809FBAC5}"/>
              </a:ext>
            </a:extLst>
          </p:cNvPr>
          <p:cNvSpPr txBox="1"/>
          <p:nvPr/>
        </p:nvSpPr>
        <p:spPr>
          <a:xfrm>
            <a:off x="2393394" y="4684542"/>
            <a:ext cx="9931790" cy="2482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50" b="1" dirty="0">
                <a:solidFill>
                  <a:srgbClr val="DCD7E5"/>
                </a:solidFill>
                <a:latin typeface="Heebo" pitchFamily="34" charset="0"/>
                <a:cs typeface="Heebo" pitchFamily="34" charset="-120"/>
              </a:rPr>
              <a:t>Recall/Sensitivity: </a:t>
            </a:r>
            <a:r>
              <a:rPr lang="en-US" sz="1750" dirty="0">
                <a:solidFill>
                  <a:srgbClr val="DCD7E5"/>
                </a:solidFill>
                <a:latin typeface="Heebo" pitchFamily="34" charset="0"/>
                <a:cs typeface="Heebo" pitchFamily="34" charset="-120"/>
              </a:rPr>
              <a:t>False negatives occur when a fraudulent transaction is incorrectly classified 		as non-fraudulent. In the context of fraud detection, missing a fraudulent 			transaction can have severe consequences, leading to financial losses for both 		the individuals and the financial institution. Recall, also known as sensitivity or 		true positive rate, specifically measures the ability of the model to capture all 		instances of the positive class (fraudulent transactions).</a:t>
            </a:r>
            <a:endParaRPr lang="en-IN" sz="1750" dirty="0">
              <a:solidFill>
                <a:srgbClr val="DCD7E5"/>
              </a:solidFill>
              <a:latin typeface="Heebo" pitchFamily="34" charset="0"/>
              <a:cs typeface="Heebo" pitchFamily="34" charset="-120"/>
            </a:endParaRPr>
          </a:p>
        </p:txBody>
      </p:sp>
    </p:spTree>
    <p:extLst>
      <p:ext uri="{BB962C8B-B14F-4D97-AF65-F5344CB8AC3E}">
        <p14:creationId xmlns:p14="http://schemas.microsoft.com/office/powerpoint/2010/main" val="2129429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2472</Words>
  <Application>Microsoft Office PowerPoint</Application>
  <PresentationFormat>Custom</PresentationFormat>
  <Paragraphs>376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freight-text-pro</vt:lpstr>
      <vt:lpstr>Heebo</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dc:title>
  <dc:subject>Fraud Detection</dc:subject>
  <dc:creator>Jacob Simon Areickal</dc:creator>
  <cp:lastModifiedBy>Jacob Simon Areickal</cp:lastModifiedBy>
  <cp:revision>67</cp:revision>
  <dcterms:created xsi:type="dcterms:W3CDTF">2024-03-05T01:52:46Z</dcterms:created>
  <dcterms:modified xsi:type="dcterms:W3CDTF">2024-03-07T01:03:36Z</dcterms:modified>
</cp:coreProperties>
</file>