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61" r:id="rId5"/>
    <p:sldId id="259"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5" r:id="rId19"/>
    <p:sldId id="276" r:id="rId20"/>
    <p:sldId id="277" r:id="rId21"/>
    <p:sldId id="278" r:id="rId22"/>
    <p:sldId id="279" r:id="rId23"/>
    <p:sldId id="280" r:id="rId24"/>
    <p:sldId id="281" r:id="rId25"/>
    <p:sldId id="282" r:id="rId26"/>
    <p:sldId id="283" r:id="rId27"/>
    <p:sldId id="284" r:id="rId28"/>
    <p:sldId id="286" r:id="rId29"/>
    <p:sldId id="285" r:id="rId30"/>
    <p:sldId id="287" r:id="rId31"/>
    <p:sldId id="288" r:id="rId32"/>
    <p:sldId id="295" r:id="rId33"/>
    <p:sldId id="293" r:id="rId34"/>
    <p:sldId id="294" r:id="rId35"/>
    <p:sldId id="296" r:id="rId36"/>
    <p:sldId id="297" r:id="rId37"/>
    <p:sldId id="298" r:id="rId38"/>
    <p:sldId id="289" r:id="rId39"/>
    <p:sldId id="292" r:id="rId40"/>
    <p:sldId id="290" r:id="rId41"/>
    <p:sldId id="291" r:id="rId42"/>
    <p:sldId id="299" r:id="rId43"/>
    <p:sldId id="300" r:id="rId44"/>
    <p:sldId id="301" r:id="rId45"/>
    <p:sldId id="302" r:id="rId46"/>
    <p:sldId id="303" r:id="rId47"/>
    <p:sldId id="304" r:id="rId48"/>
    <p:sldId id="306" r:id="rId49"/>
    <p:sldId id="307" r:id="rId50"/>
    <p:sldId id="308" r:id="rId51"/>
    <p:sldId id="313" r:id="rId52"/>
    <p:sldId id="312" r:id="rId53"/>
    <p:sldId id="309" r:id="rId54"/>
    <p:sldId id="310" r:id="rId55"/>
    <p:sldId id="311" r:id="rId56"/>
    <p:sldId id="314"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62" d="100"/>
          <a:sy n="162" d="100"/>
        </p:scale>
        <p:origin x="18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5/11/2023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5/11/2023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D78DC-3431-40B9-A621-8480A31E5EB9}"/>
              </a:ext>
            </a:extLst>
          </p:cNvPr>
          <p:cNvSpPr>
            <a:spLocks noGrp="1"/>
          </p:cNvSpPr>
          <p:nvPr>
            <p:ph type="ctrTitle"/>
          </p:nvPr>
        </p:nvSpPr>
        <p:spPr>
          <a:xfrm>
            <a:off x="1744910" y="1964267"/>
            <a:ext cx="9415215" cy="2421464"/>
          </a:xfrm>
        </p:spPr>
        <p:txBody>
          <a:bodyPr/>
          <a:lstStyle/>
          <a:p>
            <a:pPr algn="ctr"/>
            <a:r>
              <a:rPr lang="en-IN" b="1" i="0" dirty="0">
                <a:solidFill>
                  <a:schemeClr val="accent1">
                    <a:lumMod val="20000"/>
                    <a:lumOff val="80000"/>
                  </a:schemeClr>
                </a:solidFill>
                <a:effectLst/>
                <a:latin typeface="circular"/>
              </a:rPr>
              <a:t>Finance and Risk Analytics</a:t>
            </a:r>
            <a:br>
              <a:rPr lang="en-IN" b="1" i="0" dirty="0">
                <a:solidFill>
                  <a:schemeClr val="accent1">
                    <a:lumMod val="20000"/>
                    <a:lumOff val="80000"/>
                  </a:schemeClr>
                </a:solidFill>
                <a:effectLst/>
                <a:latin typeface="circular"/>
              </a:rPr>
            </a:br>
            <a:endParaRPr lang="en-IN" dirty="0">
              <a:solidFill>
                <a:schemeClr val="accent1">
                  <a:lumMod val="20000"/>
                  <a:lumOff val="80000"/>
                </a:schemeClr>
              </a:solidFill>
            </a:endParaRPr>
          </a:p>
        </p:txBody>
      </p:sp>
      <p:sp>
        <p:nvSpPr>
          <p:cNvPr id="3" name="Subtitle 2">
            <a:extLst>
              <a:ext uri="{FF2B5EF4-FFF2-40B4-BE49-F238E27FC236}">
                <a16:creationId xmlns:a16="http://schemas.microsoft.com/office/drawing/2014/main" id="{0EA9DEA7-AB5A-4D6B-8C0D-7FB12D7E0909}"/>
              </a:ext>
            </a:extLst>
          </p:cNvPr>
          <p:cNvSpPr>
            <a:spLocks noGrp="1"/>
          </p:cNvSpPr>
          <p:nvPr>
            <p:ph type="subTitle" idx="1"/>
          </p:nvPr>
        </p:nvSpPr>
        <p:spPr>
          <a:xfrm>
            <a:off x="3962399" y="4385733"/>
            <a:ext cx="7197726" cy="765108"/>
          </a:xfrm>
        </p:spPr>
        <p:txBody>
          <a:bodyPr>
            <a:normAutofit lnSpcReduction="10000"/>
          </a:bodyPr>
          <a:lstStyle/>
          <a:p>
            <a:pPr algn="ctr"/>
            <a:r>
              <a:rPr lang="en-US" dirty="0"/>
              <a:t>Submitted by: Jacob Simon Areickal</a:t>
            </a:r>
          </a:p>
          <a:p>
            <a:pPr algn="ctr"/>
            <a:r>
              <a:rPr lang="en-US" dirty="0"/>
              <a:t>Submitted on: 15-MAY-2023</a:t>
            </a:r>
            <a:endParaRPr lang="en-IN" dirty="0"/>
          </a:p>
        </p:txBody>
      </p:sp>
    </p:spTree>
    <p:extLst>
      <p:ext uri="{BB962C8B-B14F-4D97-AF65-F5344CB8AC3E}">
        <p14:creationId xmlns:p14="http://schemas.microsoft.com/office/powerpoint/2010/main" val="3764959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BBFA-A4D3-48DB-9E2B-B25E0A027308}"/>
              </a:ext>
            </a:extLst>
          </p:cNvPr>
          <p:cNvSpPr>
            <a:spLocks noGrp="1"/>
          </p:cNvSpPr>
          <p:nvPr>
            <p:ph type="title"/>
          </p:nvPr>
        </p:nvSpPr>
        <p:spPr/>
        <p:txBody>
          <a:bodyPr/>
          <a:lstStyle/>
          <a:p>
            <a:r>
              <a:rPr lang="en-US" dirty="0"/>
              <a:t>Part 1 - Exploring the data (DIST PLOT)</a:t>
            </a:r>
            <a:endParaRPr lang="en-IN" dirty="0"/>
          </a:p>
        </p:txBody>
      </p:sp>
      <p:pic>
        <p:nvPicPr>
          <p:cNvPr id="9" name="Picture 8">
            <a:extLst>
              <a:ext uri="{FF2B5EF4-FFF2-40B4-BE49-F238E27FC236}">
                <a16:creationId xmlns:a16="http://schemas.microsoft.com/office/drawing/2014/main" id="{5ED6FD30-5115-40FC-8442-C13D5F176563}"/>
              </a:ext>
            </a:extLst>
          </p:cNvPr>
          <p:cNvPicPr>
            <a:picLocks noChangeAspect="1"/>
          </p:cNvPicPr>
          <p:nvPr/>
        </p:nvPicPr>
        <p:blipFill>
          <a:blip r:embed="rId2"/>
          <a:stretch>
            <a:fillRect/>
          </a:stretch>
        </p:blipFill>
        <p:spPr>
          <a:xfrm>
            <a:off x="2273359" y="2065867"/>
            <a:ext cx="6956308" cy="441308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881973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BBFA-A4D3-48DB-9E2B-B25E0A027308}"/>
              </a:ext>
            </a:extLst>
          </p:cNvPr>
          <p:cNvSpPr>
            <a:spLocks noGrp="1"/>
          </p:cNvSpPr>
          <p:nvPr>
            <p:ph type="title"/>
          </p:nvPr>
        </p:nvSpPr>
        <p:spPr>
          <a:xfrm>
            <a:off x="685801" y="609601"/>
            <a:ext cx="10131425" cy="1001086"/>
          </a:xfrm>
        </p:spPr>
        <p:txBody>
          <a:bodyPr>
            <a:normAutofit fontScale="90000"/>
          </a:bodyPr>
          <a:lstStyle/>
          <a:p>
            <a:r>
              <a:rPr lang="en-US" dirty="0"/>
              <a:t>Part 1 - Exploring the data (DIST PLOT) Continued..</a:t>
            </a:r>
            <a:endParaRPr lang="en-IN" dirty="0"/>
          </a:p>
        </p:txBody>
      </p:sp>
      <p:pic>
        <p:nvPicPr>
          <p:cNvPr id="4" name="Picture 3">
            <a:extLst>
              <a:ext uri="{FF2B5EF4-FFF2-40B4-BE49-F238E27FC236}">
                <a16:creationId xmlns:a16="http://schemas.microsoft.com/office/drawing/2014/main" id="{952B44BF-A718-4A63-AEAA-8892BF36DE9E}"/>
              </a:ext>
            </a:extLst>
          </p:cNvPr>
          <p:cNvPicPr>
            <a:picLocks noChangeAspect="1"/>
          </p:cNvPicPr>
          <p:nvPr/>
        </p:nvPicPr>
        <p:blipFill>
          <a:blip r:embed="rId2"/>
          <a:stretch>
            <a:fillRect/>
          </a:stretch>
        </p:blipFill>
        <p:spPr>
          <a:xfrm>
            <a:off x="2374805" y="1694576"/>
            <a:ext cx="7442389" cy="486481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548281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BBFA-A4D3-48DB-9E2B-B25E0A027308}"/>
              </a:ext>
            </a:extLst>
          </p:cNvPr>
          <p:cNvSpPr>
            <a:spLocks noGrp="1"/>
          </p:cNvSpPr>
          <p:nvPr>
            <p:ph type="title"/>
          </p:nvPr>
        </p:nvSpPr>
        <p:spPr/>
        <p:txBody>
          <a:bodyPr/>
          <a:lstStyle/>
          <a:p>
            <a:r>
              <a:rPr lang="en-US" dirty="0"/>
              <a:t>Part 1 - Exploring the data (DIST PLOT) Continued..</a:t>
            </a:r>
            <a:endParaRPr lang="en-IN" dirty="0"/>
          </a:p>
        </p:txBody>
      </p:sp>
      <p:pic>
        <p:nvPicPr>
          <p:cNvPr id="5" name="Picture 4">
            <a:extLst>
              <a:ext uri="{FF2B5EF4-FFF2-40B4-BE49-F238E27FC236}">
                <a16:creationId xmlns:a16="http://schemas.microsoft.com/office/drawing/2014/main" id="{038AF988-73AD-4838-84AA-EE6622C185CD}"/>
              </a:ext>
            </a:extLst>
          </p:cNvPr>
          <p:cNvPicPr>
            <a:picLocks noChangeAspect="1"/>
          </p:cNvPicPr>
          <p:nvPr/>
        </p:nvPicPr>
        <p:blipFill>
          <a:blip r:embed="rId2"/>
          <a:stretch>
            <a:fillRect/>
          </a:stretch>
        </p:blipFill>
        <p:spPr>
          <a:xfrm>
            <a:off x="1435915" y="2376260"/>
            <a:ext cx="9320169" cy="298327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986292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BBFA-A4D3-48DB-9E2B-B25E0A027308}"/>
              </a:ext>
            </a:extLst>
          </p:cNvPr>
          <p:cNvSpPr>
            <a:spLocks noGrp="1"/>
          </p:cNvSpPr>
          <p:nvPr>
            <p:ph type="title"/>
          </p:nvPr>
        </p:nvSpPr>
        <p:spPr/>
        <p:txBody>
          <a:bodyPr/>
          <a:lstStyle/>
          <a:p>
            <a:r>
              <a:rPr lang="en-US" dirty="0"/>
              <a:t>Part 1 - Exploring the data (DIST PLOT) Continued..</a:t>
            </a:r>
            <a:endParaRPr lang="en-IN" dirty="0"/>
          </a:p>
        </p:txBody>
      </p:sp>
      <p:sp>
        <p:nvSpPr>
          <p:cNvPr id="3" name="Content Placeholder 2">
            <a:extLst>
              <a:ext uri="{FF2B5EF4-FFF2-40B4-BE49-F238E27FC236}">
                <a16:creationId xmlns:a16="http://schemas.microsoft.com/office/drawing/2014/main" id="{6FFCFAF8-3077-4949-9E6A-AF58EAB3CEAC}"/>
              </a:ext>
            </a:extLst>
          </p:cNvPr>
          <p:cNvSpPr>
            <a:spLocks noGrp="1"/>
          </p:cNvSpPr>
          <p:nvPr>
            <p:ph idx="1"/>
          </p:nvPr>
        </p:nvSpPr>
        <p:spPr>
          <a:xfrm>
            <a:off x="685800" y="1936304"/>
            <a:ext cx="10131425" cy="3843711"/>
          </a:xfrm>
        </p:spPr>
        <p:txBody>
          <a:bodyPr/>
          <a:lstStyle/>
          <a:p>
            <a:r>
              <a:rPr lang="en-US" dirty="0"/>
              <a:t>The 3 figures in the previous slides are the distribution plots for ‘Close’ prices of all the </a:t>
            </a:r>
            <a:r>
              <a:rPr lang="en-US" dirty="0" err="1"/>
              <a:t>stcoks</a:t>
            </a:r>
            <a:r>
              <a:rPr lang="en-US" dirty="0"/>
              <a:t> in the dataframe</a:t>
            </a:r>
          </a:p>
          <a:p>
            <a:r>
              <a:rPr lang="en-US" dirty="0"/>
              <a:t>The horizontal coordinate is the stock closing price bins and the vertical coordinate is the count of the closing price bin data</a:t>
            </a:r>
          </a:p>
          <a:p>
            <a:r>
              <a:rPr lang="en-US" dirty="0"/>
              <a:t>Below are the observations that can be made:</a:t>
            </a:r>
          </a:p>
          <a:p>
            <a:pPr marL="800100" lvl="1" indent="-342900">
              <a:buFont typeface="+mj-lt"/>
              <a:buAutoNum type="arabicPeriod"/>
            </a:pPr>
            <a:r>
              <a:rPr lang="en-US" dirty="0"/>
              <a:t>The above distribution plots helped us to understand the bin/ ranges where the majority of the data lies</a:t>
            </a:r>
          </a:p>
          <a:p>
            <a:pPr marL="800100" lvl="1" indent="-342900">
              <a:buFont typeface="+mj-lt"/>
              <a:buAutoNum type="arabicPeriod"/>
            </a:pPr>
            <a:r>
              <a:rPr lang="en-US" dirty="0"/>
              <a:t>Majority of the Close prices for IBM lies in the range of 140-160 and a very less percentage of the Close prices are in the range of 100 and below</a:t>
            </a:r>
          </a:p>
          <a:p>
            <a:pPr marL="800100" lvl="1" indent="-342900">
              <a:buFont typeface="+mj-lt"/>
              <a:buAutoNum type="arabicPeriod"/>
            </a:pPr>
            <a:r>
              <a:rPr lang="en-US" dirty="0"/>
              <a:t> Another interesting observation can be made for AMZN stock where majority of the close prices lie in the 0-500 range. Very less percentage of the close prices for AMZN cross the 1000+ range. This gives us a clue that the stock seems to be pretty risky and volatile and tend to not follow market standards </a:t>
            </a:r>
          </a:p>
        </p:txBody>
      </p:sp>
    </p:spTree>
    <p:extLst>
      <p:ext uri="{BB962C8B-B14F-4D97-AF65-F5344CB8AC3E}">
        <p14:creationId xmlns:p14="http://schemas.microsoft.com/office/powerpoint/2010/main" val="902388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BBFA-A4D3-48DB-9E2B-B25E0A027308}"/>
              </a:ext>
            </a:extLst>
          </p:cNvPr>
          <p:cNvSpPr>
            <a:spLocks noGrp="1"/>
          </p:cNvSpPr>
          <p:nvPr>
            <p:ph type="title"/>
          </p:nvPr>
        </p:nvSpPr>
        <p:spPr/>
        <p:txBody>
          <a:bodyPr/>
          <a:lstStyle/>
          <a:p>
            <a:r>
              <a:rPr lang="en-US" dirty="0"/>
              <a:t>Part 2 - Exploring the data (CORR PLOT)</a:t>
            </a:r>
            <a:endParaRPr lang="en-IN" dirty="0"/>
          </a:p>
        </p:txBody>
      </p:sp>
      <p:pic>
        <p:nvPicPr>
          <p:cNvPr id="4" name="Picture 3">
            <a:extLst>
              <a:ext uri="{FF2B5EF4-FFF2-40B4-BE49-F238E27FC236}">
                <a16:creationId xmlns:a16="http://schemas.microsoft.com/office/drawing/2014/main" id="{91D43DBA-A128-4CE9-BEF5-6872DD8E7A2C}"/>
              </a:ext>
            </a:extLst>
          </p:cNvPr>
          <p:cNvPicPr>
            <a:picLocks noChangeAspect="1"/>
          </p:cNvPicPr>
          <p:nvPr/>
        </p:nvPicPr>
        <p:blipFill>
          <a:blip r:embed="rId2"/>
          <a:stretch>
            <a:fillRect/>
          </a:stretch>
        </p:blipFill>
        <p:spPr>
          <a:xfrm>
            <a:off x="2111535" y="1859735"/>
            <a:ext cx="7968930" cy="471026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234620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BBFA-A4D3-48DB-9E2B-B25E0A027308}"/>
              </a:ext>
            </a:extLst>
          </p:cNvPr>
          <p:cNvSpPr>
            <a:spLocks noGrp="1"/>
          </p:cNvSpPr>
          <p:nvPr>
            <p:ph type="title"/>
          </p:nvPr>
        </p:nvSpPr>
        <p:spPr/>
        <p:txBody>
          <a:bodyPr/>
          <a:lstStyle/>
          <a:p>
            <a:r>
              <a:rPr lang="en-US" dirty="0"/>
              <a:t>Part 2 - Exploring the data (CORR PLOT) Continued..</a:t>
            </a:r>
            <a:endParaRPr lang="en-IN" dirty="0"/>
          </a:p>
        </p:txBody>
      </p:sp>
      <p:sp>
        <p:nvSpPr>
          <p:cNvPr id="3" name="Content Placeholder 2">
            <a:extLst>
              <a:ext uri="{FF2B5EF4-FFF2-40B4-BE49-F238E27FC236}">
                <a16:creationId xmlns:a16="http://schemas.microsoft.com/office/drawing/2014/main" id="{6FFCFAF8-3077-4949-9E6A-AF58EAB3CEAC}"/>
              </a:ext>
            </a:extLst>
          </p:cNvPr>
          <p:cNvSpPr>
            <a:spLocks noGrp="1"/>
          </p:cNvSpPr>
          <p:nvPr>
            <p:ph idx="1"/>
          </p:nvPr>
        </p:nvSpPr>
        <p:spPr>
          <a:xfrm>
            <a:off x="685800" y="1936304"/>
            <a:ext cx="10131425" cy="4196048"/>
          </a:xfrm>
        </p:spPr>
        <p:txBody>
          <a:bodyPr>
            <a:normAutofit fontScale="92500" lnSpcReduction="10000"/>
          </a:bodyPr>
          <a:lstStyle/>
          <a:p>
            <a:r>
              <a:rPr lang="en-US" dirty="0"/>
              <a:t>Correlation between two assets is measured using a mathematical formula that produces what is called the Pearson correlation coefficient, represented by R. This correlation coefficient can range from -1.0 to 1.0</a:t>
            </a:r>
          </a:p>
          <a:p>
            <a:r>
              <a:rPr lang="en-US" dirty="0"/>
              <a:t>A positive number represents a positive correlation, meaning the assets tend to move in the same direction. A negative number represents a negative correlation, meaning the assets are inversely correlated or tend to move in opposite directions</a:t>
            </a:r>
          </a:p>
          <a:p>
            <a:r>
              <a:rPr lang="en-US" dirty="0"/>
              <a:t>For the purpose of this study, here is how I define correlation using the correlation coefficient:</a:t>
            </a:r>
          </a:p>
          <a:p>
            <a:pPr lvl="1"/>
            <a:r>
              <a:rPr lang="en-US" dirty="0"/>
              <a:t>Strong positive correlation: 0.75 to 1.0</a:t>
            </a:r>
          </a:p>
          <a:p>
            <a:pPr lvl="1"/>
            <a:r>
              <a:rPr lang="en-US" dirty="0"/>
              <a:t>Moderate positive correlation: 0.50 to 0.75</a:t>
            </a:r>
          </a:p>
          <a:p>
            <a:pPr lvl="1"/>
            <a:r>
              <a:rPr lang="en-US" dirty="0"/>
              <a:t>Low positive correlation: 0.25 to 0.50</a:t>
            </a:r>
          </a:p>
          <a:p>
            <a:pPr lvl="1"/>
            <a:r>
              <a:rPr lang="en-US" dirty="0"/>
              <a:t>No correlation: -0.25 to 0.25</a:t>
            </a:r>
          </a:p>
          <a:p>
            <a:pPr lvl="1"/>
            <a:r>
              <a:rPr lang="en-US" dirty="0"/>
              <a:t>Low negative correlation: -0.25 to -0.50</a:t>
            </a:r>
          </a:p>
          <a:p>
            <a:pPr lvl="1"/>
            <a:r>
              <a:rPr lang="en-US" dirty="0"/>
              <a:t>Moderate negative correlation: -0.50 to -0.75</a:t>
            </a:r>
          </a:p>
          <a:p>
            <a:pPr lvl="1"/>
            <a:r>
              <a:rPr lang="en-US" dirty="0"/>
              <a:t>Strong negative correlation: -0.75 to -1.0</a:t>
            </a:r>
          </a:p>
        </p:txBody>
      </p:sp>
    </p:spTree>
    <p:extLst>
      <p:ext uri="{BB962C8B-B14F-4D97-AF65-F5344CB8AC3E}">
        <p14:creationId xmlns:p14="http://schemas.microsoft.com/office/powerpoint/2010/main" val="2595436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BBFA-A4D3-48DB-9E2B-B25E0A027308}"/>
              </a:ext>
            </a:extLst>
          </p:cNvPr>
          <p:cNvSpPr>
            <a:spLocks noGrp="1"/>
          </p:cNvSpPr>
          <p:nvPr>
            <p:ph type="title"/>
          </p:nvPr>
        </p:nvSpPr>
        <p:spPr/>
        <p:txBody>
          <a:bodyPr/>
          <a:lstStyle/>
          <a:p>
            <a:r>
              <a:rPr lang="en-US" dirty="0"/>
              <a:t>Part 2 - Exploring the data (CORR PLOT) Continued..</a:t>
            </a:r>
            <a:endParaRPr lang="en-IN" dirty="0"/>
          </a:p>
        </p:txBody>
      </p:sp>
      <p:sp>
        <p:nvSpPr>
          <p:cNvPr id="3" name="Content Placeholder 2">
            <a:extLst>
              <a:ext uri="{FF2B5EF4-FFF2-40B4-BE49-F238E27FC236}">
                <a16:creationId xmlns:a16="http://schemas.microsoft.com/office/drawing/2014/main" id="{6FFCFAF8-3077-4949-9E6A-AF58EAB3CEAC}"/>
              </a:ext>
            </a:extLst>
          </p:cNvPr>
          <p:cNvSpPr>
            <a:spLocks noGrp="1"/>
          </p:cNvSpPr>
          <p:nvPr>
            <p:ph idx="1"/>
          </p:nvPr>
        </p:nvSpPr>
        <p:spPr>
          <a:xfrm>
            <a:off x="685800" y="1936304"/>
            <a:ext cx="10131425" cy="3843711"/>
          </a:xfrm>
        </p:spPr>
        <p:txBody>
          <a:bodyPr/>
          <a:lstStyle/>
          <a:p>
            <a:r>
              <a:rPr lang="en-US" dirty="0"/>
              <a:t>Below are my observations from the correlation/heatmap plot:</a:t>
            </a:r>
          </a:p>
          <a:p>
            <a:pPr marL="800100" lvl="1" indent="-342900">
              <a:buFont typeface="+mj-lt"/>
              <a:buAutoNum type="arabicPeriod"/>
            </a:pPr>
            <a:r>
              <a:rPr lang="en-US" dirty="0"/>
              <a:t>Most investment assets are correlated with the stock market index S&amp;P500.</a:t>
            </a:r>
          </a:p>
          <a:p>
            <a:pPr marL="800100" lvl="1" indent="-342900">
              <a:buFont typeface="+mj-lt"/>
              <a:buAutoNum type="arabicPeriod"/>
            </a:pPr>
            <a:r>
              <a:rPr lang="en-US" dirty="0"/>
              <a:t>Strongly correlated assets—those with a correlation coefficient of 0.75 or greater tend to follow stock market patterns. While that doesn't necessarily mean they aren't great diversification tools for other reasons, it does mean that they might not offer as much recession protection as other asset classes.</a:t>
            </a:r>
          </a:p>
          <a:p>
            <a:pPr marL="800100" lvl="1" indent="-342900">
              <a:buFont typeface="+mj-lt"/>
              <a:buAutoNum type="arabicPeriod"/>
            </a:pPr>
            <a:r>
              <a:rPr lang="en-US" dirty="0"/>
              <a:t>Stocks like BCS, CS, DB, BHS and IBM all have a negative correlation with the stock market index S&amp;P500 which means that those stocks are riskier and tend to not follow the stock market patterns</a:t>
            </a:r>
          </a:p>
          <a:p>
            <a:pPr marL="800100" lvl="1" indent="-342900">
              <a:buFont typeface="+mj-lt"/>
              <a:buAutoNum type="arabicPeriod"/>
            </a:pPr>
            <a:r>
              <a:rPr lang="en-US" dirty="0"/>
              <a:t>Stocks like MS, JNJ, MRK, UNH, AAPL, AMZN, FB, GOOG and MSFT all have a very good positive correlation with the market index which generally means that they tend to follow market patterns when compared with the rest</a:t>
            </a:r>
          </a:p>
        </p:txBody>
      </p:sp>
    </p:spTree>
    <p:extLst>
      <p:ext uri="{BB962C8B-B14F-4D97-AF65-F5344CB8AC3E}">
        <p14:creationId xmlns:p14="http://schemas.microsoft.com/office/powerpoint/2010/main" val="1825221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BBFA-A4D3-48DB-9E2B-B25E0A027308}"/>
              </a:ext>
            </a:extLst>
          </p:cNvPr>
          <p:cNvSpPr>
            <a:spLocks noGrp="1"/>
          </p:cNvSpPr>
          <p:nvPr>
            <p:ph type="title"/>
          </p:nvPr>
        </p:nvSpPr>
        <p:spPr/>
        <p:txBody>
          <a:bodyPr/>
          <a:lstStyle/>
          <a:p>
            <a:r>
              <a:rPr lang="en-US" dirty="0"/>
              <a:t>Part 3 – NORMALISING THE DATA</a:t>
            </a:r>
            <a:endParaRPr lang="en-IN" dirty="0"/>
          </a:p>
        </p:txBody>
      </p:sp>
      <p:sp>
        <p:nvSpPr>
          <p:cNvPr id="3" name="Content Placeholder 2">
            <a:extLst>
              <a:ext uri="{FF2B5EF4-FFF2-40B4-BE49-F238E27FC236}">
                <a16:creationId xmlns:a16="http://schemas.microsoft.com/office/drawing/2014/main" id="{6FFCFAF8-3077-4949-9E6A-AF58EAB3CEAC}"/>
              </a:ext>
            </a:extLst>
          </p:cNvPr>
          <p:cNvSpPr>
            <a:spLocks noGrp="1"/>
          </p:cNvSpPr>
          <p:nvPr>
            <p:ph idx="1"/>
          </p:nvPr>
        </p:nvSpPr>
        <p:spPr>
          <a:xfrm>
            <a:off x="685800" y="1936304"/>
            <a:ext cx="10131425" cy="3843711"/>
          </a:xfrm>
        </p:spPr>
        <p:txBody>
          <a:bodyPr/>
          <a:lstStyle/>
          <a:p>
            <a:r>
              <a:rPr lang="en-US" dirty="0"/>
              <a:t>The prices of all the stocks are in different scales. Hence it is important to normalize the data and bring the prices to the same scale</a:t>
            </a:r>
          </a:p>
          <a:p>
            <a:r>
              <a:rPr lang="en-US" dirty="0"/>
              <a:t>Here I used Maximum Absolute Scaler (MAX ABS) to bring all the prices in the range of -1 to 1</a:t>
            </a:r>
          </a:p>
          <a:p>
            <a:r>
              <a:rPr lang="en-US" dirty="0"/>
              <a:t>The formula used for normalization is as below:</a:t>
            </a:r>
          </a:p>
          <a:p>
            <a:pPr marL="0" indent="0">
              <a:buNone/>
            </a:pPr>
            <a:endParaRPr lang="en-US" dirty="0"/>
          </a:p>
        </p:txBody>
      </p:sp>
      <p:pic>
        <p:nvPicPr>
          <p:cNvPr id="5" name="Picture 4">
            <a:extLst>
              <a:ext uri="{FF2B5EF4-FFF2-40B4-BE49-F238E27FC236}">
                <a16:creationId xmlns:a16="http://schemas.microsoft.com/office/drawing/2014/main" id="{D6E4CB4C-954A-4D53-ABD6-5761A35F8040}"/>
              </a:ext>
            </a:extLst>
          </p:cNvPr>
          <p:cNvPicPr>
            <a:picLocks noChangeAspect="1"/>
          </p:cNvPicPr>
          <p:nvPr/>
        </p:nvPicPr>
        <p:blipFill>
          <a:blip r:embed="rId2"/>
          <a:stretch>
            <a:fillRect/>
          </a:stretch>
        </p:blipFill>
        <p:spPr>
          <a:xfrm>
            <a:off x="4800600" y="4671138"/>
            <a:ext cx="2590800" cy="9048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984089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BBFA-A4D3-48DB-9E2B-B25E0A027308}"/>
              </a:ext>
            </a:extLst>
          </p:cNvPr>
          <p:cNvSpPr>
            <a:spLocks noGrp="1"/>
          </p:cNvSpPr>
          <p:nvPr>
            <p:ph type="title"/>
          </p:nvPr>
        </p:nvSpPr>
        <p:spPr/>
        <p:txBody>
          <a:bodyPr/>
          <a:lstStyle/>
          <a:p>
            <a:r>
              <a:rPr lang="en-US" dirty="0"/>
              <a:t>Part 3 – NORMALISING THE DATA (Continued..)</a:t>
            </a:r>
            <a:endParaRPr lang="en-IN" dirty="0"/>
          </a:p>
        </p:txBody>
      </p:sp>
      <p:sp>
        <p:nvSpPr>
          <p:cNvPr id="3" name="Content Placeholder 2">
            <a:extLst>
              <a:ext uri="{FF2B5EF4-FFF2-40B4-BE49-F238E27FC236}">
                <a16:creationId xmlns:a16="http://schemas.microsoft.com/office/drawing/2014/main" id="{6FFCFAF8-3077-4949-9E6A-AF58EAB3CEAC}"/>
              </a:ext>
            </a:extLst>
          </p:cNvPr>
          <p:cNvSpPr>
            <a:spLocks noGrp="1"/>
          </p:cNvSpPr>
          <p:nvPr>
            <p:ph idx="1"/>
          </p:nvPr>
        </p:nvSpPr>
        <p:spPr>
          <a:xfrm>
            <a:off x="685800" y="1936304"/>
            <a:ext cx="10131425" cy="3843711"/>
          </a:xfrm>
        </p:spPr>
        <p:txBody>
          <a:bodyPr/>
          <a:lstStyle/>
          <a:p>
            <a:r>
              <a:rPr lang="en-US" dirty="0"/>
              <a:t>Using the normalized data, we plotted a line plot to show the relative changes in stock price with respect to market index</a:t>
            </a:r>
          </a:p>
          <a:p>
            <a:r>
              <a:rPr lang="en-US" dirty="0"/>
              <a:t>We used the date on the x axis and the close price of the stock divided by the close price of S&amp;P500 on the y axis</a:t>
            </a:r>
          </a:p>
          <a:p>
            <a:r>
              <a:rPr lang="en-US" dirty="0"/>
              <a:t>The plot was used to check for any trends in the data with respect to the market index</a:t>
            </a:r>
          </a:p>
          <a:p>
            <a:r>
              <a:rPr lang="en-US" dirty="0"/>
              <a:t>The plot can be found in the next slide for reference</a:t>
            </a:r>
          </a:p>
        </p:txBody>
      </p:sp>
    </p:spTree>
    <p:extLst>
      <p:ext uri="{BB962C8B-B14F-4D97-AF65-F5344CB8AC3E}">
        <p14:creationId xmlns:p14="http://schemas.microsoft.com/office/powerpoint/2010/main" val="1909901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DAE16-84EB-46FB-A674-63FA4352F733}"/>
              </a:ext>
            </a:extLst>
          </p:cNvPr>
          <p:cNvSpPr>
            <a:spLocks noGrp="1"/>
          </p:cNvSpPr>
          <p:nvPr>
            <p:ph type="title"/>
          </p:nvPr>
        </p:nvSpPr>
        <p:spPr/>
        <p:txBody>
          <a:bodyPr/>
          <a:lstStyle/>
          <a:p>
            <a:r>
              <a:rPr lang="en-US" dirty="0"/>
              <a:t>Part 3 – NORMALISING THE DATA (Continued..)</a:t>
            </a:r>
            <a:endParaRPr lang="en-IN" dirty="0"/>
          </a:p>
        </p:txBody>
      </p:sp>
      <p:pic>
        <p:nvPicPr>
          <p:cNvPr id="11" name="Picture 10">
            <a:extLst>
              <a:ext uri="{FF2B5EF4-FFF2-40B4-BE49-F238E27FC236}">
                <a16:creationId xmlns:a16="http://schemas.microsoft.com/office/drawing/2014/main" id="{9A106559-655D-4573-8CB9-A7D09142EE7A}"/>
              </a:ext>
            </a:extLst>
          </p:cNvPr>
          <p:cNvPicPr>
            <a:picLocks noChangeAspect="1"/>
          </p:cNvPicPr>
          <p:nvPr/>
        </p:nvPicPr>
        <p:blipFill>
          <a:blip r:embed="rId2"/>
          <a:stretch>
            <a:fillRect/>
          </a:stretch>
        </p:blipFill>
        <p:spPr>
          <a:xfrm>
            <a:off x="3370914" y="1724594"/>
            <a:ext cx="5450171" cy="4935627"/>
          </a:xfrm>
          <a:prstGeom prst="rect">
            <a:avLst/>
          </a:prstGeom>
        </p:spPr>
      </p:pic>
    </p:spTree>
    <p:extLst>
      <p:ext uri="{BB962C8B-B14F-4D97-AF65-F5344CB8AC3E}">
        <p14:creationId xmlns:p14="http://schemas.microsoft.com/office/powerpoint/2010/main" val="3907870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92FE8-54EC-47A8-A6C7-A5815EE8FDF0}"/>
              </a:ext>
            </a:extLst>
          </p:cNvPr>
          <p:cNvSpPr>
            <a:spLocks noGrp="1"/>
          </p:cNvSpPr>
          <p:nvPr>
            <p:ph type="title"/>
          </p:nvPr>
        </p:nvSpPr>
        <p:spPr>
          <a:xfrm>
            <a:off x="1030287" y="2700866"/>
            <a:ext cx="10131425" cy="1456267"/>
          </a:xfrm>
        </p:spPr>
        <p:txBody>
          <a:bodyPr/>
          <a:lstStyle/>
          <a:p>
            <a:pPr algn="ctr"/>
            <a:r>
              <a:rPr lang="en-US" dirty="0"/>
              <a:t>Task 1 - Data loading</a:t>
            </a:r>
            <a:endParaRPr lang="en-IN" dirty="0"/>
          </a:p>
        </p:txBody>
      </p:sp>
    </p:spTree>
    <p:extLst>
      <p:ext uri="{BB962C8B-B14F-4D97-AF65-F5344CB8AC3E}">
        <p14:creationId xmlns:p14="http://schemas.microsoft.com/office/powerpoint/2010/main" val="33620432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92FE8-54EC-47A8-A6C7-A5815EE8FDF0}"/>
              </a:ext>
            </a:extLst>
          </p:cNvPr>
          <p:cNvSpPr>
            <a:spLocks noGrp="1"/>
          </p:cNvSpPr>
          <p:nvPr>
            <p:ph type="title"/>
          </p:nvPr>
        </p:nvSpPr>
        <p:spPr>
          <a:xfrm>
            <a:off x="1030287" y="2700866"/>
            <a:ext cx="10131425" cy="1456267"/>
          </a:xfrm>
        </p:spPr>
        <p:txBody>
          <a:bodyPr/>
          <a:lstStyle/>
          <a:p>
            <a:pPr algn="ctr"/>
            <a:r>
              <a:rPr lang="en-US" dirty="0"/>
              <a:t>Task 5 – stock statistics</a:t>
            </a:r>
            <a:endParaRPr lang="en-IN" dirty="0"/>
          </a:p>
        </p:txBody>
      </p:sp>
    </p:spTree>
    <p:extLst>
      <p:ext uri="{BB962C8B-B14F-4D97-AF65-F5344CB8AC3E}">
        <p14:creationId xmlns:p14="http://schemas.microsoft.com/office/powerpoint/2010/main" val="32518662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BBFA-A4D3-48DB-9E2B-B25E0A027308}"/>
              </a:ext>
            </a:extLst>
          </p:cNvPr>
          <p:cNvSpPr>
            <a:spLocks noGrp="1"/>
          </p:cNvSpPr>
          <p:nvPr>
            <p:ph type="title"/>
          </p:nvPr>
        </p:nvSpPr>
        <p:spPr/>
        <p:txBody>
          <a:bodyPr/>
          <a:lstStyle/>
          <a:p>
            <a:r>
              <a:rPr lang="en-US" dirty="0"/>
              <a:t>Part 1 – calculating stock metrics</a:t>
            </a:r>
            <a:endParaRPr lang="en-IN" dirty="0"/>
          </a:p>
        </p:txBody>
      </p:sp>
      <p:sp>
        <p:nvSpPr>
          <p:cNvPr id="3" name="Content Placeholder 2">
            <a:extLst>
              <a:ext uri="{FF2B5EF4-FFF2-40B4-BE49-F238E27FC236}">
                <a16:creationId xmlns:a16="http://schemas.microsoft.com/office/drawing/2014/main" id="{6FFCFAF8-3077-4949-9E6A-AF58EAB3CEAC}"/>
              </a:ext>
            </a:extLst>
          </p:cNvPr>
          <p:cNvSpPr>
            <a:spLocks noGrp="1"/>
          </p:cNvSpPr>
          <p:nvPr>
            <p:ph idx="1"/>
          </p:nvPr>
        </p:nvSpPr>
        <p:spPr>
          <a:xfrm>
            <a:off x="685800" y="1936304"/>
            <a:ext cx="10131425" cy="3843711"/>
          </a:xfrm>
        </p:spPr>
        <p:txBody>
          <a:bodyPr>
            <a:normAutofit fontScale="92500" lnSpcReduction="10000"/>
          </a:bodyPr>
          <a:lstStyle/>
          <a:p>
            <a:r>
              <a:rPr lang="en-US" dirty="0"/>
              <a:t>The below metrics was calculated to understand the stocks better and to learn how they perform in comparison to the market standard:</a:t>
            </a:r>
          </a:p>
          <a:p>
            <a:pPr marL="1257300" lvl="2" indent="-342900">
              <a:buFont typeface="+mj-lt"/>
              <a:buAutoNum type="arabicPeriod"/>
            </a:pPr>
            <a:r>
              <a:rPr lang="en-US" dirty="0"/>
              <a:t>Daily return from each stock</a:t>
            </a:r>
          </a:p>
          <a:p>
            <a:pPr marL="1257300" lvl="2" indent="-342900">
              <a:buFont typeface="+mj-lt"/>
              <a:buAutoNum type="arabicPeriod"/>
            </a:pPr>
            <a:r>
              <a:rPr lang="en-US" dirty="0"/>
              <a:t>Average return from each stock</a:t>
            </a:r>
          </a:p>
          <a:p>
            <a:pPr marL="1257300" lvl="2" indent="-342900">
              <a:buFont typeface="+mj-lt"/>
              <a:buAutoNum type="arabicPeriod"/>
            </a:pPr>
            <a:r>
              <a:rPr lang="en-US" dirty="0"/>
              <a:t>Total return from the portfolio during the given period</a:t>
            </a:r>
          </a:p>
          <a:p>
            <a:pPr marL="1257300" lvl="2" indent="-342900">
              <a:buFont typeface="+mj-lt"/>
              <a:buAutoNum type="arabicPeriod"/>
            </a:pPr>
            <a:r>
              <a:rPr lang="en-US" dirty="0"/>
              <a:t>Cumulative return from the portfolio in the given period</a:t>
            </a:r>
          </a:p>
          <a:p>
            <a:pPr marL="1257300" lvl="2" indent="-342900">
              <a:buFont typeface="+mj-lt"/>
              <a:buAutoNum type="arabicPeriod"/>
            </a:pPr>
            <a:r>
              <a:rPr lang="en-US" dirty="0"/>
              <a:t>Risk associated with the portfolio</a:t>
            </a:r>
          </a:p>
          <a:p>
            <a:pPr marL="1257300" lvl="2" indent="-342900">
              <a:buFont typeface="+mj-lt"/>
              <a:buAutoNum type="arabicPeriod"/>
            </a:pPr>
            <a:r>
              <a:rPr lang="en-US" dirty="0"/>
              <a:t>Annualized Returns From each stock</a:t>
            </a:r>
          </a:p>
          <a:p>
            <a:pPr marL="1257300" lvl="2" indent="-342900">
              <a:buFont typeface="+mj-lt"/>
              <a:buAutoNum type="arabicPeriod"/>
            </a:pPr>
            <a:r>
              <a:rPr lang="en-US" dirty="0"/>
              <a:t>Annualized Risk From each stock</a:t>
            </a:r>
          </a:p>
          <a:p>
            <a:pPr marL="1257300" lvl="2" indent="-342900">
              <a:buFont typeface="+mj-lt"/>
              <a:buAutoNum type="arabicPeriod"/>
            </a:pPr>
            <a:r>
              <a:rPr lang="en-US" dirty="0"/>
              <a:t>Annualized Cumulative Returns from each stock</a:t>
            </a:r>
          </a:p>
          <a:p>
            <a:pPr marL="1257300" lvl="2" indent="-342900">
              <a:buFont typeface="+mj-lt"/>
              <a:buAutoNum type="arabicPeriod"/>
            </a:pPr>
            <a:r>
              <a:rPr lang="en-US" dirty="0"/>
              <a:t>Sharpe ratio</a:t>
            </a:r>
          </a:p>
          <a:p>
            <a:pPr marL="1257300" lvl="2" indent="-342900">
              <a:buFont typeface="+mj-lt"/>
              <a:buAutoNum type="arabicPeriod"/>
            </a:pPr>
            <a:r>
              <a:rPr lang="en-US" dirty="0"/>
              <a:t>CAPM</a:t>
            </a:r>
          </a:p>
        </p:txBody>
      </p:sp>
    </p:spTree>
    <p:extLst>
      <p:ext uri="{BB962C8B-B14F-4D97-AF65-F5344CB8AC3E}">
        <p14:creationId xmlns:p14="http://schemas.microsoft.com/office/powerpoint/2010/main" val="42566120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BBFA-A4D3-48DB-9E2B-B25E0A027308}"/>
              </a:ext>
            </a:extLst>
          </p:cNvPr>
          <p:cNvSpPr>
            <a:spLocks noGrp="1"/>
          </p:cNvSpPr>
          <p:nvPr>
            <p:ph type="title"/>
          </p:nvPr>
        </p:nvSpPr>
        <p:spPr>
          <a:xfrm>
            <a:off x="685801" y="609600"/>
            <a:ext cx="10312166" cy="1456267"/>
          </a:xfrm>
        </p:spPr>
        <p:txBody>
          <a:bodyPr>
            <a:normAutofit/>
          </a:bodyPr>
          <a:lstStyle/>
          <a:p>
            <a:r>
              <a:rPr lang="en-US" dirty="0"/>
              <a:t>1 - Daily return from each stock</a:t>
            </a:r>
            <a:endParaRPr lang="en-IN" dirty="0"/>
          </a:p>
        </p:txBody>
      </p:sp>
      <p:sp>
        <p:nvSpPr>
          <p:cNvPr id="3" name="Content Placeholder 2">
            <a:extLst>
              <a:ext uri="{FF2B5EF4-FFF2-40B4-BE49-F238E27FC236}">
                <a16:creationId xmlns:a16="http://schemas.microsoft.com/office/drawing/2014/main" id="{6FFCFAF8-3077-4949-9E6A-AF58EAB3CEAC}"/>
              </a:ext>
            </a:extLst>
          </p:cNvPr>
          <p:cNvSpPr>
            <a:spLocks noGrp="1"/>
          </p:cNvSpPr>
          <p:nvPr>
            <p:ph idx="1"/>
          </p:nvPr>
        </p:nvSpPr>
        <p:spPr>
          <a:xfrm>
            <a:off x="776171" y="1826703"/>
            <a:ext cx="10131425" cy="3676039"/>
          </a:xfrm>
        </p:spPr>
        <p:txBody>
          <a:bodyPr>
            <a:normAutofit/>
          </a:bodyPr>
          <a:lstStyle/>
          <a:p>
            <a:r>
              <a:rPr lang="en-US" dirty="0"/>
              <a:t>This refers to the daily gains earned by the investor. This measure helps the investor/analyst monitor the change in the stock on a daily basis. A positive return suggests the stock has grown in value, while a negative return means it has lost value</a:t>
            </a:r>
          </a:p>
          <a:p>
            <a:r>
              <a:rPr lang="en-US" dirty="0"/>
              <a:t>Moreover, this can also be used to assess the risk in the stock. If the absolute value of daily returns is high, it means that the security is very volatile, and hence, carries a larger risk</a:t>
            </a:r>
            <a:br>
              <a:rPr lang="en-US" dirty="0"/>
            </a:br>
            <a:endParaRPr lang="en-US" dirty="0"/>
          </a:p>
          <a:p>
            <a:r>
              <a:rPr lang="en-US" dirty="0"/>
              <a:t>The daily returns was calculated for each stock using the below formula:</a:t>
            </a:r>
          </a:p>
          <a:p>
            <a:endParaRPr lang="en-US" dirty="0"/>
          </a:p>
        </p:txBody>
      </p:sp>
      <p:pic>
        <p:nvPicPr>
          <p:cNvPr id="1026" name="Picture 2">
            <a:extLst>
              <a:ext uri="{FF2B5EF4-FFF2-40B4-BE49-F238E27FC236}">
                <a16:creationId xmlns:a16="http://schemas.microsoft.com/office/drawing/2014/main" id="{DC260847-22A1-4BEF-8F6C-11E2E18D8A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7587" y="5031297"/>
            <a:ext cx="5076825" cy="590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51974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BBFA-A4D3-48DB-9E2B-B25E0A027308}"/>
              </a:ext>
            </a:extLst>
          </p:cNvPr>
          <p:cNvSpPr>
            <a:spLocks noGrp="1"/>
          </p:cNvSpPr>
          <p:nvPr>
            <p:ph type="title"/>
          </p:nvPr>
        </p:nvSpPr>
        <p:spPr>
          <a:xfrm>
            <a:off x="685801" y="609600"/>
            <a:ext cx="10312166" cy="1456267"/>
          </a:xfrm>
        </p:spPr>
        <p:txBody>
          <a:bodyPr>
            <a:normAutofit/>
          </a:bodyPr>
          <a:lstStyle/>
          <a:p>
            <a:r>
              <a:rPr lang="en-US" dirty="0"/>
              <a:t>Daily return with time plot</a:t>
            </a:r>
            <a:endParaRPr lang="en-IN" dirty="0"/>
          </a:p>
        </p:txBody>
      </p:sp>
      <p:pic>
        <p:nvPicPr>
          <p:cNvPr id="5" name="Content Placeholder 4">
            <a:extLst>
              <a:ext uri="{FF2B5EF4-FFF2-40B4-BE49-F238E27FC236}">
                <a16:creationId xmlns:a16="http://schemas.microsoft.com/office/drawing/2014/main" id="{7CD817BB-CD1E-4255-99CC-C13707997277}"/>
              </a:ext>
            </a:extLst>
          </p:cNvPr>
          <p:cNvPicPr>
            <a:picLocks noGrp="1" noChangeAspect="1"/>
          </p:cNvPicPr>
          <p:nvPr>
            <p:ph idx="1"/>
          </p:nvPr>
        </p:nvPicPr>
        <p:blipFill>
          <a:blip r:embed="rId2"/>
          <a:stretch>
            <a:fillRect/>
          </a:stretch>
        </p:blipFill>
        <p:spPr>
          <a:xfrm>
            <a:off x="3402573" y="1762319"/>
            <a:ext cx="5386853" cy="4857787"/>
          </a:xfrm>
        </p:spPr>
      </p:pic>
    </p:spTree>
    <p:extLst>
      <p:ext uri="{BB962C8B-B14F-4D97-AF65-F5344CB8AC3E}">
        <p14:creationId xmlns:p14="http://schemas.microsoft.com/office/powerpoint/2010/main" val="486305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BBFA-A4D3-48DB-9E2B-B25E0A027308}"/>
              </a:ext>
            </a:extLst>
          </p:cNvPr>
          <p:cNvSpPr>
            <a:spLocks noGrp="1"/>
          </p:cNvSpPr>
          <p:nvPr>
            <p:ph type="title"/>
          </p:nvPr>
        </p:nvSpPr>
        <p:spPr>
          <a:xfrm>
            <a:off x="685801" y="609600"/>
            <a:ext cx="10312166" cy="1456267"/>
          </a:xfrm>
        </p:spPr>
        <p:txBody>
          <a:bodyPr>
            <a:normAutofit/>
          </a:bodyPr>
          <a:lstStyle/>
          <a:p>
            <a:r>
              <a:rPr lang="en-US" dirty="0"/>
              <a:t>2 - Average daily return from each stock</a:t>
            </a:r>
            <a:endParaRPr lang="en-IN" dirty="0"/>
          </a:p>
        </p:txBody>
      </p:sp>
      <p:sp>
        <p:nvSpPr>
          <p:cNvPr id="3" name="Content Placeholder 2">
            <a:extLst>
              <a:ext uri="{FF2B5EF4-FFF2-40B4-BE49-F238E27FC236}">
                <a16:creationId xmlns:a16="http://schemas.microsoft.com/office/drawing/2014/main" id="{6FFCFAF8-3077-4949-9E6A-AF58EAB3CEAC}"/>
              </a:ext>
            </a:extLst>
          </p:cNvPr>
          <p:cNvSpPr>
            <a:spLocks noGrp="1"/>
          </p:cNvSpPr>
          <p:nvPr>
            <p:ph idx="1"/>
          </p:nvPr>
        </p:nvSpPr>
        <p:spPr>
          <a:xfrm>
            <a:off x="776171" y="1826703"/>
            <a:ext cx="10131425" cy="3676039"/>
          </a:xfrm>
        </p:spPr>
        <p:txBody>
          <a:bodyPr>
            <a:normAutofit/>
          </a:bodyPr>
          <a:lstStyle/>
          <a:p>
            <a:r>
              <a:rPr lang="en-US" dirty="0"/>
              <a:t>Average daily return for each stock can be calculated using the dataframe created above - "stocks_daily_returns"</a:t>
            </a:r>
          </a:p>
          <a:p>
            <a:r>
              <a:rPr lang="en-US" dirty="0"/>
              <a:t>We used the inbuilt mean() to calculate the mean of daily returns for each stock</a:t>
            </a:r>
          </a:p>
          <a:p>
            <a:r>
              <a:rPr lang="en-US" dirty="0"/>
              <a:t>The average return is the simple mathematical average of a series of returns generated over a specified period of time. </a:t>
            </a:r>
          </a:p>
          <a:p>
            <a:r>
              <a:rPr lang="en-US" dirty="0"/>
              <a:t>An average return is calculated the same way that a simple average is calculated for any set of numbers. The numbers are added together into a single sum, then the sum is divided by the count of the numbers in the set.</a:t>
            </a:r>
          </a:p>
        </p:txBody>
      </p:sp>
    </p:spTree>
    <p:extLst>
      <p:ext uri="{BB962C8B-B14F-4D97-AF65-F5344CB8AC3E}">
        <p14:creationId xmlns:p14="http://schemas.microsoft.com/office/powerpoint/2010/main" val="15362599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BBFA-A4D3-48DB-9E2B-B25E0A027308}"/>
              </a:ext>
            </a:extLst>
          </p:cNvPr>
          <p:cNvSpPr>
            <a:spLocks noGrp="1"/>
          </p:cNvSpPr>
          <p:nvPr>
            <p:ph type="title"/>
          </p:nvPr>
        </p:nvSpPr>
        <p:spPr>
          <a:xfrm>
            <a:off x="685801" y="609600"/>
            <a:ext cx="10312166" cy="1456267"/>
          </a:xfrm>
        </p:spPr>
        <p:txBody>
          <a:bodyPr>
            <a:normAutofit/>
          </a:bodyPr>
          <a:lstStyle/>
          <a:p>
            <a:r>
              <a:rPr lang="en-US" dirty="0"/>
              <a:t>Average daily return BAR Plot</a:t>
            </a:r>
            <a:endParaRPr lang="en-IN" dirty="0"/>
          </a:p>
        </p:txBody>
      </p:sp>
      <p:pic>
        <p:nvPicPr>
          <p:cNvPr id="5" name="Content Placeholder 4">
            <a:extLst>
              <a:ext uri="{FF2B5EF4-FFF2-40B4-BE49-F238E27FC236}">
                <a16:creationId xmlns:a16="http://schemas.microsoft.com/office/drawing/2014/main" id="{E2999208-977E-4408-A3DA-30159C28A310}"/>
              </a:ext>
            </a:extLst>
          </p:cNvPr>
          <p:cNvPicPr>
            <a:picLocks noGrp="1" noChangeAspect="1"/>
          </p:cNvPicPr>
          <p:nvPr>
            <p:ph idx="1"/>
          </p:nvPr>
        </p:nvPicPr>
        <p:blipFill>
          <a:blip r:embed="rId2"/>
          <a:stretch>
            <a:fillRect/>
          </a:stretch>
        </p:blipFill>
        <p:spPr>
          <a:xfrm>
            <a:off x="2022689" y="2151676"/>
            <a:ext cx="7638389" cy="3977753"/>
          </a:xfrm>
        </p:spPr>
      </p:pic>
    </p:spTree>
    <p:extLst>
      <p:ext uri="{BB962C8B-B14F-4D97-AF65-F5344CB8AC3E}">
        <p14:creationId xmlns:p14="http://schemas.microsoft.com/office/powerpoint/2010/main" val="32622415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BBFA-A4D3-48DB-9E2B-B25E0A027308}"/>
              </a:ext>
            </a:extLst>
          </p:cNvPr>
          <p:cNvSpPr>
            <a:spLocks noGrp="1"/>
          </p:cNvSpPr>
          <p:nvPr>
            <p:ph type="title"/>
          </p:nvPr>
        </p:nvSpPr>
        <p:spPr>
          <a:xfrm>
            <a:off x="685801" y="609600"/>
            <a:ext cx="10312166" cy="1456267"/>
          </a:xfrm>
        </p:spPr>
        <p:txBody>
          <a:bodyPr>
            <a:normAutofit/>
          </a:bodyPr>
          <a:lstStyle/>
          <a:p>
            <a:r>
              <a:rPr lang="en-US" dirty="0"/>
              <a:t>Average daily return BAR Plot continued..</a:t>
            </a:r>
            <a:endParaRPr lang="en-IN" dirty="0"/>
          </a:p>
        </p:txBody>
      </p:sp>
      <p:sp>
        <p:nvSpPr>
          <p:cNvPr id="4" name="Content Placeholder 3">
            <a:extLst>
              <a:ext uri="{FF2B5EF4-FFF2-40B4-BE49-F238E27FC236}">
                <a16:creationId xmlns:a16="http://schemas.microsoft.com/office/drawing/2014/main" id="{88D9871D-9742-454E-9F2C-BB59FC004B29}"/>
              </a:ext>
            </a:extLst>
          </p:cNvPr>
          <p:cNvSpPr>
            <a:spLocks noGrp="1"/>
          </p:cNvSpPr>
          <p:nvPr>
            <p:ph idx="1"/>
          </p:nvPr>
        </p:nvSpPr>
        <p:spPr/>
        <p:txBody>
          <a:bodyPr/>
          <a:lstStyle/>
          <a:p>
            <a:r>
              <a:rPr lang="en-US" dirty="0"/>
              <a:t>Below observations can be made from the bar plot of average daily returns:</a:t>
            </a:r>
          </a:p>
          <a:p>
            <a:pPr lvl="1"/>
            <a:r>
              <a:rPr lang="en-US" dirty="0"/>
              <a:t>AMZN has the highest average daily returns at 0.16. We need to keep in mid that this does not account for the risk factor and does not necessarily tell us if the stock if good enough for a specific portfolio or not</a:t>
            </a:r>
          </a:p>
          <a:p>
            <a:pPr lvl="1"/>
            <a:r>
              <a:rPr lang="en-US" dirty="0"/>
              <a:t>BHC has the lowest returns which sits at -0.09 which suggests the stock did not do too good in the market</a:t>
            </a:r>
          </a:p>
          <a:p>
            <a:pPr lvl="1"/>
            <a:r>
              <a:rPr lang="en-US" dirty="0"/>
              <a:t>It is always better to annualize these metrics and filter only those stocks with has positive returns. This will be done in the upcoming parts</a:t>
            </a:r>
          </a:p>
          <a:p>
            <a:pPr lvl="1"/>
            <a:r>
              <a:rPr lang="en-US" dirty="0"/>
              <a:t> There are some stocks that have negative returns. It is better to eliminate these stocks from the portfolio</a:t>
            </a:r>
            <a:endParaRPr lang="en-IN" dirty="0"/>
          </a:p>
        </p:txBody>
      </p:sp>
    </p:spTree>
    <p:extLst>
      <p:ext uri="{BB962C8B-B14F-4D97-AF65-F5344CB8AC3E}">
        <p14:creationId xmlns:p14="http://schemas.microsoft.com/office/powerpoint/2010/main" val="1484877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BBFA-A4D3-48DB-9E2B-B25E0A027308}"/>
              </a:ext>
            </a:extLst>
          </p:cNvPr>
          <p:cNvSpPr>
            <a:spLocks noGrp="1"/>
          </p:cNvSpPr>
          <p:nvPr>
            <p:ph type="title"/>
          </p:nvPr>
        </p:nvSpPr>
        <p:spPr>
          <a:xfrm>
            <a:off x="685801" y="609600"/>
            <a:ext cx="10312166" cy="1456267"/>
          </a:xfrm>
        </p:spPr>
        <p:txBody>
          <a:bodyPr>
            <a:normAutofit/>
          </a:bodyPr>
          <a:lstStyle/>
          <a:p>
            <a:r>
              <a:rPr lang="en-US" dirty="0"/>
              <a:t>4 - Cumulative Return From Each Stock</a:t>
            </a:r>
            <a:endParaRPr lang="en-IN" dirty="0"/>
          </a:p>
        </p:txBody>
      </p:sp>
      <p:sp>
        <p:nvSpPr>
          <p:cNvPr id="3" name="Content Placeholder 2">
            <a:extLst>
              <a:ext uri="{FF2B5EF4-FFF2-40B4-BE49-F238E27FC236}">
                <a16:creationId xmlns:a16="http://schemas.microsoft.com/office/drawing/2014/main" id="{6FFCFAF8-3077-4949-9E6A-AF58EAB3CEAC}"/>
              </a:ext>
            </a:extLst>
          </p:cNvPr>
          <p:cNvSpPr>
            <a:spLocks noGrp="1"/>
          </p:cNvSpPr>
          <p:nvPr>
            <p:ph idx="1"/>
          </p:nvPr>
        </p:nvSpPr>
        <p:spPr>
          <a:xfrm>
            <a:off x="776171" y="1826703"/>
            <a:ext cx="10131425" cy="3676039"/>
          </a:xfrm>
        </p:spPr>
        <p:txBody>
          <a:bodyPr>
            <a:normAutofit/>
          </a:bodyPr>
          <a:lstStyle/>
          <a:p>
            <a:r>
              <a:rPr lang="en-US" dirty="0"/>
              <a:t>The cumulative return provides information on the aggregate gains earned by the investor over a period of time</a:t>
            </a:r>
          </a:p>
          <a:p>
            <a:r>
              <a:rPr lang="en-US" dirty="0"/>
              <a:t>It can be simply calculated using the current price and the purchase price of the stock. </a:t>
            </a:r>
          </a:p>
          <a:p>
            <a:r>
              <a:rPr lang="en-US" dirty="0"/>
              <a:t>However, to get a more accurate figure, we can also add the dividends paid by the company to the numerator</a:t>
            </a:r>
          </a:p>
          <a:p>
            <a:pPr marL="0" indent="0">
              <a:buNone/>
            </a:pPr>
            <a:endParaRPr lang="en-US" dirty="0"/>
          </a:p>
        </p:txBody>
      </p:sp>
      <p:pic>
        <p:nvPicPr>
          <p:cNvPr id="1026" name="Picture 2">
            <a:extLst>
              <a:ext uri="{FF2B5EF4-FFF2-40B4-BE49-F238E27FC236}">
                <a16:creationId xmlns:a16="http://schemas.microsoft.com/office/drawing/2014/main" id="{55F05411-6267-4C5B-A384-F33C6DEE16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7075" y="4700895"/>
            <a:ext cx="5657850" cy="523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72461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BBFA-A4D3-48DB-9E2B-B25E0A027308}"/>
              </a:ext>
            </a:extLst>
          </p:cNvPr>
          <p:cNvSpPr>
            <a:spLocks noGrp="1"/>
          </p:cNvSpPr>
          <p:nvPr>
            <p:ph type="title"/>
          </p:nvPr>
        </p:nvSpPr>
        <p:spPr>
          <a:xfrm>
            <a:off x="685801" y="609600"/>
            <a:ext cx="10312166" cy="1456267"/>
          </a:xfrm>
        </p:spPr>
        <p:txBody>
          <a:bodyPr>
            <a:normAutofit/>
          </a:bodyPr>
          <a:lstStyle/>
          <a:p>
            <a:r>
              <a:rPr lang="en-US" dirty="0"/>
              <a:t>5 - Risk associated from each stock (Standard Deviation)</a:t>
            </a:r>
            <a:endParaRPr lang="en-IN" dirty="0"/>
          </a:p>
        </p:txBody>
      </p:sp>
      <p:sp>
        <p:nvSpPr>
          <p:cNvPr id="3" name="Content Placeholder 2">
            <a:extLst>
              <a:ext uri="{FF2B5EF4-FFF2-40B4-BE49-F238E27FC236}">
                <a16:creationId xmlns:a16="http://schemas.microsoft.com/office/drawing/2014/main" id="{6FFCFAF8-3077-4949-9E6A-AF58EAB3CEAC}"/>
              </a:ext>
            </a:extLst>
          </p:cNvPr>
          <p:cNvSpPr>
            <a:spLocks noGrp="1"/>
          </p:cNvSpPr>
          <p:nvPr>
            <p:ph idx="1"/>
          </p:nvPr>
        </p:nvSpPr>
        <p:spPr>
          <a:xfrm>
            <a:off x="776171" y="1826703"/>
            <a:ext cx="10131425" cy="3907470"/>
          </a:xfrm>
        </p:spPr>
        <p:txBody>
          <a:bodyPr>
            <a:normAutofit/>
          </a:bodyPr>
          <a:lstStyle/>
          <a:p>
            <a:r>
              <a:rPr lang="en-US" dirty="0"/>
              <a:t>Risk management is a crucial process used to make investment decisions. Risk management involves identifying and analyzing risk in an investment and deciding whether or not to accept that risk given the expected returns for the investment. </a:t>
            </a:r>
          </a:p>
          <a:p>
            <a:r>
              <a:rPr lang="en-US" dirty="0"/>
              <a:t>Some common measurements of risk include standard deviation, Sharpe ratio, beta, value at risk (</a:t>
            </a:r>
            <a:r>
              <a:rPr lang="en-US" dirty="0" err="1"/>
              <a:t>VaR</a:t>
            </a:r>
            <a:r>
              <a:rPr lang="en-US" dirty="0"/>
              <a:t>), conditional value at risk (</a:t>
            </a:r>
            <a:r>
              <a:rPr lang="en-US" dirty="0" err="1"/>
              <a:t>CVaR</a:t>
            </a:r>
            <a:r>
              <a:rPr lang="en-US" dirty="0"/>
              <a:t>), and R-squared. </a:t>
            </a:r>
          </a:p>
          <a:p>
            <a:r>
              <a:rPr lang="en-US" dirty="0"/>
              <a:t>We will be making use of three metrics predominantly to access risk of a stock:</a:t>
            </a:r>
          </a:p>
          <a:p>
            <a:pPr lvl="2"/>
            <a:r>
              <a:rPr lang="en-US" dirty="0"/>
              <a:t>Standard Deviation</a:t>
            </a:r>
          </a:p>
          <a:p>
            <a:pPr lvl="2"/>
            <a:r>
              <a:rPr lang="en-US" dirty="0"/>
              <a:t>Beta coefficient using CAPM</a:t>
            </a:r>
          </a:p>
          <a:p>
            <a:pPr lvl="2"/>
            <a:r>
              <a:rPr lang="en-US" dirty="0"/>
              <a:t>Sharpe Ratio</a:t>
            </a:r>
          </a:p>
        </p:txBody>
      </p:sp>
    </p:spTree>
    <p:extLst>
      <p:ext uri="{BB962C8B-B14F-4D97-AF65-F5344CB8AC3E}">
        <p14:creationId xmlns:p14="http://schemas.microsoft.com/office/powerpoint/2010/main" val="37434466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BBFA-A4D3-48DB-9E2B-B25E0A027308}"/>
              </a:ext>
            </a:extLst>
          </p:cNvPr>
          <p:cNvSpPr>
            <a:spLocks noGrp="1"/>
          </p:cNvSpPr>
          <p:nvPr>
            <p:ph type="title"/>
          </p:nvPr>
        </p:nvSpPr>
        <p:spPr>
          <a:xfrm>
            <a:off x="685801" y="609600"/>
            <a:ext cx="10312166" cy="1456267"/>
          </a:xfrm>
        </p:spPr>
        <p:txBody>
          <a:bodyPr>
            <a:normAutofit/>
          </a:bodyPr>
          <a:lstStyle/>
          <a:p>
            <a:r>
              <a:rPr lang="en-US" dirty="0"/>
              <a:t>5 - Risk associated from each stock (Standard Deviation) continued..</a:t>
            </a:r>
            <a:endParaRPr lang="en-IN" dirty="0"/>
          </a:p>
        </p:txBody>
      </p:sp>
      <p:sp>
        <p:nvSpPr>
          <p:cNvPr id="3" name="Content Placeholder 2">
            <a:extLst>
              <a:ext uri="{FF2B5EF4-FFF2-40B4-BE49-F238E27FC236}">
                <a16:creationId xmlns:a16="http://schemas.microsoft.com/office/drawing/2014/main" id="{6FFCFAF8-3077-4949-9E6A-AF58EAB3CEAC}"/>
              </a:ext>
            </a:extLst>
          </p:cNvPr>
          <p:cNvSpPr>
            <a:spLocks noGrp="1"/>
          </p:cNvSpPr>
          <p:nvPr>
            <p:ph idx="1"/>
          </p:nvPr>
        </p:nvSpPr>
        <p:spPr>
          <a:xfrm>
            <a:off x="776171" y="1826703"/>
            <a:ext cx="10131425" cy="3676039"/>
          </a:xfrm>
        </p:spPr>
        <p:txBody>
          <a:bodyPr>
            <a:normAutofit/>
          </a:bodyPr>
          <a:lstStyle/>
          <a:p>
            <a:r>
              <a:rPr lang="en-US" dirty="0"/>
              <a:t>Standard Deviation metric provides the measure of risk in the portfolio. If the value of the standard deviation is high, the underlying security is very volatile and has more exposure to risk</a:t>
            </a:r>
          </a:p>
          <a:p>
            <a:endParaRPr lang="en-US" dirty="0"/>
          </a:p>
        </p:txBody>
      </p:sp>
      <p:pic>
        <p:nvPicPr>
          <p:cNvPr id="7" name="Picture 6">
            <a:extLst>
              <a:ext uri="{FF2B5EF4-FFF2-40B4-BE49-F238E27FC236}">
                <a16:creationId xmlns:a16="http://schemas.microsoft.com/office/drawing/2014/main" id="{3A8FA797-6A8C-402E-82FD-09422ADBC27A}"/>
              </a:ext>
            </a:extLst>
          </p:cNvPr>
          <p:cNvPicPr>
            <a:picLocks noChangeAspect="1"/>
          </p:cNvPicPr>
          <p:nvPr/>
        </p:nvPicPr>
        <p:blipFill>
          <a:blip r:embed="rId2"/>
          <a:stretch>
            <a:fillRect/>
          </a:stretch>
        </p:blipFill>
        <p:spPr>
          <a:xfrm>
            <a:off x="3751145" y="4029167"/>
            <a:ext cx="4181475" cy="1914525"/>
          </a:xfrm>
          <a:prstGeom prst="rect">
            <a:avLst/>
          </a:prstGeom>
        </p:spPr>
      </p:pic>
    </p:spTree>
    <p:extLst>
      <p:ext uri="{BB962C8B-B14F-4D97-AF65-F5344CB8AC3E}">
        <p14:creationId xmlns:p14="http://schemas.microsoft.com/office/powerpoint/2010/main" val="2321261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F9C31-ACA8-4E1A-93DD-19E4445E36C6}"/>
              </a:ext>
            </a:extLst>
          </p:cNvPr>
          <p:cNvSpPr>
            <a:spLocks noGrp="1"/>
          </p:cNvSpPr>
          <p:nvPr>
            <p:ph type="title"/>
          </p:nvPr>
        </p:nvSpPr>
        <p:spPr/>
        <p:txBody>
          <a:bodyPr/>
          <a:lstStyle/>
          <a:p>
            <a:r>
              <a:rPr lang="en-US" dirty="0"/>
              <a:t>Loading data to pandas</a:t>
            </a:r>
            <a:endParaRPr lang="en-IN" dirty="0"/>
          </a:p>
        </p:txBody>
      </p:sp>
      <p:sp>
        <p:nvSpPr>
          <p:cNvPr id="3" name="Content Placeholder 2">
            <a:extLst>
              <a:ext uri="{FF2B5EF4-FFF2-40B4-BE49-F238E27FC236}">
                <a16:creationId xmlns:a16="http://schemas.microsoft.com/office/drawing/2014/main" id="{8B450C53-E248-4B93-B33E-D106D21D2493}"/>
              </a:ext>
            </a:extLst>
          </p:cNvPr>
          <p:cNvSpPr>
            <a:spLocks noGrp="1"/>
          </p:cNvSpPr>
          <p:nvPr>
            <p:ph idx="1"/>
          </p:nvPr>
        </p:nvSpPr>
        <p:spPr>
          <a:xfrm>
            <a:off x="685801" y="2142068"/>
            <a:ext cx="10131425" cy="3965118"/>
          </a:xfrm>
        </p:spPr>
        <p:txBody>
          <a:bodyPr/>
          <a:lstStyle/>
          <a:p>
            <a:r>
              <a:rPr lang="en-US" dirty="0"/>
              <a:t>We used Pandas library in Python to load the data in each domain to a Pandas dataframe</a:t>
            </a:r>
          </a:p>
          <a:p>
            <a:r>
              <a:rPr lang="en-US" dirty="0"/>
              <a:t>There were a total of 4 domains in the data provided:</a:t>
            </a:r>
          </a:p>
          <a:p>
            <a:pPr marL="800100" lvl="1" indent="-342900">
              <a:buFont typeface="+mj-lt"/>
              <a:buAutoNum type="arabicPeriod"/>
            </a:pPr>
            <a:r>
              <a:rPr lang="en-US" dirty="0"/>
              <a:t>Aviation</a:t>
            </a:r>
          </a:p>
          <a:p>
            <a:pPr marL="800100" lvl="1" indent="-342900">
              <a:buFont typeface="+mj-lt"/>
              <a:buAutoNum type="arabicPeriod"/>
            </a:pPr>
            <a:r>
              <a:rPr lang="en-US" dirty="0"/>
              <a:t>Finance</a:t>
            </a:r>
          </a:p>
          <a:p>
            <a:pPr marL="800100" lvl="1" indent="-342900">
              <a:buFont typeface="+mj-lt"/>
              <a:buAutoNum type="arabicPeriod"/>
            </a:pPr>
            <a:r>
              <a:rPr lang="en-US" dirty="0"/>
              <a:t>Pharma Healthcare</a:t>
            </a:r>
          </a:p>
          <a:p>
            <a:pPr marL="800100" lvl="1" indent="-342900">
              <a:buFont typeface="+mj-lt"/>
              <a:buAutoNum type="arabicPeriod"/>
            </a:pPr>
            <a:r>
              <a:rPr lang="en-US" dirty="0"/>
              <a:t>Technology</a:t>
            </a:r>
          </a:p>
          <a:p>
            <a:r>
              <a:rPr lang="en-US" dirty="0"/>
              <a:t>Each domain has 6 datasets and there was also a market standard dataset as well (S&amp;P500)</a:t>
            </a:r>
          </a:p>
          <a:p>
            <a:r>
              <a:rPr lang="en-US" dirty="0"/>
              <a:t>After storing our datasets in Pandas dataframes, we asserted that all the dataframes are non empty</a:t>
            </a:r>
          </a:p>
          <a:p>
            <a:r>
              <a:rPr lang="en-US" dirty="0"/>
              <a:t>We also checked the number of rows and columns in each of the dataframes</a:t>
            </a:r>
          </a:p>
        </p:txBody>
      </p:sp>
    </p:spTree>
    <p:extLst>
      <p:ext uri="{BB962C8B-B14F-4D97-AF65-F5344CB8AC3E}">
        <p14:creationId xmlns:p14="http://schemas.microsoft.com/office/powerpoint/2010/main" val="40890382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BBFA-A4D3-48DB-9E2B-B25E0A027308}"/>
              </a:ext>
            </a:extLst>
          </p:cNvPr>
          <p:cNvSpPr>
            <a:spLocks noGrp="1"/>
          </p:cNvSpPr>
          <p:nvPr>
            <p:ph type="title"/>
          </p:nvPr>
        </p:nvSpPr>
        <p:spPr>
          <a:xfrm>
            <a:off x="685801" y="609600"/>
            <a:ext cx="10312166" cy="1456267"/>
          </a:xfrm>
        </p:spPr>
        <p:txBody>
          <a:bodyPr>
            <a:normAutofit/>
          </a:bodyPr>
          <a:lstStyle/>
          <a:p>
            <a:r>
              <a:rPr lang="en-US" dirty="0"/>
              <a:t>5 - Risk associated from each stock (Standard Deviation) continued..</a:t>
            </a:r>
            <a:endParaRPr lang="en-IN" dirty="0"/>
          </a:p>
        </p:txBody>
      </p:sp>
      <p:pic>
        <p:nvPicPr>
          <p:cNvPr id="5" name="Content Placeholder 4">
            <a:extLst>
              <a:ext uri="{FF2B5EF4-FFF2-40B4-BE49-F238E27FC236}">
                <a16:creationId xmlns:a16="http://schemas.microsoft.com/office/drawing/2014/main" id="{67D0F2BA-6FA0-47D3-9D32-04CB475E3E6C}"/>
              </a:ext>
            </a:extLst>
          </p:cNvPr>
          <p:cNvPicPr>
            <a:picLocks noGrp="1" noChangeAspect="1"/>
          </p:cNvPicPr>
          <p:nvPr>
            <p:ph idx="1"/>
          </p:nvPr>
        </p:nvPicPr>
        <p:blipFill>
          <a:blip r:embed="rId2"/>
          <a:stretch>
            <a:fillRect/>
          </a:stretch>
        </p:blipFill>
        <p:spPr>
          <a:xfrm>
            <a:off x="2344909" y="2163475"/>
            <a:ext cx="7502181" cy="4154733"/>
          </a:xfrm>
        </p:spPr>
      </p:pic>
    </p:spTree>
    <p:extLst>
      <p:ext uri="{BB962C8B-B14F-4D97-AF65-F5344CB8AC3E}">
        <p14:creationId xmlns:p14="http://schemas.microsoft.com/office/powerpoint/2010/main" val="26309284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BBFA-A4D3-48DB-9E2B-B25E0A027308}"/>
              </a:ext>
            </a:extLst>
          </p:cNvPr>
          <p:cNvSpPr>
            <a:spLocks noGrp="1"/>
          </p:cNvSpPr>
          <p:nvPr>
            <p:ph type="title"/>
          </p:nvPr>
        </p:nvSpPr>
        <p:spPr>
          <a:xfrm>
            <a:off x="685801" y="609600"/>
            <a:ext cx="10312166" cy="1456267"/>
          </a:xfrm>
        </p:spPr>
        <p:txBody>
          <a:bodyPr>
            <a:normAutofit/>
          </a:bodyPr>
          <a:lstStyle/>
          <a:p>
            <a:r>
              <a:rPr lang="en-US" dirty="0"/>
              <a:t>5 - Risk associated from each stock (Standard Deviation) continued..</a:t>
            </a:r>
            <a:endParaRPr lang="en-IN" dirty="0"/>
          </a:p>
        </p:txBody>
      </p:sp>
      <p:sp>
        <p:nvSpPr>
          <p:cNvPr id="3" name="Content Placeholder 2">
            <a:extLst>
              <a:ext uri="{FF2B5EF4-FFF2-40B4-BE49-F238E27FC236}">
                <a16:creationId xmlns:a16="http://schemas.microsoft.com/office/drawing/2014/main" id="{6FFCFAF8-3077-4949-9E6A-AF58EAB3CEAC}"/>
              </a:ext>
            </a:extLst>
          </p:cNvPr>
          <p:cNvSpPr>
            <a:spLocks noGrp="1"/>
          </p:cNvSpPr>
          <p:nvPr>
            <p:ph idx="1"/>
          </p:nvPr>
        </p:nvSpPr>
        <p:spPr>
          <a:xfrm>
            <a:off x="776171" y="1826703"/>
            <a:ext cx="10131425" cy="3676039"/>
          </a:xfrm>
        </p:spPr>
        <p:txBody>
          <a:bodyPr>
            <a:normAutofit/>
          </a:bodyPr>
          <a:lstStyle/>
          <a:p>
            <a:r>
              <a:rPr lang="en-US" dirty="0"/>
              <a:t>Below observations can be made from the risk bar plot:</a:t>
            </a:r>
          </a:p>
          <a:p>
            <a:pPr lvl="1"/>
            <a:r>
              <a:rPr lang="en-US" dirty="0"/>
              <a:t>BHC is the riskiest stock with a risk value of 4.46</a:t>
            </a:r>
          </a:p>
          <a:p>
            <a:pPr lvl="1"/>
            <a:r>
              <a:rPr lang="en-US" dirty="0"/>
              <a:t>JNJ and S&amp;P500 are two of the least riskiest stocks with a risk value of 1.25 and 1.21 respectively</a:t>
            </a:r>
          </a:p>
          <a:p>
            <a:pPr lvl="1"/>
            <a:r>
              <a:rPr lang="en-US" dirty="0"/>
              <a:t>High risk stocks tend to be volatile and not follow the market index patterns where as on the contrary low risk stocks tend to be less riskier and follow market patterns</a:t>
            </a:r>
          </a:p>
        </p:txBody>
      </p:sp>
    </p:spTree>
    <p:extLst>
      <p:ext uri="{BB962C8B-B14F-4D97-AF65-F5344CB8AC3E}">
        <p14:creationId xmlns:p14="http://schemas.microsoft.com/office/powerpoint/2010/main" val="27394937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BBFA-A4D3-48DB-9E2B-B25E0A027308}"/>
              </a:ext>
            </a:extLst>
          </p:cNvPr>
          <p:cNvSpPr>
            <a:spLocks noGrp="1"/>
          </p:cNvSpPr>
          <p:nvPr>
            <p:ph type="title"/>
          </p:nvPr>
        </p:nvSpPr>
        <p:spPr>
          <a:xfrm>
            <a:off x="685801" y="609600"/>
            <a:ext cx="10312166" cy="1456267"/>
          </a:xfrm>
        </p:spPr>
        <p:txBody>
          <a:bodyPr>
            <a:normAutofit/>
          </a:bodyPr>
          <a:lstStyle/>
          <a:p>
            <a:r>
              <a:rPr lang="en-US" dirty="0"/>
              <a:t>6 - Annualised Returns From each stock</a:t>
            </a:r>
            <a:endParaRPr lang="en-IN" dirty="0"/>
          </a:p>
        </p:txBody>
      </p:sp>
      <p:sp>
        <p:nvSpPr>
          <p:cNvPr id="3" name="Content Placeholder 2">
            <a:extLst>
              <a:ext uri="{FF2B5EF4-FFF2-40B4-BE49-F238E27FC236}">
                <a16:creationId xmlns:a16="http://schemas.microsoft.com/office/drawing/2014/main" id="{6FFCFAF8-3077-4949-9E6A-AF58EAB3CEAC}"/>
              </a:ext>
            </a:extLst>
          </p:cNvPr>
          <p:cNvSpPr>
            <a:spLocks noGrp="1"/>
          </p:cNvSpPr>
          <p:nvPr>
            <p:ph idx="1"/>
          </p:nvPr>
        </p:nvSpPr>
        <p:spPr>
          <a:xfrm>
            <a:off x="776171" y="1826703"/>
            <a:ext cx="10131425" cy="3676039"/>
          </a:xfrm>
        </p:spPr>
        <p:txBody>
          <a:bodyPr>
            <a:normAutofit/>
          </a:bodyPr>
          <a:lstStyle/>
          <a:p>
            <a:r>
              <a:rPr lang="en-US" dirty="0"/>
              <a:t>Also known as an annualized return, the annual return expresses the stock’s increase in value over a designated period of time. </a:t>
            </a:r>
          </a:p>
          <a:p>
            <a:r>
              <a:rPr lang="en-US" dirty="0"/>
              <a:t>In order to calculate an annual return, information regarding the current price of the stock and the price at which it was purchased are required. </a:t>
            </a:r>
          </a:p>
          <a:p>
            <a:r>
              <a:rPr lang="en-US" dirty="0"/>
              <a:t>If any splits have occurred, the purchase price needs to be adjusted accordingly. Once the prices are determined, the simple return percentage is calculated first, with that figure ultimately being annualized. </a:t>
            </a:r>
          </a:p>
          <a:p>
            <a:r>
              <a:rPr lang="en-US" dirty="0"/>
              <a:t>The simple return is just the current price minus the purchase price, divided by the purchase price.</a:t>
            </a:r>
          </a:p>
        </p:txBody>
      </p:sp>
    </p:spTree>
    <p:extLst>
      <p:ext uri="{BB962C8B-B14F-4D97-AF65-F5344CB8AC3E}">
        <p14:creationId xmlns:p14="http://schemas.microsoft.com/office/powerpoint/2010/main" val="13904631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BBFA-A4D3-48DB-9E2B-B25E0A027308}"/>
              </a:ext>
            </a:extLst>
          </p:cNvPr>
          <p:cNvSpPr>
            <a:spLocks noGrp="1"/>
          </p:cNvSpPr>
          <p:nvPr>
            <p:ph type="title"/>
          </p:nvPr>
        </p:nvSpPr>
        <p:spPr>
          <a:xfrm>
            <a:off x="685801" y="609600"/>
            <a:ext cx="10312166" cy="1456267"/>
          </a:xfrm>
        </p:spPr>
        <p:txBody>
          <a:bodyPr>
            <a:normAutofit/>
          </a:bodyPr>
          <a:lstStyle/>
          <a:p>
            <a:r>
              <a:rPr lang="en-US" dirty="0"/>
              <a:t>7 - Annualised Risk From each stock</a:t>
            </a:r>
            <a:endParaRPr lang="en-IN" dirty="0"/>
          </a:p>
        </p:txBody>
      </p:sp>
      <p:sp>
        <p:nvSpPr>
          <p:cNvPr id="3" name="Content Placeholder 2">
            <a:extLst>
              <a:ext uri="{FF2B5EF4-FFF2-40B4-BE49-F238E27FC236}">
                <a16:creationId xmlns:a16="http://schemas.microsoft.com/office/drawing/2014/main" id="{6FFCFAF8-3077-4949-9E6A-AF58EAB3CEAC}"/>
              </a:ext>
            </a:extLst>
          </p:cNvPr>
          <p:cNvSpPr>
            <a:spLocks noGrp="1"/>
          </p:cNvSpPr>
          <p:nvPr>
            <p:ph idx="1"/>
          </p:nvPr>
        </p:nvSpPr>
        <p:spPr>
          <a:xfrm>
            <a:off x="776171" y="1826703"/>
            <a:ext cx="10131425" cy="3676039"/>
          </a:xfrm>
        </p:spPr>
        <p:txBody>
          <a:bodyPr>
            <a:normAutofit/>
          </a:bodyPr>
          <a:lstStyle/>
          <a:p>
            <a:r>
              <a:rPr lang="en-US" dirty="0"/>
              <a:t>Annualized volatility / Annualised risk is a statistical measure of the dispersion of returns of a financial instrument over a given period, expressed in terms of an annualized standard deviation. It is used to quantify the risk of an investment or a portfolio by indicating how much the value of an investment is likely to fluctuate over a given period</a:t>
            </a:r>
          </a:p>
          <a:p>
            <a:r>
              <a:rPr lang="en-US" dirty="0"/>
              <a:t> The higher the annualized volatility, the greater the risk of the investment. Annualized volatility is typically calculated using historical return data and is expressed as a percentage. Investors often use it to help them make informed decisions about their investments.</a:t>
            </a:r>
          </a:p>
          <a:p>
            <a:r>
              <a:rPr lang="en-US" dirty="0"/>
              <a:t>The purpose of annualized volatility is to extrapolate data over the course of a year. It allows investors to compare the risk of investments with different return periods, such as daily, weekly, or monthly, and to compare the risk of investments with different time horizons, such as one year, five years, or ten years</a:t>
            </a:r>
          </a:p>
        </p:txBody>
      </p:sp>
      <p:pic>
        <p:nvPicPr>
          <p:cNvPr id="5" name="Picture 4">
            <a:extLst>
              <a:ext uri="{FF2B5EF4-FFF2-40B4-BE49-F238E27FC236}">
                <a16:creationId xmlns:a16="http://schemas.microsoft.com/office/drawing/2014/main" id="{D9B93E73-DA84-4BD8-B3BB-9F0824C2C7A0}"/>
              </a:ext>
            </a:extLst>
          </p:cNvPr>
          <p:cNvPicPr>
            <a:picLocks noChangeAspect="1"/>
          </p:cNvPicPr>
          <p:nvPr/>
        </p:nvPicPr>
        <p:blipFill>
          <a:blip r:embed="rId2"/>
          <a:stretch>
            <a:fillRect/>
          </a:stretch>
        </p:blipFill>
        <p:spPr>
          <a:xfrm>
            <a:off x="4529730" y="5502742"/>
            <a:ext cx="3132539" cy="818585"/>
          </a:xfrm>
          <a:prstGeom prst="rect">
            <a:avLst/>
          </a:prstGeom>
        </p:spPr>
      </p:pic>
    </p:spTree>
    <p:extLst>
      <p:ext uri="{BB962C8B-B14F-4D97-AF65-F5344CB8AC3E}">
        <p14:creationId xmlns:p14="http://schemas.microsoft.com/office/powerpoint/2010/main" val="8588783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BBFA-A4D3-48DB-9E2B-B25E0A027308}"/>
              </a:ext>
            </a:extLst>
          </p:cNvPr>
          <p:cNvSpPr>
            <a:spLocks noGrp="1"/>
          </p:cNvSpPr>
          <p:nvPr>
            <p:ph type="title"/>
          </p:nvPr>
        </p:nvSpPr>
        <p:spPr>
          <a:xfrm>
            <a:off x="685801" y="609600"/>
            <a:ext cx="10312166" cy="1456267"/>
          </a:xfrm>
        </p:spPr>
        <p:txBody>
          <a:bodyPr>
            <a:normAutofit/>
          </a:bodyPr>
          <a:lstStyle/>
          <a:p>
            <a:r>
              <a:rPr lang="en-US" dirty="0"/>
              <a:t>7 - Annualised Risk From each stock continued..</a:t>
            </a:r>
            <a:endParaRPr lang="en-IN" dirty="0"/>
          </a:p>
        </p:txBody>
      </p:sp>
      <p:pic>
        <p:nvPicPr>
          <p:cNvPr id="6" name="Content Placeholder 5">
            <a:extLst>
              <a:ext uri="{FF2B5EF4-FFF2-40B4-BE49-F238E27FC236}">
                <a16:creationId xmlns:a16="http://schemas.microsoft.com/office/drawing/2014/main" id="{B99779FD-22D4-423A-9D7B-7EF2A725FEDB}"/>
              </a:ext>
            </a:extLst>
          </p:cNvPr>
          <p:cNvPicPr>
            <a:picLocks noGrp="1" noChangeAspect="1"/>
          </p:cNvPicPr>
          <p:nvPr>
            <p:ph idx="1"/>
          </p:nvPr>
        </p:nvPicPr>
        <p:blipFill>
          <a:blip r:embed="rId2"/>
          <a:stretch>
            <a:fillRect/>
          </a:stretch>
        </p:blipFill>
        <p:spPr>
          <a:xfrm>
            <a:off x="2115035" y="2065867"/>
            <a:ext cx="7961930" cy="4182533"/>
          </a:xfrm>
        </p:spPr>
      </p:pic>
    </p:spTree>
    <p:extLst>
      <p:ext uri="{BB962C8B-B14F-4D97-AF65-F5344CB8AC3E}">
        <p14:creationId xmlns:p14="http://schemas.microsoft.com/office/powerpoint/2010/main" val="7546720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BBFA-A4D3-48DB-9E2B-B25E0A027308}"/>
              </a:ext>
            </a:extLst>
          </p:cNvPr>
          <p:cNvSpPr>
            <a:spLocks noGrp="1"/>
          </p:cNvSpPr>
          <p:nvPr>
            <p:ph type="title"/>
          </p:nvPr>
        </p:nvSpPr>
        <p:spPr>
          <a:xfrm>
            <a:off x="685801" y="609600"/>
            <a:ext cx="10312166" cy="1456267"/>
          </a:xfrm>
        </p:spPr>
        <p:txBody>
          <a:bodyPr>
            <a:normAutofit/>
          </a:bodyPr>
          <a:lstStyle/>
          <a:p>
            <a:r>
              <a:rPr lang="en-US" dirty="0"/>
              <a:t>8 - Annualised Cumulative Return From each stock</a:t>
            </a:r>
            <a:endParaRPr lang="en-IN" dirty="0"/>
          </a:p>
        </p:txBody>
      </p:sp>
      <p:sp>
        <p:nvSpPr>
          <p:cNvPr id="3" name="Content Placeholder 2">
            <a:extLst>
              <a:ext uri="{FF2B5EF4-FFF2-40B4-BE49-F238E27FC236}">
                <a16:creationId xmlns:a16="http://schemas.microsoft.com/office/drawing/2014/main" id="{6FFCFAF8-3077-4949-9E6A-AF58EAB3CEAC}"/>
              </a:ext>
            </a:extLst>
          </p:cNvPr>
          <p:cNvSpPr>
            <a:spLocks noGrp="1"/>
          </p:cNvSpPr>
          <p:nvPr>
            <p:ph idx="1"/>
          </p:nvPr>
        </p:nvSpPr>
        <p:spPr>
          <a:xfrm>
            <a:off x="776171" y="1826703"/>
            <a:ext cx="10131425" cy="3676039"/>
          </a:xfrm>
        </p:spPr>
        <p:txBody>
          <a:bodyPr>
            <a:normAutofit/>
          </a:bodyPr>
          <a:lstStyle/>
          <a:p>
            <a:r>
              <a:rPr lang="en-US" dirty="0"/>
              <a:t>The cumulative return is the total change in the investment price over a set time—an aggregate return, not an annualized one.</a:t>
            </a:r>
          </a:p>
          <a:p>
            <a:r>
              <a:rPr lang="en-US" dirty="0"/>
              <a:t>Reinvesting the dividends or capital gains of an investment impacts its cumulative return.</a:t>
            </a:r>
          </a:p>
          <a:p>
            <a:r>
              <a:rPr lang="en-US" dirty="0"/>
              <a:t>Cumulative return figures for ETFs and mutual funds typically omit the impact of annual expense ratios and other fees on the fund's performance.</a:t>
            </a:r>
          </a:p>
          <a:p>
            <a:r>
              <a:rPr lang="en-US" dirty="0"/>
              <a:t>Taxes can also substantially reduce the cumulative returns for most investments unless they are held in tax-advantaged accounts.</a:t>
            </a:r>
          </a:p>
        </p:txBody>
      </p:sp>
    </p:spTree>
    <p:extLst>
      <p:ext uri="{BB962C8B-B14F-4D97-AF65-F5344CB8AC3E}">
        <p14:creationId xmlns:p14="http://schemas.microsoft.com/office/powerpoint/2010/main" val="11559484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BBFA-A4D3-48DB-9E2B-B25E0A027308}"/>
              </a:ext>
            </a:extLst>
          </p:cNvPr>
          <p:cNvSpPr>
            <a:spLocks noGrp="1"/>
          </p:cNvSpPr>
          <p:nvPr>
            <p:ph type="title"/>
          </p:nvPr>
        </p:nvSpPr>
        <p:spPr>
          <a:xfrm>
            <a:off x="685801" y="609600"/>
            <a:ext cx="10312166" cy="1456267"/>
          </a:xfrm>
        </p:spPr>
        <p:txBody>
          <a:bodyPr>
            <a:normAutofit/>
          </a:bodyPr>
          <a:lstStyle/>
          <a:p>
            <a:r>
              <a:rPr lang="en-US" dirty="0"/>
              <a:t>Annualised returns bar plot</a:t>
            </a:r>
            <a:endParaRPr lang="en-IN" dirty="0"/>
          </a:p>
        </p:txBody>
      </p:sp>
      <p:pic>
        <p:nvPicPr>
          <p:cNvPr id="5" name="Content Placeholder 4">
            <a:extLst>
              <a:ext uri="{FF2B5EF4-FFF2-40B4-BE49-F238E27FC236}">
                <a16:creationId xmlns:a16="http://schemas.microsoft.com/office/drawing/2014/main" id="{FE8FBBC3-A894-42F4-8379-11FF6D782398}"/>
              </a:ext>
            </a:extLst>
          </p:cNvPr>
          <p:cNvPicPr>
            <a:picLocks noGrp="1" noChangeAspect="1"/>
          </p:cNvPicPr>
          <p:nvPr>
            <p:ph idx="1"/>
          </p:nvPr>
        </p:nvPicPr>
        <p:blipFill>
          <a:blip r:embed="rId2"/>
          <a:stretch>
            <a:fillRect/>
          </a:stretch>
        </p:blipFill>
        <p:spPr>
          <a:xfrm>
            <a:off x="2824281" y="1780557"/>
            <a:ext cx="8173686" cy="4467843"/>
          </a:xfrm>
        </p:spPr>
      </p:pic>
    </p:spTree>
    <p:extLst>
      <p:ext uri="{BB962C8B-B14F-4D97-AF65-F5344CB8AC3E}">
        <p14:creationId xmlns:p14="http://schemas.microsoft.com/office/powerpoint/2010/main" val="23523427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BBFA-A4D3-48DB-9E2B-B25E0A027308}"/>
              </a:ext>
            </a:extLst>
          </p:cNvPr>
          <p:cNvSpPr>
            <a:spLocks noGrp="1"/>
          </p:cNvSpPr>
          <p:nvPr>
            <p:ph type="title"/>
          </p:nvPr>
        </p:nvSpPr>
        <p:spPr>
          <a:xfrm>
            <a:off x="685801" y="609600"/>
            <a:ext cx="10312166" cy="1456267"/>
          </a:xfrm>
        </p:spPr>
        <p:txBody>
          <a:bodyPr>
            <a:normAutofit/>
          </a:bodyPr>
          <a:lstStyle/>
          <a:p>
            <a:r>
              <a:rPr lang="en-US" dirty="0"/>
              <a:t>Annualised returns bar plot continued..</a:t>
            </a:r>
            <a:endParaRPr lang="en-IN" dirty="0"/>
          </a:p>
        </p:txBody>
      </p:sp>
      <p:sp>
        <p:nvSpPr>
          <p:cNvPr id="4" name="Content Placeholder 3">
            <a:extLst>
              <a:ext uri="{FF2B5EF4-FFF2-40B4-BE49-F238E27FC236}">
                <a16:creationId xmlns:a16="http://schemas.microsoft.com/office/drawing/2014/main" id="{584E3041-38F3-4B2D-B57D-6FCDC5ED1929}"/>
              </a:ext>
            </a:extLst>
          </p:cNvPr>
          <p:cNvSpPr>
            <a:spLocks noGrp="1"/>
          </p:cNvSpPr>
          <p:nvPr>
            <p:ph idx="1"/>
          </p:nvPr>
        </p:nvSpPr>
        <p:spPr/>
        <p:txBody>
          <a:bodyPr/>
          <a:lstStyle/>
          <a:p>
            <a:pPr marL="0" indent="0">
              <a:buNone/>
            </a:pPr>
            <a:r>
              <a:rPr lang="en-US" sz="1600" b="1" i="1" dirty="0">
                <a:highlight>
                  <a:srgbClr val="FF0000"/>
                </a:highlight>
              </a:rPr>
              <a:t>Please note that the annualised metrics bar plot is plotted after discarding all stocks with negative returns and very low Sharpe ratio</a:t>
            </a:r>
          </a:p>
          <a:p>
            <a:r>
              <a:rPr lang="en-US" dirty="0"/>
              <a:t>Below are some observations that can be made from the annualised metrics bar plot:</a:t>
            </a:r>
          </a:p>
          <a:p>
            <a:pPr lvl="1"/>
            <a:r>
              <a:rPr lang="en-US" dirty="0"/>
              <a:t>AMZN has the highest annualised daily returns as well as highest annualised cumulative returns</a:t>
            </a:r>
          </a:p>
          <a:p>
            <a:pPr lvl="1"/>
            <a:r>
              <a:rPr lang="en-US" dirty="0"/>
              <a:t>PFE has the lowest annualised returns among all the stocks</a:t>
            </a:r>
          </a:p>
          <a:p>
            <a:pPr lvl="1"/>
            <a:r>
              <a:rPr lang="en-US" dirty="0"/>
              <a:t>MSFT and AAPL also show a high annualised returns as well as high cumulative returns as well</a:t>
            </a:r>
          </a:p>
          <a:p>
            <a:endParaRPr lang="en-IN" dirty="0"/>
          </a:p>
        </p:txBody>
      </p:sp>
    </p:spTree>
    <p:extLst>
      <p:ext uri="{BB962C8B-B14F-4D97-AF65-F5344CB8AC3E}">
        <p14:creationId xmlns:p14="http://schemas.microsoft.com/office/powerpoint/2010/main" val="38337269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BBFA-A4D3-48DB-9E2B-B25E0A027308}"/>
              </a:ext>
            </a:extLst>
          </p:cNvPr>
          <p:cNvSpPr>
            <a:spLocks noGrp="1"/>
          </p:cNvSpPr>
          <p:nvPr>
            <p:ph type="title"/>
          </p:nvPr>
        </p:nvSpPr>
        <p:spPr>
          <a:xfrm>
            <a:off x="685801" y="609600"/>
            <a:ext cx="10312166" cy="1456267"/>
          </a:xfrm>
        </p:spPr>
        <p:txBody>
          <a:bodyPr>
            <a:normAutofit/>
          </a:bodyPr>
          <a:lstStyle/>
          <a:p>
            <a:r>
              <a:rPr lang="en-US" dirty="0"/>
              <a:t>9 - Sharpe Ratio</a:t>
            </a:r>
            <a:endParaRPr lang="en-IN" dirty="0"/>
          </a:p>
        </p:txBody>
      </p:sp>
      <p:sp>
        <p:nvSpPr>
          <p:cNvPr id="3" name="Content Placeholder 2">
            <a:extLst>
              <a:ext uri="{FF2B5EF4-FFF2-40B4-BE49-F238E27FC236}">
                <a16:creationId xmlns:a16="http://schemas.microsoft.com/office/drawing/2014/main" id="{6FFCFAF8-3077-4949-9E6A-AF58EAB3CEAC}"/>
              </a:ext>
            </a:extLst>
          </p:cNvPr>
          <p:cNvSpPr>
            <a:spLocks noGrp="1"/>
          </p:cNvSpPr>
          <p:nvPr>
            <p:ph idx="1"/>
          </p:nvPr>
        </p:nvSpPr>
        <p:spPr>
          <a:xfrm>
            <a:off x="776171" y="1826703"/>
            <a:ext cx="10131425" cy="3676039"/>
          </a:xfrm>
        </p:spPr>
        <p:txBody>
          <a:bodyPr>
            <a:normAutofit/>
          </a:bodyPr>
          <a:lstStyle/>
          <a:p>
            <a:r>
              <a:rPr lang="en-US" dirty="0"/>
              <a:t>Sharpe ratio helps the investor to realize the excess returns earned to endure the extra volatility of a riskier asset.</a:t>
            </a:r>
          </a:p>
          <a:p>
            <a:r>
              <a:rPr lang="en-US" dirty="0"/>
              <a:t>The ratio tries to achieve this by removing the returns earned by investing in a risk-free asset from the overall returns of the portfolio. The risk-free rate of return (Rf) is the return on an investment with zero risk, meaning it's the return investors could expect for taking no risk. </a:t>
            </a:r>
          </a:p>
          <a:p>
            <a:r>
              <a:rPr lang="en-US" dirty="0"/>
              <a:t>Generally, the assets backed by the government are considered risk-free because the investor is assured of the returns (for example, U.S. Treasury bonds). A high sharpe ratio suggests that the reward per unit of risk is high for the investment. Therefore, it is expected that a good portfolio will have a high Sharpe ratio after diversification.</a:t>
            </a:r>
          </a:p>
        </p:txBody>
      </p:sp>
      <p:pic>
        <p:nvPicPr>
          <p:cNvPr id="5" name="Picture 4">
            <a:extLst>
              <a:ext uri="{FF2B5EF4-FFF2-40B4-BE49-F238E27FC236}">
                <a16:creationId xmlns:a16="http://schemas.microsoft.com/office/drawing/2014/main" id="{9E90450C-7166-43A0-85F4-48E3D7FF6E77}"/>
              </a:ext>
            </a:extLst>
          </p:cNvPr>
          <p:cNvPicPr>
            <a:picLocks noChangeAspect="1"/>
          </p:cNvPicPr>
          <p:nvPr/>
        </p:nvPicPr>
        <p:blipFill>
          <a:blip r:embed="rId2"/>
          <a:stretch>
            <a:fillRect/>
          </a:stretch>
        </p:blipFill>
        <p:spPr>
          <a:xfrm>
            <a:off x="4803374" y="5082855"/>
            <a:ext cx="2585252" cy="1282657"/>
          </a:xfrm>
          <a:prstGeom prst="rect">
            <a:avLst/>
          </a:prstGeom>
        </p:spPr>
      </p:pic>
    </p:spTree>
    <p:extLst>
      <p:ext uri="{BB962C8B-B14F-4D97-AF65-F5344CB8AC3E}">
        <p14:creationId xmlns:p14="http://schemas.microsoft.com/office/powerpoint/2010/main" val="41436461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BBFA-A4D3-48DB-9E2B-B25E0A027308}"/>
              </a:ext>
            </a:extLst>
          </p:cNvPr>
          <p:cNvSpPr>
            <a:spLocks noGrp="1"/>
          </p:cNvSpPr>
          <p:nvPr>
            <p:ph type="title"/>
          </p:nvPr>
        </p:nvSpPr>
        <p:spPr>
          <a:xfrm>
            <a:off x="685801" y="609600"/>
            <a:ext cx="10312166" cy="1456267"/>
          </a:xfrm>
        </p:spPr>
        <p:txBody>
          <a:bodyPr>
            <a:normAutofit/>
          </a:bodyPr>
          <a:lstStyle/>
          <a:p>
            <a:r>
              <a:rPr lang="en-US" dirty="0"/>
              <a:t>9 - Sharpe Ratio continued</a:t>
            </a:r>
            <a:endParaRPr lang="en-IN" dirty="0"/>
          </a:p>
        </p:txBody>
      </p:sp>
      <p:sp>
        <p:nvSpPr>
          <p:cNvPr id="3" name="Content Placeholder 2">
            <a:extLst>
              <a:ext uri="{FF2B5EF4-FFF2-40B4-BE49-F238E27FC236}">
                <a16:creationId xmlns:a16="http://schemas.microsoft.com/office/drawing/2014/main" id="{6FFCFAF8-3077-4949-9E6A-AF58EAB3CEAC}"/>
              </a:ext>
            </a:extLst>
          </p:cNvPr>
          <p:cNvSpPr>
            <a:spLocks noGrp="1"/>
          </p:cNvSpPr>
          <p:nvPr>
            <p:ph idx="1"/>
          </p:nvPr>
        </p:nvSpPr>
        <p:spPr>
          <a:xfrm>
            <a:off x="685801" y="1046527"/>
            <a:ext cx="10131425" cy="3676039"/>
          </a:xfrm>
        </p:spPr>
        <p:txBody>
          <a:bodyPr>
            <a:normAutofit/>
          </a:bodyPr>
          <a:lstStyle/>
          <a:p>
            <a:r>
              <a:rPr lang="en-US" dirty="0"/>
              <a:t>The below table shows the indicators of the good and bad Sharpe Ratio. Investments having less than 1.00 do not generate higher investor returns</a:t>
            </a:r>
          </a:p>
          <a:p>
            <a:r>
              <a:rPr lang="en-US" dirty="0"/>
              <a:t>However, investments with Sharpe Ratio between 1.00 to 3.00 are considered great Sharpe Ratio and investments above 3.000 are considered excellent Sharpe Ratio</a:t>
            </a:r>
          </a:p>
          <a:p>
            <a:pPr marL="0" indent="0">
              <a:buNone/>
            </a:pPr>
            <a:endParaRPr lang="en-US" dirty="0"/>
          </a:p>
        </p:txBody>
      </p:sp>
      <p:graphicFrame>
        <p:nvGraphicFramePr>
          <p:cNvPr id="6" name="Table 5">
            <a:extLst>
              <a:ext uri="{FF2B5EF4-FFF2-40B4-BE49-F238E27FC236}">
                <a16:creationId xmlns:a16="http://schemas.microsoft.com/office/drawing/2014/main" id="{CD502659-F353-4485-B5DB-4307D2D87DF1}"/>
              </a:ext>
            </a:extLst>
          </p:cNvPr>
          <p:cNvGraphicFramePr>
            <a:graphicFrameLocks noGrp="1"/>
          </p:cNvGraphicFramePr>
          <p:nvPr>
            <p:extLst>
              <p:ext uri="{D42A27DB-BD31-4B8C-83A1-F6EECF244321}">
                <p14:modId xmlns:p14="http://schemas.microsoft.com/office/powerpoint/2010/main" val="3387839131"/>
              </p:ext>
            </p:extLst>
          </p:nvPr>
        </p:nvGraphicFramePr>
        <p:xfrm>
          <a:off x="1514562" y="3732824"/>
          <a:ext cx="9162876" cy="2118620"/>
        </p:xfrm>
        <a:graphic>
          <a:graphicData uri="http://schemas.openxmlformats.org/drawingml/2006/table">
            <a:tbl>
              <a:tblPr>
                <a:tableStyleId>{69C7853C-536D-4A76-A0AE-DD22124D55A5}</a:tableStyleId>
              </a:tblPr>
              <a:tblGrid>
                <a:gridCol w="3054292">
                  <a:extLst>
                    <a:ext uri="{9D8B030D-6E8A-4147-A177-3AD203B41FA5}">
                      <a16:colId xmlns:a16="http://schemas.microsoft.com/office/drawing/2014/main" val="3742528606"/>
                    </a:ext>
                  </a:extLst>
                </a:gridCol>
                <a:gridCol w="3054292">
                  <a:extLst>
                    <a:ext uri="{9D8B030D-6E8A-4147-A177-3AD203B41FA5}">
                      <a16:colId xmlns:a16="http://schemas.microsoft.com/office/drawing/2014/main" val="4014059089"/>
                    </a:ext>
                  </a:extLst>
                </a:gridCol>
                <a:gridCol w="3054292">
                  <a:extLst>
                    <a:ext uri="{9D8B030D-6E8A-4147-A177-3AD203B41FA5}">
                      <a16:colId xmlns:a16="http://schemas.microsoft.com/office/drawing/2014/main" val="812395982"/>
                    </a:ext>
                  </a:extLst>
                </a:gridCol>
              </a:tblGrid>
              <a:tr h="396016">
                <a:tc>
                  <a:txBody>
                    <a:bodyPr/>
                    <a:lstStyle/>
                    <a:p>
                      <a:pPr algn="ctr" fontAlgn="b"/>
                      <a:r>
                        <a:rPr lang="en-IN" sz="1800" b="1" kern="1200" dirty="0">
                          <a:solidFill>
                            <a:schemeClr val="bg1"/>
                          </a:solidFill>
                          <a:effectLst/>
                        </a:rPr>
                        <a:t>Sharpe </a:t>
                      </a:r>
                      <a:r>
                        <a:rPr lang="en-IN" sz="1800" b="1" kern="1200" baseline="0" dirty="0">
                          <a:solidFill>
                            <a:schemeClr val="bg1"/>
                          </a:solidFill>
                          <a:effectLst/>
                        </a:rPr>
                        <a:t>Ratio</a:t>
                      </a:r>
                      <a:endParaRPr lang="en-IN" sz="1800" baseline="0" dirty="0">
                        <a:solidFill>
                          <a:schemeClr val="bg1"/>
                        </a:solidFill>
                        <a:effectLst/>
                      </a:endParaRPr>
                    </a:p>
                  </a:txBody>
                  <a:tcPr marL="74702" marR="74702" marT="74702" marB="74702" anchor="b"/>
                </a:tc>
                <a:tc>
                  <a:txBody>
                    <a:bodyPr/>
                    <a:lstStyle/>
                    <a:p>
                      <a:pPr algn="ctr" fontAlgn="b"/>
                      <a:r>
                        <a:rPr lang="en-IN" sz="1800" b="1" dirty="0">
                          <a:solidFill>
                            <a:schemeClr val="bg1"/>
                          </a:solidFill>
                          <a:effectLst/>
                        </a:rPr>
                        <a:t>Risk Rate</a:t>
                      </a:r>
                    </a:p>
                  </a:txBody>
                  <a:tcPr marL="74702" marR="74702" marT="74702" marB="74702" anchor="b"/>
                </a:tc>
                <a:tc>
                  <a:txBody>
                    <a:bodyPr/>
                    <a:lstStyle/>
                    <a:p>
                      <a:pPr algn="ctr" fontAlgn="b"/>
                      <a:r>
                        <a:rPr lang="en-IN" sz="1800" b="1" dirty="0">
                          <a:solidFill>
                            <a:schemeClr val="bg1"/>
                          </a:solidFill>
                          <a:effectLst/>
                        </a:rPr>
                        <a:t>Verdict</a:t>
                      </a:r>
                    </a:p>
                  </a:txBody>
                  <a:tcPr marL="74702" marR="74702" marT="74702" marB="74702" anchor="b"/>
                </a:tc>
                <a:extLst>
                  <a:ext uri="{0D108BD9-81ED-4DB2-BD59-A6C34878D82A}">
                    <a16:rowId xmlns:a16="http://schemas.microsoft.com/office/drawing/2014/main" val="2974612679"/>
                  </a:ext>
                </a:extLst>
              </a:tr>
              <a:tr h="396016">
                <a:tc>
                  <a:txBody>
                    <a:bodyPr/>
                    <a:lstStyle/>
                    <a:p>
                      <a:pPr fontAlgn="t">
                        <a:buFont typeface="Arial" panose="020B0604020202020204" pitchFamily="34" charset="0"/>
                        <a:buChar char="•"/>
                      </a:pPr>
                      <a:r>
                        <a:rPr lang="en-IN" sz="1800" dirty="0">
                          <a:solidFill>
                            <a:schemeClr val="bg1"/>
                          </a:solidFill>
                          <a:effectLst/>
                        </a:rPr>
                        <a:t>Less than 1.00</a:t>
                      </a:r>
                    </a:p>
                  </a:txBody>
                  <a:tcPr marL="74702" marR="74702" marT="74702" marB="74702"/>
                </a:tc>
                <a:tc>
                  <a:txBody>
                    <a:bodyPr/>
                    <a:lstStyle/>
                    <a:p>
                      <a:pPr fontAlgn="t">
                        <a:buFont typeface="Arial" panose="020B0604020202020204" pitchFamily="34" charset="0"/>
                        <a:buChar char="•"/>
                      </a:pPr>
                      <a:r>
                        <a:rPr lang="en-IN" sz="1800" dirty="0">
                          <a:solidFill>
                            <a:schemeClr val="bg1"/>
                          </a:solidFill>
                          <a:effectLst/>
                        </a:rPr>
                        <a:t>Very low</a:t>
                      </a:r>
                    </a:p>
                  </a:txBody>
                  <a:tcPr marL="74702" marR="74702" marT="74702" marB="74702"/>
                </a:tc>
                <a:tc>
                  <a:txBody>
                    <a:bodyPr/>
                    <a:lstStyle/>
                    <a:p>
                      <a:pPr fontAlgn="t">
                        <a:buFont typeface="Arial" panose="020B0604020202020204" pitchFamily="34" charset="0"/>
                        <a:buChar char="•"/>
                      </a:pPr>
                      <a:r>
                        <a:rPr lang="en-IN" sz="1800">
                          <a:solidFill>
                            <a:schemeClr val="bg1"/>
                          </a:solidFill>
                          <a:effectLst/>
                        </a:rPr>
                        <a:t>Poor</a:t>
                      </a:r>
                    </a:p>
                  </a:txBody>
                  <a:tcPr marL="74702" marR="74702" marT="74702" marB="74702"/>
                </a:tc>
                <a:extLst>
                  <a:ext uri="{0D108BD9-81ED-4DB2-BD59-A6C34878D82A}">
                    <a16:rowId xmlns:a16="http://schemas.microsoft.com/office/drawing/2014/main" val="2959975903"/>
                  </a:ext>
                </a:extLst>
              </a:tr>
              <a:tr h="396016">
                <a:tc>
                  <a:txBody>
                    <a:bodyPr/>
                    <a:lstStyle/>
                    <a:p>
                      <a:pPr fontAlgn="t">
                        <a:buFont typeface="Arial" panose="020B0604020202020204" pitchFamily="34" charset="0"/>
                        <a:buChar char="•"/>
                      </a:pPr>
                      <a:r>
                        <a:rPr lang="en-IN" sz="1800" dirty="0">
                          <a:solidFill>
                            <a:schemeClr val="bg1"/>
                          </a:solidFill>
                          <a:effectLst/>
                        </a:rPr>
                        <a:t>1.00 – 1.99</a:t>
                      </a:r>
                    </a:p>
                  </a:txBody>
                  <a:tcPr marL="74702" marR="74702" marT="74702" marB="74702"/>
                </a:tc>
                <a:tc>
                  <a:txBody>
                    <a:bodyPr/>
                    <a:lstStyle/>
                    <a:p>
                      <a:pPr fontAlgn="t">
                        <a:buFont typeface="Arial" panose="020B0604020202020204" pitchFamily="34" charset="0"/>
                        <a:buChar char="•"/>
                      </a:pPr>
                      <a:r>
                        <a:rPr lang="en-IN" sz="1800" dirty="0">
                          <a:solidFill>
                            <a:schemeClr val="bg1"/>
                          </a:solidFill>
                          <a:effectLst/>
                        </a:rPr>
                        <a:t>high</a:t>
                      </a:r>
                    </a:p>
                  </a:txBody>
                  <a:tcPr marL="74702" marR="74702" marT="74702" marB="74702"/>
                </a:tc>
                <a:tc>
                  <a:txBody>
                    <a:bodyPr/>
                    <a:lstStyle/>
                    <a:p>
                      <a:pPr fontAlgn="t">
                        <a:buFont typeface="Arial" panose="020B0604020202020204" pitchFamily="34" charset="0"/>
                        <a:buChar char="•"/>
                      </a:pPr>
                      <a:r>
                        <a:rPr lang="en-IN" sz="1800">
                          <a:solidFill>
                            <a:schemeClr val="bg1"/>
                          </a:solidFill>
                          <a:effectLst/>
                        </a:rPr>
                        <a:t>Good</a:t>
                      </a:r>
                    </a:p>
                  </a:txBody>
                  <a:tcPr marL="74702" marR="74702" marT="74702" marB="74702"/>
                </a:tc>
                <a:extLst>
                  <a:ext uri="{0D108BD9-81ED-4DB2-BD59-A6C34878D82A}">
                    <a16:rowId xmlns:a16="http://schemas.microsoft.com/office/drawing/2014/main" val="2799827368"/>
                  </a:ext>
                </a:extLst>
              </a:tr>
              <a:tr h="396016">
                <a:tc>
                  <a:txBody>
                    <a:bodyPr/>
                    <a:lstStyle/>
                    <a:p>
                      <a:pPr fontAlgn="t">
                        <a:buFont typeface="Arial" panose="020B0604020202020204" pitchFamily="34" charset="0"/>
                        <a:buChar char="•"/>
                      </a:pPr>
                      <a:r>
                        <a:rPr lang="en-IN" sz="1800">
                          <a:solidFill>
                            <a:schemeClr val="bg1"/>
                          </a:solidFill>
                          <a:effectLst/>
                        </a:rPr>
                        <a:t>2.00 – 2.99</a:t>
                      </a:r>
                    </a:p>
                  </a:txBody>
                  <a:tcPr marL="74702" marR="74702" marT="74702" marB="74702"/>
                </a:tc>
                <a:tc>
                  <a:txBody>
                    <a:bodyPr/>
                    <a:lstStyle/>
                    <a:p>
                      <a:pPr fontAlgn="t">
                        <a:buFont typeface="Arial" panose="020B0604020202020204" pitchFamily="34" charset="0"/>
                        <a:buChar char="•"/>
                      </a:pPr>
                      <a:r>
                        <a:rPr lang="en-IN" sz="1800" dirty="0">
                          <a:solidFill>
                            <a:schemeClr val="bg1"/>
                          </a:solidFill>
                          <a:effectLst/>
                        </a:rPr>
                        <a:t>high</a:t>
                      </a:r>
                    </a:p>
                  </a:txBody>
                  <a:tcPr marL="74702" marR="74702" marT="74702" marB="74702"/>
                </a:tc>
                <a:tc>
                  <a:txBody>
                    <a:bodyPr/>
                    <a:lstStyle/>
                    <a:p>
                      <a:pPr fontAlgn="t">
                        <a:buFont typeface="Arial" panose="020B0604020202020204" pitchFamily="34" charset="0"/>
                        <a:buChar char="•"/>
                      </a:pPr>
                      <a:r>
                        <a:rPr lang="en-IN" sz="1800">
                          <a:solidFill>
                            <a:schemeClr val="bg1"/>
                          </a:solidFill>
                          <a:effectLst/>
                        </a:rPr>
                        <a:t>Great</a:t>
                      </a:r>
                    </a:p>
                  </a:txBody>
                  <a:tcPr marL="74702" marR="74702" marT="74702" marB="74702"/>
                </a:tc>
                <a:extLst>
                  <a:ext uri="{0D108BD9-81ED-4DB2-BD59-A6C34878D82A}">
                    <a16:rowId xmlns:a16="http://schemas.microsoft.com/office/drawing/2014/main" val="1226693200"/>
                  </a:ext>
                </a:extLst>
              </a:tr>
              <a:tr h="396016">
                <a:tc>
                  <a:txBody>
                    <a:bodyPr/>
                    <a:lstStyle/>
                    <a:p>
                      <a:pPr fontAlgn="t">
                        <a:buFont typeface="Arial" panose="020B0604020202020204" pitchFamily="34" charset="0"/>
                        <a:buChar char="•"/>
                      </a:pPr>
                      <a:r>
                        <a:rPr lang="en-IN" sz="1800" dirty="0">
                          <a:solidFill>
                            <a:schemeClr val="bg1"/>
                          </a:solidFill>
                          <a:effectLst/>
                        </a:rPr>
                        <a:t>3.00 or above</a:t>
                      </a:r>
                    </a:p>
                  </a:txBody>
                  <a:tcPr marL="74702" marR="74702" marT="74702" marB="74702"/>
                </a:tc>
                <a:tc>
                  <a:txBody>
                    <a:bodyPr/>
                    <a:lstStyle/>
                    <a:p>
                      <a:pPr fontAlgn="t">
                        <a:buFont typeface="Arial" panose="020B0604020202020204" pitchFamily="34" charset="0"/>
                        <a:buChar char="•"/>
                      </a:pPr>
                      <a:r>
                        <a:rPr lang="en-IN" sz="1800" dirty="0">
                          <a:solidFill>
                            <a:schemeClr val="bg1"/>
                          </a:solidFill>
                          <a:effectLst/>
                        </a:rPr>
                        <a:t>high</a:t>
                      </a:r>
                    </a:p>
                  </a:txBody>
                  <a:tcPr marL="74702" marR="74702" marT="74702" marB="74702"/>
                </a:tc>
                <a:tc>
                  <a:txBody>
                    <a:bodyPr/>
                    <a:lstStyle/>
                    <a:p>
                      <a:pPr fontAlgn="t">
                        <a:buFont typeface="Arial" panose="020B0604020202020204" pitchFamily="34" charset="0"/>
                        <a:buChar char="•"/>
                      </a:pPr>
                      <a:r>
                        <a:rPr lang="en-IN" sz="1800" dirty="0">
                          <a:solidFill>
                            <a:schemeClr val="bg1"/>
                          </a:solidFill>
                          <a:effectLst/>
                        </a:rPr>
                        <a:t>Excellent</a:t>
                      </a:r>
                    </a:p>
                  </a:txBody>
                  <a:tcPr marL="74702" marR="74702" marT="74702" marB="74702"/>
                </a:tc>
                <a:extLst>
                  <a:ext uri="{0D108BD9-81ED-4DB2-BD59-A6C34878D82A}">
                    <a16:rowId xmlns:a16="http://schemas.microsoft.com/office/drawing/2014/main" val="1029968739"/>
                  </a:ext>
                </a:extLst>
              </a:tr>
            </a:tbl>
          </a:graphicData>
        </a:graphic>
      </p:graphicFrame>
    </p:spTree>
    <p:extLst>
      <p:ext uri="{BB962C8B-B14F-4D97-AF65-F5344CB8AC3E}">
        <p14:creationId xmlns:p14="http://schemas.microsoft.com/office/powerpoint/2010/main" val="1515124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92FE8-54EC-47A8-A6C7-A5815EE8FDF0}"/>
              </a:ext>
            </a:extLst>
          </p:cNvPr>
          <p:cNvSpPr>
            <a:spLocks noGrp="1"/>
          </p:cNvSpPr>
          <p:nvPr>
            <p:ph type="title"/>
          </p:nvPr>
        </p:nvSpPr>
        <p:spPr>
          <a:xfrm>
            <a:off x="1030287" y="2700866"/>
            <a:ext cx="10131425" cy="1456267"/>
          </a:xfrm>
        </p:spPr>
        <p:txBody>
          <a:bodyPr/>
          <a:lstStyle/>
          <a:p>
            <a:pPr algn="ctr"/>
            <a:r>
              <a:rPr lang="en-US" dirty="0"/>
              <a:t>Task 2 - Data cleaning</a:t>
            </a:r>
            <a:endParaRPr lang="en-IN" dirty="0"/>
          </a:p>
        </p:txBody>
      </p:sp>
    </p:spTree>
    <p:extLst>
      <p:ext uri="{BB962C8B-B14F-4D97-AF65-F5344CB8AC3E}">
        <p14:creationId xmlns:p14="http://schemas.microsoft.com/office/powerpoint/2010/main" val="18124320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BBFA-A4D3-48DB-9E2B-B25E0A027308}"/>
              </a:ext>
            </a:extLst>
          </p:cNvPr>
          <p:cNvSpPr>
            <a:spLocks noGrp="1"/>
          </p:cNvSpPr>
          <p:nvPr>
            <p:ph type="title"/>
          </p:nvPr>
        </p:nvSpPr>
        <p:spPr>
          <a:xfrm>
            <a:off x="685801" y="609600"/>
            <a:ext cx="10312166" cy="1456267"/>
          </a:xfrm>
        </p:spPr>
        <p:txBody>
          <a:bodyPr>
            <a:normAutofit/>
          </a:bodyPr>
          <a:lstStyle/>
          <a:p>
            <a:r>
              <a:rPr lang="en-US" dirty="0"/>
              <a:t>9 - Sharpe Ratio continued..</a:t>
            </a:r>
            <a:endParaRPr lang="en-IN" dirty="0"/>
          </a:p>
        </p:txBody>
      </p:sp>
      <p:pic>
        <p:nvPicPr>
          <p:cNvPr id="6" name="Content Placeholder 5">
            <a:extLst>
              <a:ext uri="{FF2B5EF4-FFF2-40B4-BE49-F238E27FC236}">
                <a16:creationId xmlns:a16="http://schemas.microsoft.com/office/drawing/2014/main" id="{E82F300D-F972-46F1-A5C7-D49EC7B36A0B}"/>
              </a:ext>
            </a:extLst>
          </p:cNvPr>
          <p:cNvPicPr>
            <a:picLocks noGrp="1" noChangeAspect="1"/>
          </p:cNvPicPr>
          <p:nvPr>
            <p:ph idx="1"/>
          </p:nvPr>
        </p:nvPicPr>
        <p:blipFill>
          <a:blip r:embed="rId2"/>
          <a:stretch>
            <a:fillRect/>
          </a:stretch>
        </p:blipFill>
        <p:spPr>
          <a:xfrm>
            <a:off x="1973070" y="2065867"/>
            <a:ext cx="8245859" cy="4376878"/>
          </a:xfrm>
        </p:spPr>
      </p:pic>
    </p:spTree>
    <p:extLst>
      <p:ext uri="{BB962C8B-B14F-4D97-AF65-F5344CB8AC3E}">
        <p14:creationId xmlns:p14="http://schemas.microsoft.com/office/powerpoint/2010/main" val="15311859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BBFA-A4D3-48DB-9E2B-B25E0A027308}"/>
              </a:ext>
            </a:extLst>
          </p:cNvPr>
          <p:cNvSpPr>
            <a:spLocks noGrp="1"/>
          </p:cNvSpPr>
          <p:nvPr>
            <p:ph type="title"/>
          </p:nvPr>
        </p:nvSpPr>
        <p:spPr>
          <a:xfrm>
            <a:off x="685801" y="609600"/>
            <a:ext cx="10312166" cy="1456267"/>
          </a:xfrm>
        </p:spPr>
        <p:txBody>
          <a:bodyPr>
            <a:normAutofit/>
          </a:bodyPr>
          <a:lstStyle/>
          <a:p>
            <a:r>
              <a:rPr lang="en-US" dirty="0"/>
              <a:t>9 - Sharpe Ratio continued</a:t>
            </a:r>
            <a:endParaRPr lang="en-IN" dirty="0"/>
          </a:p>
        </p:txBody>
      </p:sp>
      <p:sp>
        <p:nvSpPr>
          <p:cNvPr id="3" name="Content Placeholder 2">
            <a:extLst>
              <a:ext uri="{FF2B5EF4-FFF2-40B4-BE49-F238E27FC236}">
                <a16:creationId xmlns:a16="http://schemas.microsoft.com/office/drawing/2014/main" id="{6FFCFAF8-3077-4949-9E6A-AF58EAB3CEAC}"/>
              </a:ext>
            </a:extLst>
          </p:cNvPr>
          <p:cNvSpPr>
            <a:spLocks noGrp="1"/>
          </p:cNvSpPr>
          <p:nvPr>
            <p:ph idx="1"/>
          </p:nvPr>
        </p:nvSpPr>
        <p:spPr>
          <a:xfrm>
            <a:off x="776171" y="1826703"/>
            <a:ext cx="10131425" cy="3676039"/>
          </a:xfrm>
        </p:spPr>
        <p:txBody>
          <a:bodyPr>
            <a:normAutofit/>
          </a:bodyPr>
          <a:lstStyle/>
          <a:p>
            <a:r>
              <a:rPr lang="en-US" dirty="0"/>
              <a:t>Below are the observations that can be made from the Sharpe ratio bar plot:</a:t>
            </a:r>
          </a:p>
          <a:p>
            <a:pPr lvl="1"/>
            <a:r>
              <a:rPr lang="en-US" dirty="0"/>
              <a:t>AMZN has the highest Sharpe ratio of 1.33 while BCS has the lowest Sharpe ratio of -0.36</a:t>
            </a:r>
          </a:p>
          <a:p>
            <a:pPr lvl="1"/>
            <a:r>
              <a:rPr lang="en-US" dirty="0"/>
              <a:t>AMZN with the highest Sharpe ratio is expected to generate higher investor returns</a:t>
            </a:r>
          </a:p>
          <a:p>
            <a:pPr lvl="1"/>
            <a:r>
              <a:rPr lang="en-US" dirty="0"/>
              <a:t>All stocks in the bar plot having Sharpe ratio of less than 1 are considered to generate lesser investor returns</a:t>
            </a:r>
          </a:p>
          <a:p>
            <a:r>
              <a:rPr lang="en-US" dirty="0"/>
              <a:t>If two funds offer similar returns, the one with higher standard deviation will have a lower Sharpe ratio. In order to compensate for the higher standard deviation, the fund needs to generate a higher return to maintain a higher Sharpe ratio. </a:t>
            </a:r>
          </a:p>
          <a:p>
            <a:r>
              <a:rPr lang="en-US" dirty="0"/>
              <a:t>In simple terms, it shows how much additional return an investor earns by taking additional risk. Intuitively, it can be inferred that the Sharpe ratio of a risk-free asset is zero. </a:t>
            </a:r>
          </a:p>
        </p:txBody>
      </p:sp>
    </p:spTree>
    <p:extLst>
      <p:ext uri="{BB962C8B-B14F-4D97-AF65-F5344CB8AC3E}">
        <p14:creationId xmlns:p14="http://schemas.microsoft.com/office/powerpoint/2010/main" val="14033690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BBFA-A4D3-48DB-9E2B-B25E0A027308}"/>
              </a:ext>
            </a:extLst>
          </p:cNvPr>
          <p:cNvSpPr>
            <a:spLocks noGrp="1"/>
          </p:cNvSpPr>
          <p:nvPr>
            <p:ph type="title"/>
          </p:nvPr>
        </p:nvSpPr>
        <p:spPr>
          <a:xfrm>
            <a:off x="685801" y="609600"/>
            <a:ext cx="10312166" cy="1456267"/>
          </a:xfrm>
        </p:spPr>
        <p:txBody>
          <a:bodyPr>
            <a:normAutofit/>
          </a:bodyPr>
          <a:lstStyle/>
          <a:p>
            <a:r>
              <a:rPr lang="en-US" dirty="0"/>
              <a:t>10 - </a:t>
            </a:r>
            <a:r>
              <a:rPr lang="en-IN" b="0" i="0" dirty="0">
                <a:solidFill>
                  <a:srgbClr val="E8EAED"/>
                </a:solidFill>
                <a:effectLst/>
                <a:latin typeface="Google Sans"/>
              </a:rPr>
              <a:t>Capital Asset Pricing Model (CAPM)</a:t>
            </a:r>
            <a:endParaRPr lang="en-IN" dirty="0"/>
          </a:p>
        </p:txBody>
      </p:sp>
      <p:sp>
        <p:nvSpPr>
          <p:cNvPr id="3" name="Content Placeholder 2">
            <a:extLst>
              <a:ext uri="{FF2B5EF4-FFF2-40B4-BE49-F238E27FC236}">
                <a16:creationId xmlns:a16="http://schemas.microsoft.com/office/drawing/2014/main" id="{6FFCFAF8-3077-4949-9E6A-AF58EAB3CEAC}"/>
              </a:ext>
            </a:extLst>
          </p:cNvPr>
          <p:cNvSpPr>
            <a:spLocks noGrp="1"/>
          </p:cNvSpPr>
          <p:nvPr>
            <p:ph idx="1"/>
          </p:nvPr>
        </p:nvSpPr>
        <p:spPr>
          <a:xfrm>
            <a:off x="685801" y="1109881"/>
            <a:ext cx="10131425" cy="3676039"/>
          </a:xfrm>
        </p:spPr>
        <p:txBody>
          <a:bodyPr>
            <a:normAutofit/>
          </a:bodyPr>
          <a:lstStyle/>
          <a:p>
            <a:r>
              <a:rPr lang="en-US" dirty="0"/>
              <a:t>The capital asset pricing model (CAPM) describes the relationship between the systematic risk and the expected return for assets and is mainly used for stocks</a:t>
            </a:r>
          </a:p>
          <a:p>
            <a:r>
              <a:rPr lang="en-US" dirty="0"/>
              <a:t>CAPM tries to capture this investment risk and the amount of return that an investor should expect on the investment</a:t>
            </a:r>
          </a:p>
        </p:txBody>
      </p:sp>
      <p:pic>
        <p:nvPicPr>
          <p:cNvPr id="1026" name="Picture 2">
            <a:extLst>
              <a:ext uri="{FF2B5EF4-FFF2-40B4-BE49-F238E27FC236}">
                <a16:creationId xmlns:a16="http://schemas.microsoft.com/office/drawing/2014/main" id="{A9E4BD1D-353D-40B7-8C36-4BE5CE9E4E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3928670"/>
            <a:ext cx="38100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76463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BBFA-A4D3-48DB-9E2B-B25E0A027308}"/>
              </a:ext>
            </a:extLst>
          </p:cNvPr>
          <p:cNvSpPr>
            <a:spLocks noGrp="1"/>
          </p:cNvSpPr>
          <p:nvPr>
            <p:ph type="title"/>
          </p:nvPr>
        </p:nvSpPr>
        <p:spPr>
          <a:xfrm>
            <a:off x="685801" y="609600"/>
            <a:ext cx="10312166" cy="1456267"/>
          </a:xfrm>
        </p:spPr>
        <p:txBody>
          <a:bodyPr>
            <a:normAutofit/>
          </a:bodyPr>
          <a:lstStyle/>
          <a:p>
            <a:r>
              <a:rPr lang="en-US" dirty="0"/>
              <a:t>10 - </a:t>
            </a:r>
            <a:r>
              <a:rPr lang="en-IN" b="0" i="0" dirty="0">
                <a:solidFill>
                  <a:srgbClr val="E8EAED"/>
                </a:solidFill>
                <a:effectLst/>
                <a:latin typeface="Google Sans"/>
              </a:rPr>
              <a:t>Capital Asset Pricing Model (CAPM) continued..</a:t>
            </a:r>
            <a:endParaRPr lang="en-IN" dirty="0"/>
          </a:p>
        </p:txBody>
      </p:sp>
      <p:sp>
        <p:nvSpPr>
          <p:cNvPr id="3" name="Content Placeholder 2">
            <a:extLst>
              <a:ext uri="{FF2B5EF4-FFF2-40B4-BE49-F238E27FC236}">
                <a16:creationId xmlns:a16="http://schemas.microsoft.com/office/drawing/2014/main" id="{6FFCFAF8-3077-4949-9E6A-AF58EAB3CEAC}"/>
              </a:ext>
            </a:extLst>
          </p:cNvPr>
          <p:cNvSpPr>
            <a:spLocks noGrp="1"/>
          </p:cNvSpPr>
          <p:nvPr>
            <p:ph idx="1"/>
          </p:nvPr>
        </p:nvSpPr>
        <p:spPr>
          <a:xfrm>
            <a:off x="776171" y="2065867"/>
            <a:ext cx="10131425" cy="3676039"/>
          </a:xfrm>
        </p:spPr>
        <p:txBody>
          <a:bodyPr>
            <a:normAutofit lnSpcReduction="10000"/>
          </a:bodyPr>
          <a:lstStyle/>
          <a:p>
            <a:r>
              <a:rPr lang="en-US" dirty="0"/>
              <a:t>The model clearly highlights the relationship between risk and returns. If an investor is willing to take higher risk, they should be awarded with higher returns too. Let us look at the components of CAPM in detail.</a:t>
            </a:r>
          </a:p>
          <a:p>
            <a:r>
              <a:rPr lang="en-US" dirty="0"/>
              <a:t>Expected return (</a:t>
            </a:r>
            <a:r>
              <a:rPr lang="en-US" dirty="0" err="1"/>
              <a:t>ri</a:t>
            </a:r>
            <a:r>
              <a:rPr lang="en-US" dirty="0"/>
              <a:t>) represents the expected return of a capital asset over time, given all the variables in the equation. It is a long anticipation about how an investment will play out over its entire life.</a:t>
            </a:r>
          </a:p>
          <a:p>
            <a:r>
              <a:rPr lang="en-US" dirty="0"/>
              <a:t>Risk-free rate(rf) is the rate of return over an investment with zero risk. You have covered this in the previous segment. A risk-averse investor will prefer the securities that offer returns equivalent to risk-free rate rather than higher returns with unknown risks.</a:t>
            </a:r>
          </a:p>
          <a:p>
            <a:r>
              <a:rPr lang="en-US" dirty="0"/>
              <a:t>Market rate (rm) is the expected return on the market portfolio. The market portfolio is a bundle of investment that contains all the assets in the investment universe. The expected return on the market portfolio is the same as the expected return of the market as a whole. Indices like S&amp;P 500, Dow Jones Industrial Average (DJIA), etc., are used to estimate the market rate.</a:t>
            </a:r>
          </a:p>
        </p:txBody>
      </p:sp>
    </p:spTree>
    <p:extLst>
      <p:ext uri="{BB962C8B-B14F-4D97-AF65-F5344CB8AC3E}">
        <p14:creationId xmlns:p14="http://schemas.microsoft.com/office/powerpoint/2010/main" val="35093739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BBFA-A4D3-48DB-9E2B-B25E0A027308}"/>
              </a:ext>
            </a:extLst>
          </p:cNvPr>
          <p:cNvSpPr>
            <a:spLocks noGrp="1"/>
          </p:cNvSpPr>
          <p:nvPr>
            <p:ph type="title"/>
          </p:nvPr>
        </p:nvSpPr>
        <p:spPr>
          <a:xfrm>
            <a:off x="685801" y="609600"/>
            <a:ext cx="10312166" cy="1456267"/>
          </a:xfrm>
        </p:spPr>
        <p:txBody>
          <a:bodyPr>
            <a:normAutofit/>
          </a:bodyPr>
          <a:lstStyle/>
          <a:p>
            <a:r>
              <a:rPr lang="en-US" dirty="0"/>
              <a:t>10 - </a:t>
            </a:r>
            <a:r>
              <a:rPr lang="en-IN" b="0" i="0" dirty="0">
                <a:solidFill>
                  <a:srgbClr val="E8EAED"/>
                </a:solidFill>
                <a:effectLst/>
                <a:latin typeface="Google Sans"/>
              </a:rPr>
              <a:t>Capital Asset Pricing Model (CAPM) continued..</a:t>
            </a:r>
            <a:endParaRPr lang="en-IN" dirty="0"/>
          </a:p>
        </p:txBody>
      </p:sp>
      <p:sp>
        <p:nvSpPr>
          <p:cNvPr id="3" name="Content Placeholder 2">
            <a:extLst>
              <a:ext uri="{FF2B5EF4-FFF2-40B4-BE49-F238E27FC236}">
                <a16:creationId xmlns:a16="http://schemas.microsoft.com/office/drawing/2014/main" id="{6FFCFAF8-3077-4949-9E6A-AF58EAB3CEAC}"/>
              </a:ext>
            </a:extLst>
          </p:cNvPr>
          <p:cNvSpPr>
            <a:spLocks noGrp="1"/>
          </p:cNvSpPr>
          <p:nvPr>
            <p:ph idx="1"/>
          </p:nvPr>
        </p:nvSpPr>
        <p:spPr>
          <a:xfrm>
            <a:off x="776171" y="2443371"/>
            <a:ext cx="10131425" cy="3676039"/>
          </a:xfrm>
        </p:spPr>
        <p:txBody>
          <a:bodyPr>
            <a:normAutofit/>
          </a:bodyPr>
          <a:lstStyle/>
          <a:p>
            <a:r>
              <a:rPr lang="en-US" dirty="0"/>
              <a:t>This equation suggests that the regression equation can be helpful in understanding the relationship between the excess return (eliminating the risk-free rate) provided by the security and the excess return provided by the market.</a:t>
            </a:r>
          </a:p>
          <a:p>
            <a:r>
              <a:rPr lang="en-US" dirty="0"/>
              <a:t>'∝' will be the excess return of the security as compared to market index returns.</a:t>
            </a:r>
          </a:p>
          <a:p>
            <a:r>
              <a:rPr lang="en-US" dirty="0"/>
              <a:t>'β' is the same as the measure of volatility used in CAPM.</a:t>
            </a:r>
          </a:p>
          <a:p>
            <a:r>
              <a:rPr lang="en-US" dirty="0"/>
              <a:t>Beta (ꞵ) is the measure of volatility in the stocks that represents the fluctuations in its price compared to the overall market. In simple words, it is the sensitivity of the stock towards the market risk.</a:t>
            </a:r>
          </a:p>
        </p:txBody>
      </p:sp>
      <p:pic>
        <p:nvPicPr>
          <p:cNvPr id="2053" name="Picture 5">
            <a:extLst>
              <a:ext uri="{FF2B5EF4-FFF2-40B4-BE49-F238E27FC236}">
                <a16:creationId xmlns:a16="http://schemas.microsoft.com/office/drawing/2014/main" id="{98DF8DCC-A33C-4CCA-B614-29469CFB14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5083" y="2125430"/>
            <a:ext cx="2133600" cy="828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28430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BBFA-A4D3-48DB-9E2B-B25E0A027308}"/>
              </a:ext>
            </a:extLst>
          </p:cNvPr>
          <p:cNvSpPr>
            <a:spLocks noGrp="1"/>
          </p:cNvSpPr>
          <p:nvPr>
            <p:ph type="title"/>
          </p:nvPr>
        </p:nvSpPr>
        <p:spPr>
          <a:xfrm>
            <a:off x="685801" y="609600"/>
            <a:ext cx="10312166" cy="1456267"/>
          </a:xfrm>
        </p:spPr>
        <p:txBody>
          <a:bodyPr>
            <a:normAutofit/>
          </a:bodyPr>
          <a:lstStyle/>
          <a:p>
            <a:r>
              <a:rPr lang="en-US" dirty="0"/>
              <a:t>10 - </a:t>
            </a:r>
            <a:r>
              <a:rPr lang="en-IN" b="0" i="0" dirty="0">
                <a:solidFill>
                  <a:srgbClr val="E8EAED"/>
                </a:solidFill>
                <a:effectLst/>
                <a:latin typeface="Google Sans"/>
              </a:rPr>
              <a:t>Capital Asset Pricing Model (CAPM) continued..</a:t>
            </a:r>
            <a:endParaRPr lang="en-IN" dirty="0"/>
          </a:p>
        </p:txBody>
      </p:sp>
      <p:sp>
        <p:nvSpPr>
          <p:cNvPr id="3" name="Content Placeholder 2">
            <a:extLst>
              <a:ext uri="{FF2B5EF4-FFF2-40B4-BE49-F238E27FC236}">
                <a16:creationId xmlns:a16="http://schemas.microsoft.com/office/drawing/2014/main" id="{6FFCFAF8-3077-4949-9E6A-AF58EAB3CEAC}"/>
              </a:ext>
            </a:extLst>
          </p:cNvPr>
          <p:cNvSpPr>
            <a:spLocks noGrp="1"/>
          </p:cNvSpPr>
          <p:nvPr>
            <p:ph idx="1"/>
          </p:nvPr>
        </p:nvSpPr>
        <p:spPr>
          <a:xfrm>
            <a:off x="776171" y="2065867"/>
            <a:ext cx="10131425" cy="3676039"/>
          </a:xfrm>
        </p:spPr>
        <p:txBody>
          <a:bodyPr>
            <a:normAutofit/>
          </a:bodyPr>
          <a:lstStyle/>
          <a:p>
            <a:r>
              <a:rPr lang="en-US" dirty="0"/>
              <a:t>The value of beta gives a good sense of how the stock is behaving with respect to the market. The following points summarise the interpretation of the measure:</a:t>
            </a:r>
          </a:p>
          <a:p>
            <a:pPr lvl="1"/>
            <a:r>
              <a:rPr lang="en-US" dirty="0"/>
              <a:t>= 1.0 : Stock price activity is strongly correlated with the market. Hence, it will shift according to the market.</a:t>
            </a:r>
          </a:p>
          <a:p>
            <a:pPr lvl="1"/>
            <a:r>
              <a:rPr lang="en-US" dirty="0"/>
              <a:t>&lt; 1.0 (defensive) : The security is theoretically less volatile than the market. The changes in the market will not affect the price of the stock by much. For example, utilities and consumer goods stocks.</a:t>
            </a:r>
          </a:p>
          <a:p>
            <a:pPr lvl="1"/>
            <a:r>
              <a:rPr lang="en-US" dirty="0"/>
              <a:t>&gt;1.0 (aggressive): Security’s price is more volatile than the market. If a company’s beta is 1.5, the security has a volatility of 150% in comparison to the market. It shows that the company will do better if the economy is booming and worse in case of recession.</a:t>
            </a:r>
          </a:p>
        </p:txBody>
      </p:sp>
    </p:spTree>
    <p:extLst>
      <p:ext uri="{BB962C8B-B14F-4D97-AF65-F5344CB8AC3E}">
        <p14:creationId xmlns:p14="http://schemas.microsoft.com/office/powerpoint/2010/main" val="2453065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BBFA-A4D3-48DB-9E2B-B25E0A027308}"/>
              </a:ext>
            </a:extLst>
          </p:cNvPr>
          <p:cNvSpPr>
            <a:spLocks noGrp="1"/>
          </p:cNvSpPr>
          <p:nvPr>
            <p:ph type="title"/>
          </p:nvPr>
        </p:nvSpPr>
        <p:spPr>
          <a:xfrm>
            <a:off x="685801" y="609600"/>
            <a:ext cx="10312166" cy="1456267"/>
          </a:xfrm>
        </p:spPr>
        <p:txBody>
          <a:bodyPr>
            <a:normAutofit/>
          </a:bodyPr>
          <a:lstStyle/>
          <a:p>
            <a:r>
              <a:rPr lang="en-US" dirty="0"/>
              <a:t>10 - </a:t>
            </a:r>
            <a:r>
              <a:rPr lang="en-IN" b="0" i="0" dirty="0">
                <a:solidFill>
                  <a:srgbClr val="E8EAED"/>
                </a:solidFill>
                <a:effectLst/>
                <a:latin typeface="Google Sans"/>
              </a:rPr>
              <a:t>Capital Asset Pricing Model (CAPM) continued..</a:t>
            </a:r>
            <a:endParaRPr lang="en-IN" dirty="0"/>
          </a:p>
        </p:txBody>
      </p:sp>
      <p:pic>
        <p:nvPicPr>
          <p:cNvPr id="5" name="Content Placeholder 4">
            <a:extLst>
              <a:ext uri="{FF2B5EF4-FFF2-40B4-BE49-F238E27FC236}">
                <a16:creationId xmlns:a16="http://schemas.microsoft.com/office/drawing/2014/main" id="{FB99A656-F4A1-4143-8030-12EEC3AC0C5E}"/>
              </a:ext>
            </a:extLst>
          </p:cNvPr>
          <p:cNvPicPr>
            <a:picLocks noGrp="1" noChangeAspect="1"/>
          </p:cNvPicPr>
          <p:nvPr>
            <p:ph idx="1"/>
          </p:nvPr>
        </p:nvPicPr>
        <p:blipFill>
          <a:blip r:embed="rId2"/>
          <a:stretch>
            <a:fillRect/>
          </a:stretch>
        </p:blipFill>
        <p:spPr>
          <a:xfrm>
            <a:off x="3578517" y="2118221"/>
            <a:ext cx="5034966" cy="4474636"/>
          </a:xfrm>
        </p:spPr>
      </p:pic>
    </p:spTree>
    <p:extLst>
      <p:ext uri="{BB962C8B-B14F-4D97-AF65-F5344CB8AC3E}">
        <p14:creationId xmlns:p14="http://schemas.microsoft.com/office/powerpoint/2010/main" val="31665890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BBFA-A4D3-48DB-9E2B-B25E0A027308}"/>
              </a:ext>
            </a:extLst>
          </p:cNvPr>
          <p:cNvSpPr>
            <a:spLocks noGrp="1"/>
          </p:cNvSpPr>
          <p:nvPr>
            <p:ph type="title"/>
          </p:nvPr>
        </p:nvSpPr>
        <p:spPr>
          <a:xfrm>
            <a:off x="685801" y="609600"/>
            <a:ext cx="10312166" cy="1456267"/>
          </a:xfrm>
        </p:spPr>
        <p:txBody>
          <a:bodyPr>
            <a:normAutofit/>
          </a:bodyPr>
          <a:lstStyle/>
          <a:p>
            <a:r>
              <a:rPr lang="en-US" dirty="0"/>
              <a:t>10 - </a:t>
            </a:r>
            <a:r>
              <a:rPr lang="en-IN" b="0" i="0" dirty="0">
                <a:solidFill>
                  <a:srgbClr val="E8EAED"/>
                </a:solidFill>
                <a:effectLst/>
                <a:latin typeface="Google Sans"/>
              </a:rPr>
              <a:t>Capital Asset Pricing Model (CAPM) continued..</a:t>
            </a:r>
            <a:endParaRPr lang="en-IN" dirty="0"/>
          </a:p>
        </p:txBody>
      </p:sp>
      <p:pic>
        <p:nvPicPr>
          <p:cNvPr id="7" name="Picture 6">
            <a:extLst>
              <a:ext uri="{FF2B5EF4-FFF2-40B4-BE49-F238E27FC236}">
                <a16:creationId xmlns:a16="http://schemas.microsoft.com/office/drawing/2014/main" id="{30252A25-43DB-4EF5-A7F0-FBD8C09AF6F9}"/>
              </a:ext>
            </a:extLst>
          </p:cNvPr>
          <p:cNvPicPr>
            <a:picLocks noChangeAspect="1"/>
          </p:cNvPicPr>
          <p:nvPr/>
        </p:nvPicPr>
        <p:blipFill>
          <a:blip r:embed="rId2"/>
          <a:stretch>
            <a:fillRect/>
          </a:stretch>
        </p:blipFill>
        <p:spPr>
          <a:xfrm>
            <a:off x="2136527" y="2065867"/>
            <a:ext cx="7410713" cy="4184803"/>
          </a:xfrm>
          <a:prstGeom prst="rect">
            <a:avLst/>
          </a:prstGeom>
        </p:spPr>
      </p:pic>
    </p:spTree>
    <p:extLst>
      <p:ext uri="{BB962C8B-B14F-4D97-AF65-F5344CB8AC3E}">
        <p14:creationId xmlns:p14="http://schemas.microsoft.com/office/powerpoint/2010/main" val="531486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BBFA-A4D3-48DB-9E2B-B25E0A027308}"/>
              </a:ext>
            </a:extLst>
          </p:cNvPr>
          <p:cNvSpPr>
            <a:spLocks noGrp="1"/>
          </p:cNvSpPr>
          <p:nvPr>
            <p:ph type="title"/>
          </p:nvPr>
        </p:nvSpPr>
        <p:spPr>
          <a:xfrm>
            <a:off x="685801" y="609600"/>
            <a:ext cx="10312166" cy="1456267"/>
          </a:xfrm>
        </p:spPr>
        <p:txBody>
          <a:bodyPr>
            <a:normAutofit/>
          </a:bodyPr>
          <a:lstStyle/>
          <a:p>
            <a:r>
              <a:rPr lang="en-US" dirty="0"/>
              <a:t>10 - </a:t>
            </a:r>
            <a:r>
              <a:rPr lang="en-IN" b="0" i="0" dirty="0">
                <a:solidFill>
                  <a:srgbClr val="E8EAED"/>
                </a:solidFill>
                <a:effectLst/>
                <a:latin typeface="Google Sans"/>
              </a:rPr>
              <a:t>Capital Asset Pricing Model (CAPM) continued..</a:t>
            </a:r>
            <a:endParaRPr lang="en-IN" dirty="0"/>
          </a:p>
        </p:txBody>
      </p:sp>
      <p:sp>
        <p:nvSpPr>
          <p:cNvPr id="3" name="Content Placeholder 2">
            <a:extLst>
              <a:ext uri="{FF2B5EF4-FFF2-40B4-BE49-F238E27FC236}">
                <a16:creationId xmlns:a16="http://schemas.microsoft.com/office/drawing/2014/main" id="{6FFCFAF8-3077-4949-9E6A-AF58EAB3CEAC}"/>
              </a:ext>
            </a:extLst>
          </p:cNvPr>
          <p:cNvSpPr>
            <a:spLocks noGrp="1"/>
          </p:cNvSpPr>
          <p:nvPr>
            <p:ph idx="1"/>
          </p:nvPr>
        </p:nvSpPr>
        <p:spPr>
          <a:xfrm>
            <a:off x="776171" y="2065867"/>
            <a:ext cx="10131425" cy="3676039"/>
          </a:xfrm>
        </p:spPr>
        <p:txBody>
          <a:bodyPr>
            <a:normAutofit/>
          </a:bodyPr>
          <a:lstStyle/>
          <a:p>
            <a:r>
              <a:rPr lang="en-US" dirty="0"/>
              <a:t>We fitted a linear regression model on each of our stock datasets</a:t>
            </a:r>
          </a:p>
          <a:p>
            <a:r>
              <a:rPr lang="en-US" dirty="0"/>
              <a:t>The two plots in the previous slides show the fitted linear regression line for each of the stock data</a:t>
            </a:r>
          </a:p>
          <a:p>
            <a:r>
              <a:rPr lang="en-US" dirty="0"/>
              <a:t>Below observations can be made from the LR model:</a:t>
            </a:r>
          </a:p>
          <a:p>
            <a:pPr lvl="1"/>
            <a:r>
              <a:rPr lang="en-US" dirty="0"/>
              <a:t>The beta value is greater than 1 for stocks like MS, BHC, AAL, etc. making them aggressive stocks that are more volatile than the market. It shows that these stocks will do better if the economy is booming and worse in case of recession</a:t>
            </a:r>
          </a:p>
          <a:p>
            <a:pPr lvl="1"/>
            <a:r>
              <a:rPr lang="en-US" dirty="0"/>
              <a:t>The beta value is lesser than 1 for stocks like AMZN, MRK, IBM, etc. making them defensive stocks that are less volatile than the market. The changes in the market will not affect the price of the stock by much</a:t>
            </a:r>
          </a:p>
          <a:p>
            <a:endParaRPr lang="en-US" dirty="0"/>
          </a:p>
        </p:txBody>
      </p:sp>
    </p:spTree>
    <p:extLst>
      <p:ext uri="{BB962C8B-B14F-4D97-AF65-F5344CB8AC3E}">
        <p14:creationId xmlns:p14="http://schemas.microsoft.com/office/powerpoint/2010/main" val="35174271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92FE8-54EC-47A8-A6C7-A5815EE8FDF0}"/>
              </a:ext>
            </a:extLst>
          </p:cNvPr>
          <p:cNvSpPr>
            <a:spLocks noGrp="1"/>
          </p:cNvSpPr>
          <p:nvPr>
            <p:ph type="title"/>
          </p:nvPr>
        </p:nvSpPr>
        <p:spPr>
          <a:xfrm>
            <a:off x="1030287" y="2700866"/>
            <a:ext cx="10131425" cy="1456267"/>
          </a:xfrm>
        </p:spPr>
        <p:txBody>
          <a:bodyPr/>
          <a:lstStyle/>
          <a:p>
            <a:pPr algn="ctr"/>
            <a:r>
              <a:rPr lang="en-US" dirty="0"/>
              <a:t>Task 6 – portfolio management</a:t>
            </a:r>
            <a:endParaRPr lang="en-IN" dirty="0"/>
          </a:p>
        </p:txBody>
      </p:sp>
    </p:spTree>
    <p:extLst>
      <p:ext uri="{BB962C8B-B14F-4D97-AF65-F5344CB8AC3E}">
        <p14:creationId xmlns:p14="http://schemas.microsoft.com/office/powerpoint/2010/main" val="2821323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BBFA-A4D3-48DB-9E2B-B25E0A027308}"/>
              </a:ext>
            </a:extLst>
          </p:cNvPr>
          <p:cNvSpPr>
            <a:spLocks noGrp="1"/>
          </p:cNvSpPr>
          <p:nvPr>
            <p:ph type="title"/>
          </p:nvPr>
        </p:nvSpPr>
        <p:spPr/>
        <p:txBody>
          <a:bodyPr/>
          <a:lstStyle/>
          <a:p>
            <a:r>
              <a:rPr lang="en-US" dirty="0"/>
              <a:t>Part 1 - Cleaning the data</a:t>
            </a:r>
            <a:endParaRPr lang="en-IN" dirty="0"/>
          </a:p>
        </p:txBody>
      </p:sp>
      <p:sp>
        <p:nvSpPr>
          <p:cNvPr id="3" name="Content Placeholder 2">
            <a:extLst>
              <a:ext uri="{FF2B5EF4-FFF2-40B4-BE49-F238E27FC236}">
                <a16:creationId xmlns:a16="http://schemas.microsoft.com/office/drawing/2014/main" id="{6FFCFAF8-3077-4949-9E6A-AF58EAB3CEAC}"/>
              </a:ext>
            </a:extLst>
          </p:cNvPr>
          <p:cNvSpPr>
            <a:spLocks noGrp="1"/>
          </p:cNvSpPr>
          <p:nvPr>
            <p:ph idx="1"/>
          </p:nvPr>
        </p:nvSpPr>
        <p:spPr>
          <a:xfrm>
            <a:off x="685801" y="1659467"/>
            <a:ext cx="10131425" cy="3843711"/>
          </a:xfrm>
        </p:spPr>
        <p:txBody>
          <a:bodyPr/>
          <a:lstStyle/>
          <a:p>
            <a:r>
              <a:rPr lang="en-US" dirty="0"/>
              <a:t>Data cleaning was divided into 2 parts:</a:t>
            </a:r>
          </a:p>
          <a:p>
            <a:pPr marL="800100" lvl="1" indent="-342900">
              <a:buFont typeface="+mj-lt"/>
              <a:buAutoNum type="arabicPeriod"/>
            </a:pPr>
            <a:r>
              <a:rPr lang="en-US" dirty="0"/>
              <a:t>Validation of datatype of the columns</a:t>
            </a:r>
          </a:p>
          <a:p>
            <a:pPr marL="800100" lvl="1" indent="-342900">
              <a:buFont typeface="+mj-lt"/>
              <a:buAutoNum type="arabicPeriod"/>
            </a:pPr>
            <a:r>
              <a:rPr lang="en-US" dirty="0"/>
              <a:t>Handling of null values</a:t>
            </a:r>
            <a:endParaRPr lang="en-IN" dirty="0"/>
          </a:p>
          <a:p>
            <a:r>
              <a:rPr lang="en-IN" dirty="0"/>
              <a:t>We validated datatypes of all the columns in our dataframes. We inferred that the “Date” column in all our dataframes had an incorrect datatype. We then cast the Date column to ‘datetime64[ns]’ format</a:t>
            </a:r>
          </a:p>
          <a:p>
            <a:r>
              <a:rPr lang="en-IN" dirty="0"/>
              <a:t>Below is the datatypes of all columns after validation and casting to the appropriate types:</a:t>
            </a:r>
          </a:p>
          <a:p>
            <a:pPr marL="0" indent="0">
              <a:buNone/>
            </a:pPr>
            <a:endParaRPr lang="en-IN" dirty="0"/>
          </a:p>
        </p:txBody>
      </p:sp>
      <p:pic>
        <p:nvPicPr>
          <p:cNvPr id="5" name="Picture 4">
            <a:extLst>
              <a:ext uri="{FF2B5EF4-FFF2-40B4-BE49-F238E27FC236}">
                <a16:creationId xmlns:a16="http://schemas.microsoft.com/office/drawing/2014/main" id="{98F2A1B4-0648-47DA-A3B9-CDA8848FE464}"/>
              </a:ext>
            </a:extLst>
          </p:cNvPr>
          <p:cNvPicPr>
            <a:picLocks noChangeAspect="1"/>
          </p:cNvPicPr>
          <p:nvPr/>
        </p:nvPicPr>
        <p:blipFill>
          <a:blip r:embed="rId2"/>
          <a:stretch>
            <a:fillRect/>
          </a:stretch>
        </p:blipFill>
        <p:spPr>
          <a:xfrm>
            <a:off x="4844886" y="4667068"/>
            <a:ext cx="2502228" cy="167222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9657475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BBFA-A4D3-48DB-9E2B-B25E0A027308}"/>
              </a:ext>
            </a:extLst>
          </p:cNvPr>
          <p:cNvSpPr>
            <a:spLocks noGrp="1"/>
          </p:cNvSpPr>
          <p:nvPr>
            <p:ph type="title"/>
          </p:nvPr>
        </p:nvSpPr>
        <p:spPr>
          <a:xfrm>
            <a:off x="685801" y="609600"/>
            <a:ext cx="10312166" cy="1456267"/>
          </a:xfrm>
        </p:spPr>
        <p:txBody>
          <a:bodyPr>
            <a:normAutofit/>
          </a:bodyPr>
          <a:lstStyle/>
          <a:p>
            <a:r>
              <a:rPr lang="en-US" dirty="0"/>
              <a:t>Assess our customers</a:t>
            </a:r>
            <a:endParaRPr lang="en-IN" dirty="0"/>
          </a:p>
        </p:txBody>
      </p:sp>
      <p:pic>
        <p:nvPicPr>
          <p:cNvPr id="4099" name="Picture 3">
            <a:extLst>
              <a:ext uri="{FF2B5EF4-FFF2-40B4-BE49-F238E27FC236}">
                <a16:creationId xmlns:a16="http://schemas.microsoft.com/office/drawing/2014/main" id="{8F312D82-E7BF-4716-BF33-09BB5F42058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02700" y="2065867"/>
            <a:ext cx="7186600" cy="3676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07153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BBFA-A4D3-48DB-9E2B-B25E0A027308}"/>
              </a:ext>
            </a:extLst>
          </p:cNvPr>
          <p:cNvSpPr>
            <a:spLocks noGrp="1"/>
          </p:cNvSpPr>
          <p:nvPr>
            <p:ph type="title"/>
          </p:nvPr>
        </p:nvSpPr>
        <p:spPr>
          <a:xfrm>
            <a:off x="685801" y="609600"/>
            <a:ext cx="10312166" cy="1456267"/>
          </a:xfrm>
        </p:spPr>
        <p:txBody>
          <a:bodyPr>
            <a:normAutofit/>
          </a:bodyPr>
          <a:lstStyle/>
          <a:p>
            <a:r>
              <a:rPr lang="en-US" dirty="0"/>
              <a:t>Assess our customers</a:t>
            </a:r>
            <a:endParaRPr lang="en-IN" dirty="0"/>
          </a:p>
        </p:txBody>
      </p:sp>
      <p:sp>
        <p:nvSpPr>
          <p:cNvPr id="3" name="Content Placeholder 2">
            <a:extLst>
              <a:ext uri="{FF2B5EF4-FFF2-40B4-BE49-F238E27FC236}">
                <a16:creationId xmlns:a16="http://schemas.microsoft.com/office/drawing/2014/main" id="{6FFCFAF8-3077-4949-9E6A-AF58EAB3CEAC}"/>
              </a:ext>
            </a:extLst>
          </p:cNvPr>
          <p:cNvSpPr>
            <a:spLocks noGrp="1"/>
          </p:cNvSpPr>
          <p:nvPr>
            <p:ph idx="1"/>
          </p:nvPr>
        </p:nvSpPr>
        <p:spPr>
          <a:xfrm>
            <a:off x="776171" y="2065867"/>
            <a:ext cx="10131425" cy="3676039"/>
          </a:xfrm>
        </p:spPr>
        <p:txBody>
          <a:bodyPr>
            <a:normAutofit/>
          </a:bodyPr>
          <a:lstStyle/>
          <a:p>
            <a:r>
              <a:rPr lang="en-US" dirty="0"/>
              <a:t>As we can see from the picture in the previous slide, Mr. Patrick Jyenger wants to maintain a descent standard of living, hence will mostly likely to go with less riskier stocks in the market</a:t>
            </a:r>
          </a:p>
          <a:p>
            <a:r>
              <a:rPr lang="en-US" dirty="0"/>
              <a:t>This is in direct contrast with our second customer, Mr. Peter Jyenger who prefers riskier stocks with the promise of getting high returns</a:t>
            </a:r>
          </a:p>
          <a:p>
            <a:r>
              <a:rPr lang="en-US" dirty="0"/>
              <a:t>A portfolio needs to be made for these two customers keeping in mind their exact requirements which should go in line with the stock analysis we conducted so far</a:t>
            </a:r>
          </a:p>
        </p:txBody>
      </p:sp>
    </p:spTree>
    <p:extLst>
      <p:ext uri="{BB962C8B-B14F-4D97-AF65-F5344CB8AC3E}">
        <p14:creationId xmlns:p14="http://schemas.microsoft.com/office/powerpoint/2010/main" val="27807020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BBFA-A4D3-48DB-9E2B-B25E0A027308}"/>
              </a:ext>
            </a:extLst>
          </p:cNvPr>
          <p:cNvSpPr>
            <a:spLocks noGrp="1"/>
          </p:cNvSpPr>
          <p:nvPr>
            <p:ph type="title"/>
          </p:nvPr>
        </p:nvSpPr>
        <p:spPr>
          <a:xfrm>
            <a:off x="685801" y="609600"/>
            <a:ext cx="10312166" cy="1456267"/>
          </a:xfrm>
        </p:spPr>
        <p:txBody>
          <a:bodyPr>
            <a:normAutofit/>
          </a:bodyPr>
          <a:lstStyle/>
          <a:p>
            <a:r>
              <a:rPr lang="en-US" dirty="0"/>
              <a:t>Mr. Patrick Jyenger Stock Portfolio (Conservative)</a:t>
            </a:r>
            <a:endParaRPr lang="en-IN" dirty="0"/>
          </a:p>
        </p:txBody>
      </p:sp>
      <p:sp>
        <p:nvSpPr>
          <p:cNvPr id="3" name="Content Placeholder 2">
            <a:extLst>
              <a:ext uri="{FF2B5EF4-FFF2-40B4-BE49-F238E27FC236}">
                <a16:creationId xmlns:a16="http://schemas.microsoft.com/office/drawing/2014/main" id="{6FFCFAF8-3077-4949-9E6A-AF58EAB3CEAC}"/>
              </a:ext>
            </a:extLst>
          </p:cNvPr>
          <p:cNvSpPr>
            <a:spLocks noGrp="1"/>
          </p:cNvSpPr>
          <p:nvPr>
            <p:ph idx="1"/>
          </p:nvPr>
        </p:nvSpPr>
        <p:spPr>
          <a:xfrm>
            <a:off x="776171" y="2065867"/>
            <a:ext cx="10131425" cy="3676039"/>
          </a:xfrm>
        </p:spPr>
        <p:txBody>
          <a:bodyPr>
            <a:normAutofit/>
          </a:bodyPr>
          <a:lstStyle/>
          <a:p>
            <a:r>
              <a:rPr lang="en-US" dirty="0"/>
              <a:t>For an conservative portfolio, we will go for low risk stocks that show good returns. JNJ is perfect to start with for Mr. Patrick Jyengar's portfolio as it is one of the least risky stocks but also shows that it can provide good returns as well.</a:t>
            </a:r>
          </a:p>
          <a:p>
            <a:pPr marL="0" indent="0">
              <a:buNone/>
            </a:pPr>
            <a:endParaRPr lang="en-US" dirty="0"/>
          </a:p>
          <a:p>
            <a:r>
              <a:rPr lang="en-US" dirty="0"/>
              <a:t>We will also provide him with a good blend of stock portfolio from all domains. We will keep higher percentage for stocks that are less risky and have good returns in the long run.</a:t>
            </a:r>
          </a:p>
          <a:p>
            <a:pPr marL="0" indent="0">
              <a:buNone/>
            </a:pPr>
            <a:endParaRPr lang="en-US" dirty="0"/>
          </a:p>
          <a:p>
            <a:r>
              <a:rPr lang="en-US" dirty="0"/>
              <a:t>Majority share of our portfolio for Mr. Patrick Jyengar will be of low risk high return stocks.</a:t>
            </a:r>
          </a:p>
        </p:txBody>
      </p:sp>
    </p:spTree>
    <p:extLst>
      <p:ext uri="{BB962C8B-B14F-4D97-AF65-F5344CB8AC3E}">
        <p14:creationId xmlns:p14="http://schemas.microsoft.com/office/powerpoint/2010/main" val="5954529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BBFA-A4D3-48DB-9E2B-B25E0A027308}"/>
              </a:ext>
            </a:extLst>
          </p:cNvPr>
          <p:cNvSpPr>
            <a:spLocks noGrp="1"/>
          </p:cNvSpPr>
          <p:nvPr>
            <p:ph type="title"/>
          </p:nvPr>
        </p:nvSpPr>
        <p:spPr>
          <a:xfrm>
            <a:off x="685917" y="600980"/>
            <a:ext cx="10312166" cy="1456267"/>
          </a:xfrm>
        </p:spPr>
        <p:txBody>
          <a:bodyPr>
            <a:normAutofit/>
          </a:bodyPr>
          <a:lstStyle/>
          <a:p>
            <a:r>
              <a:rPr lang="en-US" dirty="0"/>
              <a:t>Mr. Patrick Jyenger Stock Portfolio (Conservative)</a:t>
            </a:r>
            <a:endParaRPr lang="en-IN" dirty="0"/>
          </a:p>
        </p:txBody>
      </p:sp>
      <p:graphicFrame>
        <p:nvGraphicFramePr>
          <p:cNvPr id="4" name="Content Placeholder 3">
            <a:extLst>
              <a:ext uri="{FF2B5EF4-FFF2-40B4-BE49-F238E27FC236}">
                <a16:creationId xmlns:a16="http://schemas.microsoft.com/office/drawing/2014/main" id="{5DD53CAC-773C-4001-BA8E-6EDC99817987}"/>
              </a:ext>
            </a:extLst>
          </p:cNvPr>
          <p:cNvGraphicFramePr>
            <a:graphicFrameLocks noGrp="1"/>
          </p:cNvGraphicFramePr>
          <p:nvPr>
            <p:ph idx="1"/>
            <p:extLst>
              <p:ext uri="{D42A27DB-BD31-4B8C-83A1-F6EECF244321}">
                <p14:modId xmlns:p14="http://schemas.microsoft.com/office/powerpoint/2010/main" val="3757284490"/>
              </p:ext>
            </p:extLst>
          </p:nvPr>
        </p:nvGraphicFramePr>
        <p:xfrm>
          <a:off x="1925002" y="2392806"/>
          <a:ext cx="7833996" cy="3692832"/>
        </p:xfrm>
        <a:graphic>
          <a:graphicData uri="http://schemas.openxmlformats.org/drawingml/2006/table">
            <a:tbl>
              <a:tblPr>
                <a:tableStyleId>{3C2FFA5D-87B4-456A-9821-1D502468CF0F}</a:tableStyleId>
              </a:tblPr>
              <a:tblGrid>
                <a:gridCol w="3916998">
                  <a:extLst>
                    <a:ext uri="{9D8B030D-6E8A-4147-A177-3AD203B41FA5}">
                      <a16:colId xmlns:a16="http://schemas.microsoft.com/office/drawing/2014/main" val="3512069621"/>
                    </a:ext>
                  </a:extLst>
                </a:gridCol>
                <a:gridCol w="3916998">
                  <a:extLst>
                    <a:ext uri="{9D8B030D-6E8A-4147-A177-3AD203B41FA5}">
                      <a16:colId xmlns:a16="http://schemas.microsoft.com/office/drawing/2014/main" val="2455913210"/>
                    </a:ext>
                  </a:extLst>
                </a:gridCol>
              </a:tblGrid>
              <a:tr h="282819">
                <a:tc>
                  <a:txBody>
                    <a:bodyPr/>
                    <a:lstStyle/>
                    <a:p>
                      <a:pPr algn="ctr" fontAlgn="ctr"/>
                      <a:r>
                        <a:rPr lang="en-IN" sz="1400" b="1" dirty="0">
                          <a:effectLst/>
                        </a:rPr>
                        <a:t>Stock</a:t>
                      </a:r>
                    </a:p>
                  </a:txBody>
                  <a:tcPr marL="70705" marR="70705" marT="35352" marB="35352" anchor="ctr"/>
                </a:tc>
                <a:tc>
                  <a:txBody>
                    <a:bodyPr/>
                    <a:lstStyle/>
                    <a:p>
                      <a:pPr algn="ctr" fontAlgn="ctr"/>
                      <a:r>
                        <a:rPr lang="en-IN" sz="1400" b="1" dirty="0">
                          <a:effectLst/>
                        </a:rPr>
                        <a:t>Portfolio</a:t>
                      </a:r>
                    </a:p>
                  </a:txBody>
                  <a:tcPr marL="70705" marR="70705" marT="35352" marB="35352" anchor="ctr"/>
                </a:tc>
                <a:extLst>
                  <a:ext uri="{0D108BD9-81ED-4DB2-BD59-A6C34878D82A}">
                    <a16:rowId xmlns:a16="http://schemas.microsoft.com/office/drawing/2014/main" val="4161503584"/>
                  </a:ext>
                </a:extLst>
              </a:tr>
              <a:tr h="282819">
                <a:tc>
                  <a:txBody>
                    <a:bodyPr/>
                    <a:lstStyle/>
                    <a:p>
                      <a:pPr algn="ctr" fontAlgn="ctr"/>
                      <a:r>
                        <a:rPr lang="en-IN" sz="1400">
                          <a:effectLst/>
                        </a:rPr>
                        <a:t>JNJ</a:t>
                      </a:r>
                    </a:p>
                  </a:txBody>
                  <a:tcPr marL="70705" marR="70705" marT="35352" marB="35352" anchor="ctr"/>
                </a:tc>
                <a:tc>
                  <a:txBody>
                    <a:bodyPr/>
                    <a:lstStyle/>
                    <a:p>
                      <a:pPr algn="ctr" fontAlgn="ctr"/>
                      <a:r>
                        <a:rPr lang="en-IN" sz="1400" dirty="0">
                          <a:effectLst/>
                        </a:rPr>
                        <a:t>30%</a:t>
                      </a:r>
                    </a:p>
                  </a:txBody>
                  <a:tcPr marL="70705" marR="70705" marT="35352" marB="35352" anchor="ctr"/>
                </a:tc>
                <a:extLst>
                  <a:ext uri="{0D108BD9-81ED-4DB2-BD59-A6C34878D82A}">
                    <a16:rowId xmlns:a16="http://schemas.microsoft.com/office/drawing/2014/main" val="3050660678"/>
                  </a:ext>
                </a:extLst>
              </a:tr>
              <a:tr h="282819">
                <a:tc>
                  <a:txBody>
                    <a:bodyPr/>
                    <a:lstStyle/>
                    <a:p>
                      <a:pPr algn="ctr" fontAlgn="ctr"/>
                      <a:r>
                        <a:rPr lang="en-IN" sz="1400">
                          <a:effectLst/>
                        </a:rPr>
                        <a:t>MRK</a:t>
                      </a:r>
                    </a:p>
                  </a:txBody>
                  <a:tcPr marL="70705" marR="70705" marT="35352" marB="35352" anchor="ctr"/>
                </a:tc>
                <a:tc>
                  <a:txBody>
                    <a:bodyPr/>
                    <a:lstStyle/>
                    <a:p>
                      <a:pPr algn="ctr" fontAlgn="ctr"/>
                      <a:r>
                        <a:rPr lang="en-IN" sz="1400" dirty="0">
                          <a:effectLst/>
                        </a:rPr>
                        <a:t>15%</a:t>
                      </a:r>
                    </a:p>
                  </a:txBody>
                  <a:tcPr marL="70705" marR="70705" marT="35352" marB="35352" anchor="ctr"/>
                </a:tc>
                <a:extLst>
                  <a:ext uri="{0D108BD9-81ED-4DB2-BD59-A6C34878D82A}">
                    <a16:rowId xmlns:a16="http://schemas.microsoft.com/office/drawing/2014/main" val="1746021966"/>
                  </a:ext>
                </a:extLst>
              </a:tr>
              <a:tr h="282819">
                <a:tc>
                  <a:txBody>
                    <a:bodyPr/>
                    <a:lstStyle/>
                    <a:p>
                      <a:pPr algn="ctr" fontAlgn="ctr"/>
                      <a:r>
                        <a:rPr lang="en-IN" sz="1400">
                          <a:effectLst/>
                        </a:rPr>
                        <a:t>PFE</a:t>
                      </a:r>
                    </a:p>
                  </a:txBody>
                  <a:tcPr marL="70705" marR="70705" marT="35352" marB="35352" anchor="ctr"/>
                </a:tc>
                <a:tc>
                  <a:txBody>
                    <a:bodyPr/>
                    <a:lstStyle/>
                    <a:p>
                      <a:pPr algn="ctr" fontAlgn="ctr"/>
                      <a:r>
                        <a:rPr lang="en-IN" sz="1400" dirty="0">
                          <a:effectLst/>
                        </a:rPr>
                        <a:t>10%</a:t>
                      </a:r>
                    </a:p>
                  </a:txBody>
                  <a:tcPr marL="70705" marR="70705" marT="35352" marB="35352" anchor="ctr"/>
                </a:tc>
                <a:extLst>
                  <a:ext uri="{0D108BD9-81ED-4DB2-BD59-A6C34878D82A}">
                    <a16:rowId xmlns:a16="http://schemas.microsoft.com/office/drawing/2014/main" val="754364459"/>
                  </a:ext>
                </a:extLst>
              </a:tr>
              <a:tr h="282819">
                <a:tc>
                  <a:txBody>
                    <a:bodyPr/>
                    <a:lstStyle/>
                    <a:p>
                      <a:pPr algn="ctr" fontAlgn="ctr"/>
                      <a:r>
                        <a:rPr lang="en-IN" sz="1400">
                          <a:effectLst/>
                        </a:rPr>
                        <a:t>RHHBY</a:t>
                      </a:r>
                    </a:p>
                  </a:txBody>
                  <a:tcPr marL="70705" marR="70705" marT="35352" marB="35352" anchor="ctr"/>
                </a:tc>
                <a:tc>
                  <a:txBody>
                    <a:bodyPr/>
                    <a:lstStyle/>
                    <a:p>
                      <a:pPr algn="ctr" fontAlgn="ctr"/>
                      <a:r>
                        <a:rPr lang="en-IN" sz="1400" dirty="0">
                          <a:effectLst/>
                        </a:rPr>
                        <a:t>5%</a:t>
                      </a:r>
                    </a:p>
                  </a:txBody>
                  <a:tcPr marL="70705" marR="70705" marT="35352" marB="35352" anchor="ctr"/>
                </a:tc>
                <a:extLst>
                  <a:ext uri="{0D108BD9-81ED-4DB2-BD59-A6C34878D82A}">
                    <a16:rowId xmlns:a16="http://schemas.microsoft.com/office/drawing/2014/main" val="4137511147"/>
                  </a:ext>
                </a:extLst>
              </a:tr>
              <a:tr h="282819">
                <a:tc>
                  <a:txBody>
                    <a:bodyPr/>
                    <a:lstStyle/>
                    <a:p>
                      <a:pPr algn="ctr" fontAlgn="ctr"/>
                      <a:r>
                        <a:rPr lang="en-IN" sz="1400">
                          <a:effectLst/>
                        </a:rPr>
                        <a:t>AMZN</a:t>
                      </a:r>
                    </a:p>
                  </a:txBody>
                  <a:tcPr marL="70705" marR="70705" marT="35352" marB="35352" anchor="ctr"/>
                </a:tc>
                <a:tc>
                  <a:txBody>
                    <a:bodyPr/>
                    <a:lstStyle/>
                    <a:p>
                      <a:pPr algn="ctr" fontAlgn="ctr"/>
                      <a:r>
                        <a:rPr lang="en-IN" sz="1400" dirty="0">
                          <a:effectLst/>
                        </a:rPr>
                        <a:t>5%</a:t>
                      </a:r>
                    </a:p>
                  </a:txBody>
                  <a:tcPr marL="70705" marR="70705" marT="35352" marB="35352" anchor="ctr"/>
                </a:tc>
                <a:extLst>
                  <a:ext uri="{0D108BD9-81ED-4DB2-BD59-A6C34878D82A}">
                    <a16:rowId xmlns:a16="http://schemas.microsoft.com/office/drawing/2014/main" val="1298301038"/>
                  </a:ext>
                </a:extLst>
              </a:tr>
              <a:tr h="282819">
                <a:tc>
                  <a:txBody>
                    <a:bodyPr/>
                    <a:lstStyle/>
                    <a:p>
                      <a:pPr algn="ctr" fontAlgn="ctr"/>
                      <a:r>
                        <a:rPr lang="en-IN" sz="1400">
                          <a:effectLst/>
                        </a:rPr>
                        <a:t>FB</a:t>
                      </a:r>
                    </a:p>
                  </a:txBody>
                  <a:tcPr marL="70705" marR="70705" marT="35352" marB="35352" anchor="ctr"/>
                </a:tc>
                <a:tc>
                  <a:txBody>
                    <a:bodyPr/>
                    <a:lstStyle/>
                    <a:p>
                      <a:pPr algn="ctr" fontAlgn="ctr"/>
                      <a:r>
                        <a:rPr lang="en-IN" sz="1400">
                          <a:effectLst/>
                        </a:rPr>
                        <a:t>5%</a:t>
                      </a:r>
                    </a:p>
                  </a:txBody>
                  <a:tcPr marL="70705" marR="70705" marT="35352" marB="35352" anchor="ctr"/>
                </a:tc>
                <a:extLst>
                  <a:ext uri="{0D108BD9-81ED-4DB2-BD59-A6C34878D82A}">
                    <a16:rowId xmlns:a16="http://schemas.microsoft.com/office/drawing/2014/main" val="3625472799"/>
                  </a:ext>
                </a:extLst>
              </a:tr>
              <a:tr h="282819">
                <a:tc>
                  <a:txBody>
                    <a:bodyPr/>
                    <a:lstStyle/>
                    <a:p>
                      <a:pPr algn="ctr" fontAlgn="ctr"/>
                      <a:r>
                        <a:rPr lang="en-IN" sz="1400">
                          <a:effectLst/>
                        </a:rPr>
                        <a:t>MSFT</a:t>
                      </a:r>
                    </a:p>
                  </a:txBody>
                  <a:tcPr marL="70705" marR="70705" marT="35352" marB="35352" anchor="ctr"/>
                </a:tc>
                <a:tc>
                  <a:txBody>
                    <a:bodyPr/>
                    <a:lstStyle/>
                    <a:p>
                      <a:pPr algn="ctr" fontAlgn="ctr"/>
                      <a:r>
                        <a:rPr lang="en-IN" sz="1400" dirty="0">
                          <a:effectLst/>
                        </a:rPr>
                        <a:t>5%</a:t>
                      </a:r>
                    </a:p>
                  </a:txBody>
                  <a:tcPr marL="70705" marR="70705" marT="35352" marB="35352" anchor="ctr"/>
                </a:tc>
                <a:extLst>
                  <a:ext uri="{0D108BD9-81ED-4DB2-BD59-A6C34878D82A}">
                    <a16:rowId xmlns:a16="http://schemas.microsoft.com/office/drawing/2014/main" val="1079700460"/>
                  </a:ext>
                </a:extLst>
              </a:tr>
              <a:tr h="282819">
                <a:tc>
                  <a:txBody>
                    <a:bodyPr/>
                    <a:lstStyle/>
                    <a:p>
                      <a:pPr algn="ctr" fontAlgn="ctr"/>
                      <a:r>
                        <a:rPr lang="en-IN" sz="1400">
                          <a:effectLst/>
                        </a:rPr>
                        <a:t>AAPL</a:t>
                      </a:r>
                    </a:p>
                  </a:txBody>
                  <a:tcPr marL="70705" marR="70705" marT="35352" marB="35352" anchor="ctr"/>
                </a:tc>
                <a:tc>
                  <a:txBody>
                    <a:bodyPr/>
                    <a:lstStyle/>
                    <a:p>
                      <a:pPr algn="ctr" fontAlgn="ctr"/>
                      <a:r>
                        <a:rPr lang="en-IN" sz="1400" dirty="0">
                          <a:effectLst/>
                        </a:rPr>
                        <a:t>5%</a:t>
                      </a:r>
                    </a:p>
                  </a:txBody>
                  <a:tcPr marL="70705" marR="70705" marT="35352" marB="35352" anchor="ctr"/>
                </a:tc>
                <a:extLst>
                  <a:ext uri="{0D108BD9-81ED-4DB2-BD59-A6C34878D82A}">
                    <a16:rowId xmlns:a16="http://schemas.microsoft.com/office/drawing/2014/main" val="252744442"/>
                  </a:ext>
                </a:extLst>
              </a:tr>
              <a:tr h="282819">
                <a:tc>
                  <a:txBody>
                    <a:bodyPr/>
                    <a:lstStyle/>
                    <a:p>
                      <a:pPr algn="ctr" fontAlgn="ctr"/>
                      <a:r>
                        <a:rPr lang="en-IN" sz="1400">
                          <a:effectLst/>
                        </a:rPr>
                        <a:t>UNH</a:t>
                      </a:r>
                    </a:p>
                  </a:txBody>
                  <a:tcPr marL="70705" marR="70705" marT="35352" marB="35352" anchor="ctr"/>
                </a:tc>
                <a:tc>
                  <a:txBody>
                    <a:bodyPr/>
                    <a:lstStyle/>
                    <a:p>
                      <a:pPr algn="ctr" fontAlgn="ctr"/>
                      <a:r>
                        <a:rPr lang="en-IN" sz="1400" dirty="0">
                          <a:effectLst/>
                        </a:rPr>
                        <a:t>5%</a:t>
                      </a:r>
                    </a:p>
                  </a:txBody>
                  <a:tcPr marL="70705" marR="70705" marT="35352" marB="35352" anchor="ctr"/>
                </a:tc>
                <a:extLst>
                  <a:ext uri="{0D108BD9-81ED-4DB2-BD59-A6C34878D82A}">
                    <a16:rowId xmlns:a16="http://schemas.microsoft.com/office/drawing/2014/main" val="2198393549"/>
                  </a:ext>
                </a:extLst>
              </a:tr>
              <a:tr h="282819">
                <a:tc>
                  <a:txBody>
                    <a:bodyPr/>
                    <a:lstStyle/>
                    <a:p>
                      <a:pPr algn="ctr" fontAlgn="ctr"/>
                      <a:r>
                        <a:rPr lang="en-IN" sz="1400">
                          <a:effectLst/>
                        </a:rPr>
                        <a:t>GS</a:t>
                      </a:r>
                    </a:p>
                  </a:txBody>
                  <a:tcPr marL="70705" marR="70705" marT="35352" marB="35352" anchor="ctr"/>
                </a:tc>
                <a:tc>
                  <a:txBody>
                    <a:bodyPr/>
                    <a:lstStyle/>
                    <a:p>
                      <a:pPr algn="ctr" fontAlgn="ctr"/>
                      <a:r>
                        <a:rPr lang="en-IN" sz="1400" dirty="0">
                          <a:effectLst/>
                        </a:rPr>
                        <a:t>5%</a:t>
                      </a:r>
                    </a:p>
                  </a:txBody>
                  <a:tcPr marL="70705" marR="70705" marT="35352" marB="35352" anchor="ctr"/>
                </a:tc>
                <a:extLst>
                  <a:ext uri="{0D108BD9-81ED-4DB2-BD59-A6C34878D82A}">
                    <a16:rowId xmlns:a16="http://schemas.microsoft.com/office/drawing/2014/main" val="2970218257"/>
                  </a:ext>
                </a:extLst>
              </a:tr>
              <a:tr h="282819">
                <a:tc>
                  <a:txBody>
                    <a:bodyPr/>
                    <a:lstStyle/>
                    <a:p>
                      <a:pPr algn="ctr" fontAlgn="ctr"/>
                      <a:r>
                        <a:rPr lang="en-IN" sz="1400" dirty="0">
                          <a:effectLst/>
                        </a:rPr>
                        <a:t>MS</a:t>
                      </a:r>
                    </a:p>
                  </a:txBody>
                  <a:tcPr marL="70705" marR="70705" marT="35352" marB="35352" anchor="ctr"/>
                </a:tc>
                <a:tc>
                  <a:txBody>
                    <a:bodyPr/>
                    <a:lstStyle/>
                    <a:p>
                      <a:pPr algn="ctr" fontAlgn="ctr"/>
                      <a:r>
                        <a:rPr lang="en-IN" sz="1400" dirty="0">
                          <a:effectLst/>
                        </a:rPr>
                        <a:t>5%</a:t>
                      </a:r>
                    </a:p>
                  </a:txBody>
                  <a:tcPr marL="70705" marR="70705" marT="35352" marB="35352" anchor="ctr"/>
                </a:tc>
                <a:extLst>
                  <a:ext uri="{0D108BD9-81ED-4DB2-BD59-A6C34878D82A}">
                    <a16:rowId xmlns:a16="http://schemas.microsoft.com/office/drawing/2014/main" val="1597122038"/>
                  </a:ext>
                </a:extLst>
              </a:tr>
              <a:tr h="282819">
                <a:tc>
                  <a:txBody>
                    <a:bodyPr/>
                    <a:lstStyle/>
                    <a:p>
                      <a:pPr algn="ctr" fontAlgn="ctr"/>
                      <a:r>
                        <a:rPr lang="en-IN" sz="1400">
                          <a:effectLst/>
                        </a:rPr>
                        <a:t>GOOG</a:t>
                      </a:r>
                    </a:p>
                  </a:txBody>
                  <a:tcPr marL="70705" marR="70705" marT="35352" marB="35352" anchor="ctr"/>
                </a:tc>
                <a:tc>
                  <a:txBody>
                    <a:bodyPr/>
                    <a:lstStyle/>
                    <a:p>
                      <a:pPr algn="ctr" fontAlgn="ctr"/>
                      <a:r>
                        <a:rPr lang="en-IN" sz="1400" dirty="0">
                          <a:effectLst/>
                        </a:rPr>
                        <a:t>5%</a:t>
                      </a:r>
                    </a:p>
                  </a:txBody>
                  <a:tcPr marL="70705" marR="70705" marT="35352" marB="35352" anchor="ctr"/>
                </a:tc>
                <a:extLst>
                  <a:ext uri="{0D108BD9-81ED-4DB2-BD59-A6C34878D82A}">
                    <a16:rowId xmlns:a16="http://schemas.microsoft.com/office/drawing/2014/main" val="3518375565"/>
                  </a:ext>
                </a:extLst>
              </a:tr>
            </a:tbl>
          </a:graphicData>
        </a:graphic>
      </p:graphicFrame>
    </p:spTree>
    <p:extLst>
      <p:ext uri="{BB962C8B-B14F-4D97-AF65-F5344CB8AC3E}">
        <p14:creationId xmlns:p14="http://schemas.microsoft.com/office/powerpoint/2010/main" val="41161878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BBFA-A4D3-48DB-9E2B-B25E0A027308}"/>
              </a:ext>
            </a:extLst>
          </p:cNvPr>
          <p:cNvSpPr>
            <a:spLocks noGrp="1"/>
          </p:cNvSpPr>
          <p:nvPr>
            <p:ph type="title"/>
          </p:nvPr>
        </p:nvSpPr>
        <p:spPr>
          <a:xfrm>
            <a:off x="685801" y="609600"/>
            <a:ext cx="10312166" cy="1456267"/>
          </a:xfrm>
        </p:spPr>
        <p:txBody>
          <a:bodyPr>
            <a:normAutofit/>
          </a:bodyPr>
          <a:lstStyle/>
          <a:p>
            <a:r>
              <a:rPr lang="en-US" dirty="0"/>
              <a:t>Mr. Peter Jyengar Stock Portfolio (Aggressive)</a:t>
            </a:r>
            <a:endParaRPr lang="en-IN" dirty="0"/>
          </a:p>
        </p:txBody>
      </p:sp>
      <p:sp>
        <p:nvSpPr>
          <p:cNvPr id="3" name="Content Placeholder 2">
            <a:extLst>
              <a:ext uri="{FF2B5EF4-FFF2-40B4-BE49-F238E27FC236}">
                <a16:creationId xmlns:a16="http://schemas.microsoft.com/office/drawing/2014/main" id="{6FFCFAF8-3077-4949-9E6A-AF58EAB3CEAC}"/>
              </a:ext>
            </a:extLst>
          </p:cNvPr>
          <p:cNvSpPr>
            <a:spLocks noGrp="1"/>
          </p:cNvSpPr>
          <p:nvPr>
            <p:ph idx="1"/>
          </p:nvPr>
        </p:nvSpPr>
        <p:spPr>
          <a:xfrm>
            <a:off x="776171" y="2065867"/>
            <a:ext cx="10131425" cy="3676039"/>
          </a:xfrm>
        </p:spPr>
        <p:txBody>
          <a:bodyPr>
            <a:normAutofit/>
          </a:bodyPr>
          <a:lstStyle/>
          <a:p>
            <a:r>
              <a:rPr lang="en-US" dirty="0"/>
              <a:t>For an aggressive portfolio, we will go for high risk stocks that show good returns. AMZN is perfect to start with for Mr. Peter Jyengar's portfolio as it is one of the riskiest stocks but also shows that it can provide good returns as well.</a:t>
            </a:r>
          </a:p>
          <a:p>
            <a:endParaRPr lang="en-US" dirty="0"/>
          </a:p>
          <a:p>
            <a:r>
              <a:rPr lang="en-US" dirty="0"/>
              <a:t>We will also provide him with a good blend of stock portfolio from all domains. We will keep lower percentage for stocks that are less risky and have lower returns.</a:t>
            </a:r>
          </a:p>
          <a:p>
            <a:endParaRPr lang="en-US" dirty="0"/>
          </a:p>
          <a:p>
            <a:r>
              <a:rPr lang="en-US" dirty="0"/>
              <a:t>Majority share of our portfolio for Mr. Peter Jyengar will be of high risk high return stocks.</a:t>
            </a:r>
          </a:p>
        </p:txBody>
      </p:sp>
    </p:spTree>
    <p:extLst>
      <p:ext uri="{BB962C8B-B14F-4D97-AF65-F5344CB8AC3E}">
        <p14:creationId xmlns:p14="http://schemas.microsoft.com/office/powerpoint/2010/main" val="2639559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BBFA-A4D3-48DB-9E2B-B25E0A027308}"/>
              </a:ext>
            </a:extLst>
          </p:cNvPr>
          <p:cNvSpPr>
            <a:spLocks noGrp="1"/>
          </p:cNvSpPr>
          <p:nvPr>
            <p:ph type="title"/>
          </p:nvPr>
        </p:nvSpPr>
        <p:spPr>
          <a:xfrm>
            <a:off x="685801" y="609600"/>
            <a:ext cx="10312166" cy="1456267"/>
          </a:xfrm>
        </p:spPr>
        <p:txBody>
          <a:bodyPr>
            <a:normAutofit/>
          </a:bodyPr>
          <a:lstStyle/>
          <a:p>
            <a:r>
              <a:rPr lang="en-US" dirty="0"/>
              <a:t>Mr. Peter Jyengar Stock Portfolio (Aggressive)</a:t>
            </a:r>
            <a:endParaRPr lang="en-IN" dirty="0"/>
          </a:p>
        </p:txBody>
      </p:sp>
      <p:graphicFrame>
        <p:nvGraphicFramePr>
          <p:cNvPr id="4" name="Content Placeholder 3">
            <a:extLst>
              <a:ext uri="{FF2B5EF4-FFF2-40B4-BE49-F238E27FC236}">
                <a16:creationId xmlns:a16="http://schemas.microsoft.com/office/drawing/2014/main" id="{2DA7E866-1CD9-47E1-B492-06B2BE95F418}"/>
              </a:ext>
            </a:extLst>
          </p:cNvPr>
          <p:cNvGraphicFramePr>
            <a:graphicFrameLocks noGrp="1"/>
          </p:cNvGraphicFramePr>
          <p:nvPr>
            <p:ph idx="1"/>
            <p:extLst>
              <p:ext uri="{D42A27DB-BD31-4B8C-83A1-F6EECF244321}">
                <p14:modId xmlns:p14="http://schemas.microsoft.com/office/powerpoint/2010/main" val="3839035223"/>
              </p:ext>
            </p:extLst>
          </p:nvPr>
        </p:nvGraphicFramePr>
        <p:xfrm>
          <a:off x="1924886" y="2532576"/>
          <a:ext cx="7833996" cy="3692832"/>
        </p:xfrm>
        <a:graphic>
          <a:graphicData uri="http://schemas.openxmlformats.org/drawingml/2006/table">
            <a:tbl>
              <a:tblPr>
                <a:tableStyleId>{3C2FFA5D-87B4-456A-9821-1D502468CF0F}</a:tableStyleId>
              </a:tblPr>
              <a:tblGrid>
                <a:gridCol w="3916998">
                  <a:extLst>
                    <a:ext uri="{9D8B030D-6E8A-4147-A177-3AD203B41FA5}">
                      <a16:colId xmlns:a16="http://schemas.microsoft.com/office/drawing/2014/main" val="2243161448"/>
                    </a:ext>
                  </a:extLst>
                </a:gridCol>
                <a:gridCol w="3916998">
                  <a:extLst>
                    <a:ext uri="{9D8B030D-6E8A-4147-A177-3AD203B41FA5}">
                      <a16:colId xmlns:a16="http://schemas.microsoft.com/office/drawing/2014/main" val="144900954"/>
                    </a:ext>
                  </a:extLst>
                </a:gridCol>
              </a:tblGrid>
              <a:tr h="282819">
                <a:tc>
                  <a:txBody>
                    <a:bodyPr/>
                    <a:lstStyle/>
                    <a:p>
                      <a:pPr algn="ctr" fontAlgn="ctr"/>
                      <a:r>
                        <a:rPr lang="en-IN" sz="1400" b="1" dirty="0">
                          <a:effectLst/>
                        </a:rPr>
                        <a:t>Stock</a:t>
                      </a:r>
                    </a:p>
                  </a:txBody>
                  <a:tcPr marL="70705" marR="70705" marT="35352" marB="35352" anchor="ctr"/>
                </a:tc>
                <a:tc>
                  <a:txBody>
                    <a:bodyPr/>
                    <a:lstStyle/>
                    <a:p>
                      <a:pPr algn="ctr" fontAlgn="ctr"/>
                      <a:r>
                        <a:rPr lang="en-IN" sz="1400" b="1">
                          <a:effectLst/>
                        </a:rPr>
                        <a:t>Portfolio</a:t>
                      </a:r>
                    </a:p>
                  </a:txBody>
                  <a:tcPr marL="70705" marR="70705" marT="35352" marB="35352" anchor="ctr"/>
                </a:tc>
                <a:extLst>
                  <a:ext uri="{0D108BD9-81ED-4DB2-BD59-A6C34878D82A}">
                    <a16:rowId xmlns:a16="http://schemas.microsoft.com/office/drawing/2014/main" val="142336526"/>
                  </a:ext>
                </a:extLst>
              </a:tr>
              <a:tr h="282819">
                <a:tc>
                  <a:txBody>
                    <a:bodyPr/>
                    <a:lstStyle/>
                    <a:p>
                      <a:pPr algn="ctr" fontAlgn="ctr"/>
                      <a:r>
                        <a:rPr lang="en-IN" sz="1400" dirty="0">
                          <a:effectLst/>
                        </a:rPr>
                        <a:t>AMZN</a:t>
                      </a:r>
                    </a:p>
                  </a:txBody>
                  <a:tcPr marL="70705" marR="70705" marT="35352" marB="35352" anchor="ctr"/>
                </a:tc>
                <a:tc>
                  <a:txBody>
                    <a:bodyPr/>
                    <a:lstStyle/>
                    <a:p>
                      <a:pPr algn="ctr" fontAlgn="ctr"/>
                      <a:r>
                        <a:rPr lang="en-IN" sz="1400" dirty="0">
                          <a:effectLst/>
                        </a:rPr>
                        <a:t>20%</a:t>
                      </a:r>
                    </a:p>
                  </a:txBody>
                  <a:tcPr marL="70705" marR="70705" marT="35352" marB="35352" anchor="ctr"/>
                </a:tc>
                <a:extLst>
                  <a:ext uri="{0D108BD9-81ED-4DB2-BD59-A6C34878D82A}">
                    <a16:rowId xmlns:a16="http://schemas.microsoft.com/office/drawing/2014/main" val="1185110678"/>
                  </a:ext>
                </a:extLst>
              </a:tr>
              <a:tr h="282819">
                <a:tc>
                  <a:txBody>
                    <a:bodyPr/>
                    <a:lstStyle/>
                    <a:p>
                      <a:pPr algn="ctr" fontAlgn="ctr"/>
                      <a:r>
                        <a:rPr lang="en-IN" sz="1400">
                          <a:effectLst/>
                        </a:rPr>
                        <a:t>MSFT</a:t>
                      </a:r>
                    </a:p>
                  </a:txBody>
                  <a:tcPr marL="70705" marR="70705" marT="35352" marB="35352" anchor="ctr"/>
                </a:tc>
                <a:tc>
                  <a:txBody>
                    <a:bodyPr/>
                    <a:lstStyle/>
                    <a:p>
                      <a:pPr algn="ctr" fontAlgn="ctr"/>
                      <a:r>
                        <a:rPr lang="en-IN" sz="1400" dirty="0">
                          <a:effectLst/>
                        </a:rPr>
                        <a:t>20%</a:t>
                      </a:r>
                    </a:p>
                  </a:txBody>
                  <a:tcPr marL="70705" marR="70705" marT="35352" marB="35352" anchor="ctr"/>
                </a:tc>
                <a:extLst>
                  <a:ext uri="{0D108BD9-81ED-4DB2-BD59-A6C34878D82A}">
                    <a16:rowId xmlns:a16="http://schemas.microsoft.com/office/drawing/2014/main" val="3917847292"/>
                  </a:ext>
                </a:extLst>
              </a:tr>
              <a:tr h="282819">
                <a:tc>
                  <a:txBody>
                    <a:bodyPr/>
                    <a:lstStyle/>
                    <a:p>
                      <a:pPr algn="ctr" fontAlgn="ctr"/>
                      <a:r>
                        <a:rPr lang="en-IN" sz="1400">
                          <a:effectLst/>
                        </a:rPr>
                        <a:t>AAPL</a:t>
                      </a:r>
                    </a:p>
                  </a:txBody>
                  <a:tcPr marL="70705" marR="70705" marT="35352" marB="35352" anchor="ctr"/>
                </a:tc>
                <a:tc>
                  <a:txBody>
                    <a:bodyPr/>
                    <a:lstStyle/>
                    <a:p>
                      <a:pPr algn="ctr" fontAlgn="ctr"/>
                      <a:r>
                        <a:rPr lang="en-IN" sz="1400" dirty="0">
                          <a:effectLst/>
                        </a:rPr>
                        <a:t>10%</a:t>
                      </a:r>
                    </a:p>
                  </a:txBody>
                  <a:tcPr marL="70705" marR="70705" marT="35352" marB="35352" anchor="ctr"/>
                </a:tc>
                <a:extLst>
                  <a:ext uri="{0D108BD9-81ED-4DB2-BD59-A6C34878D82A}">
                    <a16:rowId xmlns:a16="http://schemas.microsoft.com/office/drawing/2014/main" val="2309427892"/>
                  </a:ext>
                </a:extLst>
              </a:tr>
              <a:tr h="282819">
                <a:tc>
                  <a:txBody>
                    <a:bodyPr/>
                    <a:lstStyle/>
                    <a:p>
                      <a:pPr algn="ctr" fontAlgn="ctr"/>
                      <a:r>
                        <a:rPr lang="en-IN" sz="1400">
                          <a:effectLst/>
                        </a:rPr>
                        <a:t>UNH</a:t>
                      </a:r>
                    </a:p>
                  </a:txBody>
                  <a:tcPr marL="70705" marR="70705" marT="35352" marB="35352" anchor="ctr"/>
                </a:tc>
                <a:tc>
                  <a:txBody>
                    <a:bodyPr/>
                    <a:lstStyle/>
                    <a:p>
                      <a:pPr algn="ctr" fontAlgn="ctr"/>
                      <a:r>
                        <a:rPr lang="en-IN" sz="1400">
                          <a:effectLst/>
                        </a:rPr>
                        <a:t>10%</a:t>
                      </a:r>
                    </a:p>
                  </a:txBody>
                  <a:tcPr marL="70705" marR="70705" marT="35352" marB="35352" anchor="ctr"/>
                </a:tc>
                <a:extLst>
                  <a:ext uri="{0D108BD9-81ED-4DB2-BD59-A6C34878D82A}">
                    <a16:rowId xmlns:a16="http://schemas.microsoft.com/office/drawing/2014/main" val="2512141309"/>
                  </a:ext>
                </a:extLst>
              </a:tr>
              <a:tr h="282819">
                <a:tc>
                  <a:txBody>
                    <a:bodyPr/>
                    <a:lstStyle/>
                    <a:p>
                      <a:pPr algn="ctr" fontAlgn="ctr"/>
                      <a:r>
                        <a:rPr lang="en-IN" sz="1400">
                          <a:effectLst/>
                        </a:rPr>
                        <a:t>GOOG</a:t>
                      </a:r>
                    </a:p>
                  </a:txBody>
                  <a:tcPr marL="70705" marR="70705" marT="35352" marB="35352" anchor="ctr"/>
                </a:tc>
                <a:tc>
                  <a:txBody>
                    <a:bodyPr/>
                    <a:lstStyle/>
                    <a:p>
                      <a:pPr algn="ctr" fontAlgn="ctr"/>
                      <a:r>
                        <a:rPr lang="en-IN" sz="1400" dirty="0">
                          <a:effectLst/>
                        </a:rPr>
                        <a:t>10%</a:t>
                      </a:r>
                    </a:p>
                  </a:txBody>
                  <a:tcPr marL="70705" marR="70705" marT="35352" marB="35352" anchor="ctr"/>
                </a:tc>
                <a:extLst>
                  <a:ext uri="{0D108BD9-81ED-4DB2-BD59-A6C34878D82A}">
                    <a16:rowId xmlns:a16="http://schemas.microsoft.com/office/drawing/2014/main" val="3336488287"/>
                  </a:ext>
                </a:extLst>
              </a:tr>
              <a:tr h="282819">
                <a:tc>
                  <a:txBody>
                    <a:bodyPr/>
                    <a:lstStyle/>
                    <a:p>
                      <a:pPr algn="ctr" fontAlgn="ctr"/>
                      <a:r>
                        <a:rPr lang="en-IN" sz="1400">
                          <a:effectLst/>
                        </a:rPr>
                        <a:t>FB</a:t>
                      </a:r>
                    </a:p>
                  </a:txBody>
                  <a:tcPr marL="70705" marR="70705" marT="35352" marB="35352" anchor="ctr"/>
                </a:tc>
                <a:tc>
                  <a:txBody>
                    <a:bodyPr/>
                    <a:lstStyle/>
                    <a:p>
                      <a:pPr algn="ctr" fontAlgn="ctr"/>
                      <a:r>
                        <a:rPr lang="en-IN" sz="1400" dirty="0">
                          <a:effectLst/>
                        </a:rPr>
                        <a:t>5%</a:t>
                      </a:r>
                    </a:p>
                  </a:txBody>
                  <a:tcPr marL="70705" marR="70705" marT="35352" marB="35352" anchor="ctr"/>
                </a:tc>
                <a:extLst>
                  <a:ext uri="{0D108BD9-81ED-4DB2-BD59-A6C34878D82A}">
                    <a16:rowId xmlns:a16="http://schemas.microsoft.com/office/drawing/2014/main" val="3162608409"/>
                  </a:ext>
                </a:extLst>
              </a:tr>
              <a:tr h="282819">
                <a:tc>
                  <a:txBody>
                    <a:bodyPr/>
                    <a:lstStyle/>
                    <a:p>
                      <a:pPr algn="ctr" fontAlgn="ctr"/>
                      <a:r>
                        <a:rPr lang="en-IN" sz="1400">
                          <a:effectLst/>
                        </a:rPr>
                        <a:t>JNJ</a:t>
                      </a:r>
                    </a:p>
                  </a:txBody>
                  <a:tcPr marL="70705" marR="70705" marT="35352" marB="35352" anchor="ctr"/>
                </a:tc>
                <a:tc>
                  <a:txBody>
                    <a:bodyPr/>
                    <a:lstStyle/>
                    <a:p>
                      <a:pPr algn="ctr" fontAlgn="ctr"/>
                      <a:r>
                        <a:rPr lang="en-IN" sz="1400">
                          <a:effectLst/>
                        </a:rPr>
                        <a:t>5%</a:t>
                      </a:r>
                    </a:p>
                  </a:txBody>
                  <a:tcPr marL="70705" marR="70705" marT="35352" marB="35352" anchor="ctr"/>
                </a:tc>
                <a:extLst>
                  <a:ext uri="{0D108BD9-81ED-4DB2-BD59-A6C34878D82A}">
                    <a16:rowId xmlns:a16="http://schemas.microsoft.com/office/drawing/2014/main" val="2170775455"/>
                  </a:ext>
                </a:extLst>
              </a:tr>
              <a:tr h="282819">
                <a:tc>
                  <a:txBody>
                    <a:bodyPr/>
                    <a:lstStyle/>
                    <a:p>
                      <a:pPr algn="ctr" fontAlgn="ctr"/>
                      <a:r>
                        <a:rPr lang="en-IN" sz="1400" dirty="0">
                          <a:effectLst/>
                        </a:rPr>
                        <a:t>MRK</a:t>
                      </a:r>
                    </a:p>
                  </a:txBody>
                  <a:tcPr marL="70705" marR="70705" marT="35352" marB="35352" anchor="ctr"/>
                </a:tc>
                <a:tc>
                  <a:txBody>
                    <a:bodyPr/>
                    <a:lstStyle/>
                    <a:p>
                      <a:pPr algn="ctr" fontAlgn="ctr"/>
                      <a:r>
                        <a:rPr lang="en-IN" sz="1400" dirty="0">
                          <a:effectLst/>
                        </a:rPr>
                        <a:t>5%</a:t>
                      </a:r>
                    </a:p>
                  </a:txBody>
                  <a:tcPr marL="70705" marR="70705" marT="35352" marB="35352" anchor="ctr"/>
                </a:tc>
                <a:extLst>
                  <a:ext uri="{0D108BD9-81ED-4DB2-BD59-A6C34878D82A}">
                    <a16:rowId xmlns:a16="http://schemas.microsoft.com/office/drawing/2014/main" val="508039191"/>
                  </a:ext>
                </a:extLst>
              </a:tr>
              <a:tr h="282819">
                <a:tc>
                  <a:txBody>
                    <a:bodyPr/>
                    <a:lstStyle/>
                    <a:p>
                      <a:pPr algn="ctr" fontAlgn="ctr"/>
                      <a:r>
                        <a:rPr lang="en-IN" sz="1400" dirty="0">
                          <a:effectLst/>
                        </a:rPr>
                        <a:t>RHHBY</a:t>
                      </a:r>
                    </a:p>
                  </a:txBody>
                  <a:tcPr marL="70705" marR="70705" marT="35352" marB="35352" anchor="ctr"/>
                </a:tc>
                <a:tc>
                  <a:txBody>
                    <a:bodyPr/>
                    <a:lstStyle/>
                    <a:p>
                      <a:pPr algn="ctr" fontAlgn="ctr"/>
                      <a:r>
                        <a:rPr lang="en-IN" sz="1400" dirty="0">
                          <a:effectLst/>
                        </a:rPr>
                        <a:t>5%</a:t>
                      </a:r>
                    </a:p>
                  </a:txBody>
                  <a:tcPr marL="70705" marR="70705" marT="35352" marB="35352" anchor="ctr"/>
                </a:tc>
                <a:extLst>
                  <a:ext uri="{0D108BD9-81ED-4DB2-BD59-A6C34878D82A}">
                    <a16:rowId xmlns:a16="http://schemas.microsoft.com/office/drawing/2014/main" val="65593223"/>
                  </a:ext>
                </a:extLst>
              </a:tr>
              <a:tr h="282819">
                <a:tc>
                  <a:txBody>
                    <a:bodyPr/>
                    <a:lstStyle/>
                    <a:p>
                      <a:pPr algn="ctr" fontAlgn="ctr"/>
                      <a:r>
                        <a:rPr lang="en-IN" sz="1400">
                          <a:effectLst/>
                        </a:rPr>
                        <a:t>GS</a:t>
                      </a:r>
                    </a:p>
                  </a:txBody>
                  <a:tcPr marL="70705" marR="70705" marT="35352" marB="35352" anchor="ctr"/>
                </a:tc>
                <a:tc>
                  <a:txBody>
                    <a:bodyPr/>
                    <a:lstStyle/>
                    <a:p>
                      <a:pPr algn="ctr" fontAlgn="ctr"/>
                      <a:r>
                        <a:rPr lang="en-IN" sz="1400" dirty="0">
                          <a:effectLst/>
                        </a:rPr>
                        <a:t>5%</a:t>
                      </a:r>
                    </a:p>
                  </a:txBody>
                  <a:tcPr marL="70705" marR="70705" marT="35352" marB="35352" anchor="ctr"/>
                </a:tc>
                <a:extLst>
                  <a:ext uri="{0D108BD9-81ED-4DB2-BD59-A6C34878D82A}">
                    <a16:rowId xmlns:a16="http://schemas.microsoft.com/office/drawing/2014/main" val="476435092"/>
                  </a:ext>
                </a:extLst>
              </a:tr>
              <a:tr h="282819">
                <a:tc>
                  <a:txBody>
                    <a:bodyPr/>
                    <a:lstStyle/>
                    <a:p>
                      <a:pPr algn="ctr" fontAlgn="ctr"/>
                      <a:r>
                        <a:rPr lang="en-IN" sz="1400" dirty="0">
                          <a:effectLst/>
                        </a:rPr>
                        <a:t>MS</a:t>
                      </a:r>
                    </a:p>
                  </a:txBody>
                  <a:tcPr marL="70705" marR="70705" marT="35352" marB="35352" anchor="ctr"/>
                </a:tc>
                <a:tc>
                  <a:txBody>
                    <a:bodyPr/>
                    <a:lstStyle/>
                    <a:p>
                      <a:pPr algn="ctr" fontAlgn="ctr"/>
                      <a:r>
                        <a:rPr lang="en-IN" sz="1400" dirty="0">
                          <a:effectLst/>
                        </a:rPr>
                        <a:t>3%</a:t>
                      </a:r>
                    </a:p>
                  </a:txBody>
                  <a:tcPr marL="70705" marR="70705" marT="35352" marB="35352" anchor="ctr"/>
                </a:tc>
                <a:extLst>
                  <a:ext uri="{0D108BD9-81ED-4DB2-BD59-A6C34878D82A}">
                    <a16:rowId xmlns:a16="http://schemas.microsoft.com/office/drawing/2014/main" val="3290815001"/>
                  </a:ext>
                </a:extLst>
              </a:tr>
              <a:tr h="282819">
                <a:tc>
                  <a:txBody>
                    <a:bodyPr/>
                    <a:lstStyle/>
                    <a:p>
                      <a:pPr algn="ctr" fontAlgn="ctr"/>
                      <a:r>
                        <a:rPr lang="en-IN" sz="1400" dirty="0">
                          <a:effectLst/>
                        </a:rPr>
                        <a:t>PFE</a:t>
                      </a:r>
                    </a:p>
                  </a:txBody>
                  <a:tcPr marL="70705" marR="70705" marT="35352" marB="35352" anchor="ctr"/>
                </a:tc>
                <a:tc>
                  <a:txBody>
                    <a:bodyPr/>
                    <a:lstStyle/>
                    <a:p>
                      <a:pPr algn="ctr" fontAlgn="ctr"/>
                      <a:r>
                        <a:rPr lang="en-IN" sz="1400" dirty="0">
                          <a:effectLst/>
                        </a:rPr>
                        <a:t>2%</a:t>
                      </a:r>
                    </a:p>
                  </a:txBody>
                  <a:tcPr marL="70705" marR="70705" marT="35352" marB="35352" anchor="ctr"/>
                </a:tc>
                <a:extLst>
                  <a:ext uri="{0D108BD9-81ED-4DB2-BD59-A6C34878D82A}">
                    <a16:rowId xmlns:a16="http://schemas.microsoft.com/office/drawing/2014/main" val="3110841130"/>
                  </a:ext>
                </a:extLst>
              </a:tr>
            </a:tbl>
          </a:graphicData>
        </a:graphic>
      </p:graphicFrame>
    </p:spTree>
    <p:extLst>
      <p:ext uri="{BB962C8B-B14F-4D97-AF65-F5344CB8AC3E}">
        <p14:creationId xmlns:p14="http://schemas.microsoft.com/office/powerpoint/2010/main" val="23822597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92FE8-54EC-47A8-A6C7-A5815EE8FDF0}"/>
              </a:ext>
            </a:extLst>
          </p:cNvPr>
          <p:cNvSpPr>
            <a:spLocks noGrp="1"/>
          </p:cNvSpPr>
          <p:nvPr>
            <p:ph type="title"/>
          </p:nvPr>
        </p:nvSpPr>
        <p:spPr>
          <a:xfrm>
            <a:off x="1030287" y="2700866"/>
            <a:ext cx="10131425" cy="1456267"/>
          </a:xfrm>
        </p:spPr>
        <p:txBody>
          <a:bodyPr/>
          <a:lstStyle/>
          <a:p>
            <a:pPr algn="ctr"/>
            <a:r>
              <a:rPr lang="en-US" dirty="0"/>
              <a:t>Task 7 – portfolio Analysis</a:t>
            </a:r>
            <a:endParaRPr lang="en-IN" dirty="0"/>
          </a:p>
        </p:txBody>
      </p:sp>
    </p:spTree>
    <p:extLst>
      <p:ext uri="{BB962C8B-B14F-4D97-AF65-F5344CB8AC3E}">
        <p14:creationId xmlns:p14="http://schemas.microsoft.com/office/powerpoint/2010/main" val="796635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BBFA-A4D3-48DB-9E2B-B25E0A027308}"/>
              </a:ext>
            </a:extLst>
          </p:cNvPr>
          <p:cNvSpPr>
            <a:spLocks noGrp="1"/>
          </p:cNvSpPr>
          <p:nvPr>
            <p:ph type="title"/>
          </p:nvPr>
        </p:nvSpPr>
        <p:spPr/>
        <p:txBody>
          <a:bodyPr/>
          <a:lstStyle/>
          <a:p>
            <a:r>
              <a:rPr lang="en-US" dirty="0"/>
              <a:t>Part 2 - Cleaning the data</a:t>
            </a:r>
            <a:endParaRPr lang="en-IN" dirty="0"/>
          </a:p>
        </p:txBody>
      </p:sp>
      <p:sp>
        <p:nvSpPr>
          <p:cNvPr id="3" name="Content Placeholder 2">
            <a:extLst>
              <a:ext uri="{FF2B5EF4-FFF2-40B4-BE49-F238E27FC236}">
                <a16:creationId xmlns:a16="http://schemas.microsoft.com/office/drawing/2014/main" id="{6FFCFAF8-3077-4949-9E6A-AF58EAB3CEAC}"/>
              </a:ext>
            </a:extLst>
          </p:cNvPr>
          <p:cNvSpPr>
            <a:spLocks noGrp="1"/>
          </p:cNvSpPr>
          <p:nvPr>
            <p:ph idx="1"/>
          </p:nvPr>
        </p:nvSpPr>
        <p:spPr>
          <a:xfrm>
            <a:off x="685801" y="1659467"/>
            <a:ext cx="10131425" cy="3843711"/>
          </a:xfrm>
        </p:spPr>
        <p:txBody>
          <a:bodyPr/>
          <a:lstStyle/>
          <a:p>
            <a:r>
              <a:rPr lang="en-US" dirty="0"/>
              <a:t>We then calculated the number of null values in each of the dataframes</a:t>
            </a:r>
          </a:p>
          <a:p>
            <a:r>
              <a:rPr lang="en-US" dirty="0"/>
              <a:t>We found that there were 0 null values in three of the dataframes (AAL, AAPL, SP500) and an approximate 49-56 null values in the rest of our dataframes.</a:t>
            </a:r>
          </a:p>
          <a:p>
            <a:r>
              <a:rPr lang="en-US" dirty="0"/>
              <a:t>Since the number of null values is very small and negligible compared to thousands of rows in the dataframes, we proceeded to delete rows if any NA/null values are present in any of the columns</a:t>
            </a:r>
          </a:p>
          <a:p>
            <a:r>
              <a:rPr lang="en-US" dirty="0"/>
              <a:t>After dropping the null/NA rows, a final validation was made to make sure that there were 0 null values in all the dataframes.</a:t>
            </a:r>
          </a:p>
          <a:p>
            <a:r>
              <a:rPr lang="en-US" dirty="0"/>
              <a:t>We also checked the number of rows in all the dataframes after handling the null values. All dataframes had 2000+ rows which is sufficient for our analysis</a:t>
            </a:r>
          </a:p>
          <a:p>
            <a:endParaRPr lang="en-IN" dirty="0"/>
          </a:p>
        </p:txBody>
      </p:sp>
    </p:spTree>
    <p:extLst>
      <p:ext uri="{BB962C8B-B14F-4D97-AF65-F5344CB8AC3E}">
        <p14:creationId xmlns:p14="http://schemas.microsoft.com/office/powerpoint/2010/main" val="3785363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92FE8-54EC-47A8-A6C7-A5815EE8FDF0}"/>
              </a:ext>
            </a:extLst>
          </p:cNvPr>
          <p:cNvSpPr>
            <a:spLocks noGrp="1"/>
          </p:cNvSpPr>
          <p:nvPr>
            <p:ph type="title"/>
          </p:nvPr>
        </p:nvSpPr>
        <p:spPr>
          <a:xfrm>
            <a:off x="1030287" y="2700866"/>
            <a:ext cx="10131425" cy="1456267"/>
          </a:xfrm>
        </p:spPr>
        <p:txBody>
          <a:bodyPr/>
          <a:lstStyle/>
          <a:p>
            <a:pPr algn="ctr"/>
            <a:r>
              <a:rPr lang="en-US" dirty="0"/>
              <a:t>Task 3 - Data MERGING</a:t>
            </a:r>
            <a:endParaRPr lang="en-IN" dirty="0"/>
          </a:p>
        </p:txBody>
      </p:sp>
    </p:spTree>
    <p:extLst>
      <p:ext uri="{BB962C8B-B14F-4D97-AF65-F5344CB8AC3E}">
        <p14:creationId xmlns:p14="http://schemas.microsoft.com/office/powerpoint/2010/main" val="2607728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BBFA-A4D3-48DB-9E2B-B25E0A027308}"/>
              </a:ext>
            </a:extLst>
          </p:cNvPr>
          <p:cNvSpPr>
            <a:spLocks noGrp="1"/>
          </p:cNvSpPr>
          <p:nvPr>
            <p:ph type="title"/>
          </p:nvPr>
        </p:nvSpPr>
        <p:spPr/>
        <p:txBody>
          <a:bodyPr/>
          <a:lstStyle/>
          <a:p>
            <a:r>
              <a:rPr lang="en-US" dirty="0"/>
              <a:t>Merging the data</a:t>
            </a:r>
            <a:endParaRPr lang="en-IN" dirty="0"/>
          </a:p>
        </p:txBody>
      </p:sp>
      <p:sp>
        <p:nvSpPr>
          <p:cNvPr id="3" name="Content Placeholder 2">
            <a:extLst>
              <a:ext uri="{FF2B5EF4-FFF2-40B4-BE49-F238E27FC236}">
                <a16:creationId xmlns:a16="http://schemas.microsoft.com/office/drawing/2014/main" id="{6FFCFAF8-3077-4949-9E6A-AF58EAB3CEAC}"/>
              </a:ext>
            </a:extLst>
          </p:cNvPr>
          <p:cNvSpPr>
            <a:spLocks noGrp="1"/>
          </p:cNvSpPr>
          <p:nvPr>
            <p:ph idx="1"/>
          </p:nvPr>
        </p:nvSpPr>
        <p:spPr>
          <a:xfrm>
            <a:off x="685800" y="1936304"/>
            <a:ext cx="10131425" cy="3843711"/>
          </a:xfrm>
        </p:spPr>
        <p:txBody>
          <a:bodyPr/>
          <a:lstStyle/>
          <a:p>
            <a:r>
              <a:rPr lang="en-US" dirty="0"/>
              <a:t>Only three required columns </a:t>
            </a:r>
            <a:r>
              <a:rPr lang="en-US" b="1" i="1" u="sng" dirty="0"/>
              <a:t>(‘Date’, ‘Close’ , ‘Volume’) </a:t>
            </a:r>
            <a:r>
              <a:rPr lang="en-US" dirty="0"/>
              <a:t>were kept in the final dataframe. Rest of the columns were discarded</a:t>
            </a:r>
          </a:p>
          <a:p>
            <a:r>
              <a:rPr lang="en-US" dirty="0"/>
              <a:t>The stock/company name was prefixed to the columns Close and Volume of each dataframe</a:t>
            </a:r>
          </a:p>
          <a:p>
            <a:r>
              <a:rPr lang="en-US" dirty="0"/>
              <a:t>All the dataframes are then merged together using inner join on the Date column to get our final merged dataframe</a:t>
            </a:r>
          </a:p>
          <a:p>
            <a:r>
              <a:rPr lang="en-US" dirty="0"/>
              <a:t>As part of the active investment strategy, we will try to replicate the daily gains/returns from the past five years over the future to predict the value of the selected stocks. So only the data from the last 5 years that is from 01/10/2015 to 30/09/2020 were kept in the merged dataframe and rest of the rows were discarded</a:t>
            </a:r>
          </a:p>
          <a:p>
            <a:r>
              <a:rPr lang="en-US" dirty="0"/>
              <a:t>The filtered merged dataframe had a total of 1259 rows and 51 columns</a:t>
            </a:r>
          </a:p>
        </p:txBody>
      </p:sp>
    </p:spTree>
    <p:extLst>
      <p:ext uri="{BB962C8B-B14F-4D97-AF65-F5344CB8AC3E}">
        <p14:creationId xmlns:p14="http://schemas.microsoft.com/office/powerpoint/2010/main" val="4047212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92FE8-54EC-47A8-A6C7-A5815EE8FDF0}"/>
              </a:ext>
            </a:extLst>
          </p:cNvPr>
          <p:cNvSpPr>
            <a:spLocks noGrp="1"/>
          </p:cNvSpPr>
          <p:nvPr>
            <p:ph type="title"/>
          </p:nvPr>
        </p:nvSpPr>
        <p:spPr>
          <a:xfrm>
            <a:off x="1030287" y="2700866"/>
            <a:ext cx="10131425" cy="1456267"/>
          </a:xfrm>
        </p:spPr>
        <p:txBody>
          <a:bodyPr/>
          <a:lstStyle/>
          <a:p>
            <a:pPr algn="ctr"/>
            <a:r>
              <a:rPr lang="en-US" dirty="0"/>
              <a:t>Task 4 – exploratory data analysis</a:t>
            </a:r>
            <a:endParaRPr lang="en-IN" dirty="0"/>
          </a:p>
        </p:txBody>
      </p:sp>
    </p:spTree>
    <p:extLst>
      <p:ext uri="{BB962C8B-B14F-4D97-AF65-F5344CB8AC3E}">
        <p14:creationId xmlns:p14="http://schemas.microsoft.com/office/powerpoint/2010/main" val="294986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752</TotalTime>
  <Words>3979</Words>
  <Application>Microsoft Office PowerPoint</Application>
  <PresentationFormat>Widescreen</PresentationFormat>
  <Paragraphs>273</Paragraphs>
  <Slides>56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56</vt:i4>
      </vt:variant>
    </vt:vector>
  </HeadingPairs>
  <TitlesOfParts>
    <vt:vector size="62" baseType="lpstr">
      <vt:lpstr>Arial</vt:lpstr>
      <vt:lpstr>Calibri</vt:lpstr>
      <vt:lpstr>Calibri Light</vt:lpstr>
      <vt:lpstr>circular</vt:lpstr>
      <vt:lpstr>Google Sans</vt:lpstr>
      <vt:lpstr>Celestial</vt:lpstr>
      <vt:lpstr>Finance and Risk Analytics </vt:lpstr>
      <vt:lpstr>Task 1 - Data loading</vt:lpstr>
      <vt:lpstr>Loading data to pandas</vt:lpstr>
      <vt:lpstr>Task 2 - Data cleaning</vt:lpstr>
      <vt:lpstr>Part 1 - Cleaning the data</vt:lpstr>
      <vt:lpstr>Part 2 - Cleaning the data</vt:lpstr>
      <vt:lpstr>Task 3 - Data MERGING</vt:lpstr>
      <vt:lpstr>Merging the data</vt:lpstr>
      <vt:lpstr>Task 4 – exploratory data analysis</vt:lpstr>
      <vt:lpstr>Part 1 - Exploring the data (DIST PLOT)</vt:lpstr>
      <vt:lpstr>Part 1 - Exploring the data (DIST PLOT) Continued..</vt:lpstr>
      <vt:lpstr>Part 1 - Exploring the data (DIST PLOT) Continued..</vt:lpstr>
      <vt:lpstr>Part 1 - Exploring the data (DIST PLOT) Continued..</vt:lpstr>
      <vt:lpstr>Part 2 - Exploring the data (CORR PLOT)</vt:lpstr>
      <vt:lpstr>Part 2 - Exploring the data (CORR PLOT) Continued..</vt:lpstr>
      <vt:lpstr>Part 2 - Exploring the data (CORR PLOT) Continued..</vt:lpstr>
      <vt:lpstr>Part 3 – NORMALISING THE DATA</vt:lpstr>
      <vt:lpstr>Part 3 – NORMALISING THE DATA (Continued..)</vt:lpstr>
      <vt:lpstr>Part 3 – NORMALISING THE DATA (Continued..)</vt:lpstr>
      <vt:lpstr>Task 5 – stock statistics</vt:lpstr>
      <vt:lpstr>Part 1 – calculating stock metrics</vt:lpstr>
      <vt:lpstr>1 - Daily return from each stock</vt:lpstr>
      <vt:lpstr>Daily return with time plot</vt:lpstr>
      <vt:lpstr>2 - Average daily return from each stock</vt:lpstr>
      <vt:lpstr>Average daily return BAR Plot</vt:lpstr>
      <vt:lpstr>Average daily return BAR Plot continued..</vt:lpstr>
      <vt:lpstr>4 - Cumulative Return From Each Stock</vt:lpstr>
      <vt:lpstr>5 - Risk associated from each stock (Standard Deviation)</vt:lpstr>
      <vt:lpstr>5 - Risk associated from each stock (Standard Deviation) continued..</vt:lpstr>
      <vt:lpstr>5 - Risk associated from each stock (Standard Deviation) continued..</vt:lpstr>
      <vt:lpstr>5 - Risk associated from each stock (Standard Deviation) continued..</vt:lpstr>
      <vt:lpstr>6 - Annualised Returns From each stock</vt:lpstr>
      <vt:lpstr>7 - Annualised Risk From each stock</vt:lpstr>
      <vt:lpstr>7 - Annualised Risk From each stock continued..</vt:lpstr>
      <vt:lpstr>8 - Annualised Cumulative Return From each stock</vt:lpstr>
      <vt:lpstr>Annualised returns bar plot</vt:lpstr>
      <vt:lpstr>Annualised returns bar plot continued..</vt:lpstr>
      <vt:lpstr>9 - Sharpe Ratio</vt:lpstr>
      <vt:lpstr>9 - Sharpe Ratio continued</vt:lpstr>
      <vt:lpstr>9 - Sharpe Ratio continued..</vt:lpstr>
      <vt:lpstr>9 - Sharpe Ratio continued</vt:lpstr>
      <vt:lpstr>10 - Capital Asset Pricing Model (CAPM)</vt:lpstr>
      <vt:lpstr>10 - Capital Asset Pricing Model (CAPM) continued..</vt:lpstr>
      <vt:lpstr>10 - Capital Asset Pricing Model (CAPM) continued..</vt:lpstr>
      <vt:lpstr>10 - Capital Asset Pricing Model (CAPM) continued..</vt:lpstr>
      <vt:lpstr>10 - Capital Asset Pricing Model (CAPM) continued..</vt:lpstr>
      <vt:lpstr>10 - Capital Asset Pricing Model (CAPM) continued..</vt:lpstr>
      <vt:lpstr>10 - Capital Asset Pricing Model (CAPM) continued..</vt:lpstr>
      <vt:lpstr>Task 6 – portfolio management</vt:lpstr>
      <vt:lpstr>Assess our customers</vt:lpstr>
      <vt:lpstr>Assess our customers</vt:lpstr>
      <vt:lpstr>Mr. Patrick Jyenger Stock Portfolio (Conservative)</vt:lpstr>
      <vt:lpstr>Mr. Patrick Jyenger Stock Portfolio (Conservative)</vt:lpstr>
      <vt:lpstr>Mr. Peter Jyengar Stock Portfolio (Aggressive)</vt:lpstr>
      <vt:lpstr>Mr. Peter Jyengar Stock Portfolio (Aggressive)</vt:lpstr>
      <vt:lpstr>Task 7 – portfolio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Finance and Risk Analytics </dc:title>
  <dc:creator>Jacob Simon Areickal</dc:creator>
  <cp:lastModifiedBy>Jacob Simon Areickal</cp:lastModifiedBy>
  <cp:revision>51</cp:revision>
  <dcterms:created xsi:type="dcterms:W3CDTF">2023-05-07T07:07:11Z</dcterms:created>
  <dcterms:modified xsi:type="dcterms:W3CDTF">2023-05-11T12:29:34Z</dcterms:modified>
</cp:coreProperties>
</file>