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1" r:id="rId2"/>
    <p:sldId id="303" r:id="rId3"/>
    <p:sldId id="394" r:id="rId4"/>
    <p:sldId id="395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04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0000"/>
    <a:srgbClr val="FBFCFC"/>
    <a:srgbClr val="FCFCFC"/>
    <a:srgbClr val="FCFCFD"/>
    <a:srgbClr val="FCFDFD"/>
    <a:srgbClr val="FDFDFD"/>
    <a:srgbClr val="FDFDFE"/>
    <a:srgbClr val="FDFEFE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8"/>
    <p:restoredTop sz="91438"/>
  </p:normalViewPr>
  <p:slideViewPr>
    <p:cSldViewPr snapToObjects="1" showGuides="1">
      <p:cViewPr varScale="1">
        <p:scale>
          <a:sx n="154" d="100"/>
          <a:sy n="154" d="100"/>
        </p:scale>
        <p:origin x="720" y="20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4/17/25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4/17/25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535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noProof="0" dirty="0"/>
              <a:t>Write </a:t>
            </a:r>
            <a:r>
              <a:rPr lang="de-DE" noProof="0" dirty="0" err="1"/>
              <a:t>your</a:t>
            </a:r>
            <a:r>
              <a:rPr lang="de-DE" noProof="0" dirty="0"/>
              <a:t> title</a:t>
            </a:r>
            <a:br>
              <a:rPr lang="de-DE" noProof="0" dirty="0"/>
            </a:br>
            <a:r>
              <a:rPr lang="de-DE" noProof="0" dirty="0"/>
              <a:t>- maximum 2 </a:t>
            </a:r>
            <a:r>
              <a:rPr lang="de-DE" noProof="0" dirty="0" err="1"/>
              <a:t>lines</a:t>
            </a:r>
            <a:endParaRPr lang="de-DE" noProof="0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noProof="0" dirty="0"/>
              <a:t>Programmiertechnik II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2b - C++ Einführung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/16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PI-Artificial-Intelligence-Teaching/24-pt2/blob/main/unit2/mystring.cpp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atlassian.com/git" TargetMode="External"/><Relationship Id="rId4" Type="http://schemas.openxmlformats.org/officeDocument/2006/relationships/hyperlink" Target="https://classroom.github.com/a/6JGVYlbZ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light&#10;&#10;Description automatically generated">
            <a:extLst>
              <a:ext uri="{FF2B5EF4-FFF2-40B4-BE49-F238E27FC236}">
                <a16:creationId xmlns:a16="http://schemas.microsoft.com/office/drawing/2014/main" id="{D29351EF-6C46-C314-2EF0-2DDECEA967B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9" b="11319"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Programmiertechnik II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Leonhard Hennicke</a:t>
            </a:r>
          </a:p>
          <a:p>
            <a:pPr algn="l"/>
            <a:r>
              <a:rPr lang="de-DE" dirty="0"/>
              <a:t>Tutorium: </a:t>
            </a:r>
            <a:r>
              <a:rPr lang="de-DE" dirty="0" err="1"/>
              <a:t>Git</a:t>
            </a:r>
            <a:r>
              <a:rPr lang="de-DE" dirty="0"/>
              <a:t>, GitHub, Iterators, File Streams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021B20-6052-0382-3D95-33977004B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GitHub Classrooms: Autograding</a:t>
            </a:r>
          </a:p>
        </p:txBody>
      </p:sp>
      <p:pic>
        <p:nvPicPr>
          <p:cNvPr id="5" name="Picture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BED5A5BF-738B-26FC-016A-71997A262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1419622"/>
            <a:ext cx="5148064" cy="12399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FC3346-F73D-27FD-9D4E-19A683352111}"/>
              </a:ext>
            </a:extLst>
          </p:cNvPr>
          <p:cNvSpPr/>
          <p:nvPr/>
        </p:nvSpPr>
        <p:spPr bwMode="gray">
          <a:xfrm>
            <a:off x="3853184" y="1491630"/>
            <a:ext cx="288032" cy="2880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75CB722-2FCB-A0AE-5BC9-55D878F1B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30" y="2931790"/>
            <a:ext cx="4788024" cy="8586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934733-B814-B0E0-9573-9B0F22DDAF70}"/>
              </a:ext>
            </a:extLst>
          </p:cNvPr>
          <p:cNvSpPr/>
          <p:nvPr/>
        </p:nvSpPr>
        <p:spPr bwMode="gray">
          <a:xfrm>
            <a:off x="5005312" y="3497649"/>
            <a:ext cx="570042" cy="2880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1180F-F532-ACD1-ACDF-67BD587DE165}"/>
              </a:ext>
            </a:extLst>
          </p:cNvPr>
          <p:cNvSpPr txBox="1"/>
          <p:nvPr/>
        </p:nvSpPr>
        <p:spPr bwMode="gray">
          <a:xfrm>
            <a:off x="358776" y="1419622"/>
            <a:ext cx="252784" cy="315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2000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2DF0A5-BAE9-77F6-2B29-345CC7C4E1B0}"/>
              </a:ext>
            </a:extLst>
          </p:cNvPr>
          <p:cNvSpPr txBox="1"/>
          <p:nvPr/>
        </p:nvSpPr>
        <p:spPr bwMode="gray">
          <a:xfrm>
            <a:off x="358776" y="2931790"/>
            <a:ext cx="252784" cy="315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2000" dirty="0">
                <a:solidFill>
                  <a:schemeClr val="accent1"/>
                </a:solidFill>
              </a:rPr>
              <a:t>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17556-1355-4E59-4BA2-CAE4B5806F3F}"/>
              </a:ext>
            </a:extLst>
          </p:cNvPr>
          <p:cNvSpPr txBox="1"/>
          <p:nvPr/>
        </p:nvSpPr>
        <p:spPr bwMode="gray">
          <a:xfrm>
            <a:off x="6444208" y="2054465"/>
            <a:ext cx="1998688" cy="10933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600" dirty="0">
                <a:solidFill>
                  <a:schemeClr val="accent1"/>
                </a:solidFill>
              </a:rPr>
              <a:t>Automatisierte Tests via GitHub Classrooms nach jedem Push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5671E68-7513-011B-4876-BE705EC25512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211960" y="1601448"/>
            <a:ext cx="2088232" cy="93537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95188"/>
      </p:ext>
    </p:extLst>
  </p:cSld>
  <p:clrMapOvr>
    <a:masterClrMapping/>
  </p:clrMapOvr>
  <p:transition spd="slow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45B022-2CFF-346D-A301-E920B1A72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b="1" dirty="0"/>
              <a:t>Problem: </a:t>
            </a:r>
            <a:r>
              <a:rPr lang="en-DE" dirty="0"/>
              <a:t>Selbst definiert Klasse soll einfach iterierbar sein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b="1" dirty="0"/>
              <a:t>Lösung: </a:t>
            </a:r>
            <a:r>
              <a:rPr lang="en-DE" dirty="0"/>
              <a:t>Eine zweite selbst definierte Klasse, die sich verhält wie Iteratoren anderer Container-Typen (z.B. </a:t>
            </a:r>
            <a:r>
              <a:rPr lang="en-GB" dirty="0"/>
              <a:t>vector::iterator</a:t>
            </a:r>
            <a:r>
              <a:rPr lang="en-DE" dirty="0"/>
              <a:t>), definiert Logik, wie iteriert werden soll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b="1" dirty="0"/>
              <a:t>Vorteile: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Range-basierte for-Loops: </a:t>
            </a:r>
            <a:r>
              <a:rPr lang="en-DE" i="1" dirty="0"/>
              <a:t>for (auto it : MyContainer) {}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STL Algorithmen für ander Container funktionieren auf der neuen Klasse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b="1" dirty="0"/>
              <a:t>Minimales Interface: </a:t>
            </a:r>
            <a:r>
              <a:rPr lang="en-DE" dirty="0"/>
              <a:t>Operatoren ++, *, ==, !=, Definition von value_type, sowie von begin() und end()</a:t>
            </a:r>
          </a:p>
          <a:p>
            <a:pPr lvl="1">
              <a:lnSpc>
                <a:spcPct val="150000"/>
              </a:lnSpc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F4F29-53EC-F426-DAA2-2ED3F2A8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Iterator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0E85D-FD3E-E4DC-5175-33EAD225273A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dirty="0" err="1">
                <a:solidFill>
                  <a:srgbClr val="B1063A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array_iterator</a:t>
            </a:r>
            <a:r>
              <a:rPr lang="en-GB" sz="1600" b="1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GB" sz="1600" b="1" dirty="0" err="1">
                <a:solidFill>
                  <a:schemeClr val="accent1"/>
                </a:solidFill>
              </a:rPr>
              <a:t>h</a:t>
            </a:r>
            <a:r>
              <a:rPr lang="en-GB" sz="1600" b="1" dirty="0">
                <a:solidFill>
                  <a:schemeClr val="accent1"/>
                </a:solidFill>
              </a:rPr>
              <a:t>, </a:t>
            </a:r>
            <a:r>
              <a:rPr lang="en-GB" sz="1600" b="1" u="sng" dirty="0" err="1">
                <a:solidFill>
                  <a:schemeClr val="accent1"/>
                </a:solidFill>
              </a:rPr>
              <a:t>array_iterator.cpp</a:t>
            </a:r>
            <a:endParaRPr lang="en-DE" sz="16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164287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2AF028-DF86-DB4D-9C92-06F79D5B2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Standard C++ class um Daten </a:t>
            </a:r>
            <a:r>
              <a:rPr lang="en-GB" dirty="0" err="1"/>
              <a:t>aus</a:t>
            </a:r>
            <a:r>
              <a:rPr lang="en-GB" dirty="0"/>
              <a:t> </a:t>
            </a:r>
            <a:r>
              <a:rPr lang="en-GB" dirty="0" err="1"/>
              <a:t>Dateien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lesen</a:t>
            </a: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Öffnet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Datei</a:t>
            </a:r>
            <a:r>
              <a:rPr lang="en-GB" dirty="0"/>
              <a:t> und </a:t>
            </a:r>
            <a:r>
              <a:rPr lang="en-GB" dirty="0" err="1"/>
              <a:t>behandelt</a:t>
            </a:r>
            <a:r>
              <a:rPr lang="en-GB" dirty="0"/>
              <a:t> </a:t>
            </a:r>
            <a:r>
              <a:rPr lang="en-GB" dirty="0" err="1"/>
              <a:t>sie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Input Stream </a:t>
            </a:r>
            <a:r>
              <a:rPr lang="en-GB" dirty="0" err="1"/>
              <a:t>aus</a:t>
            </a:r>
            <a:r>
              <a:rPr lang="en-GB" dirty="0"/>
              <a:t> Characters/Bytes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/>
              <a:t>Binärdaten</a:t>
            </a:r>
            <a:r>
              <a:rPr lang="en-GB" dirty="0"/>
              <a:t>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.read() </a:t>
            </a:r>
            <a:r>
              <a:rPr lang="en-GB" dirty="0" err="1"/>
              <a:t>gelesen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Um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Datentypen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lesen</a:t>
            </a:r>
            <a:r>
              <a:rPr lang="en-GB" dirty="0"/>
              <a:t>, </a:t>
            </a:r>
            <a:r>
              <a:rPr lang="en-GB" dirty="0" err="1"/>
              <a:t>sagen</a:t>
            </a:r>
            <a:r>
              <a:rPr lang="en-GB" dirty="0"/>
              <a:t> </a:t>
            </a:r>
            <a:r>
              <a:rPr lang="en-GB" dirty="0" err="1"/>
              <a:t>wir</a:t>
            </a:r>
            <a:r>
              <a:rPr lang="en-GB" dirty="0"/>
              <a:t> der .read() Method, </a:t>
            </a:r>
            <a:r>
              <a:rPr lang="en-GB" dirty="0" err="1"/>
              <a:t>dass</a:t>
            </a:r>
            <a:r>
              <a:rPr lang="en-GB" dirty="0"/>
              <a:t> die so tun </a:t>
            </a:r>
            <a:r>
              <a:rPr lang="en-GB" dirty="0" err="1"/>
              <a:t>soll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wären</a:t>
            </a:r>
            <a:r>
              <a:rPr lang="en-GB" dirty="0"/>
              <a:t> die </a:t>
            </a:r>
            <a:r>
              <a:rPr lang="en-GB" dirty="0" err="1"/>
              <a:t>Variablen</a:t>
            </a:r>
            <a:r>
              <a:rPr lang="en-GB" dirty="0"/>
              <a:t>, in die </a:t>
            </a:r>
            <a:r>
              <a:rPr lang="en-GB" dirty="0" err="1"/>
              <a:t>eingelesen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 char Pointer, </a:t>
            </a:r>
            <a:r>
              <a:rPr lang="en-GB" dirty="0" err="1"/>
              <a:t>ohne</a:t>
            </a:r>
            <a:r>
              <a:rPr lang="en-GB" dirty="0"/>
              <a:t> </a:t>
            </a:r>
            <a:r>
              <a:rPr lang="en-GB" dirty="0" err="1"/>
              <a:t>etwas</a:t>
            </a:r>
            <a:r>
              <a:rPr lang="en-GB" dirty="0"/>
              <a:t> an den </a:t>
            </a:r>
            <a:r>
              <a:rPr lang="en-GB" dirty="0" err="1"/>
              <a:t>eigentlichen</a:t>
            </a:r>
            <a:r>
              <a:rPr lang="en-GB" dirty="0"/>
              <a:t> Daten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ändern</a:t>
            </a:r>
            <a:endParaRPr lang="en-GB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Um Daten in Variable x </a:t>
            </a:r>
            <a:r>
              <a:rPr lang="en-GB" dirty="0" err="1"/>
              <a:t>einzulesen</a:t>
            </a:r>
            <a:r>
              <a:rPr lang="en-GB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my_filestream.read</a:t>
            </a:r>
            <a:r>
              <a:rPr lang="en-GB" dirty="0"/>
              <a:t>(</a:t>
            </a:r>
            <a:r>
              <a:rPr lang="en-GB" b="1" dirty="0" err="1"/>
              <a:t>reinterpret_cast</a:t>
            </a:r>
            <a:r>
              <a:rPr lang="en-GB" b="1" dirty="0"/>
              <a:t>&lt;char*&gt;(&amp;x)</a:t>
            </a:r>
            <a:r>
              <a:rPr lang="en-GB" dirty="0"/>
              <a:t>, </a:t>
            </a:r>
            <a:r>
              <a:rPr lang="en-GB" dirty="0" err="1"/>
              <a:t>sizeof</a:t>
            </a:r>
            <a:r>
              <a:rPr lang="en-GB" dirty="0"/>
              <a:t>(x));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5BAE32-AAAD-4A34-C5E5-A38753387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File Stream (std::ifstream)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F3914-49D2-D822-ECC3-B183AABC55B1}"/>
              </a:ext>
            </a:extLst>
          </p:cNvPr>
          <p:cNvSpPr txBox="1"/>
          <p:nvPr/>
        </p:nvSpPr>
        <p:spPr bwMode="gray">
          <a:xfrm>
            <a:off x="467544" y="4603363"/>
            <a:ext cx="7344816" cy="33855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GB" sz="1600" b="1" u="sng" dirty="0" err="1">
                <a:solidFill>
                  <a:schemeClr val="accent1"/>
                </a:solidFill>
              </a:rPr>
              <a:t>filestreamin.cpp</a:t>
            </a:r>
            <a:endParaRPr lang="en-DE" sz="16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90205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 Spaß bis zur nächsten Vorlesung!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de-DE" altLang="en-DE" dirty="0" err="1"/>
              <a:t>Git</a:t>
            </a:r>
            <a:r>
              <a:rPr lang="de-DE" altLang="en-DE" dirty="0"/>
              <a:t>, GitHub, </a:t>
            </a:r>
            <a:r>
              <a:rPr lang="de-DE" altLang="en-DE" dirty="0" err="1"/>
              <a:t>Classrooms</a:t>
            </a:r>
            <a:endParaRPr lang="de-DE" altLang="en-DE" dirty="0"/>
          </a:p>
          <a:p>
            <a:pPr marL="614125" lvl="1" indent="-342900"/>
            <a:r>
              <a:rPr lang="de-DE" altLang="en-DE" dirty="0" err="1"/>
              <a:t>Install</a:t>
            </a:r>
            <a:r>
              <a:rPr lang="de-DE" altLang="en-DE" dirty="0"/>
              <a:t> &amp; Register</a:t>
            </a:r>
          </a:p>
          <a:p>
            <a:pPr marL="614125" lvl="1" indent="-342900"/>
            <a:r>
              <a:rPr lang="de-DE" altLang="en-DE" dirty="0"/>
              <a:t>Basic </a:t>
            </a:r>
            <a:r>
              <a:rPr lang="de-DE" altLang="en-DE" dirty="0" err="1"/>
              <a:t>Commands</a:t>
            </a:r>
            <a:endParaRPr lang="de-DE" altLang="en-DE" dirty="0"/>
          </a:p>
          <a:p>
            <a:pPr marL="614125" lvl="1" indent="-342900"/>
            <a:r>
              <a:rPr lang="en-US" altLang="en-DE" dirty="0"/>
              <a:t>Merging</a:t>
            </a:r>
            <a:endParaRPr lang="de-DE" altLang="en-DE" dirty="0"/>
          </a:p>
          <a:p>
            <a:pPr marL="614125" lvl="1" indent="-342900"/>
            <a:r>
              <a:rPr lang="en-US" alt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Pull Requests</a:t>
            </a:r>
            <a:endParaRPr lang="de-DE" altLang="en-DE" dirty="0"/>
          </a:p>
          <a:p>
            <a:pPr marL="342900" indent="-342900"/>
            <a:r>
              <a:rPr lang="de-DE" altLang="en-DE" dirty="0"/>
              <a:t>Iteratoren</a:t>
            </a:r>
          </a:p>
          <a:p>
            <a:pPr marL="342900" indent="-342900"/>
            <a:r>
              <a:rPr lang="de-DE" altLang="en-DE" dirty="0"/>
              <a:t>File Streams</a:t>
            </a:r>
            <a:endParaRPr lang="de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Überblick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4C8E8D-A87E-47C4-3901-F79931EE40E9}"/>
              </a:ext>
            </a:extLst>
          </p:cNvPr>
          <p:cNvSpPr txBox="1"/>
          <p:nvPr/>
        </p:nvSpPr>
        <p:spPr bwMode="gray">
          <a:xfrm>
            <a:off x="7639396" y="4222864"/>
            <a:ext cx="460996" cy="36510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99C6B7-A63E-67A7-B206-8A6EB6FC6D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Git </a:t>
            </a:r>
            <a:r>
              <a:rPr lang="en-GB" dirty="0" err="1"/>
              <a:t>installieren</a:t>
            </a:r>
            <a:endParaRPr lang="en-GB" dirty="0"/>
          </a:p>
          <a:p>
            <a:pPr lvl="1"/>
            <a:r>
              <a:rPr lang="en-GB" dirty="0">
                <a:hlinkClick r:id="rId2"/>
              </a:rPr>
              <a:t>https://git-scm.com/downloads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GitHub Account </a:t>
            </a:r>
            <a:r>
              <a:rPr lang="en-GB" dirty="0" err="1"/>
              <a:t>erstellen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https://github.com</a:t>
            </a:r>
            <a:endParaRPr lang="en-GB" dirty="0"/>
          </a:p>
          <a:p>
            <a:endParaRPr lang="en-DE" dirty="0"/>
          </a:p>
          <a:p>
            <a:r>
              <a:rPr lang="en-DE" dirty="0"/>
              <a:t>GitHub Classroom Assignment Link</a:t>
            </a:r>
          </a:p>
          <a:p>
            <a:pPr lvl="1"/>
            <a:r>
              <a:rPr lang="en-GB" dirty="0">
                <a:hlinkClick r:id="rId4"/>
              </a:rPr>
              <a:t>https://classroom.github.com/a/6JGVYlbZ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 err="1"/>
              <a:t>Detailliertere</a:t>
            </a:r>
            <a:r>
              <a:rPr lang="en-GB" dirty="0"/>
              <a:t> Tutorials </a:t>
            </a:r>
            <a:r>
              <a:rPr lang="en-GB" dirty="0" err="1"/>
              <a:t>zu</a:t>
            </a:r>
            <a:r>
              <a:rPr lang="en-GB" dirty="0"/>
              <a:t> Git (optional)</a:t>
            </a:r>
          </a:p>
          <a:p>
            <a:pPr lvl="1"/>
            <a:r>
              <a:rPr lang="en-GB" dirty="0">
                <a:hlinkClick r:id="rId5"/>
              </a:rPr>
              <a:t>https://www.atlassian.com/git</a:t>
            </a:r>
            <a:endParaRPr lang="en-GB" dirty="0"/>
          </a:p>
          <a:p>
            <a:pPr lvl="1"/>
            <a:endParaRPr lang="en-DE" dirty="0"/>
          </a:p>
          <a:p>
            <a:pPr lvl="1"/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DDF2BD-5CFB-B034-2B0A-0BC7F8A4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Install &amp; Register</a:t>
            </a:r>
          </a:p>
        </p:txBody>
      </p:sp>
    </p:spTree>
    <p:extLst>
      <p:ext uri="{BB962C8B-B14F-4D97-AF65-F5344CB8AC3E}">
        <p14:creationId xmlns:p14="http://schemas.microsoft.com/office/powerpoint/2010/main" val="2120792940"/>
      </p:ext>
    </p:extLst>
  </p:cSld>
  <p:clrMapOvr>
    <a:masterClrMapping/>
  </p:clrMapOvr>
  <p:transition spd="slow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BF0917-F7A8-F0B6-7973-58380C309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8775" y="1239838"/>
            <a:ext cx="4213225" cy="3563938"/>
          </a:xfrm>
        </p:spPr>
        <p:txBody>
          <a:bodyPr/>
          <a:lstStyle/>
          <a:p>
            <a:r>
              <a:rPr lang="en-DE" dirty="0"/>
              <a:t>Git</a:t>
            </a:r>
          </a:p>
          <a:p>
            <a:pPr lvl="1"/>
            <a:r>
              <a:rPr lang="en-US" dirty="0"/>
              <a:t>System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verteilten</a:t>
            </a:r>
            <a:r>
              <a:rPr lang="en-US" dirty="0"/>
              <a:t> </a:t>
            </a:r>
            <a:r>
              <a:rPr lang="en-US" dirty="0" err="1"/>
              <a:t>Versionsverwaltung</a:t>
            </a:r>
            <a:endParaRPr lang="en-DE" dirty="0"/>
          </a:p>
          <a:p>
            <a:pPr lvl="1"/>
            <a:r>
              <a:rPr lang="en-DE" dirty="0"/>
              <a:t>Open Source</a:t>
            </a:r>
          </a:p>
          <a:p>
            <a:pPr lvl="1"/>
            <a:r>
              <a:rPr lang="en-DE" dirty="0"/>
              <a:t>Ursprünglich entwickelt von Linus Torvalds in 2005</a:t>
            </a:r>
          </a:p>
          <a:p>
            <a:pPr lvl="1"/>
            <a:endParaRPr lang="en-DE" dirty="0"/>
          </a:p>
          <a:p>
            <a:r>
              <a:rPr lang="en-DE" dirty="0"/>
              <a:t>GitHub</a:t>
            </a:r>
          </a:p>
          <a:p>
            <a:pPr lvl="1"/>
            <a:r>
              <a:rPr lang="en-GB" dirty="0" err="1"/>
              <a:t>Proprietäre</a:t>
            </a:r>
            <a:r>
              <a:rPr lang="en-GB" dirty="0"/>
              <a:t> </a:t>
            </a:r>
            <a:r>
              <a:rPr lang="en-GB" dirty="0" err="1"/>
              <a:t>Softwareentwicklingsplatform</a:t>
            </a:r>
            <a:endParaRPr lang="en-GB" dirty="0"/>
          </a:p>
          <a:p>
            <a:pPr lvl="1"/>
            <a:r>
              <a:rPr lang="en-GB" dirty="0" err="1"/>
              <a:t>Betrieben</a:t>
            </a:r>
            <a:r>
              <a:rPr lang="en-GB" dirty="0"/>
              <a:t> von Microsoft</a:t>
            </a:r>
          </a:p>
          <a:p>
            <a:pPr lvl="1"/>
            <a:r>
              <a:rPr lang="en-GB" dirty="0" err="1"/>
              <a:t>Basierend</a:t>
            </a:r>
            <a:r>
              <a:rPr lang="en-GB" dirty="0"/>
              <a:t> auf Git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BC8ACB-FC0A-FB5D-D6B8-E6E7DD34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 vs.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48E943-1EE0-EA1E-FEF7-4F84E08A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563638"/>
            <a:ext cx="3659996" cy="172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77167"/>
      </p:ext>
    </p:extLst>
  </p:cSld>
  <p:clrMapOvr>
    <a:masterClrMapping/>
  </p:clrMapOvr>
  <p:transition spd="slow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0FB36F-D2CE-461A-7540-BE632494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D7178B-31F7-D5AB-BFFC-6C2978AAE5E1}"/>
              </a:ext>
            </a:extLst>
          </p:cNvPr>
          <p:cNvCxnSpPr/>
          <p:nvPr/>
        </p:nvCxnSpPr>
        <p:spPr bwMode="gray">
          <a:xfrm>
            <a:off x="1835696" y="2577594"/>
            <a:ext cx="532859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8F53958-A0E4-2EC7-726E-750BA912B311}"/>
              </a:ext>
            </a:extLst>
          </p:cNvPr>
          <p:cNvSpPr txBox="1"/>
          <p:nvPr/>
        </p:nvSpPr>
        <p:spPr bwMode="gray">
          <a:xfrm>
            <a:off x="468013" y="2413454"/>
            <a:ext cx="914400" cy="3282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 err="1"/>
              <a:t>Datei</a:t>
            </a:r>
            <a:r>
              <a:rPr lang="en-US" sz="2000" b="1" dirty="0"/>
              <a:t>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E053D1-C870-CAE2-7A0D-4ED5EC03F8A1}"/>
              </a:ext>
            </a:extLst>
          </p:cNvPr>
          <p:cNvSpPr txBox="1"/>
          <p:nvPr/>
        </p:nvSpPr>
        <p:spPr bwMode="gray">
          <a:xfrm>
            <a:off x="468013" y="3753715"/>
            <a:ext cx="914400" cy="32828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 err="1"/>
              <a:t>Datei</a:t>
            </a:r>
            <a:r>
              <a:rPr lang="en-US" sz="2000" b="1" dirty="0"/>
              <a:t>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1D380F-A773-D2B2-CA23-EFFD166A2C23}"/>
              </a:ext>
            </a:extLst>
          </p:cNvPr>
          <p:cNvCxnSpPr/>
          <p:nvPr/>
        </p:nvCxnSpPr>
        <p:spPr bwMode="gray">
          <a:xfrm>
            <a:off x="1835696" y="3928337"/>
            <a:ext cx="5328592" cy="0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nip Diagonal Corner Rectangle 12">
            <a:extLst>
              <a:ext uri="{FF2B5EF4-FFF2-40B4-BE49-F238E27FC236}">
                <a16:creationId xmlns:a16="http://schemas.microsoft.com/office/drawing/2014/main" id="{0E38CB78-2646-A68C-9DE5-91AB941890C4}"/>
              </a:ext>
            </a:extLst>
          </p:cNvPr>
          <p:cNvSpPr/>
          <p:nvPr/>
        </p:nvSpPr>
        <p:spPr bwMode="gray">
          <a:xfrm>
            <a:off x="2052189" y="2191612"/>
            <a:ext cx="648072" cy="936104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Snip Diagonal Corner Rectangle 13">
            <a:extLst>
              <a:ext uri="{FF2B5EF4-FFF2-40B4-BE49-F238E27FC236}">
                <a16:creationId xmlns:a16="http://schemas.microsoft.com/office/drawing/2014/main" id="{660133CD-7148-3E0B-7A35-EAA404C04065}"/>
              </a:ext>
            </a:extLst>
          </p:cNvPr>
          <p:cNvSpPr/>
          <p:nvPr/>
        </p:nvSpPr>
        <p:spPr bwMode="gray">
          <a:xfrm>
            <a:off x="2052189" y="3507854"/>
            <a:ext cx="648072" cy="936104"/>
          </a:xfrm>
          <a:prstGeom prst="snip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10BFC-335C-6D51-20C8-B0A47F92680C}"/>
              </a:ext>
            </a:extLst>
          </p:cNvPr>
          <p:cNvSpPr txBox="1"/>
          <p:nvPr/>
        </p:nvSpPr>
        <p:spPr bwMode="gray">
          <a:xfrm>
            <a:off x="1835930" y="1555348"/>
            <a:ext cx="1080590" cy="3112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>
            <a:noAutofit/>
          </a:bodyPr>
          <a:lstStyle/>
          <a:p>
            <a:pPr marL="182563" indent="-182563"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Version 1</a:t>
            </a:r>
          </a:p>
          <a:p>
            <a:pPr marL="182563" marR="0" lvl="0" indent="-182563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349FA4-ECAA-D003-073B-D15F1E3065FF}"/>
              </a:ext>
            </a:extLst>
          </p:cNvPr>
          <p:cNvSpPr txBox="1"/>
          <p:nvPr/>
        </p:nvSpPr>
        <p:spPr bwMode="gray">
          <a:xfrm>
            <a:off x="5508573" y="1557802"/>
            <a:ext cx="1080590" cy="3112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>
            <a:noAutofit/>
          </a:bodyPr>
          <a:lstStyle/>
          <a:p>
            <a:pPr marL="182563" indent="-182563"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Version 3</a:t>
            </a:r>
          </a:p>
          <a:p>
            <a:pPr marL="182563" marR="0" lvl="0" indent="-182563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6CE286-41C9-2D76-5A73-8885485DD8AD}"/>
              </a:ext>
            </a:extLst>
          </p:cNvPr>
          <p:cNvSpPr txBox="1"/>
          <p:nvPr/>
        </p:nvSpPr>
        <p:spPr bwMode="gray">
          <a:xfrm>
            <a:off x="3672251" y="1555348"/>
            <a:ext cx="1080590" cy="31125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lIns="0" tIns="0" rIns="0" bIns="0" rtlCol="0">
            <a:noAutofit/>
          </a:bodyPr>
          <a:lstStyle/>
          <a:p>
            <a:pPr marL="182563" indent="-182563"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Version 2</a:t>
            </a:r>
          </a:p>
          <a:p>
            <a:pPr marL="182563" marR="0" lvl="0" indent="-182563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endParaRPr lang="en-US" sz="1600" dirty="0"/>
          </a:p>
        </p:txBody>
      </p:sp>
      <p:sp>
        <p:nvSpPr>
          <p:cNvPr id="13" name="Snip Diagonal Corner Rectangle 18">
            <a:extLst>
              <a:ext uri="{FF2B5EF4-FFF2-40B4-BE49-F238E27FC236}">
                <a16:creationId xmlns:a16="http://schemas.microsoft.com/office/drawing/2014/main" id="{401E12C0-C10E-9B65-A013-BF42F05A50CB}"/>
              </a:ext>
            </a:extLst>
          </p:cNvPr>
          <p:cNvSpPr/>
          <p:nvPr/>
        </p:nvSpPr>
        <p:spPr bwMode="gray">
          <a:xfrm>
            <a:off x="5724831" y="2191143"/>
            <a:ext cx="648072" cy="936104"/>
          </a:xfrm>
          <a:prstGeom prst="snip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Snip Diagonal Corner Rectangle 20">
            <a:extLst>
              <a:ext uri="{FF2B5EF4-FFF2-40B4-BE49-F238E27FC236}">
                <a16:creationId xmlns:a16="http://schemas.microsoft.com/office/drawing/2014/main" id="{95A7C4C2-E4B6-C3B8-F156-CD644865A7CF}"/>
              </a:ext>
            </a:extLst>
          </p:cNvPr>
          <p:cNvSpPr/>
          <p:nvPr/>
        </p:nvSpPr>
        <p:spPr bwMode="gray">
          <a:xfrm>
            <a:off x="3885285" y="2191612"/>
            <a:ext cx="648072" cy="936104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0AADE6-B509-5484-FB6F-EF983C33AA95}"/>
              </a:ext>
            </a:extLst>
          </p:cNvPr>
          <p:cNvSpPr txBox="1"/>
          <p:nvPr/>
        </p:nvSpPr>
        <p:spPr bwMode="gray">
          <a:xfrm>
            <a:off x="2230668" y="2513540"/>
            <a:ext cx="463143" cy="4563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1A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3D0FB5-1E9E-E112-EBE3-203D029DD77A}"/>
              </a:ext>
            </a:extLst>
          </p:cNvPr>
          <p:cNvSpPr txBox="1"/>
          <p:nvPr/>
        </p:nvSpPr>
        <p:spPr bwMode="gray">
          <a:xfrm>
            <a:off x="4045651" y="2513539"/>
            <a:ext cx="463143" cy="4563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1B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A5B567-5D1B-5D13-BA70-2FBAC72635A9}"/>
              </a:ext>
            </a:extLst>
          </p:cNvPr>
          <p:cNvSpPr txBox="1"/>
          <p:nvPr/>
        </p:nvSpPr>
        <p:spPr bwMode="gray">
          <a:xfrm>
            <a:off x="5895830" y="2513538"/>
            <a:ext cx="463143" cy="4563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1B</a:t>
            </a:r>
          </a:p>
        </p:txBody>
      </p:sp>
      <p:sp>
        <p:nvSpPr>
          <p:cNvPr id="18" name="Snip Diagonal Corner Rectangle 23">
            <a:extLst>
              <a:ext uri="{FF2B5EF4-FFF2-40B4-BE49-F238E27FC236}">
                <a16:creationId xmlns:a16="http://schemas.microsoft.com/office/drawing/2014/main" id="{60DE4AC6-CCD2-F470-4DE8-9C88B28E081D}"/>
              </a:ext>
            </a:extLst>
          </p:cNvPr>
          <p:cNvSpPr/>
          <p:nvPr/>
        </p:nvSpPr>
        <p:spPr bwMode="gray">
          <a:xfrm>
            <a:off x="3885216" y="3507854"/>
            <a:ext cx="648072" cy="936104"/>
          </a:xfrm>
          <a:prstGeom prst="snip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Snip Diagonal Corner Rectangle 24">
            <a:extLst>
              <a:ext uri="{FF2B5EF4-FFF2-40B4-BE49-F238E27FC236}">
                <a16:creationId xmlns:a16="http://schemas.microsoft.com/office/drawing/2014/main" id="{DA17E575-8D0D-A795-A7AF-A6C492B43055}"/>
              </a:ext>
            </a:extLst>
          </p:cNvPr>
          <p:cNvSpPr/>
          <p:nvPr/>
        </p:nvSpPr>
        <p:spPr bwMode="gray">
          <a:xfrm>
            <a:off x="5718243" y="3507854"/>
            <a:ext cx="648072" cy="936104"/>
          </a:xfrm>
          <a:prstGeom prst="snip2Diag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8B88FB-2277-5D89-9B14-D366AD179B0D}"/>
              </a:ext>
            </a:extLst>
          </p:cNvPr>
          <p:cNvSpPr txBox="1"/>
          <p:nvPr/>
        </p:nvSpPr>
        <p:spPr bwMode="gray">
          <a:xfrm>
            <a:off x="2251763" y="3853802"/>
            <a:ext cx="463143" cy="4563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2A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21BCC-2C62-236E-3DF0-F7D404B70C22}"/>
              </a:ext>
            </a:extLst>
          </p:cNvPr>
          <p:cNvSpPr txBox="1"/>
          <p:nvPr/>
        </p:nvSpPr>
        <p:spPr bwMode="gray">
          <a:xfrm>
            <a:off x="4036849" y="3829312"/>
            <a:ext cx="463143" cy="4563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/>
              <a:t>2A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6EA18A-4ABD-33AF-B5D7-BD8C29013AC2}"/>
              </a:ext>
            </a:extLst>
          </p:cNvPr>
          <p:cNvSpPr txBox="1"/>
          <p:nvPr/>
        </p:nvSpPr>
        <p:spPr bwMode="gray">
          <a:xfrm>
            <a:off x="5873881" y="3829313"/>
            <a:ext cx="463143" cy="45638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2B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C5A7D2-B1FE-4088-A5F0-E51E0DCDF728}"/>
              </a:ext>
            </a:extLst>
          </p:cNvPr>
          <p:cNvSpPr txBox="1"/>
          <p:nvPr/>
        </p:nvSpPr>
        <p:spPr bwMode="gray">
          <a:xfrm>
            <a:off x="7822276" y="422286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988451-CA2A-02F4-3B3D-6897D062766D}"/>
              </a:ext>
            </a:extLst>
          </p:cNvPr>
          <p:cNvSpPr txBox="1"/>
          <p:nvPr/>
        </p:nvSpPr>
        <p:spPr bwMode="gray">
          <a:xfrm>
            <a:off x="8196349" y="420624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DE" sz="1200" dirty="0" err="1"/>
          </a:p>
        </p:txBody>
      </p:sp>
    </p:spTree>
    <p:extLst>
      <p:ext uri="{BB962C8B-B14F-4D97-AF65-F5344CB8AC3E}">
        <p14:creationId xmlns:p14="http://schemas.microsoft.com/office/powerpoint/2010/main" val="4186409165"/>
      </p:ext>
    </p:extLst>
  </p:cSld>
  <p:clrMapOvr>
    <a:masterClrMapping/>
  </p:clrMapOvr>
  <p:transition spd="slow">
    <p:wipe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D6BE1B-6377-EF35-1D25-44D8096F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Git: Branches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E8354C8-0EC6-4E82-78A9-A23CC447C67F}"/>
              </a:ext>
            </a:extLst>
          </p:cNvPr>
          <p:cNvSpPr/>
          <p:nvPr/>
        </p:nvSpPr>
        <p:spPr bwMode="gray">
          <a:xfrm>
            <a:off x="401404" y="2451966"/>
            <a:ext cx="1008112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B5BDE4-3436-C087-FE39-A619D38BE6EE}"/>
              </a:ext>
            </a:extLst>
          </p:cNvPr>
          <p:cNvSpPr/>
          <p:nvPr/>
        </p:nvSpPr>
        <p:spPr bwMode="gray">
          <a:xfrm>
            <a:off x="1409516" y="3821444"/>
            <a:ext cx="1008112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2F0AB65-47CC-A16C-8C21-DBB39A6DEF0E}"/>
              </a:ext>
            </a:extLst>
          </p:cNvPr>
          <p:cNvSpPr/>
          <p:nvPr/>
        </p:nvSpPr>
        <p:spPr bwMode="gray">
          <a:xfrm>
            <a:off x="1985580" y="2451966"/>
            <a:ext cx="1008112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4113A5A-CCC3-447E-E517-B5DE6F24C6F7}"/>
              </a:ext>
            </a:extLst>
          </p:cNvPr>
          <p:cNvSpPr/>
          <p:nvPr/>
        </p:nvSpPr>
        <p:spPr bwMode="gray">
          <a:xfrm>
            <a:off x="2971301" y="3821444"/>
            <a:ext cx="1008112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94C255B-4F53-6270-765F-4D5606D1D1EB}"/>
              </a:ext>
            </a:extLst>
          </p:cNvPr>
          <p:cNvSpPr/>
          <p:nvPr/>
        </p:nvSpPr>
        <p:spPr bwMode="gray">
          <a:xfrm>
            <a:off x="3476997" y="2470435"/>
            <a:ext cx="1008112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B0E7ABC-C4B2-BA30-94B8-66349482A433}"/>
              </a:ext>
            </a:extLst>
          </p:cNvPr>
          <p:cNvSpPr/>
          <p:nvPr/>
        </p:nvSpPr>
        <p:spPr bwMode="gray">
          <a:xfrm>
            <a:off x="4937908" y="3262649"/>
            <a:ext cx="1008112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2D70A27-896A-241D-02F4-8F562D2B14B9}"/>
              </a:ext>
            </a:extLst>
          </p:cNvPr>
          <p:cNvSpPr/>
          <p:nvPr/>
        </p:nvSpPr>
        <p:spPr bwMode="gray">
          <a:xfrm>
            <a:off x="3155097" y="1431857"/>
            <a:ext cx="1008112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937BB89-06C6-1977-B371-2401872576BA}"/>
              </a:ext>
            </a:extLst>
          </p:cNvPr>
          <p:cNvSpPr/>
          <p:nvPr/>
        </p:nvSpPr>
        <p:spPr bwMode="gray">
          <a:xfrm>
            <a:off x="1409516" y="1460888"/>
            <a:ext cx="1008112" cy="6480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CB00AC-FCA9-E07C-8EFC-C4DE0BB5189F}"/>
              </a:ext>
            </a:extLst>
          </p:cNvPr>
          <p:cNvCxnSpPr/>
          <p:nvPr/>
        </p:nvCxnSpPr>
        <p:spPr bwMode="gray">
          <a:xfrm flipH="1">
            <a:off x="977468" y="2019918"/>
            <a:ext cx="360040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F10901-215C-871C-963E-956860E1C499}"/>
              </a:ext>
            </a:extLst>
          </p:cNvPr>
          <p:cNvCxnSpPr/>
          <p:nvPr/>
        </p:nvCxnSpPr>
        <p:spPr bwMode="gray">
          <a:xfrm flipH="1">
            <a:off x="2449601" y="1768212"/>
            <a:ext cx="665461" cy="6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2B4780-E28E-016E-7115-D50DFF5094A2}"/>
              </a:ext>
            </a:extLst>
          </p:cNvPr>
          <p:cNvCxnSpPr/>
          <p:nvPr/>
        </p:nvCxnSpPr>
        <p:spPr bwMode="gray">
          <a:xfrm flipH="1" flipV="1">
            <a:off x="1502275" y="2772305"/>
            <a:ext cx="41129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3AFB47-10E1-6CD0-005A-7FBE977D50B5}"/>
              </a:ext>
            </a:extLst>
          </p:cNvPr>
          <p:cNvCxnSpPr/>
          <p:nvPr/>
        </p:nvCxnSpPr>
        <p:spPr bwMode="gray">
          <a:xfrm flipH="1">
            <a:off x="3041843" y="2772305"/>
            <a:ext cx="360040" cy="3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F1A7FBF-6530-B06A-E5B7-072415D12AA5}"/>
              </a:ext>
            </a:extLst>
          </p:cNvPr>
          <p:cNvCxnSpPr/>
          <p:nvPr/>
        </p:nvCxnSpPr>
        <p:spPr bwMode="gray">
          <a:xfrm flipH="1" flipV="1">
            <a:off x="1079607" y="3244054"/>
            <a:ext cx="319533" cy="456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AD980-C523-779F-B5F1-A397A05E54DE}"/>
              </a:ext>
            </a:extLst>
          </p:cNvPr>
          <p:cNvCxnSpPr/>
          <p:nvPr/>
        </p:nvCxnSpPr>
        <p:spPr bwMode="gray">
          <a:xfrm flipH="1">
            <a:off x="2487996" y="4145480"/>
            <a:ext cx="34975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74ABF6-ABCF-E82A-8C3A-2F241D85A81F}"/>
              </a:ext>
            </a:extLst>
          </p:cNvPr>
          <p:cNvCxnSpPr/>
          <p:nvPr/>
        </p:nvCxnSpPr>
        <p:spPr bwMode="gray">
          <a:xfrm flipH="1">
            <a:off x="4163209" y="3700096"/>
            <a:ext cx="630683" cy="3493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E02B16-844C-DF20-656C-6281E3FEFCAA}"/>
              </a:ext>
            </a:extLst>
          </p:cNvPr>
          <p:cNvCxnSpPr/>
          <p:nvPr/>
        </p:nvCxnSpPr>
        <p:spPr bwMode="gray">
          <a:xfrm flipH="1" flipV="1">
            <a:off x="4361844" y="3244054"/>
            <a:ext cx="432048" cy="2570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35DE342-4420-E237-AA9A-9245ACA31E70}"/>
              </a:ext>
            </a:extLst>
          </p:cNvPr>
          <p:cNvSpPr txBox="1"/>
          <p:nvPr/>
        </p:nvSpPr>
        <p:spPr bwMode="gray">
          <a:xfrm>
            <a:off x="677995" y="2633279"/>
            <a:ext cx="454930" cy="278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CO1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BB05E-7C1E-2B8F-F765-96250931690A}"/>
              </a:ext>
            </a:extLst>
          </p:cNvPr>
          <p:cNvSpPr txBox="1"/>
          <p:nvPr/>
        </p:nvSpPr>
        <p:spPr bwMode="gray">
          <a:xfrm>
            <a:off x="2260531" y="2645592"/>
            <a:ext cx="454930" cy="152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CO4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004CD3-7B0A-6542-4742-8DFE8AD89D98}"/>
              </a:ext>
            </a:extLst>
          </p:cNvPr>
          <p:cNvSpPr txBox="1"/>
          <p:nvPr/>
        </p:nvSpPr>
        <p:spPr bwMode="gray">
          <a:xfrm>
            <a:off x="1686107" y="1645898"/>
            <a:ext cx="454930" cy="278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CO3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DF93A15-E883-9DF8-93EA-A6CF0266EB5B}"/>
              </a:ext>
            </a:extLst>
          </p:cNvPr>
          <p:cNvSpPr txBox="1"/>
          <p:nvPr/>
        </p:nvSpPr>
        <p:spPr bwMode="gray">
          <a:xfrm>
            <a:off x="3401883" y="1626102"/>
            <a:ext cx="454930" cy="278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CO1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956EAB-7274-F09C-BC00-6FD2BD67BC48}"/>
              </a:ext>
            </a:extLst>
          </p:cNvPr>
          <p:cNvSpPr txBox="1"/>
          <p:nvPr/>
        </p:nvSpPr>
        <p:spPr bwMode="gray">
          <a:xfrm>
            <a:off x="1631084" y="4006454"/>
            <a:ext cx="454930" cy="278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CO2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7C2F59-145F-3D88-3EAA-4613DEF2355A}"/>
              </a:ext>
            </a:extLst>
          </p:cNvPr>
          <p:cNvSpPr txBox="1"/>
          <p:nvPr/>
        </p:nvSpPr>
        <p:spPr bwMode="gray">
          <a:xfrm>
            <a:off x="3204223" y="4006453"/>
            <a:ext cx="454930" cy="278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CO6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FE7266-C92F-46E7-15CE-1C8B4770B3F6}"/>
              </a:ext>
            </a:extLst>
          </p:cNvPr>
          <p:cNvSpPr txBox="1"/>
          <p:nvPr/>
        </p:nvSpPr>
        <p:spPr bwMode="gray">
          <a:xfrm>
            <a:off x="3713772" y="2659235"/>
            <a:ext cx="454930" cy="278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CO5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BE0896-FEA7-1405-DBA2-FDD1B3695ED8}"/>
              </a:ext>
            </a:extLst>
          </p:cNvPr>
          <p:cNvSpPr txBox="1"/>
          <p:nvPr/>
        </p:nvSpPr>
        <p:spPr bwMode="gray">
          <a:xfrm>
            <a:off x="5232743" y="3447659"/>
            <a:ext cx="454930" cy="27805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CO7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AACE5-25DC-E877-185B-EB7A910762AD}"/>
              </a:ext>
            </a:extLst>
          </p:cNvPr>
          <p:cNvSpPr txBox="1"/>
          <p:nvPr/>
        </p:nvSpPr>
        <p:spPr bwMode="gray">
          <a:xfrm>
            <a:off x="6378068" y="3447659"/>
            <a:ext cx="786220" cy="334482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Main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16A5A0-918D-4693-94D2-1F2D0F865CB7}"/>
              </a:ext>
            </a:extLst>
          </p:cNvPr>
          <p:cNvCxnSpPr/>
          <p:nvPr/>
        </p:nvCxnSpPr>
        <p:spPr bwMode="gray">
          <a:xfrm flipH="1">
            <a:off x="5960846" y="3611204"/>
            <a:ext cx="360040" cy="36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8B82E8B-9506-BB35-3B80-E1DE9A3B2008}"/>
              </a:ext>
            </a:extLst>
          </p:cNvPr>
          <p:cNvSpPr txBox="1"/>
          <p:nvPr/>
        </p:nvSpPr>
        <p:spPr bwMode="gray">
          <a:xfrm>
            <a:off x="6378068" y="2554551"/>
            <a:ext cx="786220" cy="334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HEAD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7B0E6B-4340-C699-DAF4-8E3A08B4EB9E}"/>
              </a:ext>
            </a:extLst>
          </p:cNvPr>
          <p:cNvCxnSpPr/>
          <p:nvPr/>
        </p:nvCxnSpPr>
        <p:spPr bwMode="gray">
          <a:xfrm>
            <a:off x="6771178" y="2937286"/>
            <a:ext cx="0" cy="435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4B48AB0-E2C8-D777-5C17-A8CBC6AA97ED}"/>
              </a:ext>
            </a:extLst>
          </p:cNvPr>
          <p:cNvSpPr txBox="1"/>
          <p:nvPr/>
        </p:nvSpPr>
        <p:spPr bwMode="gray">
          <a:xfrm>
            <a:off x="4975493" y="4469516"/>
            <a:ext cx="786220" cy="334482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Feature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8466D3-6248-1380-329A-8E05E541B774}"/>
              </a:ext>
            </a:extLst>
          </p:cNvPr>
          <p:cNvCxnSpPr/>
          <p:nvPr/>
        </p:nvCxnSpPr>
        <p:spPr bwMode="gray">
          <a:xfrm flipH="1" flipV="1">
            <a:off x="4163210" y="4284504"/>
            <a:ext cx="718024" cy="3237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25926D-7F42-F40A-438B-97115793468F}"/>
              </a:ext>
            </a:extLst>
          </p:cNvPr>
          <p:cNvSpPr txBox="1"/>
          <p:nvPr/>
        </p:nvSpPr>
        <p:spPr bwMode="gray">
          <a:xfrm>
            <a:off x="5067098" y="1569671"/>
            <a:ext cx="1166954" cy="334482"/>
          </a:xfrm>
          <a:prstGeom prst="rect">
            <a:avLst/>
          </a:prstGeom>
          <a:solidFill>
            <a:schemeClr val="tx2"/>
          </a:solidFill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1600">
                <a:solidFill>
                  <a:schemeClr val="bg1"/>
                </a:solidFill>
              </a:rPr>
              <a:t>Bastelkiste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8CE1DB-640E-1890-8FD0-76C14C23491B}"/>
              </a:ext>
            </a:extLst>
          </p:cNvPr>
          <p:cNvCxnSpPr/>
          <p:nvPr/>
        </p:nvCxnSpPr>
        <p:spPr bwMode="gray">
          <a:xfrm flipH="1">
            <a:off x="4239884" y="1730047"/>
            <a:ext cx="665461" cy="68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2245863"/>
      </p:ext>
    </p:extLst>
  </p:cSld>
  <p:clrMapOvr>
    <a:masterClrMapping/>
  </p:clrMapOvr>
  <p:transition spd="slow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47D643-A629-EFF7-45DC-7A685C85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Merge Konflikte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7F88CAA-B0BA-E71D-98BF-7FE04DC84ABC}"/>
              </a:ext>
            </a:extLst>
          </p:cNvPr>
          <p:cNvSpPr txBox="1">
            <a:spLocks/>
          </p:cNvSpPr>
          <p:nvPr/>
        </p:nvSpPr>
        <p:spPr>
          <a:xfrm>
            <a:off x="683568" y="1520474"/>
            <a:ext cx="2016224" cy="256344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Datei</a:t>
            </a:r>
            <a:r>
              <a:rPr lang="en-US" b="1" dirty="0"/>
              <a:t> 1</a:t>
            </a:r>
          </a:p>
          <a:p>
            <a:pPr algn="ctr">
              <a:lnSpc>
                <a:spcPct val="150000"/>
              </a:lnSpc>
            </a:pPr>
            <a:endParaRPr lang="en-US" sz="24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B’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C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D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8D096E70-3DB8-2F43-C4D4-09D737AD9E72}"/>
              </a:ext>
            </a:extLst>
          </p:cNvPr>
          <p:cNvSpPr txBox="1">
            <a:spLocks/>
          </p:cNvSpPr>
          <p:nvPr/>
        </p:nvSpPr>
        <p:spPr bwMode="gray">
          <a:xfrm>
            <a:off x="4788024" y="1520474"/>
            <a:ext cx="2341015" cy="2563444"/>
          </a:xfrm>
          <a:prstGeom prst="rect">
            <a:avLst/>
          </a:prstGeom>
          <a:ln w="25400">
            <a:solidFill>
              <a:schemeClr val="accent1"/>
            </a:solidFill>
          </a:ln>
        </p:spPr>
        <p:txBody>
          <a:bodyPr vert="horz" lIns="0" tIns="0" rIns="0" bIns="0" spcCol="3600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975" indent="-180975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8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ts val="2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ts val="21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err="1"/>
              <a:t>Datei</a:t>
            </a:r>
            <a:r>
              <a:rPr lang="en-US" b="1" dirty="0"/>
              <a:t> 2</a:t>
            </a:r>
            <a:endParaRPr lang="en-US" sz="24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A</a:t>
            </a:r>
          </a:p>
          <a:p>
            <a:pPr algn="ctr">
              <a:lnSpc>
                <a:spcPct val="150000"/>
              </a:lnSpc>
            </a:pPr>
            <a:r>
              <a:rPr lang="en-US" sz="2000" dirty="0"/>
              <a:t> B’’</a:t>
            </a:r>
          </a:p>
          <a:p>
            <a:pPr algn="ctr">
              <a:lnSpc>
                <a:spcPct val="150000"/>
              </a:lnSpc>
            </a:pPr>
            <a:endParaRPr lang="en-US" sz="2000" dirty="0"/>
          </a:p>
          <a:p>
            <a:pPr algn="ctr">
              <a:lnSpc>
                <a:spcPct val="150000"/>
              </a:lnSpc>
            </a:pPr>
            <a:r>
              <a:rPr lang="en-US" sz="2000" dirty="0"/>
              <a:t>D</a:t>
            </a:r>
          </a:p>
          <a:p>
            <a:pPr algn="ctr"/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258A0-9C52-AF1A-3D49-6AC7C7C3BB12}"/>
              </a:ext>
            </a:extLst>
          </p:cNvPr>
          <p:cNvSpPr txBox="1"/>
          <p:nvPr/>
        </p:nvSpPr>
        <p:spPr bwMode="gray">
          <a:xfrm>
            <a:off x="358777" y="4623195"/>
            <a:ext cx="6770262" cy="39074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lIns="0" tIns="0" rIns="0" bIns="0" rtlCol="0">
            <a:noAutofit/>
          </a:bodyPr>
          <a:lstStyle/>
          <a:p>
            <a:pPr marL="182563" marR="0" lvl="0" indent="-182563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Original 	        A       B        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FDFA5-123B-654B-C30C-E179AE7E3F3A}"/>
              </a:ext>
            </a:extLst>
          </p:cNvPr>
          <p:cNvSpPr txBox="1"/>
          <p:nvPr/>
        </p:nvSpPr>
        <p:spPr bwMode="gray">
          <a:xfrm>
            <a:off x="3515051" y="1672518"/>
            <a:ext cx="457714" cy="590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marL="182563" marR="0" lvl="0" indent="-182563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A1270-A7F2-4B24-7515-80E470C1BA10}"/>
              </a:ext>
            </a:extLst>
          </p:cNvPr>
          <p:cNvSpPr txBox="1"/>
          <p:nvPr/>
        </p:nvSpPr>
        <p:spPr bwMode="gray">
          <a:xfrm>
            <a:off x="3515051" y="2262536"/>
            <a:ext cx="457714" cy="590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marL="182563" marR="0" lvl="0" indent="-182563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31B511-3D50-72BE-D539-C48E2939BE6A}"/>
              </a:ext>
            </a:extLst>
          </p:cNvPr>
          <p:cNvSpPr txBox="1"/>
          <p:nvPr/>
        </p:nvSpPr>
        <p:spPr bwMode="gray">
          <a:xfrm>
            <a:off x="3515051" y="3448703"/>
            <a:ext cx="457714" cy="590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marL="182563" marR="0" lvl="0" indent="-182563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C2F97-E6F9-45E4-43B4-34191C011104}"/>
              </a:ext>
            </a:extLst>
          </p:cNvPr>
          <p:cNvSpPr txBox="1"/>
          <p:nvPr/>
        </p:nvSpPr>
        <p:spPr bwMode="gray">
          <a:xfrm>
            <a:off x="3515051" y="2859204"/>
            <a:ext cx="457714" cy="5900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marL="182563" marR="0" lvl="0" indent="-182563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 sz="2000" dirty="0"/>
              <a:t>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61CAB-EAE3-C830-CE9E-831EAB552EBA}"/>
              </a:ext>
            </a:extLst>
          </p:cNvPr>
          <p:cNvCxnSpPr/>
          <p:nvPr/>
        </p:nvCxnSpPr>
        <p:spPr bwMode="gray">
          <a:xfrm flipH="1">
            <a:off x="4252156" y="2637253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C4BD8C-9DFD-9E77-1B4A-BCF6282A8C12}"/>
              </a:ext>
            </a:extLst>
          </p:cNvPr>
          <p:cNvCxnSpPr/>
          <p:nvPr/>
        </p:nvCxnSpPr>
        <p:spPr bwMode="gray">
          <a:xfrm flipV="1">
            <a:off x="1875892" y="2715766"/>
            <a:ext cx="1399964" cy="112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C8761-2B24-C5C8-F9B7-5D9AC765FB33}"/>
              </a:ext>
            </a:extLst>
          </p:cNvPr>
          <p:cNvCxnSpPr/>
          <p:nvPr/>
        </p:nvCxnSpPr>
        <p:spPr bwMode="gray">
          <a:xfrm flipH="1">
            <a:off x="4211960" y="3723878"/>
            <a:ext cx="144016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6275A6-EF5D-E8FC-8DC0-E82AD1604551}"/>
              </a:ext>
            </a:extLst>
          </p:cNvPr>
          <p:cNvCxnSpPr/>
          <p:nvPr/>
        </p:nvCxnSpPr>
        <p:spPr bwMode="gray">
          <a:xfrm flipV="1">
            <a:off x="1835696" y="3795886"/>
            <a:ext cx="144016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216697"/>
      </p:ext>
    </p:extLst>
  </p:cSld>
  <p:clrMapOvr>
    <a:masterClrMapping/>
  </p:clrMapOvr>
  <p:transition spd="slow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BC5CD0-EEA8-B81D-EBAC-20B48DCC1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</a:t>
            </a:r>
            <a:r>
              <a:rPr lang="en-GB" dirty="0" err="1"/>
              <a:t>init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help, git help &lt;</a:t>
            </a:r>
            <a:r>
              <a:rPr lang="en-GB" dirty="0" err="1"/>
              <a:t>befehl</a:t>
            </a:r>
            <a:r>
              <a:rPr lang="en-GB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clone &lt;repo link&gt;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status, git log, git diff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pull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add &lt;file-</a:t>
            </a:r>
            <a:r>
              <a:rPr lang="en-GB" dirty="0" err="1"/>
              <a:t>Pfad</a:t>
            </a:r>
            <a:r>
              <a:rPr lang="en-GB" dirty="0"/>
              <a:t>&gt;, git add -A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commit -m “&lt;commit message&gt;”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push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checkout -b &lt;new branch 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checkout &lt;branch 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 merge &lt;branch name&gt;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A00E10-B06C-AE60-DE94-C4EFC028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Git: Befehle</a:t>
            </a:r>
          </a:p>
        </p:txBody>
      </p:sp>
    </p:spTree>
    <p:extLst>
      <p:ext uri="{BB962C8B-B14F-4D97-AF65-F5344CB8AC3E}">
        <p14:creationId xmlns:p14="http://schemas.microsoft.com/office/powerpoint/2010/main" val="2996975110"/>
      </p:ext>
    </p:extLst>
  </p:cSld>
  <p:clrMapOvr>
    <a:masterClrMapping/>
  </p:clrMapOvr>
  <p:transition spd="slow">
    <p:wipe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BCFE79-204D-85B0-10D1-121BA7A11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Pull Requests im Übungsrepo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AA72C7-63EB-EE9A-D7BF-ABCAE1A5F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03"/>
          <a:stretch/>
        </p:blipFill>
        <p:spPr>
          <a:xfrm>
            <a:off x="804496" y="1248354"/>
            <a:ext cx="3923928" cy="9275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F6C2154-26E3-C411-1FF7-2396DE42B47C}"/>
              </a:ext>
            </a:extLst>
          </p:cNvPr>
          <p:cNvSpPr/>
          <p:nvPr/>
        </p:nvSpPr>
        <p:spPr bwMode="gray">
          <a:xfrm>
            <a:off x="1728441" y="1500146"/>
            <a:ext cx="864096" cy="2880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B4EB1BA0-EF73-F7EF-EF89-5EB76C220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427734"/>
            <a:ext cx="2835549" cy="12677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0EAADD-E23C-9955-FE58-A40AE3012342}"/>
              </a:ext>
            </a:extLst>
          </p:cNvPr>
          <p:cNvSpPr/>
          <p:nvPr/>
        </p:nvSpPr>
        <p:spPr bwMode="gray">
          <a:xfrm>
            <a:off x="1080369" y="2779912"/>
            <a:ext cx="2376264" cy="448426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A3CB2F-FF9A-401C-5023-083EF905CF82}"/>
              </a:ext>
            </a:extLst>
          </p:cNvPr>
          <p:cNvSpPr txBox="1"/>
          <p:nvPr/>
        </p:nvSpPr>
        <p:spPr bwMode="gray">
          <a:xfrm>
            <a:off x="358776" y="1248354"/>
            <a:ext cx="252784" cy="315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2000" dirty="0">
                <a:solidFill>
                  <a:schemeClr val="accent1"/>
                </a:solidFill>
              </a:rPr>
              <a:t>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D326D4-0390-2BF8-50E7-B341EA556E37}"/>
              </a:ext>
            </a:extLst>
          </p:cNvPr>
          <p:cNvSpPr txBox="1"/>
          <p:nvPr/>
        </p:nvSpPr>
        <p:spPr bwMode="gray">
          <a:xfrm>
            <a:off x="358776" y="2414108"/>
            <a:ext cx="252784" cy="315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2000" dirty="0">
                <a:solidFill>
                  <a:schemeClr val="accent1"/>
                </a:solidFill>
              </a:rPr>
              <a:t>2.</a:t>
            </a: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8BC6EA-058F-4537-C9CA-43728ED737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73669"/>
            <a:ext cx="3779912" cy="8276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1BA68A-8964-70B5-65B7-A0BE9029BFE1}"/>
              </a:ext>
            </a:extLst>
          </p:cNvPr>
          <p:cNvSpPr txBox="1"/>
          <p:nvPr/>
        </p:nvSpPr>
        <p:spPr bwMode="gray">
          <a:xfrm>
            <a:off x="358776" y="3873669"/>
            <a:ext cx="252784" cy="3152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2000" dirty="0">
                <a:solidFill>
                  <a:schemeClr val="accent1"/>
                </a:solidFill>
              </a:rPr>
              <a:t>3.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FE14C-E50B-6046-FCDB-140F646C7DA4}"/>
              </a:ext>
            </a:extLst>
          </p:cNvPr>
          <p:cNvSpPr/>
          <p:nvPr/>
        </p:nvSpPr>
        <p:spPr bwMode="gray">
          <a:xfrm>
            <a:off x="1187624" y="4371950"/>
            <a:ext cx="1008112" cy="2880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E16628-4D12-B859-7D0C-EEB8C79ED919}"/>
              </a:ext>
            </a:extLst>
          </p:cNvPr>
          <p:cNvCxnSpPr>
            <a:cxnSpLocks/>
          </p:cNvCxnSpPr>
          <p:nvPr/>
        </p:nvCxnSpPr>
        <p:spPr bwMode="gray">
          <a:xfrm flipH="1">
            <a:off x="4427984" y="3616268"/>
            <a:ext cx="936104" cy="8276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026155-63E4-E5AA-5FD9-3FDA3B6292D7}"/>
              </a:ext>
            </a:extLst>
          </p:cNvPr>
          <p:cNvSpPr txBox="1"/>
          <p:nvPr/>
        </p:nvSpPr>
        <p:spPr bwMode="gray">
          <a:xfrm>
            <a:off x="5480869" y="3380167"/>
            <a:ext cx="1998688" cy="8276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600" dirty="0">
                <a:solidFill>
                  <a:schemeClr val="accent1"/>
                </a:solidFill>
              </a:rPr>
              <a:t>Lokal mergen ist auch eine Option</a:t>
            </a:r>
          </a:p>
        </p:txBody>
      </p:sp>
    </p:spTree>
    <p:extLst>
      <p:ext uri="{BB962C8B-B14F-4D97-AF65-F5344CB8AC3E}">
        <p14:creationId xmlns:p14="http://schemas.microsoft.com/office/powerpoint/2010/main" val="3977342136"/>
      </p:ext>
    </p:extLst>
  </p:cSld>
  <p:clrMapOvr>
    <a:masterClrMapping/>
  </p:clrMapOvr>
  <p:transition spd="slow">
    <p:wipe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3918</TotalTime>
  <Words>481</Words>
  <Application>Microsoft Macintosh PowerPoint</Application>
  <PresentationFormat>On-screen Show (16:9)</PresentationFormat>
  <Paragraphs>115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Courier New</vt:lpstr>
      <vt:lpstr>Open Sans</vt:lpstr>
      <vt:lpstr>Verdana</vt:lpstr>
      <vt:lpstr>TEMPLATE DEF Faculty v2022</vt:lpstr>
      <vt:lpstr>Programmiertechnik II</vt:lpstr>
      <vt:lpstr>Überblick</vt:lpstr>
      <vt:lpstr>Install &amp; Register</vt:lpstr>
      <vt:lpstr>Git vs. GitHub</vt:lpstr>
      <vt:lpstr>Git</vt:lpstr>
      <vt:lpstr>Git: Branches</vt:lpstr>
      <vt:lpstr>Merge Konflikte</vt:lpstr>
      <vt:lpstr>Git: Befehle</vt:lpstr>
      <vt:lpstr>Pull Requests im Übungsrepo</vt:lpstr>
      <vt:lpstr>GitHub Classrooms: Autograding</vt:lpstr>
      <vt:lpstr>Iterator</vt:lpstr>
      <vt:lpstr>File Stream (std::ifstream)</vt:lpstr>
      <vt:lpstr>Viel Spaß bis zur nächsten Vorlesung!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Hennicke, Leonhard</cp:lastModifiedBy>
  <cp:revision>97</cp:revision>
  <cp:lastPrinted>2014-05-07T12:19:03Z</cp:lastPrinted>
  <dcterms:created xsi:type="dcterms:W3CDTF">2022-08-10T08:10:37Z</dcterms:created>
  <dcterms:modified xsi:type="dcterms:W3CDTF">2025-04-17T14:12:04Z</dcterms:modified>
</cp:coreProperties>
</file>