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08e08662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08e08662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08e08662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08e08662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08e08662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08e08662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08e08662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08e08662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08e08662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08e08662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08e08662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08e08662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08e08662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08e08662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08e08662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08e08662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08e08662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08e08662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08e08662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08e08662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08e08662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08e08662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08e08662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08e08662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08e08662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08e08662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08e08662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08e08662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GaBqf-pSMj0pUnujSfn83UYtZvyvQ7PT/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EA3296dxa7Nz1pnwSTS5vElzjZWwgxiq/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QD-llOxza2xwNN6jevWkL8Z7umycNRpZ/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CdQHTDDuDCKKR_P4MhL8vjzCARlQ3pDz/view" TargetMode="Externa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dZmv8SHvx7x5r5I4hDnkSgB4jZxQLlQl/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3 Stratego 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Parker Jones, Jesse Chen, Emily Pencek, Yosef Jacobson</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Wow Factor: Battle Animation</a:t>
            </a:r>
            <a:endParaRPr/>
          </a:p>
        </p:txBody>
      </p:sp>
      <p:pic>
        <p:nvPicPr>
          <p:cNvPr id="119" name="Google Shape;119;p22" title="Stratego 2020-12-09 20-24-56_Trim.mp4">
            <a:hlinkClick r:id="rId3"/>
          </p:cNvPr>
          <p:cNvPicPr preferRelativeResize="0"/>
          <p:nvPr/>
        </p:nvPicPr>
        <p:blipFill>
          <a:blip r:embed="rId4">
            <a:alphaModFix/>
          </a:blip>
          <a:stretch>
            <a:fillRect/>
          </a:stretch>
        </p:blipFill>
        <p:spPr>
          <a:xfrm>
            <a:off x="2286000" y="10177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Wow Factor: Tie Animation</a:t>
            </a:r>
            <a:endParaRPr/>
          </a:p>
          <a:p>
            <a:pPr indent="0" lvl="0" marL="0" rtl="0" algn="l">
              <a:spcBef>
                <a:spcPts val="0"/>
              </a:spcBef>
              <a:spcAft>
                <a:spcPts val="0"/>
              </a:spcAft>
              <a:buNone/>
            </a:pPr>
            <a:r>
              <a:t/>
            </a:r>
            <a:endParaRPr/>
          </a:p>
        </p:txBody>
      </p:sp>
      <p:pic>
        <p:nvPicPr>
          <p:cNvPr id="125" name="Google Shape;125;p23" title="Stratego 2020-12-09 21-15-18_Trim.mp4">
            <a:hlinkClick r:id="rId3"/>
          </p:cNvPr>
          <p:cNvPicPr preferRelativeResize="0"/>
          <p:nvPr/>
        </p:nvPicPr>
        <p:blipFill>
          <a:blip r:embed="rId4">
            <a:alphaModFix/>
          </a:blip>
          <a:stretch>
            <a:fillRect/>
          </a:stretch>
        </p:blipFill>
        <p:spPr>
          <a:xfrm>
            <a:off x="2286000" y="10177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Wow Factor: Bomb Animation</a:t>
            </a:r>
            <a:endParaRPr/>
          </a:p>
          <a:p>
            <a:pPr indent="0" lvl="0" marL="0" rtl="0" algn="l">
              <a:spcBef>
                <a:spcPts val="0"/>
              </a:spcBef>
              <a:spcAft>
                <a:spcPts val="0"/>
              </a:spcAft>
              <a:buNone/>
            </a:pPr>
            <a:r>
              <a:t/>
            </a:r>
            <a:endParaRPr/>
          </a:p>
        </p:txBody>
      </p:sp>
      <p:pic>
        <p:nvPicPr>
          <p:cNvPr id="131" name="Google Shape;131;p24" title="Stratego 2020-12-09 20-30-47_Trim.mp4">
            <a:hlinkClick r:id="rId3"/>
          </p:cNvPr>
          <p:cNvPicPr preferRelativeResize="0"/>
          <p:nvPr/>
        </p:nvPicPr>
        <p:blipFill>
          <a:blip r:embed="rId4">
            <a:alphaModFix/>
          </a:blip>
          <a:stretch>
            <a:fillRect/>
          </a:stretch>
        </p:blipFill>
        <p:spPr>
          <a:xfrm>
            <a:off x="2286000" y="10177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Wow Factor: Red Wins Animation</a:t>
            </a:r>
            <a:endParaRPr/>
          </a:p>
          <a:p>
            <a:pPr indent="0" lvl="0" marL="0" rtl="0" algn="l">
              <a:spcBef>
                <a:spcPts val="0"/>
              </a:spcBef>
              <a:spcAft>
                <a:spcPts val="0"/>
              </a:spcAft>
              <a:buNone/>
            </a:pPr>
            <a:r>
              <a:t/>
            </a:r>
            <a:endParaRPr/>
          </a:p>
        </p:txBody>
      </p:sp>
      <p:pic>
        <p:nvPicPr>
          <p:cNvPr id="137" name="Google Shape;137;p25" title="Stratego 2020-12-09 20-45-19_Trim.mp4">
            <a:hlinkClick r:id="rId3"/>
          </p:cNvPr>
          <p:cNvPicPr preferRelativeResize="0"/>
          <p:nvPr/>
        </p:nvPicPr>
        <p:blipFill>
          <a:blip r:embed="rId4">
            <a:alphaModFix/>
          </a:blip>
          <a:stretch>
            <a:fillRect/>
          </a:stretch>
        </p:blipFill>
        <p:spPr>
          <a:xfrm>
            <a:off x="2286000" y="10177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Wow Factor: Blue Wins Animation</a:t>
            </a:r>
            <a:endParaRPr/>
          </a:p>
          <a:p>
            <a:pPr indent="0" lvl="0" marL="0" rtl="0" algn="l">
              <a:spcBef>
                <a:spcPts val="0"/>
              </a:spcBef>
              <a:spcAft>
                <a:spcPts val="0"/>
              </a:spcAft>
              <a:buNone/>
            </a:pPr>
            <a:r>
              <a:t/>
            </a:r>
            <a:endParaRPr/>
          </a:p>
        </p:txBody>
      </p:sp>
      <p:pic>
        <p:nvPicPr>
          <p:cNvPr id="143" name="Google Shape;143;p26" title="Stratego 2020-12-09 20-54-14_Trim.mp4">
            <a:hlinkClick r:id="rId3"/>
          </p:cNvPr>
          <p:cNvPicPr preferRelativeResize="0"/>
          <p:nvPr/>
        </p:nvPicPr>
        <p:blipFill>
          <a:blip r:embed="rId4">
            <a:alphaModFix/>
          </a:blip>
          <a:stretch>
            <a:fillRect/>
          </a:stretch>
        </p:blipFill>
        <p:spPr>
          <a:xfrm>
            <a:off x="2286000" y="10177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Main Menu</a:t>
            </a:r>
            <a:endParaRPr/>
          </a:p>
        </p:txBody>
      </p:sp>
      <p:sp>
        <p:nvSpPr>
          <p:cNvPr id="61" name="Google Shape;61;p1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Implemented as a class extending Scene; takes a StrategoView as a parameter</a:t>
            </a:r>
            <a:endParaRPr/>
          </a:p>
          <a:p>
            <a:pPr indent="-304800" lvl="0" marL="457200" rtl="0" algn="l">
              <a:spcBef>
                <a:spcPts val="0"/>
              </a:spcBef>
              <a:spcAft>
                <a:spcPts val="0"/>
              </a:spcAft>
              <a:buSzPts val="1200"/>
              <a:buChar char="●"/>
            </a:pPr>
            <a:r>
              <a:rPr lang="en"/>
              <a:t>Holds a BorderPane with the label and all three buttons</a:t>
            </a:r>
            <a:endParaRPr/>
          </a:p>
          <a:p>
            <a:pPr indent="-304800" lvl="0" marL="457200" rtl="0" algn="l">
              <a:spcBef>
                <a:spcPts val="0"/>
              </a:spcBef>
              <a:spcAft>
                <a:spcPts val="0"/>
              </a:spcAft>
              <a:buSzPts val="1200"/>
              <a:buChar char="●"/>
            </a:pPr>
            <a:r>
              <a:rPr lang="en"/>
              <a:t>Start Game informs the View to draw the main game window, which opens a network setup dialog that, when finished, indirectly creates the Model using the Controller.</a:t>
            </a:r>
            <a:endParaRPr/>
          </a:p>
          <a:p>
            <a:pPr indent="-304800" lvl="0" marL="457200" rtl="0" algn="l">
              <a:spcBef>
                <a:spcPts val="0"/>
              </a:spcBef>
              <a:spcAft>
                <a:spcPts val="0"/>
              </a:spcAft>
              <a:buSzPts val="1200"/>
              <a:buChar char="●"/>
            </a:pPr>
            <a:r>
              <a:rPr lang="en"/>
              <a:t>Rules uses a simple inner class extending Stage to open a new window displaying the static rules image.</a:t>
            </a:r>
            <a:endParaRPr/>
          </a:p>
        </p:txBody>
      </p:sp>
      <p:pic>
        <p:nvPicPr>
          <p:cNvPr id="62" name="Google Shape;62;p14"/>
          <p:cNvPicPr preferRelativeResize="0"/>
          <p:nvPr/>
        </p:nvPicPr>
        <p:blipFill>
          <a:blip r:embed="rId3">
            <a:alphaModFix/>
          </a:blip>
          <a:stretch>
            <a:fillRect/>
          </a:stretch>
        </p:blipFill>
        <p:spPr>
          <a:xfrm>
            <a:off x="3119700" y="342925"/>
            <a:ext cx="3162300" cy="2238375"/>
          </a:xfrm>
          <a:prstGeom prst="rect">
            <a:avLst/>
          </a:prstGeom>
          <a:noFill/>
          <a:ln>
            <a:noFill/>
          </a:ln>
        </p:spPr>
      </p:pic>
      <p:pic>
        <p:nvPicPr>
          <p:cNvPr id="63" name="Google Shape;63;p14"/>
          <p:cNvPicPr preferRelativeResize="0"/>
          <p:nvPr/>
        </p:nvPicPr>
        <p:blipFill>
          <a:blip r:embed="rId4">
            <a:alphaModFix/>
          </a:blip>
          <a:stretch>
            <a:fillRect/>
          </a:stretch>
        </p:blipFill>
        <p:spPr>
          <a:xfrm>
            <a:off x="6362250" y="161963"/>
            <a:ext cx="2719089" cy="2600324"/>
          </a:xfrm>
          <a:prstGeom prst="rect">
            <a:avLst/>
          </a:prstGeom>
          <a:noFill/>
          <a:ln>
            <a:noFill/>
          </a:ln>
        </p:spPr>
      </p:pic>
      <p:pic>
        <p:nvPicPr>
          <p:cNvPr id="64" name="Google Shape;64;p14"/>
          <p:cNvPicPr preferRelativeResize="0"/>
          <p:nvPr/>
        </p:nvPicPr>
        <p:blipFill>
          <a:blip r:embed="rId5">
            <a:alphaModFix/>
          </a:blip>
          <a:stretch>
            <a:fillRect/>
          </a:stretch>
        </p:blipFill>
        <p:spPr>
          <a:xfrm>
            <a:off x="4009250" y="2911650"/>
            <a:ext cx="3962400" cy="165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Game View</a:t>
            </a:r>
            <a:endParaRPr/>
          </a:p>
        </p:txBody>
      </p:sp>
      <p:sp>
        <p:nvSpPr>
          <p:cNvPr id="70" name="Google Shape;70;p15"/>
          <p:cNvSpPr txBox="1"/>
          <p:nvPr>
            <p:ph idx="1" type="body"/>
          </p:nvPr>
        </p:nvSpPr>
        <p:spPr>
          <a:xfrm>
            <a:off x="311700" y="1389600"/>
            <a:ext cx="3546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The Controller holds the Model and handles all interaction with it, and informs the View of which tile to draw in which position on the grid.</a:t>
            </a:r>
            <a:endParaRPr/>
          </a:p>
          <a:p>
            <a:pPr indent="-304800" lvl="0" marL="457200" rtl="0" algn="l">
              <a:spcBef>
                <a:spcPts val="0"/>
              </a:spcBef>
              <a:spcAft>
                <a:spcPts val="0"/>
              </a:spcAft>
              <a:buSzPts val="1200"/>
              <a:buChar char="●"/>
            </a:pPr>
            <a:r>
              <a:rPr lang="en"/>
              <a:t>Before a connection is established, the View shows this screen and prevents user input. The server is red team, and the client is blue team.</a:t>
            </a:r>
            <a:endParaRPr/>
          </a:p>
          <a:p>
            <a:pPr indent="-304800" lvl="0" marL="457200" rtl="0" algn="l">
              <a:spcBef>
                <a:spcPts val="0"/>
              </a:spcBef>
              <a:spcAft>
                <a:spcPts val="0"/>
              </a:spcAft>
              <a:buSzPts val="1200"/>
              <a:buChar char="●"/>
            </a:pPr>
            <a:r>
              <a:rPr lang="en"/>
              <a:t>The Model’s board is maintained as an array of Pieces from the red player’s perspective, and is flipped by the view for the blue player.</a:t>
            </a:r>
            <a:endParaRPr/>
          </a:p>
        </p:txBody>
      </p:sp>
      <p:pic>
        <p:nvPicPr>
          <p:cNvPr id="71" name="Google Shape;71;p15"/>
          <p:cNvPicPr preferRelativeResize="0"/>
          <p:nvPr/>
        </p:nvPicPr>
        <p:blipFill>
          <a:blip r:embed="rId3">
            <a:alphaModFix/>
          </a:blip>
          <a:stretch>
            <a:fillRect/>
          </a:stretch>
        </p:blipFill>
        <p:spPr>
          <a:xfrm>
            <a:off x="4572000" y="152400"/>
            <a:ext cx="3773184"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Game View (cont.)</a:t>
            </a:r>
            <a:endParaRPr/>
          </a:p>
        </p:txBody>
      </p:sp>
      <p:sp>
        <p:nvSpPr>
          <p:cNvPr id="77" name="Google Shape;77;p16"/>
          <p:cNvSpPr txBox="1"/>
          <p:nvPr>
            <p:ph idx="1" type="body"/>
          </p:nvPr>
        </p:nvSpPr>
        <p:spPr>
          <a:xfrm>
            <a:off x="311700" y="1389600"/>
            <a:ext cx="3300900" cy="3179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Once a connection has been established, the players are given 2 minutes to place their pieces. </a:t>
            </a:r>
            <a:r>
              <a:rPr lang="en" sz="1100"/>
              <a:t>This is done using a simple inner class containing a Timer.</a:t>
            </a:r>
            <a:endParaRPr sz="1100"/>
          </a:p>
          <a:p>
            <a:pPr indent="-298450" lvl="0" marL="457200" rtl="0" algn="l">
              <a:spcBef>
                <a:spcPts val="0"/>
              </a:spcBef>
              <a:spcAft>
                <a:spcPts val="0"/>
              </a:spcAft>
              <a:buSzPts val="1100"/>
              <a:buChar char="●"/>
            </a:pPr>
            <a:r>
              <a:rPr lang="en" sz="1100"/>
              <a:t>Once the Timer reaches 0, it </a:t>
            </a:r>
            <a:r>
              <a:rPr lang="en" sz="1100"/>
              <a:t>informs the View to automatically place any remaining pieces, and sends a BEGIN_GAME message. This informs each View to start the game phase.</a:t>
            </a:r>
            <a:endParaRPr sz="1100"/>
          </a:p>
          <a:p>
            <a:pPr indent="-298450" lvl="0" marL="457200" rtl="0" algn="l">
              <a:spcBef>
                <a:spcPts val="0"/>
              </a:spcBef>
              <a:spcAft>
                <a:spcPts val="0"/>
              </a:spcAft>
              <a:buSzPts val="1100"/>
              <a:buChar char="●"/>
            </a:pPr>
            <a:r>
              <a:rPr lang="en" sz="1100"/>
              <a:t>Pieces can be placed by selecting the piece and then a valid tile (indicated by the black dot), or by clicking and dragging. Either way, the Controller informs the Model of which piece is placed where, and the Model sets the piece and notifies the View.</a:t>
            </a:r>
            <a:endParaRPr sz="1100"/>
          </a:p>
        </p:txBody>
      </p:sp>
      <p:pic>
        <p:nvPicPr>
          <p:cNvPr id="78" name="Google Shape;78;p16"/>
          <p:cNvPicPr preferRelativeResize="0"/>
          <p:nvPr/>
        </p:nvPicPr>
        <p:blipFill>
          <a:blip r:embed="rId3">
            <a:alphaModFix/>
          </a:blip>
          <a:stretch>
            <a:fillRect/>
          </a:stretch>
        </p:blipFill>
        <p:spPr>
          <a:xfrm>
            <a:off x="4572000" y="152400"/>
            <a:ext cx="3773184" cy="483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Game View (cont.)</a:t>
            </a:r>
            <a:endParaRPr/>
          </a:p>
        </p:txBody>
      </p:sp>
      <p:sp>
        <p:nvSpPr>
          <p:cNvPr id="84" name="Google Shape;84;p1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The bottom part of the window is drawn using a class that extends GridPane.</a:t>
            </a:r>
            <a:endParaRPr/>
          </a:p>
          <a:p>
            <a:pPr indent="-304800" lvl="0" marL="457200" rtl="0" algn="l">
              <a:spcBef>
                <a:spcPts val="0"/>
              </a:spcBef>
              <a:spcAft>
                <a:spcPts val="0"/>
              </a:spcAft>
              <a:buSzPts val="1200"/>
              <a:buChar char="●"/>
            </a:pPr>
            <a:r>
              <a:rPr lang="en"/>
              <a:t>It holds a single Piece for each available piece, and tracks the quantity remaining for each piece. These are stored in parallel arrays.</a:t>
            </a:r>
            <a:endParaRPr/>
          </a:p>
          <a:p>
            <a:pPr indent="-304800" lvl="0" marL="457200" rtl="0" algn="l">
              <a:spcBef>
                <a:spcPts val="0"/>
              </a:spcBef>
              <a:spcAft>
                <a:spcPts val="0"/>
              </a:spcAft>
              <a:buSzPts val="1200"/>
              <a:buChar char="●"/>
            </a:pPr>
            <a:r>
              <a:rPr lang="en"/>
              <a:t>The main view is a StackPane, allowing the selected and valid move indicators</a:t>
            </a:r>
            <a:r>
              <a:rPr lang="en"/>
              <a:t> (as well as the battle and game over animations)</a:t>
            </a:r>
            <a:r>
              <a:rPr lang="en"/>
              <a:t> to be shown on top of the board.</a:t>
            </a:r>
            <a:endParaRPr/>
          </a:p>
        </p:txBody>
      </p:sp>
      <p:pic>
        <p:nvPicPr>
          <p:cNvPr id="85" name="Google Shape;85;p17"/>
          <p:cNvPicPr preferRelativeResize="0"/>
          <p:nvPr/>
        </p:nvPicPr>
        <p:blipFill>
          <a:blip r:embed="rId3">
            <a:alphaModFix/>
          </a:blip>
          <a:stretch>
            <a:fillRect/>
          </a:stretch>
        </p:blipFill>
        <p:spPr>
          <a:xfrm>
            <a:off x="4572000" y="152400"/>
            <a:ext cx="3773184" cy="4838701"/>
          </a:xfrm>
          <a:prstGeom prst="rect">
            <a:avLst/>
          </a:prstGeom>
          <a:noFill/>
          <a:ln>
            <a:noFill/>
          </a:ln>
        </p:spPr>
      </p:pic>
      <p:pic>
        <p:nvPicPr>
          <p:cNvPr id="86" name="Google Shape;86;p17"/>
          <p:cNvPicPr preferRelativeResize="0"/>
          <p:nvPr/>
        </p:nvPicPr>
        <p:blipFill>
          <a:blip r:embed="rId4">
            <a:alphaModFix/>
          </a:blip>
          <a:stretch>
            <a:fillRect/>
          </a:stretch>
        </p:blipFill>
        <p:spPr>
          <a:xfrm>
            <a:off x="4572000" y="152400"/>
            <a:ext cx="3773184"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Game View (cont.)</a:t>
            </a:r>
            <a:endParaRPr/>
          </a:p>
        </p:txBody>
      </p:sp>
      <p:sp>
        <p:nvSpPr>
          <p:cNvPr id="92" name="Google Shape;92;p18"/>
          <p:cNvSpPr txBox="1"/>
          <p:nvPr>
            <p:ph idx="1" type="body"/>
          </p:nvPr>
        </p:nvSpPr>
        <p:spPr>
          <a:xfrm>
            <a:off x="311700" y="1389600"/>
            <a:ext cx="34236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Each Piece has booleans representing its team and whether or not it has been revealed to the other player.</a:t>
            </a:r>
            <a:endParaRPr/>
          </a:p>
          <a:p>
            <a:pPr indent="-304800" lvl="0" marL="457200" rtl="0" algn="l">
              <a:spcBef>
                <a:spcPts val="0"/>
              </a:spcBef>
              <a:spcAft>
                <a:spcPts val="0"/>
              </a:spcAft>
              <a:buSzPts val="1200"/>
              <a:buChar char="●"/>
            </a:pPr>
            <a:r>
              <a:rPr lang="en"/>
              <a:t>When a piece is moved onto a space on the grid that is occupied by an enemy, a method in the Controller is called to calculate the result of the battle. Both pieces are </a:t>
            </a:r>
            <a:r>
              <a:rPr lang="en"/>
              <a:t>revealed</a:t>
            </a:r>
            <a:r>
              <a:rPr lang="en"/>
              <a:t>, and the loser is removed from the board, or both pieces are removed in the case of a tie.</a:t>
            </a:r>
            <a:endParaRPr/>
          </a:p>
        </p:txBody>
      </p:sp>
      <p:pic>
        <p:nvPicPr>
          <p:cNvPr id="93" name="Google Shape;93;p18"/>
          <p:cNvPicPr preferRelativeResize="0"/>
          <p:nvPr/>
        </p:nvPicPr>
        <p:blipFill>
          <a:blip r:embed="rId3">
            <a:alphaModFix/>
          </a:blip>
          <a:stretch>
            <a:fillRect/>
          </a:stretch>
        </p:blipFill>
        <p:spPr>
          <a:xfrm>
            <a:off x="4572000" y="152400"/>
            <a:ext cx="3773184" cy="483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Game View (cont.)</a:t>
            </a:r>
            <a:endParaRPr/>
          </a:p>
        </p:txBody>
      </p:sp>
      <p:sp>
        <p:nvSpPr>
          <p:cNvPr id="99" name="Google Shape;99;p19"/>
          <p:cNvSpPr txBox="1"/>
          <p:nvPr>
            <p:ph idx="1" type="body"/>
          </p:nvPr>
        </p:nvSpPr>
        <p:spPr>
          <a:xfrm>
            <a:off x="311700" y="1389600"/>
            <a:ext cx="34083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Each Piece has booleans representing its team and whether or not it has been revealed to the other player.</a:t>
            </a:r>
            <a:endParaRPr/>
          </a:p>
          <a:p>
            <a:pPr indent="-304800" lvl="0" marL="457200" rtl="0" algn="l">
              <a:spcBef>
                <a:spcPts val="0"/>
              </a:spcBef>
              <a:spcAft>
                <a:spcPts val="0"/>
              </a:spcAft>
              <a:buSzPts val="1200"/>
              <a:buChar char="●"/>
            </a:pPr>
            <a:r>
              <a:rPr lang="en"/>
              <a:t>When a piece is moved onto a space on the grid that is occupied by an enemy, a method in the Controller is called to calculate the result of the battle. Both pieces are revealed, and the loser is removed from the board, or both pieces are removed in the case of a tie.</a:t>
            </a:r>
            <a:endParaRPr/>
          </a:p>
        </p:txBody>
      </p:sp>
      <p:pic>
        <p:nvPicPr>
          <p:cNvPr id="100" name="Google Shape;100;p19"/>
          <p:cNvPicPr preferRelativeResize="0"/>
          <p:nvPr/>
        </p:nvPicPr>
        <p:blipFill>
          <a:blip r:embed="rId3">
            <a:alphaModFix/>
          </a:blip>
          <a:stretch>
            <a:fillRect/>
          </a:stretch>
        </p:blipFill>
        <p:spPr>
          <a:xfrm>
            <a:off x="4572000" y="152400"/>
            <a:ext cx="3773184"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Game View (cont.)</a:t>
            </a:r>
            <a:endParaRPr/>
          </a:p>
        </p:txBody>
      </p:sp>
      <p:sp>
        <p:nvSpPr>
          <p:cNvPr id="106" name="Google Shape;106;p20"/>
          <p:cNvSpPr txBox="1"/>
          <p:nvPr>
            <p:ph idx="1" type="body"/>
          </p:nvPr>
        </p:nvSpPr>
        <p:spPr>
          <a:xfrm>
            <a:off x="311700" y="1389600"/>
            <a:ext cx="34083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Whenever a Piece is selected, the View calls on the Controller to calculate its valid moves, and uses this information to display the correct valid move indicators.</a:t>
            </a:r>
            <a:endParaRPr/>
          </a:p>
          <a:p>
            <a:pPr indent="-304800" lvl="0" marL="457200" rtl="0" algn="l">
              <a:spcBef>
                <a:spcPts val="0"/>
              </a:spcBef>
              <a:spcAft>
                <a:spcPts val="0"/>
              </a:spcAft>
              <a:buSzPts val="1200"/>
              <a:buChar char="●"/>
            </a:pPr>
            <a:r>
              <a:rPr lang="en"/>
              <a:t>Valid moves are represented as a Set&lt;Loc&gt;, where Loc is a class containing values for a row and column in the grid.</a:t>
            </a:r>
            <a:endParaRPr/>
          </a:p>
        </p:txBody>
      </p:sp>
      <p:pic>
        <p:nvPicPr>
          <p:cNvPr id="107" name="Google Shape;107;p20"/>
          <p:cNvPicPr preferRelativeResize="0"/>
          <p:nvPr/>
        </p:nvPicPr>
        <p:blipFill>
          <a:blip r:embed="rId3">
            <a:alphaModFix/>
          </a:blip>
          <a:stretch>
            <a:fillRect/>
          </a:stretch>
        </p:blipFill>
        <p:spPr>
          <a:xfrm>
            <a:off x="4572000" y="152400"/>
            <a:ext cx="3773184"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Networking</a:t>
            </a:r>
            <a:endParaRPr/>
          </a:p>
        </p:txBody>
      </p:sp>
      <p:sp>
        <p:nvSpPr>
          <p:cNvPr id="113" name="Google Shape;113;p21"/>
          <p:cNvSpPr txBox="1"/>
          <p:nvPr>
            <p:ph idx="1" type="body"/>
          </p:nvPr>
        </p:nvSpPr>
        <p:spPr>
          <a:xfrm>
            <a:off x="199000" y="933800"/>
            <a:ext cx="8863500" cy="3500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Networking is handled by a StrategoMessage class, which is extended by StrategoPieceUpdate, which is in turn extended by StrategoPieceBattle.</a:t>
            </a:r>
            <a:endParaRPr sz="1700"/>
          </a:p>
          <a:p>
            <a:pPr indent="-336550" lvl="0" marL="457200" rtl="0" algn="l">
              <a:spcBef>
                <a:spcPts val="0"/>
              </a:spcBef>
              <a:spcAft>
                <a:spcPts val="0"/>
              </a:spcAft>
              <a:buSzPts val="1700"/>
              <a:buChar char="●"/>
            </a:pPr>
            <a:r>
              <a:rPr lang="en" sz="1700"/>
              <a:t>The base StrategoMessage class holds an enum representing the type of message, and a boolean representing the originating team.</a:t>
            </a:r>
            <a:endParaRPr sz="1700"/>
          </a:p>
          <a:p>
            <a:pPr indent="-336550" lvl="0" marL="457200" rtl="0" algn="l">
              <a:spcBef>
                <a:spcPts val="0"/>
              </a:spcBef>
              <a:spcAft>
                <a:spcPts val="0"/>
              </a:spcAft>
              <a:buSzPts val="1700"/>
              <a:buChar char="●"/>
            </a:pPr>
            <a:r>
              <a:rPr lang="en" sz="1700"/>
              <a:t>StrategoPieceUpdate adds a from Loc and a to Loc to represent the origin and destination of the piece being updated.</a:t>
            </a:r>
            <a:endParaRPr sz="1700"/>
          </a:p>
          <a:p>
            <a:pPr indent="-336550" lvl="0" marL="457200" rtl="0" algn="l">
              <a:spcBef>
                <a:spcPts val="0"/>
              </a:spcBef>
              <a:spcAft>
                <a:spcPts val="0"/>
              </a:spcAft>
              <a:buSzPts val="1700"/>
              <a:buChar char="●"/>
            </a:pPr>
            <a:r>
              <a:rPr lang="en" sz="1700"/>
              <a:t>StrategoPieceBattle uses the two Locs to represent the coordinates of the two pieces that battled, where the from Loc is the winner and the to Loc is the loser. It also adds a boolean representing whether the battle was a tie or not.</a:t>
            </a:r>
            <a:endParaRPr sz="1700"/>
          </a:p>
          <a:p>
            <a:pPr indent="-336550" lvl="0" marL="457200" rtl="0" algn="l">
              <a:spcBef>
                <a:spcPts val="0"/>
              </a:spcBef>
              <a:spcAft>
                <a:spcPts val="0"/>
              </a:spcAft>
              <a:buSzPts val="1700"/>
              <a:buChar char="●"/>
            </a:pPr>
            <a:r>
              <a:rPr lang="en" sz="1700"/>
              <a:t>Whenever the game state is changed, an appropriate message is sent to the other player and handled according to the type of message and its contents.</a:t>
            </a:r>
            <a:endParaRPr sz="1700"/>
          </a:p>
          <a:p>
            <a:pPr indent="-336550" lvl="0" marL="457200" rtl="0" algn="l">
              <a:spcBef>
                <a:spcPts val="0"/>
              </a:spcBef>
              <a:spcAft>
                <a:spcPts val="0"/>
              </a:spcAft>
              <a:buSzPts val="1700"/>
              <a:buChar char="●"/>
            </a:pPr>
            <a:r>
              <a:rPr lang="en" sz="1700"/>
              <a:t>This is done on a separate thread to avoid stalling, and a boolean is used to track whether or not it is this player’s turn. Input is disabled appropriately.</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