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8" r:id="rId11"/>
    <p:sldId id="265" r:id="rId12"/>
    <p:sldId id="266"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2" autoAdjust="0"/>
    <p:restoredTop sz="94660"/>
  </p:normalViewPr>
  <p:slideViewPr>
    <p:cSldViewPr snapToGrid="0">
      <p:cViewPr varScale="1">
        <p:scale>
          <a:sx n="69" d="100"/>
          <a:sy n="69" d="100"/>
        </p:scale>
        <p:origin x="4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Older</a:t>
            </a:r>
            <a:r>
              <a:rPr lang="en-GB" baseline="0" dirty="0"/>
              <a:t> Prisoners in Chile (January 2022)</a:t>
            </a:r>
            <a:endParaRPr lang="en-GB"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621276151334135"/>
          <c:y val="0.11392857142857143"/>
          <c:w val="0.87378723848665862"/>
          <c:h val="0.65088761632068715"/>
        </c:manualLayout>
      </c:layout>
      <c:barChart>
        <c:barDir val="col"/>
        <c:grouping val="stacked"/>
        <c:varyColors val="0"/>
        <c:ser>
          <c:idx val="0"/>
          <c:order val="0"/>
          <c:tx>
            <c:strRef>
              <c:f>Sheet1!$B$1</c:f>
              <c:strCache>
                <c:ptCount val="1"/>
                <c:pt idx="0">
                  <c:v>Men</c:v>
                </c:pt>
              </c:strCache>
            </c:strRef>
          </c:tx>
          <c:spPr>
            <a:solidFill>
              <a:schemeClr val="accent1"/>
            </a:solidFill>
            <a:ln>
              <a:noFill/>
            </a:ln>
            <a:effectLst/>
          </c:spPr>
          <c:invertIfNegative val="0"/>
          <c:cat>
            <c:strRef>
              <c:f>Sheet1!$A$2:$A$8</c:f>
              <c:strCache>
                <c:ptCount val="7"/>
                <c:pt idx="0">
                  <c:v>60-64</c:v>
                </c:pt>
                <c:pt idx="1">
                  <c:v>65-69</c:v>
                </c:pt>
                <c:pt idx="2">
                  <c:v>70-74</c:v>
                </c:pt>
                <c:pt idx="3">
                  <c:v>75-79</c:v>
                </c:pt>
                <c:pt idx="4">
                  <c:v>80-84</c:v>
                </c:pt>
                <c:pt idx="5">
                  <c:v>85-89</c:v>
                </c:pt>
                <c:pt idx="6">
                  <c:v>90-94</c:v>
                </c:pt>
              </c:strCache>
            </c:strRef>
          </c:cat>
          <c:val>
            <c:numRef>
              <c:f>Sheet1!$B$2:$B$8</c:f>
              <c:numCache>
                <c:formatCode>General</c:formatCode>
                <c:ptCount val="7"/>
                <c:pt idx="0">
                  <c:v>537</c:v>
                </c:pt>
                <c:pt idx="1">
                  <c:v>335</c:v>
                </c:pt>
                <c:pt idx="2">
                  <c:v>167</c:v>
                </c:pt>
                <c:pt idx="3">
                  <c:v>108</c:v>
                </c:pt>
                <c:pt idx="4">
                  <c:v>41</c:v>
                </c:pt>
                <c:pt idx="5">
                  <c:v>21</c:v>
                </c:pt>
                <c:pt idx="6">
                  <c:v>3</c:v>
                </c:pt>
              </c:numCache>
            </c:numRef>
          </c:val>
          <c:extLst>
            <c:ext xmlns:c16="http://schemas.microsoft.com/office/drawing/2014/chart" uri="{C3380CC4-5D6E-409C-BE32-E72D297353CC}">
              <c16:uniqueId val="{00000000-6997-41F1-B66D-702356BF083F}"/>
            </c:ext>
          </c:extLst>
        </c:ser>
        <c:ser>
          <c:idx val="1"/>
          <c:order val="1"/>
          <c:tx>
            <c:strRef>
              <c:f>Sheet1!$C$1</c:f>
              <c:strCache>
                <c:ptCount val="1"/>
                <c:pt idx="0">
                  <c:v>Women</c:v>
                </c:pt>
              </c:strCache>
            </c:strRef>
          </c:tx>
          <c:spPr>
            <a:solidFill>
              <a:schemeClr val="accent2"/>
            </a:solidFill>
            <a:ln>
              <a:noFill/>
            </a:ln>
            <a:effectLst/>
          </c:spPr>
          <c:invertIfNegative val="0"/>
          <c:cat>
            <c:strRef>
              <c:f>Sheet1!$A$2:$A$8</c:f>
              <c:strCache>
                <c:ptCount val="7"/>
                <c:pt idx="0">
                  <c:v>60-64</c:v>
                </c:pt>
                <c:pt idx="1">
                  <c:v>65-69</c:v>
                </c:pt>
                <c:pt idx="2">
                  <c:v>70-74</c:v>
                </c:pt>
                <c:pt idx="3">
                  <c:v>75-79</c:v>
                </c:pt>
                <c:pt idx="4">
                  <c:v>80-84</c:v>
                </c:pt>
                <c:pt idx="5">
                  <c:v>85-89</c:v>
                </c:pt>
                <c:pt idx="6">
                  <c:v>90-94</c:v>
                </c:pt>
              </c:strCache>
            </c:strRef>
          </c:cat>
          <c:val>
            <c:numRef>
              <c:f>Sheet1!$C$2:$C$8</c:f>
              <c:numCache>
                <c:formatCode>General</c:formatCode>
                <c:ptCount val="7"/>
                <c:pt idx="0">
                  <c:v>45</c:v>
                </c:pt>
                <c:pt idx="1">
                  <c:v>28</c:v>
                </c:pt>
                <c:pt idx="2">
                  <c:v>6</c:v>
                </c:pt>
                <c:pt idx="3">
                  <c:v>5</c:v>
                </c:pt>
              </c:numCache>
            </c:numRef>
          </c:val>
          <c:extLst>
            <c:ext xmlns:c16="http://schemas.microsoft.com/office/drawing/2014/chart" uri="{C3380CC4-5D6E-409C-BE32-E72D297353CC}">
              <c16:uniqueId val="{00000001-6997-41F1-B66D-702356BF083F}"/>
            </c:ext>
          </c:extLst>
        </c:ser>
        <c:dLbls>
          <c:showLegendKey val="0"/>
          <c:showVal val="0"/>
          <c:showCatName val="0"/>
          <c:showSerName val="0"/>
          <c:showPercent val="0"/>
          <c:showBubbleSize val="0"/>
        </c:dLbls>
        <c:gapWidth val="150"/>
        <c:overlap val="100"/>
        <c:axId val="529724048"/>
        <c:axId val="529724376"/>
      </c:barChart>
      <c:catAx>
        <c:axId val="529724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724376"/>
        <c:crosses val="autoZero"/>
        <c:auto val="1"/>
        <c:lblAlgn val="ctr"/>
        <c:lblOffset val="100"/>
        <c:noMultiLvlLbl val="0"/>
      </c:catAx>
      <c:valAx>
        <c:axId val="529724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7240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Women Legal Status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0B0-4182-A96C-01049ADA0E1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0B0-4182-A96C-01049ADA0E10}"/>
              </c:ext>
            </c:extLst>
          </c:dPt>
          <c:dLbls>
            <c:dLbl>
              <c:idx val="0"/>
              <c:layout>
                <c:manualLayout>
                  <c:x val="-8.9743597293189079E-2"/>
                  <c:y val="-3.0547460063041841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9.5886760203139534E-2"/>
                      <c:h val="0.13348540337785797"/>
                    </c:manualLayout>
                  </c15:layout>
                </c:ext>
                <c:ext xmlns:c16="http://schemas.microsoft.com/office/drawing/2014/chart" uri="{C3380CC4-5D6E-409C-BE32-E72D297353CC}">
                  <c16:uniqueId val="{00000001-A0B0-4182-A96C-01049ADA0E1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Sheet1!$A$2:$A$3</c:f>
              <c:strCache>
                <c:ptCount val="2"/>
                <c:pt idx="0">
                  <c:v>Convicted</c:v>
                </c:pt>
                <c:pt idx="1">
                  <c:v>On remand</c:v>
                </c:pt>
              </c:strCache>
            </c:strRef>
          </c:cat>
          <c:val>
            <c:numRef>
              <c:f>Sheet1!$B$2:$B$3</c:f>
              <c:numCache>
                <c:formatCode>General</c:formatCode>
                <c:ptCount val="2"/>
                <c:pt idx="0">
                  <c:v>46</c:v>
                </c:pt>
                <c:pt idx="1">
                  <c:v>38</c:v>
                </c:pt>
              </c:numCache>
            </c:numRef>
          </c:val>
          <c:extLst>
            <c:ext xmlns:c16="http://schemas.microsoft.com/office/drawing/2014/chart" uri="{C3380CC4-5D6E-409C-BE32-E72D297353CC}">
              <c16:uniqueId val="{00000004-A0B0-4182-A96C-01049ADA0E1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915"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ofPieChart>
        <c:ofPieType val="pie"/>
        <c:varyColors val="1"/>
        <c:ser>
          <c:idx val="0"/>
          <c:order val="0"/>
          <c:tx>
            <c:strRef>
              <c:f>Sheet1!$B$1</c:f>
              <c:strCache>
                <c:ptCount val="1"/>
                <c:pt idx="0">
                  <c:v>Crimes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Sheet1!$A$2:$A$5</c:f>
              <c:strCache>
                <c:ptCount val="4"/>
                <c:pt idx="0">
                  <c:v>Other</c:v>
                </c:pt>
                <c:pt idx="1">
                  <c:v>Violent</c:v>
                </c:pt>
                <c:pt idx="2">
                  <c:v>Drugs (small quantities)</c:v>
                </c:pt>
                <c:pt idx="3">
                  <c:v>Drugs (traffic)</c:v>
                </c:pt>
              </c:strCache>
            </c:strRef>
          </c:cat>
          <c:val>
            <c:numRef>
              <c:f>Sheet1!$B$2:$B$5</c:f>
              <c:numCache>
                <c:formatCode>General</c:formatCode>
                <c:ptCount val="4"/>
                <c:pt idx="0">
                  <c:v>8.1999999999999993</c:v>
                </c:pt>
                <c:pt idx="1">
                  <c:v>12</c:v>
                </c:pt>
                <c:pt idx="2">
                  <c:v>19</c:v>
                </c:pt>
                <c:pt idx="3">
                  <c:v>44</c:v>
                </c:pt>
              </c:numCache>
            </c:numRef>
          </c:val>
          <c:extLst>
            <c:ext xmlns:c16="http://schemas.microsoft.com/office/drawing/2014/chart" uri="{C3380CC4-5D6E-409C-BE32-E72D297353CC}">
              <c16:uniqueId val="{00000000-D926-46A6-AEE9-1B2DCD708094}"/>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6E2AA-8257-4DB2-B446-ABC94F90879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9C04155-C41D-40C1-B604-08E525AD3865}">
      <dgm:prSet/>
      <dgm:spPr/>
      <dgm:t>
        <a:bodyPr/>
        <a:lstStyle/>
        <a:p>
          <a:r>
            <a:rPr lang="en-US" dirty="0"/>
            <a:t>Qualitative</a:t>
          </a:r>
        </a:p>
      </dgm:t>
    </dgm:pt>
    <dgm:pt modelId="{C9B7BB0E-99DE-44A0-BC20-2ACDB04D9260}" type="parTrans" cxnId="{96F54B34-FF00-4D5C-BCF3-4F35DDCCD934}">
      <dgm:prSet/>
      <dgm:spPr/>
      <dgm:t>
        <a:bodyPr/>
        <a:lstStyle/>
        <a:p>
          <a:endParaRPr lang="en-US"/>
        </a:p>
      </dgm:t>
    </dgm:pt>
    <dgm:pt modelId="{ABF545D8-0E0A-49BC-A55A-FB9F2DD4E380}" type="sibTrans" cxnId="{96F54B34-FF00-4D5C-BCF3-4F35DDCCD934}">
      <dgm:prSet/>
      <dgm:spPr/>
      <dgm:t>
        <a:bodyPr/>
        <a:lstStyle/>
        <a:p>
          <a:endParaRPr lang="en-US"/>
        </a:p>
      </dgm:t>
    </dgm:pt>
    <dgm:pt modelId="{EBEC2E5F-0DDE-45CB-A805-A0F8A2C0C94A}">
      <dgm:prSet/>
      <dgm:spPr/>
      <dgm:t>
        <a:bodyPr/>
        <a:lstStyle/>
        <a:p>
          <a:r>
            <a:rPr lang="en-US" dirty="0"/>
            <a:t>Exploratory</a:t>
          </a:r>
        </a:p>
      </dgm:t>
    </dgm:pt>
    <dgm:pt modelId="{FEC316D3-63EA-405D-A113-BDE65CFB6C1B}" type="parTrans" cxnId="{CFA509DB-EDE2-4771-9143-7244779A107A}">
      <dgm:prSet/>
      <dgm:spPr/>
      <dgm:t>
        <a:bodyPr/>
        <a:lstStyle/>
        <a:p>
          <a:endParaRPr lang="en-US"/>
        </a:p>
      </dgm:t>
    </dgm:pt>
    <dgm:pt modelId="{7300E47F-CAAA-448A-9B84-3B087417FDF6}" type="sibTrans" cxnId="{CFA509DB-EDE2-4771-9143-7244779A107A}">
      <dgm:prSet/>
      <dgm:spPr/>
      <dgm:t>
        <a:bodyPr/>
        <a:lstStyle/>
        <a:p>
          <a:endParaRPr lang="en-US"/>
        </a:p>
      </dgm:t>
    </dgm:pt>
    <dgm:pt modelId="{6E4CB036-1FBD-4092-B5AA-7F8A6249ACB5}">
      <dgm:prSet/>
      <dgm:spPr/>
      <dgm:t>
        <a:bodyPr/>
        <a:lstStyle/>
        <a:p>
          <a:r>
            <a:rPr lang="en-US" dirty="0"/>
            <a:t>Interviews: </a:t>
          </a:r>
        </a:p>
      </dgm:t>
    </dgm:pt>
    <dgm:pt modelId="{6DB0379B-249D-4FFF-BA02-C8140E43C05F}" type="parTrans" cxnId="{47CF7344-98EA-450A-BCB3-FFACFA837692}">
      <dgm:prSet/>
      <dgm:spPr/>
      <dgm:t>
        <a:bodyPr/>
        <a:lstStyle/>
        <a:p>
          <a:endParaRPr lang="en-US"/>
        </a:p>
      </dgm:t>
    </dgm:pt>
    <dgm:pt modelId="{9B661876-3004-4BB5-A1BE-645670AEF4D9}" type="sibTrans" cxnId="{47CF7344-98EA-450A-BCB3-FFACFA837692}">
      <dgm:prSet/>
      <dgm:spPr/>
      <dgm:t>
        <a:bodyPr/>
        <a:lstStyle/>
        <a:p>
          <a:endParaRPr lang="en-US"/>
        </a:p>
      </dgm:t>
    </dgm:pt>
    <dgm:pt modelId="{6DFF2EF7-465A-4225-AE13-0963A1838384}">
      <dgm:prSet/>
      <dgm:spPr/>
      <dgm:t>
        <a:bodyPr/>
        <a:lstStyle/>
        <a:p>
          <a:r>
            <a:rPr lang="en-US" dirty="0"/>
            <a:t>1. Online (using MS Teams)</a:t>
          </a:r>
        </a:p>
      </dgm:t>
    </dgm:pt>
    <dgm:pt modelId="{DD7CFA78-618F-4EA8-857A-EC2A661FB0C7}" type="parTrans" cxnId="{E8BE2DA4-59F2-479C-88B8-225C96216390}">
      <dgm:prSet/>
      <dgm:spPr/>
      <dgm:t>
        <a:bodyPr/>
        <a:lstStyle/>
        <a:p>
          <a:endParaRPr lang="en-US"/>
        </a:p>
      </dgm:t>
    </dgm:pt>
    <dgm:pt modelId="{DB03BD36-9EE0-4973-8266-915541D0EE9B}" type="sibTrans" cxnId="{E8BE2DA4-59F2-479C-88B8-225C96216390}">
      <dgm:prSet/>
      <dgm:spPr/>
      <dgm:t>
        <a:bodyPr/>
        <a:lstStyle/>
        <a:p>
          <a:endParaRPr lang="en-US"/>
        </a:p>
      </dgm:t>
    </dgm:pt>
    <dgm:pt modelId="{F2B123B8-ACD7-4F98-BC93-2F952B63B849}">
      <dgm:prSet/>
      <dgm:spPr/>
      <dgm:t>
        <a:bodyPr/>
        <a:lstStyle/>
        <a:p>
          <a:r>
            <a:rPr lang="en-US" dirty="0"/>
            <a:t>2. Semi structured (open ended questions allowing discussion).</a:t>
          </a:r>
        </a:p>
      </dgm:t>
    </dgm:pt>
    <dgm:pt modelId="{D869A1CE-8EE5-461A-AA5C-B239DCBB59A1}" type="parTrans" cxnId="{3403F19E-BC5F-4A82-8E98-DAD756408986}">
      <dgm:prSet/>
      <dgm:spPr/>
      <dgm:t>
        <a:bodyPr/>
        <a:lstStyle/>
        <a:p>
          <a:endParaRPr lang="en-US"/>
        </a:p>
      </dgm:t>
    </dgm:pt>
    <dgm:pt modelId="{3E42C111-698A-46CD-8918-68D2CC090DEE}" type="sibTrans" cxnId="{3403F19E-BC5F-4A82-8E98-DAD756408986}">
      <dgm:prSet/>
      <dgm:spPr/>
      <dgm:t>
        <a:bodyPr/>
        <a:lstStyle/>
        <a:p>
          <a:endParaRPr lang="en-US"/>
        </a:p>
      </dgm:t>
    </dgm:pt>
    <dgm:pt modelId="{B947F2DF-A833-40AC-8B90-728B0A41B3C7}">
      <dgm:prSet/>
      <dgm:spPr/>
      <dgm:t>
        <a:bodyPr/>
        <a:lstStyle/>
        <a:p>
          <a:r>
            <a:rPr lang="en-US" dirty="0"/>
            <a:t>3. one/ two hours </a:t>
          </a:r>
        </a:p>
      </dgm:t>
    </dgm:pt>
    <dgm:pt modelId="{A8E3F637-3A2E-4AF4-8898-F86135DC45CB}" type="parTrans" cxnId="{56EE4431-3964-4DA0-AC44-20B4B450B45E}">
      <dgm:prSet/>
      <dgm:spPr/>
      <dgm:t>
        <a:bodyPr/>
        <a:lstStyle/>
        <a:p>
          <a:endParaRPr lang="en-US"/>
        </a:p>
      </dgm:t>
    </dgm:pt>
    <dgm:pt modelId="{3D217463-AA38-40A0-B2AB-DF7B2399C1F6}" type="sibTrans" cxnId="{56EE4431-3964-4DA0-AC44-20B4B450B45E}">
      <dgm:prSet/>
      <dgm:spPr/>
      <dgm:t>
        <a:bodyPr/>
        <a:lstStyle/>
        <a:p>
          <a:endParaRPr lang="en-US"/>
        </a:p>
      </dgm:t>
    </dgm:pt>
    <dgm:pt modelId="{4CCE6EAC-2B58-4479-AD16-791CCC555BB8}" type="pres">
      <dgm:prSet presAssocID="{9846E2AA-8257-4DB2-B446-ABC94F908795}" presName="vert0" presStyleCnt="0">
        <dgm:presLayoutVars>
          <dgm:dir/>
          <dgm:animOne val="branch"/>
          <dgm:animLvl val="lvl"/>
        </dgm:presLayoutVars>
      </dgm:prSet>
      <dgm:spPr/>
      <dgm:t>
        <a:bodyPr/>
        <a:lstStyle/>
        <a:p>
          <a:endParaRPr lang="en-US"/>
        </a:p>
      </dgm:t>
    </dgm:pt>
    <dgm:pt modelId="{AF41DCD3-EE3D-4F7C-A4E8-80A92FD87041}" type="pres">
      <dgm:prSet presAssocID="{D9C04155-C41D-40C1-B604-08E525AD3865}" presName="thickLine" presStyleLbl="alignNode1" presStyleIdx="0" presStyleCnt="6"/>
      <dgm:spPr/>
    </dgm:pt>
    <dgm:pt modelId="{F0209F0A-1271-4066-8698-D1B9B66386CC}" type="pres">
      <dgm:prSet presAssocID="{D9C04155-C41D-40C1-B604-08E525AD3865}" presName="horz1" presStyleCnt="0"/>
      <dgm:spPr/>
    </dgm:pt>
    <dgm:pt modelId="{4E6B61DE-6C8D-468B-B5FD-80047092D274}" type="pres">
      <dgm:prSet presAssocID="{D9C04155-C41D-40C1-B604-08E525AD3865}" presName="tx1" presStyleLbl="revTx" presStyleIdx="0" presStyleCnt="6"/>
      <dgm:spPr/>
      <dgm:t>
        <a:bodyPr/>
        <a:lstStyle/>
        <a:p>
          <a:endParaRPr lang="en-US"/>
        </a:p>
      </dgm:t>
    </dgm:pt>
    <dgm:pt modelId="{06C167F8-074D-4913-A7EF-976A05EC3DA5}" type="pres">
      <dgm:prSet presAssocID="{D9C04155-C41D-40C1-B604-08E525AD3865}" presName="vert1" presStyleCnt="0"/>
      <dgm:spPr/>
    </dgm:pt>
    <dgm:pt modelId="{429AABB3-04CF-4A3B-BFFC-974D53772AB2}" type="pres">
      <dgm:prSet presAssocID="{EBEC2E5F-0DDE-45CB-A805-A0F8A2C0C94A}" presName="thickLine" presStyleLbl="alignNode1" presStyleIdx="1" presStyleCnt="6"/>
      <dgm:spPr/>
    </dgm:pt>
    <dgm:pt modelId="{C484742E-7B29-456D-8380-948883C8656A}" type="pres">
      <dgm:prSet presAssocID="{EBEC2E5F-0DDE-45CB-A805-A0F8A2C0C94A}" presName="horz1" presStyleCnt="0"/>
      <dgm:spPr/>
    </dgm:pt>
    <dgm:pt modelId="{65AED56E-AB72-4142-9A57-53214A65F75F}" type="pres">
      <dgm:prSet presAssocID="{EBEC2E5F-0DDE-45CB-A805-A0F8A2C0C94A}" presName="tx1" presStyleLbl="revTx" presStyleIdx="1" presStyleCnt="6"/>
      <dgm:spPr/>
      <dgm:t>
        <a:bodyPr/>
        <a:lstStyle/>
        <a:p>
          <a:endParaRPr lang="en-US"/>
        </a:p>
      </dgm:t>
    </dgm:pt>
    <dgm:pt modelId="{154CB85C-4BF3-4A07-B8CF-6CE15F00DDC2}" type="pres">
      <dgm:prSet presAssocID="{EBEC2E5F-0DDE-45CB-A805-A0F8A2C0C94A}" presName="vert1" presStyleCnt="0"/>
      <dgm:spPr/>
    </dgm:pt>
    <dgm:pt modelId="{C682DAB9-4F95-4E7F-BEC0-814747946BD7}" type="pres">
      <dgm:prSet presAssocID="{6E4CB036-1FBD-4092-B5AA-7F8A6249ACB5}" presName="thickLine" presStyleLbl="alignNode1" presStyleIdx="2" presStyleCnt="6"/>
      <dgm:spPr/>
    </dgm:pt>
    <dgm:pt modelId="{DC964FFE-1C45-465B-82BE-5D838C16C5A4}" type="pres">
      <dgm:prSet presAssocID="{6E4CB036-1FBD-4092-B5AA-7F8A6249ACB5}" presName="horz1" presStyleCnt="0"/>
      <dgm:spPr/>
    </dgm:pt>
    <dgm:pt modelId="{85391C85-20C8-4BE8-AE28-9CDF3368A6E1}" type="pres">
      <dgm:prSet presAssocID="{6E4CB036-1FBD-4092-B5AA-7F8A6249ACB5}" presName="tx1" presStyleLbl="revTx" presStyleIdx="2" presStyleCnt="6"/>
      <dgm:spPr/>
      <dgm:t>
        <a:bodyPr/>
        <a:lstStyle/>
        <a:p>
          <a:endParaRPr lang="en-US"/>
        </a:p>
      </dgm:t>
    </dgm:pt>
    <dgm:pt modelId="{71A48811-E629-42E5-B851-A6CC956863CF}" type="pres">
      <dgm:prSet presAssocID="{6E4CB036-1FBD-4092-B5AA-7F8A6249ACB5}" presName="vert1" presStyleCnt="0"/>
      <dgm:spPr/>
    </dgm:pt>
    <dgm:pt modelId="{FC64C573-0938-4103-A961-DCF3B6D4AEE4}" type="pres">
      <dgm:prSet presAssocID="{6DFF2EF7-465A-4225-AE13-0963A1838384}" presName="thickLine" presStyleLbl="alignNode1" presStyleIdx="3" presStyleCnt="6"/>
      <dgm:spPr/>
    </dgm:pt>
    <dgm:pt modelId="{C9E91EED-2012-4D31-BA42-DBEAD03BACF3}" type="pres">
      <dgm:prSet presAssocID="{6DFF2EF7-465A-4225-AE13-0963A1838384}" presName="horz1" presStyleCnt="0"/>
      <dgm:spPr/>
    </dgm:pt>
    <dgm:pt modelId="{B0FC0EC9-2683-4F52-AADC-CDE86AF5A903}" type="pres">
      <dgm:prSet presAssocID="{6DFF2EF7-465A-4225-AE13-0963A1838384}" presName="tx1" presStyleLbl="revTx" presStyleIdx="3" presStyleCnt="6"/>
      <dgm:spPr/>
      <dgm:t>
        <a:bodyPr/>
        <a:lstStyle/>
        <a:p>
          <a:endParaRPr lang="en-US"/>
        </a:p>
      </dgm:t>
    </dgm:pt>
    <dgm:pt modelId="{413686E1-F47B-4C5D-9836-84CEA2DD7E8A}" type="pres">
      <dgm:prSet presAssocID="{6DFF2EF7-465A-4225-AE13-0963A1838384}" presName="vert1" presStyleCnt="0"/>
      <dgm:spPr/>
    </dgm:pt>
    <dgm:pt modelId="{6E4BB3CD-F490-4B36-9951-59C8F46062D3}" type="pres">
      <dgm:prSet presAssocID="{F2B123B8-ACD7-4F98-BC93-2F952B63B849}" presName="thickLine" presStyleLbl="alignNode1" presStyleIdx="4" presStyleCnt="6"/>
      <dgm:spPr/>
    </dgm:pt>
    <dgm:pt modelId="{2AF082AD-722B-4387-A6D3-D884AF0A8DF8}" type="pres">
      <dgm:prSet presAssocID="{F2B123B8-ACD7-4F98-BC93-2F952B63B849}" presName="horz1" presStyleCnt="0"/>
      <dgm:spPr/>
    </dgm:pt>
    <dgm:pt modelId="{8407E128-5AAB-4DB4-8C73-00934406C55F}" type="pres">
      <dgm:prSet presAssocID="{F2B123B8-ACD7-4F98-BC93-2F952B63B849}" presName="tx1" presStyleLbl="revTx" presStyleIdx="4" presStyleCnt="6"/>
      <dgm:spPr/>
      <dgm:t>
        <a:bodyPr/>
        <a:lstStyle/>
        <a:p>
          <a:endParaRPr lang="en-US"/>
        </a:p>
      </dgm:t>
    </dgm:pt>
    <dgm:pt modelId="{4CAAC616-6926-4701-825B-2D062498AA96}" type="pres">
      <dgm:prSet presAssocID="{F2B123B8-ACD7-4F98-BC93-2F952B63B849}" presName="vert1" presStyleCnt="0"/>
      <dgm:spPr/>
    </dgm:pt>
    <dgm:pt modelId="{3ADBADC4-4E94-49CE-B4C1-1779334C2569}" type="pres">
      <dgm:prSet presAssocID="{B947F2DF-A833-40AC-8B90-728B0A41B3C7}" presName="thickLine" presStyleLbl="alignNode1" presStyleIdx="5" presStyleCnt="6"/>
      <dgm:spPr/>
    </dgm:pt>
    <dgm:pt modelId="{0D779CE3-A56A-4C6D-88A9-26B052E47B94}" type="pres">
      <dgm:prSet presAssocID="{B947F2DF-A833-40AC-8B90-728B0A41B3C7}" presName="horz1" presStyleCnt="0"/>
      <dgm:spPr/>
    </dgm:pt>
    <dgm:pt modelId="{65D450E6-339A-45A2-9283-BFA12D1B7961}" type="pres">
      <dgm:prSet presAssocID="{B947F2DF-A833-40AC-8B90-728B0A41B3C7}" presName="tx1" presStyleLbl="revTx" presStyleIdx="5" presStyleCnt="6"/>
      <dgm:spPr/>
      <dgm:t>
        <a:bodyPr/>
        <a:lstStyle/>
        <a:p>
          <a:endParaRPr lang="en-US"/>
        </a:p>
      </dgm:t>
    </dgm:pt>
    <dgm:pt modelId="{C4F5618F-BF3E-4FFB-A2E1-DA6D5B640F79}" type="pres">
      <dgm:prSet presAssocID="{B947F2DF-A833-40AC-8B90-728B0A41B3C7}" presName="vert1" presStyleCnt="0"/>
      <dgm:spPr/>
    </dgm:pt>
  </dgm:ptLst>
  <dgm:cxnLst>
    <dgm:cxn modelId="{96F54B34-FF00-4D5C-BCF3-4F35DDCCD934}" srcId="{9846E2AA-8257-4DB2-B446-ABC94F908795}" destId="{D9C04155-C41D-40C1-B604-08E525AD3865}" srcOrd="0" destOrd="0" parTransId="{C9B7BB0E-99DE-44A0-BC20-2ACDB04D9260}" sibTransId="{ABF545D8-0E0A-49BC-A55A-FB9F2DD4E380}"/>
    <dgm:cxn modelId="{E8BE2DA4-59F2-479C-88B8-225C96216390}" srcId="{9846E2AA-8257-4DB2-B446-ABC94F908795}" destId="{6DFF2EF7-465A-4225-AE13-0963A1838384}" srcOrd="3" destOrd="0" parTransId="{DD7CFA78-618F-4EA8-857A-EC2A661FB0C7}" sibTransId="{DB03BD36-9EE0-4973-8266-915541D0EE9B}"/>
    <dgm:cxn modelId="{56EE4431-3964-4DA0-AC44-20B4B450B45E}" srcId="{9846E2AA-8257-4DB2-B446-ABC94F908795}" destId="{B947F2DF-A833-40AC-8B90-728B0A41B3C7}" srcOrd="5" destOrd="0" parTransId="{A8E3F637-3A2E-4AF4-8898-F86135DC45CB}" sibTransId="{3D217463-AA38-40A0-B2AB-DF7B2399C1F6}"/>
    <dgm:cxn modelId="{E4A4BD2C-6AD0-4122-9C97-9223A0DE847E}" type="presOf" srcId="{F2B123B8-ACD7-4F98-BC93-2F952B63B849}" destId="{8407E128-5AAB-4DB4-8C73-00934406C55F}" srcOrd="0" destOrd="0" presId="urn:microsoft.com/office/officeart/2008/layout/LinedList"/>
    <dgm:cxn modelId="{47CF7344-98EA-450A-BCB3-FFACFA837692}" srcId="{9846E2AA-8257-4DB2-B446-ABC94F908795}" destId="{6E4CB036-1FBD-4092-B5AA-7F8A6249ACB5}" srcOrd="2" destOrd="0" parTransId="{6DB0379B-249D-4FFF-BA02-C8140E43C05F}" sibTransId="{9B661876-3004-4BB5-A1BE-645670AEF4D9}"/>
    <dgm:cxn modelId="{C6F4A7E7-38F1-4453-A24F-BBDF5A34B3DD}" type="presOf" srcId="{9846E2AA-8257-4DB2-B446-ABC94F908795}" destId="{4CCE6EAC-2B58-4479-AD16-791CCC555BB8}" srcOrd="0" destOrd="0" presId="urn:microsoft.com/office/officeart/2008/layout/LinedList"/>
    <dgm:cxn modelId="{737D074D-3EA1-492A-83F0-B1A94268069B}" type="presOf" srcId="{6DFF2EF7-465A-4225-AE13-0963A1838384}" destId="{B0FC0EC9-2683-4F52-AADC-CDE86AF5A903}" srcOrd="0" destOrd="0" presId="urn:microsoft.com/office/officeart/2008/layout/LinedList"/>
    <dgm:cxn modelId="{CFA509DB-EDE2-4771-9143-7244779A107A}" srcId="{9846E2AA-8257-4DB2-B446-ABC94F908795}" destId="{EBEC2E5F-0DDE-45CB-A805-A0F8A2C0C94A}" srcOrd="1" destOrd="0" parTransId="{FEC316D3-63EA-405D-A113-BDE65CFB6C1B}" sibTransId="{7300E47F-CAAA-448A-9B84-3B087417FDF6}"/>
    <dgm:cxn modelId="{86C36C27-39FB-4312-B9F1-12119B50D785}" type="presOf" srcId="{D9C04155-C41D-40C1-B604-08E525AD3865}" destId="{4E6B61DE-6C8D-468B-B5FD-80047092D274}" srcOrd="0" destOrd="0" presId="urn:microsoft.com/office/officeart/2008/layout/LinedList"/>
    <dgm:cxn modelId="{E8E9BC6B-0CB5-4CC3-B059-888D484A4728}" type="presOf" srcId="{6E4CB036-1FBD-4092-B5AA-7F8A6249ACB5}" destId="{85391C85-20C8-4BE8-AE28-9CDF3368A6E1}" srcOrd="0" destOrd="0" presId="urn:microsoft.com/office/officeart/2008/layout/LinedList"/>
    <dgm:cxn modelId="{3403F19E-BC5F-4A82-8E98-DAD756408986}" srcId="{9846E2AA-8257-4DB2-B446-ABC94F908795}" destId="{F2B123B8-ACD7-4F98-BC93-2F952B63B849}" srcOrd="4" destOrd="0" parTransId="{D869A1CE-8EE5-461A-AA5C-B239DCBB59A1}" sibTransId="{3E42C111-698A-46CD-8918-68D2CC090DEE}"/>
    <dgm:cxn modelId="{BCE71729-4D3B-4E07-BCA6-0878E2D74CAA}" type="presOf" srcId="{B947F2DF-A833-40AC-8B90-728B0A41B3C7}" destId="{65D450E6-339A-45A2-9283-BFA12D1B7961}" srcOrd="0" destOrd="0" presId="urn:microsoft.com/office/officeart/2008/layout/LinedList"/>
    <dgm:cxn modelId="{A5A1AB33-73BB-4504-9898-7E314C858559}" type="presOf" srcId="{EBEC2E5F-0DDE-45CB-A805-A0F8A2C0C94A}" destId="{65AED56E-AB72-4142-9A57-53214A65F75F}" srcOrd="0" destOrd="0" presId="urn:microsoft.com/office/officeart/2008/layout/LinedList"/>
    <dgm:cxn modelId="{82092ADF-0130-44A3-A787-02E83B51B6F7}" type="presParOf" srcId="{4CCE6EAC-2B58-4479-AD16-791CCC555BB8}" destId="{AF41DCD3-EE3D-4F7C-A4E8-80A92FD87041}" srcOrd="0" destOrd="0" presId="urn:microsoft.com/office/officeart/2008/layout/LinedList"/>
    <dgm:cxn modelId="{32E188A5-01A9-428D-91DA-F2C513015CDB}" type="presParOf" srcId="{4CCE6EAC-2B58-4479-AD16-791CCC555BB8}" destId="{F0209F0A-1271-4066-8698-D1B9B66386CC}" srcOrd="1" destOrd="0" presId="urn:microsoft.com/office/officeart/2008/layout/LinedList"/>
    <dgm:cxn modelId="{55629842-FAC0-42CB-950E-3DEE5A8940D6}" type="presParOf" srcId="{F0209F0A-1271-4066-8698-D1B9B66386CC}" destId="{4E6B61DE-6C8D-468B-B5FD-80047092D274}" srcOrd="0" destOrd="0" presId="urn:microsoft.com/office/officeart/2008/layout/LinedList"/>
    <dgm:cxn modelId="{2ED12350-B152-441D-822A-9B4A0DDCF881}" type="presParOf" srcId="{F0209F0A-1271-4066-8698-D1B9B66386CC}" destId="{06C167F8-074D-4913-A7EF-976A05EC3DA5}" srcOrd="1" destOrd="0" presId="urn:microsoft.com/office/officeart/2008/layout/LinedList"/>
    <dgm:cxn modelId="{0FAD610F-CF56-4A17-A71E-E82174DA51B7}" type="presParOf" srcId="{4CCE6EAC-2B58-4479-AD16-791CCC555BB8}" destId="{429AABB3-04CF-4A3B-BFFC-974D53772AB2}" srcOrd="2" destOrd="0" presId="urn:microsoft.com/office/officeart/2008/layout/LinedList"/>
    <dgm:cxn modelId="{BA8FAFCD-39EC-4896-8DEF-C22E234BEC14}" type="presParOf" srcId="{4CCE6EAC-2B58-4479-AD16-791CCC555BB8}" destId="{C484742E-7B29-456D-8380-948883C8656A}" srcOrd="3" destOrd="0" presId="urn:microsoft.com/office/officeart/2008/layout/LinedList"/>
    <dgm:cxn modelId="{31A98C74-6EC8-4199-A396-01F3FE6C1F87}" type="presParOf" srcId="{C484742E-7B29-456D-8380-948883C8656A}" destId="{65AED56E-AB72-4142-9A57-53214A65F75F}" srcOrd="0" destOrd="0" presId="urn:microsoft.com/office/officeart/2008/layout/LinedList"/>
    <dgm:cxn modelId="{C1D9B987-5596-485C-BC9E-15AC59B962CF}" type="presParOf" srcId="{C484742E-7B29-456D-8380-948883C8656A}" destId="{154CB85C-4BF3-4A07-B8CF-6CE15F00DDC2}" srcOrd="1" destOrd="0" presId="urn:microsoft.com/office/officeart/2008/layout/LinedList"/>
    <dgm:cxn modelId="{49980985-BE14-4947-9DCC-8055472BC3D3}" type="presParOf" srcId="{4CCE6EAC-2B58-4479-AD16-791CCC555BB8}" destId="{C682DAB9-4F95-4E7F-BEC0-814747946BD7}" srcOrd="4" destOrd="0" presId="urn:microsoft.com/office/officeart/2008/layout/LinedList"/>
    <dgm:cxn modelId="{D3CFAFC6-C5AC-4892-9C04-7C8B7AEC9EA2}" type="presParOf" srcId="{4CCE6EAC-2B58-4479-AD16-791CCC555BB8}" destId="{DC964FFE-1C45-465B-82BE-5D838C16C5A4}" srcOrd="5" destOrd="0" presId="urn:microsoft.com/office/officeart/2008/layout/LinedList"/>
    <dgm:cxn modelId="{0382C924-A9B6-49B0-935E-7A3678AAE285}" type="presParOf" srcId="{DC964FFE-1C45-465B-82BE-5D838C16C5A4}" destId="{85391C85-20C8-4BE8-AE28-9CDF3368A6E1}" srcOrd="0" destOrd="0" presId="urn:microsoft.com/office/officeart/2008/layout/LinedList"/>
    <dgm:cxn modelId="{E3A5AAC5-39A8-45E5-BCE1-49993D34C052}" type="presParOf" srcId="{DC964FFE-1C45-465B-82BE-5D838C16C5A4}" destId="{71A48811-E629-42E5-B851-A6CC956863CF}" srcOrd="1" destOrd="0" presId="urn:microsoft.com/office/officeart/2008/layout/LinedList"/>
    <dgm:cxn modelId="{D213D7F2-3C0F-4E6E-A938-236D6BE0500B}" type="presParOf" srcId="{4CCE6EAC-2B58-4479-AD16-791CCC555BB8}" destId="{FC64C573-0938-4103-A961-DCF3B6D4AEE4}" srcOrd="6" destOrd="0" presId="urn:microsoft.com/office/officeart/2008/layout/LinedList"/>
    <dgm:cxn modelId="{6F816023-373B-4670-9D25-2EB907936C00}" type="presParOf" srcId="{4CCE6EAC-2B58-4479-AD16-791CCC555BB8}" destId="{C9E91EED-2012-4D31-BA42-DBEAD03BACF3}" srcOrd="7" destOrd="0" presId="urn:microsoft.com/office/officeart/2008/layout/LinedList"/>
    <dgm:cxn modelId="{8DE357FC-F3DC-45DA-AFFF-20B1F7DC4E43}" type="presParOf" srcId="{C9E91EED-2012-4D31-BA42-DBEAD03BACF3}" destId="{B0FC0EC9-2683-4F52-AADC-CDE86AF5A903}" srcOrd="0" destOrd="0" presId="urn:microsoft.com/office/officeart/2008/layout/LinedList"/>
    <dgm:cxn modelId="{01243635-4113-4BF5-8A3B-D721E0101E0E}" type="presParOf" srcId="{C9E91EED-2012-4D31-BA42-DBEAD03BACF3}" destId="{413686E1-F47B-4C5D-9836-84CEA2DD7E8A}" srcOrd="1" destOrd="0" presId="urn:microsoft.com/office/officeart/2008/layout/LinedList"/>
    <dgm:cxn modelId="{8E932C9C-72FC-4EBF-A8CD-D092343B1D87}" type="presParOf" srcId="{4CCE6EAC-2B58-4479-AD16-791CCC555BB8}" destId="{6E4BB3CD-F490-4B36-9951-59C8F46062D3}" srcOrd="8" destOrd="0" presId="urn:microsoft.com/office/officeart/2008/layout/LinedList"/>
    <dgm:cxn modelId="{BD79F05F-AA80-45D0-9608-1D9831B04C9F}" type="presParOf" srcId="{4CCE6EAC-2B58-4479-AD16-791CCC555BB8}" destId="{2AF082AD-722B-4387-A6D3-D884AF0A8DF8}" srcOrd="9" destOrd="0" presId="urn:microsoft.com/office/officeart/2008/layout/LinedList"/>
    <dgm:cxn modelId="{B67A4656-C7FE-49B0-BA98-5E1FE1C7E18D}" type="presParOf" srcId="{2AF082AD-722B-4387-A6D3-D884AF0A8DF8}" destId="{8407E128-5AAB-4DB4-8C73-00934406C55F}" srcOrd="0" destOrd="0" presId="urn:microsoft.com/office/officeart/2008/layout/LinedList"/>
    <dgm:cxn modelId="{4C19F914-BECE-47CA-9D61-307A2ACA70BB}" type="presParOf" srcId="{2AF082AD-722B-4387-A6D3-D884AF0A8DF8}" destId="{4CAAC616-6926-4701-825B-2D062498AA96}" srcOrd="1" destOrd="0" presId="urn:microsoft.com/office/officeart/2008/layout/LinedList"/>
    <dgm:cxn modelId="{F65582E6-765C-4CCD-9454-E9315927364C}" type="presParOf" srcId="{4CCE6EAC-2B58-4479-AD16-791CCC555BB8}" destId="{3ADBADC4-4E94-49CE-B4C1-1779334C2569}" srcOrd="10" destOrd="0" presId="urn:microsoft.com/office/officeart/2008/layout/LinedList"/>
    <dgm:cxn modelId="{839746D4-F639-465A-950E-FBE80F9E23EC}" type="presParOf" srcId="{4CCE6EAC-2B58-4479-AD16-791CCC555BB8}" destId="{0D779CE3-A56A-4C6D-88A9-26B052E47B94}" srcOrd="11" destOrd="0" presId="urn:microsoft.com/office/officeart/2008/layout/LinedList"/>
    <dgm:cxn modelId="{5AB9AFDD-3E8A-4FFC-AC74-A50CA56FA572}" type="presParOf" srcId="{0D779CE3-A56A-4C6D-88A9-26B052E47B94}" destId="{65D450E6-339A-45A2-9283-BFA12D1B7961}" srcOrd="0" destOrd="0" presId="urn:microsoft.com/office/officeart/2008/layout/LinedList"/>
    <dgm:cxn modelId="{5DCBAA85-DABF-4BCA-AD1F-4B2BE0C49CC4}" type="presParOf" srcId="{0D779CE3-A56A-4C6D-88A9-26B052E47B94}" destId="{C4F5618F-BF3E-4FFB-A2E1-DA6D5B640F7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1DCD3-EE3D-4F7C-A4E8-80A92FD87041}">
      <dsp:nvSpPr>
        <dsp:cNvPr id="0" name=""/>
        <dsp:cNvSpPr/>
      </dsp:nvSpPr>
      <dsp:spPr>
        <a:xfrm>
          <a:off x="0" y="2124"/>
          <a:ext cx="5181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6B61DE-6C8D-468B-B5FD-80047092D274}">
      <dsp:nvSpPr>
        <dsp:cNvPr id="0" name=""/>
        <dsp:cNvSpPr/>
      </dsp:nvSpPr>
      <dsp:spPr>
        <a:xfrm>
          <a:off x="0" y="2124"/>
          <a:ext cx="5181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a:t>Qualitative</a:t>
          </a:r>
        </a:p>
      </dsp:txBody>
      <dsp:txXfrm>
        <a:off x="0" y="2124"/>
        <a:ext cx="5181600" cy="724514"/>
      </dsp:txXfrm>
    </dsp:sp>
    <dsp:sp modelId="{429AABB3-04CF-4A3B-BFFC-974D53772AB2}">
      <dsp:nvSpPr>
        <dsp:cNvPr id="0" name=""/>
        <dsp:cNvSpPr/>
      </dsp:nvSpPr>
      <dsp:spPr>
        <a:xfrm>
          <a:off x="0" y="726639"/>
          <a:ext cx="5181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AED56E-AB72-4142-9A57-53214A65F75F}">
      <dsp:nvSpPr>
        <dsp:cNvPr id="0" name=""/>
        <dsp:cNvSpPr/>
      </dsp:nvSpPr>
      <dsp:spPr>
        <a:xfrm>
          <a:off x="0" y="726639"/>
          <a:ext cx="5181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a:t>Exploratory</a:t>
          </a:r>
        </a:p>
      </dsp:txBody>
      <dsp:txXfrm>
        <a:off x="0" y="726639"/>
        <a:ext cx="5181600" cy="724514"/>
      </dsp:txXfrm>
    </dsp:sp>
    <dsp:sp modelId="{C682DAB9-4F95-4E7F-BEC0-814747946BD7}">
      <dsp:nvSpPr>
        <dsp:cNvPr id="0" name=""/>
        <dsp:cNvSpPr/>
      </dsp:nvSpPr>
      <dsp:spPr>
        <a:xfrm>
          <a:off x="0" y="1451154"/>
          <a:ext cx="5181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391C85-20C8-4BE8-AE28-9CDF3368A6E1}">
      <dsp:nvSpPr>
        <dsp:cNvPr id="0" name=""/>
        <dsp:cNvSpPr/>
      </dsp:nvSpPr>
      <dsp:spPr>
        <a:xfrm>
          <a:off x="0" y="1451154"/>
          <a:ext cx="5181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a:t>Interviews: </a:t>
          </a:r>
        </a:p>
      </dsp:txBody>
      <dsp:txXfrm>
        <a:off x="0" y="1451154"/>
        <a:ext cx="5181600" cy="724514"/>
      </dsp:txXfrm>
    </dsp:sp>
    <dsp:sp modelId="{FC64C573-0938-4103-A961-DCF3B6D4AEE4}">
      <dsp:nvSpPr>
        <dsp:cNvPr id="0" name=""/>
        <dsp:cNvSpPr/>
      </dsp:nvSpPr>
      <dsp:spPr>
        <a:xfrm>
          <a:off x="0" y="2175669"/>
          <a:ext cx="5181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FC0EC9-2683-4F52-AADC-CDE86AF5A903}">
      <dsp:nvSpPr>
        <dsp:cNvPr id="0" name=""/>
        <dsp:cNvSpPr/>
      </dsp:nvSpPr>
      <dsp:spPr>
        <a:xfrm>
          <a:off x="0" y="2175669"/>
          <a:ext cx="5181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a:t>1. Online (using MS Teams)</a:t>
          </a:r>
        </a:p>
      </dsp:txBody>
      <dsp:txXfrm>
        <a:off x="0" y="2175669"/>
        <a:ext cx="5181600" cy="724514"/>
      </dsp:txXfrm>
    </dsp:sp>
    <dsp:sp modelId="{6E4BB3CD-F490-4B36-9951-59C8F46062D3}">
      <dsp:nvSpPr>
        <dsp:cNvPr id="0" name=""/>
        <dsp:cNvSpPr/>
      </dsp:nvSpPr>
      <dsp:spPr>
        <a:xfrm>
          <a:off x="0" y="2900183"/>
          <a:ext cx="5181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07E128-5AAB-4DB4-8C73-00934406C55F}">
      <dsp:nvSpPr>
        <dsp:cNvPr id="0" name=""/>
        <dsp:cNvSpPr/>
      </dsp:nvSpPr>
      <dsp:spPr>
        <a:xfrm>
          <a:off x="0" y="2900183"/>
          <a:ext cx="5181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a:t>2. Semi structured (open ended questions allowing discussion).</a:t>
          </a:r>
        </a:p>
      </dsp:txBody>
      <dsp:txXfrm>
        <a:off x="0" y="2900183"/>
        <a:ext cx="5181600" cy="724514"/>
      </dsp:txXfrm>
    </dsp:sp>
    <dsp:sp modelId="{3ADBADC4-4E94-49CE-B4C1-1779334C2569}">
      <dsp:nvSpPr>
        <dsp:cNvPr id="0" name=""/>
        <dsp:cNvSpPr/>
      </dsp:nvSpPr>
      <dsp:spPr>
        <a:xfrm>
          <a:off x="0" y="3624698"/>
          <a:ext cx="5181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D450E6-339A-45A2-9283-BFA12D1B7961}">
      <dsp:nvSpPr>
        <dsp:cNvPr id="0" name=""/>
        <dsp:cNvSpPr/>
      </dsp:nvSpPr>
      <dsp:spPr>
        <a:xfrm>
          <a:off x="0" y="3624698"/>
          <a:ext cx="5181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a:t>3. one/ two hours </a:t>
          </a:r>
        </a:p>
      </dsp:txBody>
      <dsp:txXfrm>
        <a:off x="0" y="3624698"/>
        <a:ext cx="5181600" cy="7245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E32D904-7667-46D1-A195-C1F30CAAA23F}" type="datetimeFigureOut">
              <a:rPr lang="en-GB" smtClean="0"/>
              <a:t>09/09/2022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21E2266-5F0F-41DD-9DED-7D1EC90FECC3}" type="slidenum">
              <a:rPr lang="en-GB" smtClean="0"/>
              <a:t>‹#›</a:t>
            </a:fld>
            <a:endParaRPr lang="en-GB" dirty="0"/>
          </a:p>
        </p:txBody>
      </p:sp>
    </p:spTree>
    <p:extLst>
      <p:ext uri="{BB962C8B-B14F-4D97-AF65-F5344CB8AC3E}">
        <p14:creationId xmlns:p14="http://schemas.microsoft.com/office/powerpoint/2010/main" val="2079713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E32D904-7667-46D1-A195-C1F30CAAA23F}" type="datetimeFigureOut">
              <a:rPr lang="en-GB" smtClean="0"/>
              <a:t>09/09/2022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21E2266-5F0F-41DD-9DED-7D1EC90FECC3}" type="slidenum">
              <a:rPr lang="en-GB" smtClean="0"/>
              <a:t>‹#›</a:t>
            </a:fld>
            <a:endParaRPr lang="en-GB" dirty="0"/>
          </a:p>
        </p:txBody>
      </p:sp>
    </p:spTree>
    <p:extLst>
      <p:ext uri="{BB962C8B-B14F-4D97-AF65-F5344CB8AC3E}">
        <p14:creationId xmlns:p14="http://schemas.microsoft.com/office/powerpoint/2010/main" val="3836755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E32D904-7667-46D1-A195-C1F30CAAA23F}" type="datetimeFigureOut">
              <a:rPr lang="en-GB" smtClean="0"/>
              <a:t>09/09/2022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21E2266-5F0F-41DD-9DED-7D1EC90FECC3}" type="slidenum">
              <a:rPr lang="en-GB" smtClean="0"/>
              <a:t>‹#›</a:t>
            </a:fld>
            <a:endParaRPr lang="en-GB" dirty="0"/>
          </a:p>
        </p:txBody>
      </p:sp>
    </p:spTree>
    <p:extLst>
      <p:ext uri="{BB962C8B-B14F-4D97-AF65-F5344CB8AC3E}">
        <p14:creationId xmlns:p14="http://schemas.microsoft.com/office/powerpoint/2010/main" val="222909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E32D904-7667-46D1-A195-C1F30CAAA23F}" type="datetimeFigureOut">
              <a:rPr lang="en-GB" smtClean="0"/>
              <a:t>09/09/2022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21E2266-5F0F-41DD-9DED-7D1EC90FECC3}" type="slidenum">
              <a:rPr lang="en-GB" smtClean="0"/>
              <a:t>‹#›</a:t>
            </a:fld>
            <a:endParaRPr lang="en-GB" dirty="0"/>
          </a:p>
        </p:txBody>
      </p:sp>
    </p:spTree>
    <p:extLst>
      <p:ext uri="{BB962C8B-B14F-4D97-AF65-F5344CB8AC3E}">
        <p14:creationId xmlns:p14="http://schemas.microsoft.com/office/powerpoint/2010/main" val="37470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32D904-7667-46D1-A195-C1F30CAAA23F}" type="datetimeFigureOut">
              <a:rPr lang="en-GB" smtClean="0"/>
              <a:t>09/09/2022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21E2266-5F0F-41DD-9DED-7D1EC90FECC3}" type="slidenum">
              <a:rPr lang="en-GB" smtClean="0"/>
              <a:t>‹#›</a:t>
            </a:fld>
            <a:endParaRPr lang="en-GB" dirty="0"/>
          </a:p>
        </p:txBody>
      </p:sp>
    </p:spTree>
    <p:extLst>
      <p:ext uri="{BB962C8B-B14F-4D97-AF65-F5344CB8AC3E}">
        <p14:creationId xmlns:p14="http://schemas.microsoft.com/office/powerpoint/2010/main" val="123184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E32D904-7667-46D1-A195-C1F30CAAA23F}" type="datetimeFigureOut">
              <a:rPr lang="en-GB" smtClean="0"/>
              <a:t>09/09/2022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21E2266-5F0F-41DD-9DED-7D1EC90FECC3}" type="slidenum">
              <a:rPr lang="en-GB" smtClean="0"/>
              <a:t>‹#›</a:t>
            </a:fld>
            <a:endParaRPr lang="en-GB" dirty="0"/>
          </a:p>
        </p:txBody>
      </p:sp>
    </p:spTree>
    <p:extLst>
      <p:ext uri="{BB962C8B-B14F-4D97-AF65-F5344CB8AC3E}">
        <p14:creationId xmlns:p14="http://schemas.microsoft.com/office/powerpoint/2010/main" val="980763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E32D904-7667-46D1-A195-C1F30CAAA23F}" type="datetimeFigureOut">
              <a:rPr lang="en-GB" smtClean="0"/>
              <a:t>09/09/2022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21E2266-5F0F-41DD-9DED-7D1EC90FECC3}" type="slidenum">
              <a:rPr lang="en-GB" smtClean="0"/>
              <a:t>‹#›</a:t>
            </a:fld>
            <a:endParaRPr lang="en-GB" dirty="0"/>
          </a:p>
        </p:txBody>
      </p:sp>
    </p:spTree>
    <p:extLst>
      <p:ext uri="{BB962C8B-B14F-4D97-AF65-F5344CB8AC3E}">
        <p14:creationId xmlns:p14="http://schemas.microsoft.com/office/powerpoint/2010/main" val="3576089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E32D904-7667-46D1-A195-C1F30CAAA23F}" type="datetimeFigureOut">
              <a:rPr lang="en-GB" smtClean="0"/>
              <a:t>09/09/2022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21E2266-5F0F-41DD-9DED-7D1EC90FECC3}" type="slidenum">
              <a:rPr lang="en-GB" smtClean="0"/>
              <a:t>‹#›</a:t>
            </a:fld>
            <a:endParaRPr lang="en-GB" dirty="0"/>
          </a:p>
        </p:txBody>
      </p:sp>
    </p:spTree>
    <p:extLst>
      <p:ext uri="{BB962C8B-B14F-4D97-AF65-F5344CB8AC3E}">
        <p14:creationId xmlns:p14="http://schemas.microsoft.com/office/powerpoint/2010/main" val="1359972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32D904-7667-46D1-A195-C1F30CAAA23F}" type="datetimeFigureOut">
              <a:rPr lang="en-GB" smtClean="0"/>
              <a:t>09/09/2022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521E2266-5F0F-41DD-9DED-7D1EC90FECC3}" type="slidenum">
              <a:rPr lang="en-GB" smtClean="0"/>
              <a:t>‹#›</a:t>
            </a:fld>
            <a:endParaRPr lang="en-GB" dirty="0"/>
          </a:p>
        </p:txBody>
      </p:sp>
    </p:spTree>
    <p:extLst>
      <p:ext uri="{BB962C8B-B14F-4D97-AF65-F5344CB8AC3E}">
        <p14:creationId xmlns:p14="http://schemas.microsoft.com/office/powerpoint/2010/main" val="1101607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32D904-7667-46D1-A195-C1F30CAAA23F}" type="datetimeFigureOut">
              <a:rPr lang="en-GB" smtClean="0"/>
              <a:t>09/09/2022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21E2266-5F0F-41DD-9DED-7D1EC90FECC3}" type="slidenum">
              <a:rPr lang="en-GB" smtClean="0"/>
              <a:t>‹#›</a:t>
            </a:fld>
            <a:endParaRPr lang="en-GB" dirty="0"/>
          </a:p>
        </p:txBody>
      </p:sp>
    </p:spTree>
    <p:extLst>
      <p:ext uri="{BB962C8B-B14F-4D97-AF65-F5344CB8AC3E}">
        <p14:creationId xmlns:p14="http://schemas.microsoft.com/office/powerpoint/2010/main" val="1370506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32D904-7667-46D1-A195-C1F30CAAA23F}" type="datetimeFigureOut">
              <a:rPr lang="en-GB" smtClean="0"/>
              <a:t>09/09/2022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21E2266-5F0F-41DD-9DED-7D1EC90FECC3}" type="slidenum">
              <a:rPr lang="en-GB" smtClean="0"/>
              <a:t>‹#›</a:t>
            </a:fld>
            <a:endParaRPr lang="en-GB" dirty="0"/>
          </a:p>
        </p:txBody>
      </p:sp>
    </p:spTree>
    <p:extLst>
      <p:ext uri="{BB962C8B-B14F-4D97-AF65-F5344CB8AC3E}">
        <p14:creationId xmlns:p14="http://schemas.microsoft.com/office/powerpoint/2010/main" val="86167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2D904-7667-46D1-A195-C1F30CAAA23F}" type="datetimeFigureOut">
              <a:rPr lang="en-GB" smtClean="0"/>
              <a:t>09/09/2022</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E2266-5F0F-41DD-9DED-7D1EC90FECC3}" type="slidenum">
              <a:rPr lang="en-GB" smtClean="0"/>
              <a:t>‹#›</a:t>
            </a:fld>
            <a:endParaRPr lang="en-GB" dirty="0"/>
          </a:p>
        </p:txBody>
      </p:sp>
    </p:spTree>
    <p:extLst>
      <p:ext uri="{BB962C8B-B14F-4D97-AF65-F5344CB8AC3E}">
        <p14:creationId xmlns:p14="http://schemas.microsoft.com/office/powerpoint/2010/main" val="2024329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aniela.mardones-bravo@ed.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Older Women in Prison: The Chilean case</a:t>
            </a:r>
            <a:endParaRPr lang="en-GB" dirty="0"/>
          </a:p>
        </p:txBody>
      </p:sp>
      <p:sp>
        <p:nvSpPr>
          <p:cNvPr id="3" name="Subtitle 2"/>
          <p:cNvSpPr>
            <a:spLocks noGrp="1"/>
          </p:cNvSpPr>
          <p:nvPr>
            <p:ph type="subTitle" idx="1"/>
          </p:nvPr>
        </p:nvSpPr>
        <p:spPr/>
        <p:txBody>
          <a:bodyPr>
            <a:normAutofit lnSpcReduction="10000"/>
          </a:bodyPr>
          <a:lstStyle/>
          <a:p>
            <a:r>
              <a:rPr lang="en-GB" dirty="0" smtClean="0"/>
              <a:t>Daniela Mardones Bravo</a:t>
            </a:r>
          </a:p>
          <a:p>
            <a:r>
              <a:rPr lang="en-GB" dirty="0" smtClean="0"/>
              <a:t>University of Edinburgh</a:t>
            </a:r>
          </a:p>
          <a:p>
            <a:r>
              <a:rPr lang="en-GB" dirty="0" smtClean="0">
                <a:hlinkClick r:id="rId2"/>
              </a:rPr>
              <a:t>Daniela.mardones-bravo@ed.ac.uk</a:t>
            </a:r>
            <a:endParaRPr lang="en-GB" dirty="0" smtClean="0"/>
          </a:p>
          <a:p>
            <a:r>
              <a:rPr lang="en-GB" dirty="0" smtClean="0"/>
              <a:t>@</a:t>
            </a:r>
            <a:r>
              <a:rPr lang="en-GB" dirty="0" smtClean="0"/>
              <a:t>danielamarbrav</a:t>
            </a:r>
            <a:endParaRPr lang="en-GB" dirty="0"/>
          </a:p>
        </p:txBody>
      </p:sp>
    </p:spTree>
    <p:extLst>
      <p:ext uri="{BB962C8B-B14F-4D97-AF65-F5344CB8AC3E}">
        <p14:creationId xmlns:p14="http://schemas.microsoft.com/office/powerpoint/2010/main" val="1333411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Drug related offences</a:t>
            </a:r>
            <a:endParaRPr lang="en-GB" dirty="0"/>
          </a:p>
        </p:txBody>
      </p:sp>
      <p:sp>
        <p:nvSpPr>
          <p:cNvPr id="3" name="Content Placeholder 2"/>
          <p:cNvSpPr>
            <a:spLocks noGrp="1"/>
          </p:cNvSpPr>
          <p:nvPr>
            <p:ph idx="1"/>
          </p:nvPr>
        </p:nvSpPr>
        <p:spPr/>
        <p:txBody>
          <a:bodyPr>
            <a:normAutofit/>
          </a:bodyPr>
          <a:lstStyle/>
          <a:p>
            <a:r>
              <a:rPr lang="en-GB" dirty="0"/>
              <a:t>“There are many </a:t>
            </a:r>
            <a:r>
              <a:rPr lang="en-GB" dirty="0" smtClean="0"/>
              <a:t>older </a:t>
            </a:r>
            <a:r>
              <a:rPr lang="en-GB" dirty="0"/>
              <a:t>women who assume responsibility when drug crimes are committed by other family members. That is a dynamic that is repeated, that when I interview them they tell me that they are not, they are not traffickers, that the drug was never theirs and they assume that role so that another family member does not have to live the deprivation of liberty.” </a:t>
            </a:r>
            <a:r>
              <a:rPr lang="en-GB" dirty="0" smtClean="0"/>
              <a:t>(Patricia)</a:t>
            </a:r>
            <a:endParaRPr lang="en-GB" dirty="0"/>
          </a:p>
        </p:txBody>
      </p:sp>
    </p:spTree>
    <p:extLst>
      <p:ext uri="{BB962C8B-B14F-4D97-AF65-F5344CB8AC3E}">
        <p14:creationId xmlns:p14="http://schemas.microsoft.com/office/powerpoint/2010/main" val="3597891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Women's </a:t>
            </a:r>
            <a:r>
              <a:rPr lang="en-GB" dirty="0"/>
              <a:t>prisons </a:t>
            </a:r>
            <a:r>
              <a:rPr lang="en-GB" dirty="0" smtClean="0"/>
              <a:t>in Chile</a:t>
            </a:r>
            <a:endParaRPr lang="en-GB" dirty="0"/>
          </a:p>
        </p:txBody>
      </p:sp>
      <p:sp>
        <p:nvSpPr>
          <p:cNvPr id="3" name="Content Placeholder 2"/>
          <p:cNvSpPr>
            <a:spLocks noGrp="1"/>
          </p:cNvSpPr>
          <p:nvPr>
            <p:ph idx="1"/>
          </p:nvPr>
        </p:nvSpPr>
        <p:spPr/>
        <p:txBody>
          <a:bodyPr/>
          <a:lstStyle/>
          <a:p>
            <a:r>
              <a:rPr lang="en-GB" dirty="0"/>
              <a:t>"collection houses" </a:t>
            </a:r>
            <a:r>
              <a:rPr lang="en-GB" dirty="0" smtClean="0"/>
              <a:t>owned by the State</a:t>
            </a:r>
            <a:r>
              <a:rPr lang="en-GB" dirty="0"/>
              <a:t>, but administered by Las </a:t>
            </a:r>
            <a:r>
              <a:rPr lang="en-GB" dirty="0"/>
              <a:t>Esclavas</a:t>
            </a:r>
            <a:r>
              <a:rPr lang="en-GB" dirty="0"/>
              <a:t> de Jesus, a Catholic congregation where women were sought to amend their path through </a:t>
            </a:r>
            <a:r>
              <a:rPr lang="en-GB" dirty="0" smtClean="0"/>
              <a:t>prayer.</a:t>
            </a:r>
          </a:p>
          <a:p>
            <a:r>
              <a:rPr lang="en-GB" dirty="0"/>
              <a:t>In 1864 </a:t>
            </a:r>
            <a:r>
              <a:rPr lang="en-GB" dirty="0" smtClean="0"/>
              <a:t>they were completely transferred to </a:t>
            </a:r>
            <a:r>
              <a:rPr lang="en-GB" dirty="0"/>
              <a:t>the Congregation of the Sisters of the </a:t>
            </a:r>
            <a:r>
              <a:rPr lang="en-GB" dirty="0" smtClean="0"/>
              <a:t>Good Shepherd</a:t>
            </a:r>
          </a:p>
          <a:p>
            <a:r>
              <a:rPr lang="en-GB" dirty="0" smtClean="0"/>
              <a:t>1981: women </a:t>
            </a:r>
            <a:r>
              <a:rPr lang="en-GB" dirty="0"/>
              <a:t>officers trained in the </a:t>
            </a:r>
            <a:r>
              <a:rPr lang="en-GB" dirty="0" smtClean="0"/>
              <a:t>Gendarmeria</a:t>
            </a:r>
            <a:endParaRPr lang="en-GB" dirty="0" smtClean="0"/>
          </a:p>
          <a:p>
            <a:r>
              <a:rPr lang="en-GB" dirty="0" smtClean="0"/>
              <a:t>1996: </a:t>
            </a:r>
            <a:r>
              <a:rPr lang="en-GB" dirty="0"/>
              <a:t>the prisons ceased to depend on the Catholic Church to become part of the state penitentiary system </a:t>
            </a:r>
          </a:p>
        </p:txBody>
      </p:sp>
    </p:spTree>
    <p:extLst>
      <p:ext uri="{BB962C8B-B14F-4D97-AF65-F5344CB8AC3E}">
        <p14:creationId xmlns:p14="http://schemas.microsoft.com/office/powerpoint/2010/main" val="1417037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Space</a:t>
            </a:r>
            <a:endParaRPr lang="en-GB" dirty="0"/>
          </a:p>
        </p:txBody>
      </p:sp>
      <p:sp>
        <p:nvSpPr>
          <p:cNvPr id="3" name="Content Placeholder 2"/>
          <p:cNvSpPr>
            <a:spLocks noGrp="1"/>
          </p:cNvSpPr>
          <p:nvPr>
            <p:ph idx="1"/>
          </p:nvPr>
        </p:nvSpPr>
        <p:spPr/>
        <p:txBody>
          <a:bodyPr>
            <a:normAutofit lnSpcReduction="10000"/>
          </a:bodyPr>
          <a:lstStyle/>
          <a:p>
            <a:r>
              <a:rPr lang="en-GB" dirty="0" smtClean="0"/>
              <a:t>“In </a:t>
            </a:r>
            <a:r>
              <a:rPr lang="en-GB" dirty="0"/>
              <a:t>those years, all these girls who had nowhere to live, girls who had problems with drugs, alcohol and who were homeless, the nuns picked them up and took them to this kind of boarding school. That's how it was born." </a:t>
            </a:r>
            <a:r>
              <a:rPr lang="en-GB" dirty="0" smtClean="0"/>
              <a:t>(veronica)</a:t>
            </a:r>
          </a:p>
          <a:p>
            <a:r>
              <a:rPr lang="en-GB" dirty="0" smtClean="0"/>
              <a:t>“</a:t>
            </a:r>
            <a:r>
              <a:rPr lang="en-GB" dirty="0"/>
              <a:t>It is not the modular structure as it is in the rest of the prisons</a:t>
            </a:r>
            <a:r>
              <a:rPr lang="en-GB" dirty="0" smtClean="0"/>
              <a:t>.(…) Because </a:t>
            </a:r>
            <a:r>
              <a:rPr lang="en-GB" dirty="0"/>
              <a:t>it was not a prison as such. In other words, they left their section and found a little path that went past a wall that was not even a wall. It was like a mesh that had to separate the sector where the inmates were confined from the house of the nuns. It was divided by a mesh and in the other sector there were grapevines, fruit trees, a lot of grass inside a prison (...) </a:t>
            </a:r>
            <a:r>
              <a:rPr lang="en-GB" dirty="0" smtClean="0"/>
              <a:t> (Veronica).</a:t>
            </a:r>
          </a:p>
        </p:txBody>
      </p:sp>
    </p:spTree>
    <p:extLst>
      <p:ext uri="{BB962C8B-B14F-4D97-AF65-F5344CB8AC3E}">
        <p14:creationId xmlns:p14="http://schemas.microsoft.com/office/powerpoint/2010/main" val="4125029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Sorority</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“The women are all mixed up too, well, because it happens that the prisons, as they are smaller, have a single module in general for all of them” (Lorna)</a:t>
            </a:r>
          </a:p>
          <a:p>
            <a:endParaRPr lang="en-GB" dirty="0" smtClean="0"/>
          </a:p>
          <a:p>
            <a:r>
              <a:rPr lang="en-GB" dirty="0"/>
              <a:t>"It's not </a:t>
            </a:r>
            <a:r>
              <a:rPr lang="en-GB" dirty="0" smtClean="0"/>
              <a:t>like </a:t>
            </a:r>
            <a:r>
              <a:rPr lang="en-GB" dirty="0"/>
              <a:t>an </a:t>
            </a:r>
            <a:r>
              <a:rPr lang="en-GB" dirty="0" smtClean="0"/>
              <a:t>older women comes and </a:t>
            </a:r>
            <a:r>
              <a:rPr lang="en-GB" dirty="0"/>
              <a:t>you say 'she's going there because of her criminal history, it's her turn to be on the worst section', </a:t>
            </a:r>
            <a:r>
              <a:rPr lang="en-GB" dirty="0" smtClean="0"/>
              <a:t>and </a:t>
            </a:r>
            <a:r>
              <a:rPr lang="en-GB" dirty="0"/>
              <a:t>that's where she goes, left to her fate. No, it's not like that. In other words, the most appropriate criterion is still sought. As I tell you, in these minimum conditions, minimum but a little, we help them to do their stay a little more, in quotes, </a:t>
            </a:r>
            <a:r>
              <a:rPr lang="en-GB" dirty="0" smtClean="0"/>
              <a:t>pleasant”</a:t>
            </a:r>
          </a:p>
          <a:p>
            <a:r>
              <a:rPr lang="en-GB" dirty="0" smtClean="0"/>
              <a:t>“Young women kind of adopt them. They call them “</a:t>
            </a:r>
            <a:r>
              <a:rPr lang="en-GB" dirty="0" smtClean="0"/>
              <a:t>mamita</a:t>
            </a:r>
            <a:r>
              <a:rPr lang="en-GB" dirty="0" smtClean="0"/>
              <a:t>” (mummy)</a:t>
            </a:r>
          </a:p>
          <a:p>
            <a:endParaRPr lang="en-GB" dirty="0" smtClean="0"/>
          </a:p>
          <a:p>
            <a:r>
              <a:rPr lang="en-US" dirty="0" smtClean="0"/>
              <a:t>"We cannot leave everything to sorority."</a:t>
            </a:r>
          </a:p>
          <a:p>
            <a:endParaRPr lang="en-GB" dirty="0" smtClean="0"/>
          </a:p>
          <a:p>
            <a:endParaRPr lang="en-GB" dirty="0"/>
          </a:p>
        </p:txBody>
      </p:sp>
    </p:spTree>
    <p:extLst>
      <p:ext uri="{BB962C8B-B14F-4D97-AF65-F5344CB8AC3E}">
        <p14:creationId xmlns:p14="http://schemas.microsoft.com/office/powerpoint/2010/main" val="3966826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Concluding Comments</a:t>
            </a:r>
            <a:endParaRPr lang="en-GB" dirty="0"/>
          </a:p>
        </p:txBody>
      </p:sp>
      <p:sp>
        <p:nvSpPr>
          <p:cNvPr id="3" name="Content Placeholder 2"/>
          <p:cNvSpPr>
            <a:spLocks noGrp="1"/>
          </p:cNvSpPr>
          <p:nvPr>
            <p:ph idx="1"/>
          </p:nvPr>
        </p:nvSpPr>
        <p:spPr>
          <a:xfrm>
            <a:off x="838200" y="1330036"/>
            <a:ext cx="10515600" cy="4846927"/>
          </a:xfrm>
        </p:spPr>
        <p:txBody>
          <a:bodyPr>
            <a:normAutofit fontScale="85000" lnSpcReduction="20000"/>
          </a:bodyPr>
          <a:lstStyle/>
          <a:p>
            <a:r>
              <a:rPr lang="en-GB" dirty="0" smtClean="0"/>
              <a:t>The “war on drugs” has a strong relation with the presence of older women in prison.</a:t>
            </a:r>
          </a:p>
          <a:p>
            <a:endParaRPr lang="en-GB" dirty="0" smtClean="0"/>
          </a:p>
          <a:p>
            <a:r>
              <a:rPr lang="en-GB" dirty="0" smtClean="0"/>
              <a:t>The historical context and setting of female prisons in Chile helps to create a more “friendly” and inclusive environment.</a:t>
            </a:r>
          </a:p>
          <a:p>
            <a:r>
              <a:rPr lang="en-GB" dirty="0" smtClean="0"/>
              <a:t>They receive less visitors and tend to find a “new family” within the prison.</a:t>
            </a:r>
          </a:p>
          <a:p>
            <a:endParaRPr lang="en-GB" dirty="0" smtClean="0"/>
          </a:p>
          <a:p>
            <a:r>
              <a:rPr lang="en-GB" dirty="0" smtClean="0"/>
              <a:t>Sorority is essential for their wellbeing. Without the help and support of other women (other prisoners or prison staff) they would not cover their basic needs (soap, shampoo). </a:t>
            </a:r>
            <a:endParaRPr lang="en-GB" dirty="0"/>
          </a:p>
          <a:p>
            <a:endParaRPr lang="en-GB" dirty="0"/>
          </a:p>
          <a:p>
            <a:r>
              <a:rPr lang="en-GB" dirty="0" smtClean="0"/>
              <a:t>Disclaimer: there are issues that are relevant for both, older men and women, like access to health care, fear of dying in prison or the lack of activities but I focused this presentation on issues specifically related to being an older woman.</a:t>
            </a:r>
          </a:p>
          <a:p>
            <a:endParaRPr lang="en-GB" dirty="0" smtClean="0"/>
          </a:p>
          <a:p>
            <a:endParaRPr lang="en-GB" dirty="0"/>
          </a:p>
        </p:txBody>
      </p:sp>
    </p:spTree>
    <p:extLst>
      <p:ext uri="{BB962C8B-B14F-4D97-AF65-F5344CB8AC3E}">
        <p14:creationId xmlns:p14="http://schemas.microsoft.com/office/powerpoint/2010/main" val="474108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Q&amp;A</a:t>
            </a:r>
            <a:endParaRPr lang="en-GB" dirty="0"/>
          </a:p>
        </p:txBody>
      </p:sp>
      <p:sp>
        <p:nvSpPr>
          <p:cNvPr id="3" name="Content Placeholder 2"/>
          <p:cNvSpPr>
            <a:spLocks noGrp="1"/>
          </p:cNvSpPr>
          <p:nvPr>
            <p:ph idx="1"/>
          </p:nvPr>
        </p:nvSpPr>
        <p:spPr/>
        <p:txBody>
          <a:bodyPr/>
          <a:lstStyle/>
          <a:p>
            <a:r>
              <a:rPr lang="en-GB" dirty="0" smtClean="0"/>
              <a:t>Further questions: daniela.mardones-bravo@ed.ac.uk</a:t>
            </a:r>
            <a:endParaRPr lang="en-GB" dirty="0"/>
          </a:p>
        </p:txBody>
      </p:sp>
    </p:spTree>
    <p:extLst>
      <p:ext uri="{BB962C8B-B14F-4D97-AF65-F5344CB8AC3E}">
        <p14:creationId xmlns:p14="http://schemas.microsoft.com/office/powerpoint/2010/main" val="284786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100427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Previous Research</a:t>
            </a:r>
            <a:endParaRPr lang="en-GB" dirty="0"/>
          </a:p>
        </p:txBody>
      </p:sp>
      <p:sp>
        <p:nvSpPr>
          <p:cNvPr id="3" name="Content Placeholder 2"/>
          <p:cNvSpPr>
            <a:spLocks noGrp="1"/>
          </p:cNvSpPr>
          <p:nvPr>
            <p:ph idx="1"/>
          </p:nvPr>
        </p:nvSpPr>
        <p:spPr/>
        <p:txBody>
          <a:bodyPr/>
          <a:lstStyle/>
          <a:p>
            <a:r>
              <a:rPr lang="en-GB" dirty="0" smtClean="0"/>
              <a:t>Less visible than older men (more ignored, less policies or programmes)</a:t>
            </a:r>
          </a:p>
          <a:p>
            <a:r>
              <a:rPr lang="en-GB" dirty="0" smtClean="0"/>
              <a:t>Minority within a minority.</a:t>
            </a:r>
          </a:p>
          <a:p>
            <a:r>
              <a:rPr lang="en-GB" dirty="0" smtClean="0"/>
              <a:t>However, they are normally over-represented (live longer than men).</a:t>
            </a:r>
            <a:endParaRPr lang="en-GB" dirty="0"/>
          </a:p>
          <a:p>
            <a:r>
              <a:rPr lang="en-GB" dirty="0" smtClean="0"/>
              <a:t>Normally they are considered “old” from 50 years old</a:t>
            </a:r>
          </a:p>
          <a:p>
            <a:r>
              <a:rPr lang="en-GB" dirty="0" smtClean="0"/>
              <a:t>Very low reoffending rate: “</a:t>
            </a:r>
            <a:r>
              <a:rPr lang="en-GB" dirty="0"/>
              <a:t>“the lowest recidivism rates of all prisoners. It is crucial to determine whether continually incarcerating a person who is of little, if any, risk to society is feasible” (Williams and </a:t>
            </a:r>
            <a:r>
              <a:rPr lang="en-GB" dirty="0"/>
              <a:t>Rikard</a:t>
            </a:r>
            <a:r>
              <a:rPr lang="en-GB" dirty="0"/>
              <a:t>, 2004, p. 135)</a:t>
            </a:r>
          </a:p>
        </p:txBody>
      </p:sp>
    </p:spTree>
    <p:extLst>
      <p:ext uri="{BB962C8B-B14F-4D97-AF65-F5344CB8AC3E}">
        <p14:creationId xmlns:p14="http://schemas.microsoft.com/office/powerpoint/2010/main" val="290958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Offending pattern: drugs or property offences</a:t>
            </a:r>
          </a:p>
          <a:p>
            <a:r>
              <a:rPr lang="en-GB" dirty="0" smtClean="0"/>
              <a:t>Usually non-violent offenders</a:t>
            </a:r>
          </a:p>
          <a:p>
            <a:r>
              <a:rPr lang="en-GB" dirty="0" smtClean="0"/>
              <a:t>Stereotype of being an “old lady” and “show passivity, weakness, and polite manners” (</a:t>
            </a:r>
            <a:r>
              <a:rPr lang="en-GB" dirty="0" smtClean="0"/>
              <a:t>Shantz</a:t>
            </a:r>
            <a:r>
              <a:rPr lang="en-GB" dirty="0" smtClean="0"/>
              <a:t> and </a:t>
            </a:r>
            <a:r>
              <a:rPr lang="en-GB" dirty="0" smtClean="0"/>
              <a:t>Frigon</a:t>
            </a:r>
            <a:r>
              <a:rPr lang="en-GB" dirty="0" smtClean="0"/>
              <a:t>, 2009, p. 4)</a:t>
            </a:r>
          </a:p>
          <a:p>
            <a:endParaRPr lang="en-GB" dirty="0" smtClean="0"/>
          </a:p>
          <a:p>
            <a:endParaRPr lang="en-GB" dirty="0"/>
          </a:p>
          <a:p>
            <a:r>
              <a:rPr lang="en-GB" dirty="0" smtClean="0"/>
              <a:t>3 Layers of vulnerability (</a:t>
            </a:r>
            <a:r>
              <a:rPr lang="en-GB" dirty="0" smtClean="0"/>
              <a:t>Handtke</a:t>
            </a:r>
            <a:r>
              <a:rPr lang="en-GB" dirty="0" smtClean="0"/>
              <a:t> et al 2015)</a:t>
            </a:r>
          </a:p>
          <a:p>
            <a:r>
              <a:rPr lang="en-GB" dirty="0" smtClean="0"/>
              <a:t>1. Prisoners (poor quality of life, loss of autonomy)</a:t>
            </a:r>
          </a:p>
          <a:p>
            <a:r>
              <a:rPr lang="en-GB" dirty="0" smtClean="0"/>
              <a:t>2. Women (minority group, vulnerabilities around their social relationship)</a:t>
            </a:r>
          </a:p>
          <a:p>
            <a:r>
              <a:rPr lang="en-GB" dirty="0" smtClean="0"/>
              <a:t>3. Older persons (minority within a minority, ageing problems)</a:t>
            </a:r>
            <a:endParaRPr lang="en-GB" dirty="0"/>
          </a:p>
        </p:txBody>
      </p:sp>
    </p:spTree>
    <p:extLst>
      <p:ext uri="{BB962C8B-B14F-4D97-AF65-F5344CB8AC3E}">
        <p14:creationId xmlns:p14="http://schemas.microsoft.com/office/powerpoint/2010/main" val="2666672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B0A9-488E-4A45-8C03-D454F3234F9D}"/>
              </a:ext>
            </a:extLst>
          </p:cNvPr>
          <p:cNvSpPr>
            <a:spLocks noGrp="1"/>
          </p:cNvSpPr>
          <p:nvPr>
            <p:ph type="title"/>
          </p:nvPr>
        </p:nvSpPr>
        <p:spPr/>
        <p:txBody>
          <a:bodyPr/>
          <a:lstStyle/>
          <a:p>
            <a:r>
              <a:rPr lang="en-US" i="0" dirty="0">
                <a:ea typeface="+mj-lt"/>
                <a:cs typeface="+mj-lt"/>
              </a:rPr>
              <a:t>Methodology and participants</a:t>
            </a:r>
            <a:endParaRPr lang="en-US" dirty="0"/>
          </a:p>
        </p:txBody>
      </p:sp>
      <p:graphicFrame>
        <p:nvGraphicFramePr>
          <p:cNvPr id="9" name="Content Placeholder 2">
            <a:extLst>
              <a:ext uri="{FF2B5EF4-FFF2-40B4-BE49-F238E27FC236}">
                <a16:creationId xmlns:a16="http://schemas.microsoft.com/office/drawing/2014/main" id="{1BEB4ED2-4780-4495-A7A5-F91A4C0C71A3}"/>
              </a:ext>
            </a:extLst>
          </p:cNvPr>
          <p:cNvGraphicFramePr>
            <a:graphicFrameLocks noGrp="1"/>
          </p:cNvGraphicFramePr>
          <p:nvPr>
            <p:ph sz="half" idx="1"/>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5120C8B2-8346-4788-A770-9CE6C28B1FB6}"/>
              </a:ext>
            </a:extLst>
          </p:cNvPr>
          <p:cNvSpPr>
            <a:spLocks noGrp="1"/>
          </p:cNvSpPr>
          <p:nvPr>
            <p:ph sz="half" idx="2"/>
          </p:nvPr>
        </p:nvSpPr>
        <p:spPr/>
        <p:txBody>
          <a:bodyPr vert="horz" lIns="91440" tIns="45720" rIns="91440" bIns="45720" rtlCol="0" anchor="t">
            <a:normAutofit fontScale="92500" lnSpcReduction="20000"/>
          </a:bodyPr>
          <a:lstStyle/>
          <a:p>
            <a:r>
              <a:rPr lang="en-US" dirty="0">
                <a:ea typeface="+mn-lt"/>
                <a:cs typeface="+mn-lt"/>
              </a:rPr>
              <a:t>Practitioners: 22 </a:t>
            </a:r>
            <a:r>
              <a:rPr lang="en-US" dirty="0" smtClean="0">
                <a:ea typeface="+mn-lt"/>
                <a:cs typeface="+mn-lt"/>
              </a:rPr>
              <a:t>interviews</a:t>
            </a:r>
            <a:endParaRPr lang="en-US" dirty="0">
              <a:ea typeface="+mn-lt"/>
              <a:cs typeface="+mn-lt"/>
            </a:endParaRPr>
          </a:p>
          <a:p>
            <a:r>
              <a:rPr lang="en-US" dirty="0">
                <a:ea typeface="+mn-lt"/>
                <a:cs typeface="+mn-lt"/>
              </a:rPr>
              <a:t>People that work or have work with elderlies in prison (even if they didn't work exclusively with them). </a:t>
            </a:r>
          </a:p>
          <a:p>
            <a:r>
              <a:rPr lang="en-US" dirty="0">
                <a:ea typeface="+mn-lt"/>
                <a:cs typeface="+mn-lt"/>
              </a:rPr>
              <a:t>6 NGOs / 1 academia / 17 Government (SENAMA, GENCHI, INDH, DPP, PJ)</a:t>
            </a:r>
          </a:p>
          <a:p>
            <a:endParaRPr lang="en-US" dirty="0" smtClean="0">
              <a:ea typeface="+mn-lt"/>
              <a:cs typeface="+mn-lt"/>
            </a:endParaRPr>
          </a:p>
          <a:p>
            <a:r>
              <a:rPr lang="en-US" dirty="0" smtClean="0">
                <a:ea typeface="+mn-lt"/>
                <a:cs typeface="+mn-lt"/>
              </a:rPr>
              <a:t>6 interviewees work / worked with  older women in prison</a:t>
            </a:r>
          </a:p>
          <a:p>
            <a:r>
              <a:rPr lang="en-US" dirty="0" smtClean="0">
                <a:ea typeface="+mn-lt"/>
                <a:cs typeface="+mn-lt"/>
              </a:rPr>
              <a:t>AND information from the Chilean Prison Service (GENCHI)</a:t>
            </a:r>
            <a:endParaRPr lang="en-US" dirty="0">
              <a:ea typeface="+mn-lt"/>
              <a:cs typeface="+mn-lt"/>
            </a:endParaRPr>
          </a:p>
        </p:txBody>
      </p:sp>
    </p:spTree>
    <p:extLst>
      <p:ext uri="{BB962C8B-B14F-4D97-AF65-F5344CB8AC3E}">
        <p14:creationId xmlns:p14="http://schemas.microsoft.com/office/powerpoint/2010/main" val="303583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 Findings</a:t>
            </a:r>
            <a:endParaRPr lang="en-GB" dirty="0"/>
          </a:p>
        </p:txBody>
      </p:sp>
    </p:spTree>
    <p:extLst>
      <p:ext uri="{BB962C8B-B14F-4D97-AF65-F5344CB8AC3E}">
        <p14:creationId xmlns:p14="http://schemas.microsoft.com/office/powerpoint/2010/main" val="2134885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Women represent 6.5% of older prisoners (60 years or more)</a:t>
            </a:r>
            <a:endParaRPr lang="en-GB" dirty="0"/>
          </a:p>
        </p:txBody>
      </p:sp>
      <p:graphicFrame>
        <p:nvGraphicFramePr>
          <p:cNvPr id="4" name="Chart 3"/>
          <p:cNvGraphicFramePr/>
          <p:nvPr>
            <p:extLst>
              <p:ext uri="{D42A27DB-BD31-4B8C-83A1-F6EECF244321}">
                <p14:modId xmlns:p14="http://schemas.microsoft.com/office/powerpoint/2010/main" val="925484143"/>
              </p:ext>
            </p:extLst>
          </p:nvPr>
        </p:nvGraphicFramePr>
        <p:xfrm>
          <a:off x="304800" y="1533236"/>
          <a:ext cx="11582400" cy="52370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85433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07893992"/>
              </p:ext>
            </p:extLst>
          </p:nvPr>
        </p:nvGraphicFramePr>
        <p:xfrm>
          <a:off x="184727" y="184726"/>
          <a:ext cx="11887199" cy="63269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65094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776323920"/>
              </p:ext>
            </p:extLst>
          </p:nvPr>
        </p:nvGraphicFramePr>
        <p:xfrm>
          <a:off x="838200" y="497840"/>
          <a:ext cx="10795000" cy="56791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53010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939</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Older Women in Prison: The Chilean case</vt:lpstr>
      <vt:lpstr>Overview</vt:lpstr>
      <vt:lpstr>Previous Research</vt:lpstr>
      <vt:lpstr>PowerPoint Presentation</vt:lpstr>
      <vt:lpstr>Methodology and participants</vt:lpstr>
      <vt:lpstr>Key Findings</vt:lpstr>
      <vt:lpstr>Women represent 6.5% of older prisoners (60 years or more)</vt:lpstr>
      <vt:lpstr>PowerPoint Presentation</vt:lpstr>
      <vt:lpstr>PowerPoint Presentation</vt:lpstr>
      <vt:lpstr>Drug related offences</vt:lpstr>
      <vt:lpstr>Women's prisons in Chile</vt:lpstr>
      <vt:lpstr>Space</vt:lpstr>
      <vt:lpstr>Sorority</vt:lpstr>
      <vt:lpstr>Concluding Comments</vt:lpstr>
      <vt:lpstr>Q&amp;A</vt:lpstr>
    </vt:vector>
  </TitlesOfParts>
  <Company>University of Edinburgh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Older Women in Prison: The Chilean case</dc:title>
  <dc:creator>Daniela Mardones</dc:creator>
  <cp:lastModifiedBy>Daniela Mardones</cp:lastModifiedBy>
  <cp:revision>14</cp:revision>
  <dcterms:created xsi:type="dcterms:W3CDTF">2022-09-09T12:21:59Z</dcterms:created>
  <dcterms:modified xsi:type="dcterms:W3CDTF">2022-09-09T15:35:02Z</dcterms:modified>
</cp:coreProperties>
</file>