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08" r:id="rId3"/>
    <p:sldId id="409" r:id="rId4"/>
    <p:sldId id="410" r:id="rId5"/>
    <p:sldId id="407" r:id="rId6"/>
    <p:sldId id="406" r:id="rId7"/>
    <p:sldId id="411" r:id="rId8"/>
    <p:sldId id="412" r:id="rId9"/>
    <p:sldId id="413" r:id="rId10"/>
    <p:sldId id="421" r:id="rId11"/>
    <p:sldId id="422" r:id="rId12"/>
    <p:sldId id="414" r:id="rId13"/>
    <p:sldId id="415" r:id="rId14"/>
    <p:sldId id="416" r:id="rId15"/>
    <p:sldId id="417" r:id="rId16"/>
    <p:sldId id="419" r:id="rId17"/>
    <p:sldId id="420" r:id="rId18"/>
    <p:sldId id="4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1" autoAdjust="0"/>
    <p:restoredTop sz="94660"/>
  </p:normalViewPr>
  <p:slideViewPr>
    <p:cSldViewPr snapToGrid="0">
      <p:cViewPr>
        <p:scale>
          <a:sx n="87" d="100"/>
          <a:sy n="87" d="100"/>
        </p:scale>
        <p:origin x="40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CB1F1-31F4-4DAB-8B17-CCD8797914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9E237-7DF1-4FAC-B833-CA56FBB53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D233-8889-4C2B-8CE9-2839BCE2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598D3-9137-4AF2-8E5F-6FDCA0C5B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F699-9978-48A5-A6BD-0ED193C5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A024-1BFE-4EFC-BEE8-9E98BD71F00E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B17D-9DD6-43E7-AF2E-A4B1FA6F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2AE73-6DD5-43D9-859F-75E43849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79F0-B3C6-493F-8CBC-2856F1B9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35510-64D3-4BD0-AAB9-64392931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0F4B-6E66-4327-9206-F908B9B0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DF92-C10F-4461-A4E2-1B56649A1AA5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39A-9E47-4095-BEC0-8D3BB426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2780-810D-48B4-B38A-F03B47A9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CD1D3-23FA-4A87-BA0E-D8D67AAE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91FD-2B02-497C-9DFA-7F8B06B89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AA4A-A18E-47D4-84A5-5999A0CC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FA0-0AAB-4127-B94F-C09E16A5BA7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FB1F-5B65-4B6D-BAB6-906426DF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7C65-86B4-4DD9-8C85-91C5FF93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8A6A-31CE-40B0-902B-AA18AB10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5179-ECEA-491F-B438-68A26249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735A-D4AD-489E-A1A8-62E42DD9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803C-74EE-416C-8630-515EF549F377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CC16-0C8E-454D-8C00-A378B6BA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9ADD-1DE3-4C2D-B9C2-8462AB9D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5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3CD2-27E9-4088-B69A-8E51EB3B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72BC-51C8-43C4-91AA-6E7082BA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0C4E-3DB1-4029-A2DB-53E46E2F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7A7-3CF4-4534-9040-24BED48EA8F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A1BA-D644-4294-9F76-0D99E85E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A83B-2D3D-467B-99A4-E6CED199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366E-36DD-4440-AEB6-79CBEA51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229D-6700-4F1E-B39C-B8627FC7A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4420-C9D3-4F30-985C-72D69856A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F0BD-3942-4D9B-9996-547D8C01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896C-229D-4F1B-9EEF-DC7B1A9AF0C9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A8C80-F504-4796-AC15-BD147E98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934DB-770B-4701-BD64-1F64F0BC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498A-8935-4A32-AD2A-C0C783E1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FC6B-A364-4D59-9799-549EBEB9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00C4E-73DF-44C4-90A3-CE0D70B0A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78CDF-F3F3-42DC-BF31-E08E19054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C23B9-8801-4CEF-85AE-2E4F85C72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437E-ACDD-484D-B0DF-4F327AF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B93D-8E3F-466D-892D-DD2EA5CE6B6E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6A839-1B18-42F6-AC73-0EF2ADF1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70748-13BB-4C32-803E-1A7E38B1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65FB-CB13-481C-A9C8-248CDED8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3382B-C14B-4057-B5DE-583FF422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5A0-8E9C-4F30-A4A2-D5F7299938DC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89F02-370B-4926-9845-6512F708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3E4DB-E666-486F-ADE5-0D317A9C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8D66F-3BF5-49A3-B2FF-BCA6309A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984A-6B8D-4BD3-AD5E-2034E09B8B5E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0C29B-744E-48EC-9D99-6222A4B3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1075C-E7A0-4DE6-B134-0F51E744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3EA1-65EB-44FE-898D-066EC65B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AF3F-5C4A-4C3E-8D75-B85F9D28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0F0C-9E25-4B34-9D5B-3BAE6BD1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6F83F-064A-4F03-8346-7DE7769B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7677-E590-4503-850D-1082BC644DE6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A1A6-6BE0-4F9A-8FB8-8F9CFD2B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56756-7889-43C2-8CEF-58D7D85F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F83F-562C-4ED0-A22D-588B9DB5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B11CA-88AF-41AD-81F5-C3FE1A23C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85274-E4E5-479E-AE2E-5A208F5D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C0488-F6E2-4253-993B-90081A01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57BE-6141-495E-8F58-BDBD43267514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A350-6C49-4A72-96F2-7F399469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84436-0230-4201-A45C-6E0C28E3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4B140-039E-409E-A0B9-501A1457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76AC4-FCA3-4430-89C4-C031BA1BB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C252-5D8A-4B76-9062-F76A41B5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74F05-A354-4EAA-9846-359D039439A3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C413-AD9F-482B-BD23-5E44DC3B5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4BF4-E1F0-4E28-BE25-30AB8B6BB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6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Akzidenz-Grotesk Std Bold" panose="02000803050000020004" pitchFamily="50" charset="0"/>
              </a:defRPr>
            </a:lvl1pPr>
          </a:lstStyle>
          <a:p>
            <a:fld id="{3F44D411-76C7-44CF-9999-982165B131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7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kzidenz-Grotesk Std Bold" panose="0200080305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kzidenz-Grotesk Std Regular" panose="0200050303000002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kzidenz-Grotesk Std Regular" panose="02000503030000020003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kzidenz-Grotesk Std Regular" panose="02000503030000020003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kzidenz-Grotesk Std Regular" panose="02000503030000020003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kzidenz-Grotesk Std Regular" panose="02000503030000020003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1BB9-7D75-47AC-ADA7-3F59FA7FF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46" y="1602652"/>
            <a:ext cx="1176410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Who’s Asking? </a:t>
            </a:r>
            <a:br>
              <a:rPr lang="en-US" dirty="0"/>
            </a:br>
            <a:r>
              <a:rPr lang="en-US" dirty="0"/>
              <a:t>Participatory Action Research, Interviewer Bias, and the Production of Knowledge in Prison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090BF-0E45-4FE8-A0A5-0043513E8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2689"/>
            <a:ext cx="9144000" cy="988435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Kevin A. Wright, PhD</a:t>
            </a:r>
          </a:p>
          <a:p>
            <a:pPr algn="r">
              <a:spcBef>
                <a:spcPts val="0"/>
              </a:spcBef>
            </a:pPr>
            <a:r>
              <a:rPr lang="en-US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Arizona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A8A2-7CE6-4C21-A269-DE70F71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DAB64-8EC9-4076-BCCF-F659A16D9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0" y="5707929"/>
            <a:ext cx="2939768" cy="12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D9AE-7FA7-480A-A9CD-2A3F55CB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Do responses to trust questions vary by interviewer type?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6996E1-612E-4DDF-93B2-1934D02F3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459462"/>
              </p:ext>
            </p:extLst>
          </p:nvPr>
        </p:nvGraphicFramePr>
        <p:xfrm>
          <a:off x="554863" y="2734766"/>
          <a:ext cx="1108227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618">
                  <a:extLst>
                    <a:ext uri="{9D8B030D-6E8A-4147-A177-3AD203B41FA5}">
                      <a16:colId xmlns:a16="http://schemas.microsoft.com/office/drawing/2014/main" val="8988432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3740071207"/>
                    </a:ext>
                  </a:extLst>
                </a:gridCol>
                <a:gridCol w="5768277">
                  <a:extLst>
                    <a:ext uri="{9D8B030D-6E8A-4147-A177-3AD203B41FA5}">
                      <a16:colId xmlns:a16="http://schemas.microsoft.com/office/drawing/2014/main" val="40440970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i="1" dirty="0">
                          <a:solidFill>
                            <a:schemeClr val="bg1"/>
                          </a:solidFill>
                          <a:latin typeface="Akzidenz-Grotesk Std Regular" panose="02000503030000020003" pitchFamily="50" charset="0"/>
                        </a:rPr>
                        <a:t>You can’t talk to women on this unit about personal matters without being judged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82116"/>
                  </a:ext>
                </a:extLst>
              </a:tr>
              <a:tr h="409576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Regular" panose="02000503030000020003" pitchFamily="50" charset="0"/>
                        </a:rPr>
                        <a:t>Response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Akzidenz-Grotesk Std Regular" panose="02000503030000020003" pitchFamily="50" charset="0"/>
                        </a:rPr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Akzidenz-Grotesk Std Regular" panose="02000503030000020003" pitchFamily="50" charset="0"/>
                        </a:rPr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87689"/>
                  </a:ext>
                </a:extLst>
              </a:tr>
              <a:tr h="18409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Interviewer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14839"/>
                  </a:ext>
                </a:extLst>
              </a:tr>
              <a:tr h="459453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     ASU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24 (33%)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48 (67%)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90355"/>
                  </a:ext>
                </a:extLst>
              </a:tr>
              <a:tr h="434108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     Incarcerated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35 (47%)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39 (53%)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3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800" dirty="0">
                        <a:latin typeface="Akzidenz-Grotesk Std Regular" panose="02000503030000020003" pitchFamily="50" charset="0"/>
                      </a:endParaRPr>
                    </a:p>
                    <a:p>
                      <a:r>
                        <a:rPr lang="en-US" sz="1800" dirty="0">
                          <a:latin typeface="Akzidenz-Grotesk Std Regular" panose="02000503030000020003" pitchFamily="50" charset="0"/>
                        </a:rPr>
                        <a:t>χ</a:t>
                      </a:r>
                      <a:r>
                        <a:rPr lang="en-US" sz="1800" baseline="30000" dirty="0">
                          <a:latin typeface="Akzidenz-Grotesk Std Regular" panose="02000503030000020003" pitchFamily="50" charset="0"/>
                        </a:rPr>
                        <a:t>2 </a:t>
                      </a:r>
                      <a:r>
                        <a:rPr lang="en-US" sz="1800" baseline="0" dirty="0">
                          <a:latin typeface="Akzidenz-Grotesk Std Regular" panose="02000503030000020003" pitchFamily="50" charset="0"/>
                        </a:rPr>
                        <a:t> = 2.96, p = .086</a:t>
                      </a:r>
                      <a:endParaRPr lang="en-US" sz="1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555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15F5-A055-4107-BB91-89DA3DEF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0E247-E8BC-4B00-8A6B-23A7B551726C}"/>
              </a:ext>
            </a:extLst>
          </p:cNvPr>
          <p:cNvSpPr/>
          <p:nvPr/>
        </p:nvSpPr>
        <p:spPr>
          <a:xfrm>
            <a:off x="326710" y="1450159"/>
            <a:ext cx="11538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  <a:latin typeface="Akzidenz-Grotesk Std Regular" panose="02000503030000020003" pitchFamily="50" charset="0"/>
              </a:rPr>
              <a:t>15 True/False questions on what trust means on the unit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Akzidenz-Grotesk Std Regular" panose="02000503030000020003" pitchFamily="50" charset="0"/>
              </a:rPr>
              <a:t>14 Never – Always questions on involvement with other women</a:t>
            </a:r>
          </a:p>
        </p:txBody>
      </p:sp>
    </p:spTree>
    <p:extLst>
      <p:ext uri="{BB962C8B-B14F-4D97-AF65-F5344CB8AC3E}">
        <p14:creationId xmlns:p14="http://schemas.microsoft.com/office/powerpoint/2010/main" val="286050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D9AE-7FA7-480A-A9CD-2A3F55CB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Do responses to open-ended questions vary by interviewer type?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6996E1-612E-4DDF-93B2-1934D02F3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079920"/>
              </p:ext>
            </p:extLst>
          </p:nvPr>
        </p:nvGraphicFramePr>
        <p:xfrm>
          <a:off x="159578" y="1272714"/>
          <a:ext cx="1181290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379">
                  <a:extLst>
                    <a:ext uri="{9D8B030D-6E8A-4147-A177-3AD203B41FA5}">
                      <a16:colId xmlns:a16="http://schemas.microsoft.com/office/drawing/2014/main" val="8988432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val="3740071207"/>
                    </a:ext>
                  </a:extLst>
                </a:gridCol>
                <a:gridCol w="2840609">
                  <a:extLst>
                    <a:ext uri="{9D8B030D-6E8A-4147-A177-3AD203B41FA5}">
                      <a16:colId xmlns:a16="http://schemas.microsoft.com/office/drawing/2014/main" val="4044097078"/>
                    </a:ext>
                  </a:extLst>
                </a:gridCol>
              </a:tblGrid>
              <a:tr h="409576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tx1"/>
                        </a:solidFill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Akzidenz-Grotesk Std Regular" panose="02000503030000020003" pitchFamily="50" charset="0"/>
                        </a:rPr>
                        <a:t>ASU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kzidenz-Grotesk Std Regular" panose="02000503030000020003" pitchFamily="50" charset="0"/>
                        </a:rPr>
                        <a:t>(n = 80)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Akzidenz-Grotesk Std Regular" panose="02000503030000020003" pitchFamily="50" charset="0"/>
                        </a:rPr>
                        <a:t>Incarcerated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kzidenz-Grotesk Std Regular" panose="02000503030000020003" pitchFamily="50" charset="0"/>
                        </a:rPr>
                        <a:t>(n = 78)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87689"/>
                  </a:ext>
                </a:extLst>
              </a:tr>
              <a:tr h="184093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i="1" dirty="0">
                          <a:solidFill>
                            <a:schemeClr val="bg1"/>
                          </a:solidFill>
                          <a:latin typeface="Akzidenz-Grotesk Std Bold" panose="02000803050000020004" pitchFamily="50" charset="0"/>
                        </a:rPr>
                        <a:t>Tell me something about yourself or your life you are proud of.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17172"/>
                  </a:ext>
                </a:extLst>
              </a:tr>
              <a:tr h="184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Regular" panose="02000503030000020003" pitchFamily="50" charset="0"/>
                        </a:rPr>
                        <a:t>      Personal Growth and Resilience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72%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51%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14839"/>
                  </a:ext>
                </a:extLst>
              </a:tr>
              <a:tr h="459453">
                <a:tc gridSpan="3">
                  <a:txBody>
                    <a:bodyPr/>
                    <a:lstStyle/>
                    <a:p>
                      <a:pPr algn="l"/>
                      <a:r>
                        <a:rPr lang="en-US" sz="2800" i="1" dirty="0">
                          <a:solidFill>
                            <a:schemeClr val="bg1"/>
                          </a:solidFill>
                          <a:latin typeface="Akzidenz-Grotesk Std Bold" panose="02000803050000020004" pitchFamily="50" charset="0"/>
                        </a:rPr>
                        <a:t>What is your favorite way to pass your time in here and why?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Akzidenz-Grotesk Std Bold" panose="020008030500000200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90355"/>
                  </a:ext>
                </a:extLst>
              </a:tr>
              <a:tr h="434108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Regular" panose="02000503030000020003" pitchFamily="50" charset="0"/>
                        </a:rPr>
                        <a:t>      Self-Betterment &amp; Productivity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74%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53%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36249"/>
                  </a:ext>
                </a:extLst>
              </a:tr>
              <a:tr h="434108">
                <a:tc gridSpan="3">
                  <a:txBody>
                    <a:bodyPr/>
                    <a:lstStyle/>
                    <a:p>
                      <a:pPr algn="l"/>
                      <a:r>
                        <a:rPr lang="en-US" sz="2800" i="1" dirty="0">
                          <a:solidFill>
                            <a:schemeClr val="bg1"/>
                          </a:solidFill>
                          <a:latin typeface="Akzidenz-Grotesk Std Bold" panose="02000803050000020004" pitchFamily="50" charset="0"/>
                        </a:rPr>
                        <a:t>Tell me about your best experience with a member of staff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793693"/>
                  </a:ext>
                </a:extLst>
              </a:tr>
              <a:tr h="434108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Regular" panose="02000503030000020003" pitchFamily="50" charset="0"/>
                        </a:rPr>
                        <a:t>      None/Negative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26%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62946"/>
                  </a:ext>
                </a:extLst>
              </a:tr>
              <a:tr h="434108">
                <a:tc gridSpan="3">
                  <a:txBody>
                    <a:bodyPr/>
                    <a:lstStyle/>
                    <a:p>
                      <a:pPr algn="l"/>
                      <a:r>
                        <a:rPr lang="en-US" sz="2800" i="1" dirty="0">
                          <a:solidFill>
                            <a:schemeClr val="bg1"/>
                          </a:solidFill>
                          <a:latin typeface="Akzidenz-Grotesk Std Bold" panose="02000803050000020004" pitchFamily="50" charset="0"/>
                        </a:rPr>
                        <a:t>What is the difference between an ordinary day and a great day?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55804"/>
                  </a:ext>
                </a:extLst>
              </a:tr>
              <a:tr h="434108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Regular" panose="02000503030000020003" pitchFamily="50" charset="0"/>
                        </a:rPr>
                        <a:t>      Positive Environment/Tolerable Conditions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42%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299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15F5-A055-4107-BB91-89DA3DEF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87C91-D7FB-4CAC-8013-49BB1F65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F28A5-1FC5-4A48-9FC8-286520548776}"/>
              </a:ext>
            </a:extLst>
          </p:cNvPr>
          <p:cNvSpPr txBox="1"/>
          <p:nvPr/>
        </p:nvSpPr>
        <p:spPr>
          <a:xfrm>
            <a:off x="1523999" y="1967344"/>
            <a:ext cx="94857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kzidenz-Grotesk Std Bold" panose="02000803050000020004" pitchFamily="50" charset="0"/>
              </a:rPr>
              <a:t>Would you have been more comfortable completing this interview with [someone incarcerated at Cruz OR an ASU researcher]?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E3F2D1-D708-4C3E-B6DA-85ACDD84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Do responses to comfort level of interview vary by interviewer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4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D9AE-7FA7-480A-A9CD-2A3F55CB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Do responses to comfort level of interview vary by interviewer type?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6996E1-612E-4DDF-93B2-1934D02F3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088275"/>
              </p:ext>
            </p:extLst>
          </p:nvPr>
        </p:nvGraphicFramePr>
        <p:xfrm>
          <a:off x="554863" y="1825624"/>
          <a:ext cx="110822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618">
                  <a:extLst>
                    <a:ext uri="{9D8B030D-6E8A-4147-A177-3AD203B41FA5}">
                      <a16:colId xmlns:a16="http://schemas.microsoft.com/office/drawing/2014/main" val="8988432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3740071207"/>
                    </a:ext>
                  </a:extLst>
                </a:gridCol>
                <a:gridCol w="5768277">
                  <a:extLst>
                    <a:ext uri="{9D8B030D-6E8A-4147-A177-3AD203B41FA5}">
                      <a16:colId xmlns:a16="http://schemas.microsoft.com/office/drawing/2014/main" val="4044097078"/>
                    </a:ext>
                  </a:extLst>
                </a:gridCol>
              </a:tblGrid>
              <a:tr h="409576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Regular" panose="02000503030000020003" pitchFamily="50" charset="0"/>
                        </a:rPr>
                        <a:t>Response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Doesn’t Matter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Would NOT Be More Comfortable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87689"/>
                  </a:ext>
                </a:extLst>
              </a:tr>
              <a:tr h="693362"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  <a:p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Interviewer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14839"/>
                  </a:ext>
                </a:extLst>
              </a:tr>
              <a:tr h="459453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     ASU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21 (26%)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59 (74%)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90355"/>
                  </a:ext>
                </a:extLst>
              </a:tr>
              <a:tr h="434108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     Incarcerated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kzidenz-Grotesk Std Regular" panose="02000503030000020003" pitchFamily="50" charset="0"/>
                        </a:rPr>
                        <a:t>49 (63%)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Akzidenz-Grotesk Std Bold" panose="02000803050000020004" pitchFamily="50" charset="0"/>
                        </a:rPr>
                        <a:t>29 (37%)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3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800" dirty="0">
                        <a:latin typeface="Akzidenz-Grotesk Std Regular" panose="02000503030000020003" pitchFamily="50" charset="0"/>
                      </a:endParaRPr>
                    </a:p>
                    <a:p>
                      <a:r>
                        <a:rPr lang="en-US" sz="1800" dirty="0">
                          <a:latin typeface="Akzidenz-Grotesk Std Regular" panose="02000503030000020003" pitchFamily="50" charset="0"/>
                        </a:rPr>
                        <a:t>χ</a:t>
                      </a:r>
                      <a:r>
                        <a:rPr lang="en-US" sz="1800" baseline="30000" dirty="0">
                          <a:latin typeface="Akzidenz-Grotesk Std Regular" panose="02000503030000020003" pitchFamily="50" charset="0"/>
                        </a:rPr>
                        <a:t>2 </a:t>
                      </a:r>
                      <a:r>
                        <a:rPr lang="en-US" sz="1800" baseline="0" dirty="0">
                          <a:latin typeface="Akzidenz-Grotesk Std Regular" panose="02000503030000020003" pitchFamily="50" charset="0"/>
                        </a:rPr>
                        <a:t> = 21.40, p &lt; .001</a:t>
                      </a:r>
                      <a:endParaRPr lang="en-US" sz="1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kzidenz-Grotesk Std Regular" panose="02000503030000020003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555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15F5-A055-4107-BB91-89DA3DEF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0D02-53F9-4A5A-B31B-5DA7420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Talked to ASU, </a:t>
            </a:r>
            <a:r>
              <a:rPr lang="en-US" dirty="0"/>
              <a:t>Preferred ASU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E33-3877-413A-830C-99F95923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09"/>
            <a:ext cx="10515600" cy="4953866"/>
          </a:xfrm>
        </p:spPr>
        <p:txBody>
          <a:bodyPr>
            <a:normAutofit/>
          </a:bodyPr>
          <a:lstStyle/>
          <a:p>
            <a:r>
              <a:rPr lang="en-US" sz="3200" dirty="0"/>
              <a:t>They are not legitimate; They will share the information and antagonize</a:t>
            </a:r>
          </a:p>
          <a:p>
            <a:r>
              <a:rPr lang="en-US" sz="3200" dirty="0"/>
              <a:t>Do not trust incarcerated women at Santa Cruz</a:t>
            </a:r>
          </a:p>
          <a:p>
            <a:r>
              <a:rPr lang="en-US" sz="3200" dirty="0"/>
              <a:t>“They are like me"; higher respect for someone from ASU</a:t>
            </a:r>
          </a:p>
          <a:p>
            <a:r>
              <a:rPr lang="en-US" sz="3200" dirty="0"/>
              <a:t>Fear or apprehension that answers will be discussed elsewhere</a:t>
            </a:r>
          </a:p>
          <a:p>
            <a:r>
              <a:rPr lang="en-US" sz="3200" dirty="0"/>
              <a:t>I would've thought it was fake</a:t>
            </a:r>
          </a:p>
          <a:p>
            <a:r>
              <a:rPr lang="en-US" sz="3200" dirty="0"/>
              <a:t>Because they judge you (incarcerated women); easy to be honest with someone that she doesn't know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376-23CE-4402-B105-E1A1F92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0D02-53F9-4A5A-B31B-5DA7420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Talked to Cruz, </a:t>
            </a:r>
            <a:r>
              <a:rPr lang="en-US" dirty="0"/>
              <a:t>Preferred Cruz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E33-3877-413A-830C-99F95923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09"/>
            <a:ext cx="10515600" cy="4953866"/>
          </a:xfrm>
        </p:spPr>
        <p:txBody>
          <a:bodyPr>
            <a:normAutofit/>
          </a:bodyPr>
          <a:lstStyle/>
          <a:p>
            <a:r>
              <a:rPr lang="en-US" sz="3200" dirty="0"/>
              <a:t>More comfortable with someone in orange that can relate</a:t>
            </a:r>
          </a:p>
          <a:p>
            <a:r>
              <a:rPr lang="en-US" sz="3200" dirty="0"/>
              <a:t>Because my interviewer is an inmate &amp; we have shared experiences, understand what it's like, an ASU person wouldn't care</a:t>
            </a:r>
          </a:p>
          <a:p>
            <a:r>
              <a:rPr lang="en-US" sz="3200" dirty="0"/>
              <a:t>I feel like with inmates you can be more open with what happens inside of here</a:t>
            </a:r>
          </a:p>
          <a:p>
            <a:r>
              <a:rPr lang="en-US" sz="3200" dirty="0"/>
              <a:t>Easier to talk to incarcerated women who understand</a:t>
            </a:r>
          </a:p>
          <a:p>
            <a:r>
              <a:rPr lang="en-US" sz="3200" dirty="0"/>
              <a:t>Because I would be more comfortable with an inmate because I feel like an ASU researcher will be judgmental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376-23CE-4402-B105-E1A1F92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0D02-53F9-4A5A-B31B-5DA7420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E33-3877-413A-830C-99F95923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09"/>
            <a:ext cx="10515600" cy="495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Are we creating new knowledge?</a:t>
            </a:r>
          </a:p>
          <a:p>
            <a:pPr lvl="1"/>
            <a:r>
              <a:rPr lang="en-US" sz="2800" dirty="0">
                <a:solidFill>
                  <a:srgbClr val="FFC627"/>
                </a:solidFill>
              </a:rPr>
              <a:t>Do responses to trust questions vary by interviewer type?</a:t>
            </a:r>
          </a:p>
          <a:p>
            <a:pPr lvl="2"/>
            <a:r>
              <a:rPr lang="en-US" sz="2400" dirty="0"/>
              <a:t>No</a:t>
            </a:r>
          </a:p>
          <a:p>
            <a:pPr lvl="1"/>
            <a:r>
              <a:rPr lang="en-US" sz="2800" dirty="0">
                <a:solidFill>
                  <a:srgbClr val="FFC627"/>
                </a:solidFill>
              </a:rPr>
              <a:t>Do responses to open-ended questions on the prison experience vary by interviewer type? </a:t>
            </a:r>
          </a:p>
          <a:p>
            <a:pPr lvl="2"/>
            <a:r>
              <a:rPr lang="en-US" sz="2400" dirty="0"/>
              <a:t>No, with a few exceptions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Are we missing ethical concerns in taking this approach?</a:t>
            </a:r>
          </a:p>
          <a:p>
            <a:pPr lvl="1"/>
            <a:r>
              <a:rPr lang="en-US" sz="2800" dirty="0">
                <a:solidFill>
                  <a:srgbClr val="FFC627"/>
                </a:solidFill>
              </a:rPr>
              <a:t>Do responses to comfort level of interview vary by interviewer type?</a:t>
            </a:r>
          </a:p>
          <a:p>
            <a:pPr lvl="2"/>
            <a:r>
              <a:rPr lang="en-US" sz="2400" dirty="0"/>
              <a:t>Yes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376-23CE-4402-B105-E1A1F92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0D02-53F9-4A5A-B31B-5DA7420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Challenges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E33-3877-413A-830C-99F95923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09"/>
            <a:ext cx="10515600" cy="495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Sample size and composition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Context matters</a:t>
            </a:r>
          </a:p>
          <a:p>
            <a:pPr lvl="1"/>
            <a:r>
              <a:rPr lang="en-US" sz="3600" dirty="0"/>
              <a:t>Identity</a:t>
            </a:r>
          </a:p>
          <a:p>
            <a:pPr lvl="1"/>
            <a:r>
              <a:rPr lang="en-US" sz="3600" dirty="0"/>
              <a:t>Topic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Our work ahead…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376-23CE-4402-B105-E1A1F92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CCC8-B999-42F8-8CF0-9FFE1CC19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5904" y="697127"/>
            <a:ext cx="6197600" cy="5463747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kzidenz-Grotesk Std Bold" panose="02000803050000020004" pitchFamily="50" charset="0"/>
              </a:rPr>
              <a:t>“We strongly recommend that, if given the opportunity, every prisoner should experience the unfamiliar sensations and thought processes that come along with </a:t>
            </a:r>
            <a:r>
              <a:rPr lang="en-US" sz="3600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conducting meaningful </a:t>
            </a:r>
            <a:r>
              <a:rPr lang="en-US" sz="3600" dirty="0">
                <a:latin typeface="Akzidenz-Grotesk Std Bold" panose="02000803050000020004" pitchFamily="50" charset="0"/>
              </a:rPr>
              <a:t>research. For us, there exists a newfound motivation </a:t>
            </a:r>
            <a:r>
              <a:rPr lang="en-US" sz="3600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to be involved and make a difference</a:t>
            </a:r>
            <a:r>
              <a:rPr lang="en-US" sz="3600" dirty="0">
                <a:latin typeface="Akzidenz-Grotesk Std Bold" panose="02000803050000020004" pitchFamily="50" charset="0"/>
              </a:rPr>
              <a:t>.”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C10F7A-CE52-446B-B534-5093273B87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820"/>
            <a:ext cx="5819211" cy="431636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C4A10-08CA-4D83-8E32-1A98FD22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18</a:t>
            </a:fld>
            <a:endParaRPr lang="en-US"/>
          </a:p>
        </p:txBody>
      </p:sp>
      <p:sp>
        <p:nvSpPr>
          <p:cNvPr id="8" name="Google Shape;84;p15">
            <a:extLst>
              <a:ext uri="{FF2B5EF4-FFF2-40B4-BE49-F238E27FC236}">
                <a16:creationId xmlns:a16="http://schemas.microsoft.com/office/drawing/2014/main" id="{417C5EB9-B79D-42C7-AD68-F5659D9BA8AB}"/>
              </a:ext>
            </a:extLst>
          </p:cNvPr>
          <p:cNvSpPr txBox="1">
            <a:spLocks/>
          </p:cNvSpPr>
          <p:nvPr/>
        </p:nvSpPr>
        <p:spPr>
          <a:xfrm>
            <a:off x="189343" y="5547808"/>
            <a:ext cx="5181601" cy="13556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Thrasher et al. (2019:16)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Reimagining Prison Research from the Inside-Out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i="1" dirty="0"/>
              <a:t>Journal of Prisoners on Prisons, 28</a:t>
            </a:r>
            <a:r>
              <a:rPr lang="en-US" sz="1400" dirty="0"/>
              <a:t>(1), 12-28.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759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1BB9-7D75-47AC-ADA7-3F59FA7FF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46" y="1602652"/>
            <a:ext cx="1176410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Does it </a:t>
            </a:r>
            <a:r>
              <a:rPr lang="en-US" dirty="0">
                <a:solidFill>
                  <a:srgbClr val="FFC627"/>
                </a:solidFill>
              </a:rPr>
              <a:t>matter</a:t>
            </a:r>
            <a:r>
              <a:rPr lang="en-US" dirty="0"/>
              <a:t> who is asking the question in prison research?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AA8A2-7CE6-4C21-A269-DE70F71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0D02-53F9-4A5A-B31B-5DA7420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Participatory Action Research (PAR)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E33-3877-413A-830C-99F95923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09"/>
            <a:ext cx="10515600" cy="495386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Power sharing</a:t>
            </a:r>
          </a:p>
          <a:p>
            <a:r>
              <a:rPr lang="en-US" sz="3200" dirty="0"/>
              <a:t>Empowered participation</a:t>
            </a:r>
          </a:p>
          <a:p>
            <a:r>
              <a:rPr lang="en-US" sz="3200" dirty="0"/>
              <a:t>Action</a:t>
            </a:r>
          </a:p>
          <a:p>
            <a:pPr marL="0" indent="0">
              <a:buNone/>
            </a:pPr>
            <a:r>
              <a:rPr lang="en-US" sz="3200" dirty="0"/>
              <a:t>     …with coresearchers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“Enabling people in prison to participate in research design (including defining measurements and collecting data) can enhance findings and yield positive change by making reforms more accurate, credible, and useful.”</a:t>
            </a:r>
          </a:p>
          <a:p>
            <a:pPr marL="0" indent="0" algn="r">
              <a:buNone/>
            </a:pPr>
            <a:endParaRPr lang="en-US" sz="3200" dirty="0"/>
          </a:p>
          <a:p>
            <a:pPr marL="0" indent="0" algn="r">
              <a:buNone/>
            </a:pPr>
            <a:r>
              <a:rPr lang="en-US" sz="3000" dirty="0"/>
              <a:t>Farrell et al., with Fine (2021:6)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1500" i="1" dirty="0"/>
              <a:t>Participatory Research in Prisons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1500" dirty="0"/>
              <a:t>Urban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376-23CE-4402-B105-E1A1F92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0D02-53F9-4A5A-B31B-5DA7420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Center for Correctional Solutions</a:t>
            </a:r>
            <a:br>
              <a:rPr lang="en-US" dirty="0">
                <a:solidFill>
                  <a:srgbClr val="FFC627"/>
                </a:solidFill>
              </a:rPr>
            </a:br>
            <a:r>
              <a:rPr lang="en-US" dirty="0">
                <a:solidFill>
                  <a:srgbClr val="FFC627"/>
                </a:solidFill>
              </a:rPr>
              <a:t>PAR in Arizona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E33-3877-413A-830C-99F95923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09"/>
            <a:ext cx="10515600" cy="495386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2 Projects (2017, 2020)</a:t>
            </a:r>
          </a:p>
          <a:p>
            <a:pPr lvl="1"/>
            <a:r>
              <a:rPr lang="en-US" sz="2800" dirty="0"/>
              <a:t>Reducing Recidivism</a:t>
            </a:r>
          </a:p>
          <a:p>
            <a:pPr lvl="1"/>
            <a:r>
              <a:rPr lang="en-US" sz="2800" dirty="0"/>
              <a:t>Enhancing the Prison Environment</a:t>
            </a:r>
          </a:p>
          <a:p>
            <a:r>
              <a:rPr lang="en-US" sz="3200" dirty="0"/>
              <a:t>Medium Security Men’s Prison</a:t>
            </a:r>
          </a:p>
          <a:p>
            <a:r>
              <a:rPr lang="en-US" sz="3200" dirty="0"/>
              <a:t>6 Trained Interviewers</a:t>
            </a:r>
          </a:p>
          <a:p>
            <a:r>
              <a:rPr lang="en-US" sz="3200" dirty="0"/>
              <a:t>Nearly 800 interviews completed</a:t>
            </a:r>
          </a:p>
          <a:p>
            <a:endParaRPr lang="en-US" sz="3200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Haverkate et al. (2017)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1400" dirty="0"/>
              <a:t>On PAR with the Yard: Participatory Action Research to Advance Knowledge in Corrections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sz="1400" i="1" dirty="0"/>
              <a:t>Corrections: Policy, Practice, and Research, 5</a:t>
            </a:r>
            <a:r>
              <a:rPr lang="en-US" sz="1400" dirty="0"/>
              <a:t>(1), 28-43</a:t>
            </a:r>
            <a:endParaRPr lang="en-US" sz="1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376-23CE-4402-B105-E1A1F92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CCC8-B999-42F8-8CF0-9FFE1CC19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315" y="342201"/>
            <a:ext cx="11677341" cy="5592607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3800" dirty="0">
                <a:latin typeface="Akzidenz-Grotesk Std Bold" panose="02000803050000020004" pitchFamily="50" charset="0"/>
              </a:rPr>
              <a:t>“We believe answers are more honest when asked by fellow prisoners as opposed to a university researcher…Prisoners, oftentimes, portray a front to people they do not know. Our research showed 12% were homeless/couch-to-couch prior to their incarceration. If research was completed by the university researchers, we </a:t>
            </a:r>
            <a:r>
              <a:rPr lang="en-US" sz="3800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believe the numbers would be artificially less than what we found</a:t>
            </a:r>
            <a:r>
              <a:rPr lang="en-US" sz="3800" dirty="0">
                <a:latin typeface="Akzidenz-Grotesk Std Bold" panose="02000803050000020004" pitchFamily="50" charset="0"/>
              </a:rPr>
              <a:t>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C4A10-08CA-4D83-8E32-1A98FD22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5</a:t>
            </a:fld>
            <a:endParaRPr lang="en-US"/>
          </a:p>
        </p:txBody>
      </p:sp>
      <p:sp>
        <p:nvSpPr>
          <p:cNvPr id="8" name="Google Shape;84;p15">
            <a:extLst>
              <a:ext uri="{FF2B5EF4-FFF2-40B4-BE49-F238E27FC236}">
                <a16:creationId xmlns:a16="http://schemas.microsoft.com/office/drawing/2014/main" id="{417C5EB9-B79D-42C7-AD68-F5659D9BA8AB}"/>
              </a:ext>
            </a:extLst>
          </p:cNvPr>
          <p:cNvSpPr txBox="1">
            <a:spLocks/>
          </p:cNvSpPr>
          <p:nvPr/>
        </p:nvSpPr>
        <p:spPr>
          <a:xfrm>
            <a:off x="189343" y="5331498"/>
            <a:ext cx="5181601" cy="13556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Thrasher et al. (2019:20)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Reimagining Prison Research from the Inside-Out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i="1" dirty="0"/>
              <a:t>Journal of Prisoners on Prisons, 28</a:t>
            </a:r>
            <a:r>
              <a:rPr lang="en-US" sz="1400" dirty="0"/>
              <a:t>(1), 12-28.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1563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3D907-D563-48CF-A57F-397F6C81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050AD2-52DC-4CF5-B246-0C9A1AC4B73F}"/>
              </a:ext>
            </a:extLst>
          </p:cNvPr>
          <p:cNvSpPr/>
          <p:nvPr/>
        </p:nvSpPr>
        <p:spPr>
          <a:xfrm>
            <a:off x="193964" y="539331"/>
            <a:ext cx="11804073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1600"/>
              </a:spcAft>
              <a:buSzPts val="1800"/>
            </a:pPr>
            <a:r>
              <a:rPr lang="en-US" sz="3800" dirty="0">
                <a:solidFill>
                  <a:prstClr val="white"/>
                </a:solidFill>
                <a:latin typeface="Akzidenz-Grotesk Std Bold" panose="02000803050000020004" pitchFamily="50" charset="0"/>
              </a:rPr>
              <a:t>“The fact that we were interviewed by fellow prisoners made it much easier </a:t>
            </a:r>
            <a:r>
              <a:rPr lang="en-US" sz="3800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to be completely honest</a:t>
            </a:r>
            <a:r>
              <a:rPr lang="en-US" sz="3800" dirty="0">
                <a:solidFill>
                  <a:prstClr val="white"/>
                </a:solidFill>
                <a:latin typeface="Akzidenz-Grotesk Std Bold" panose="02000803050000020004" pitchFamily="50" charset="0"/>
              </a:rPr>
              <a:t>. The interviewers </a:t>
            </a:r>
            <a:r>
              <a:rPr lang="en-US" sz="3800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spoke our language</a:t>
            </a:r>
            <a:r>
              <a:rPr lang="en-US" sz="3800" dirty="0">
                <a:solidFill>
                  <a:prstClr val="white"/>
                </a:solidFill>
                <a:latin typeface="Akzidenz-Grotesk Std Bold" panose="02000803050000020004" pitchFamily="50" charset="0"/>
              </a:rPr>
              <a:t>…The interviewers allowed me </a:t>
            </a:r>
            <a:r>
              <a:rPr lang="en-US" sz="3800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trust</a:t>
            </a:r>
            <a:r>
              <a:rPr lang="en-US" sz="3800" dirty="0">
                <a:solidFill>
                  <a:prstClr val="white"/>
                </a:solidFill>
                <a:latin typeface="Akzidenz-Grotesk Std Bold" panose="02000803050000020004" pitchFamily="50" charset="0"/>
              </a:rPr>
              <a:t> that my answers would be to </a:t>
            </a:r>
            <a:r>
              <a:rPr lang="en-US" sz="3800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“our” benefit </a:t>
            </a:r>
            <a:r>
              <a:rPr lang="en-US" sz="3800" dirty="0">
                <a:solidFill>
                  <a:prstClr val="white"/>
                </a:solidFill>
                <a:latin typeface="Akzidenz-Grotesk Std Bold" panose="02000803050000020004" pitchFamily="50" charset="0"/>
              </a:rPr>
              <a:t>as prisoners and not to “our” detriment.” </a:t>
            </a:r>
          </a:p>
        </p:txBody>
      </p:sp>
      <p:sp>
        <p:nvSpPr>
          <p:cNvPr id="5" name="Google Shape;84;p15">
            <a:extLst>
              <a:ext uri="{FF2B5EF4-FFF2-40B4-BE49-F238E27FC236}">
                <a16:creationId xmlns:a16="http://schemas.microsoft.com/office/drawing/2014/main" id="{AC2CF00A-47D3-4BEE-8A2D-1FD144944A61}"/>
              </a:ext>
            </a:extLst>
          </p:cNvPr>
          <p:cNvSpPr txBox="1">
            <a:spLocks/>
          </p:cNvSpPr>
          <p:nvPr/>
        </p:nvSpPr>
        <p:spPr>
          <a:xfrm>
            <a:off x="4718504" y="5418146"/>
            <a:ext cx="7473496" cy="9005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kzidenz-Grotesk Std Regular" panose="0200050303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Shaun, as quoted in Thrasher et al. (2019:23)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09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0D02-53F9-4A5A-B31B-5DA7420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Nagging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E33-3877-413A-830C-99F95923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09"/>
            <a:ext cx="10515600" cy="495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Are we creating new knowledge?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Are we missing ethical concerns in taking this approach?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latin typeface="Akzidenz-Grotesk Std Bold" panose="02000803050000020004" pitchFamily="50" charset="0"/>
              </a:rPr>
              <a:t>Does it </a:t>
            </a:r>
            <a:r>
              <a:rPr lang="en-US" sz="3200" dirty="0">
                <a:solidFill>
                  <a:srgbClr val="FFC627"/>
                </a:solidFill>
                <a:latin typeface="Akzidenz-Grotesk Std Bold" panose="02000803050000020004" pitchFamily="50" charset="0"/>
              </a:rPr>
              <a:t>matter</a:t>
            </a:r>
            <a:r>
              <a:rPr lang="en-US" sz="3200" dirty="0">
                <a:latin typeface="Akzidenz-Grotesk Std Bold" panose="02000803050000020004" pitchFamily="50" charset="0"/>
              </a:rPr>
              <a:t> who is asking the question in prison research?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376-23CE-4402-B105-E1A1F92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0D02-53F9-4A5A-B31B-5DA7420C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C627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E33-3877-413A-830C-99F95923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09"/>
            <a:ext cx="10515600" cy="495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Are we creating new knowledge?</a:t>
            </a:r>
          </a:p>
          <a:p>
            <a:pPr lvl="1"/>
            <a:r>
              <a:rPr lang="en-US" sz="2800" dirty="0">
                <a:solidFill>
                  <a:srgbClr val="FFC627"/>
                </a:solidFill>
              </a:rPr>
              <a:t>Do responses to trust questions vary by interviewer type?</a:t>
            </a:r>
          </a:p>
          <a:p>
            <a:pPr lvl="1"/>
            <a:r>
              <a:rPr lang="en-US" sz="2800" dirty="0">
                <a:solidFill>
                  <a:srgbClr val="FFC627"/>
                </a:solidFill>
              </a:rPr>
              <a:t>Do responses to open-ended questions on the prison experience vary by interviewer type?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Are we missing ethical concerns in taking this approach?</a:t>
            </a:r>
          </a:p>
          <a:p>
            <a:pPr lvl="1"/>
            <a:r>
              <a:rPr lang="en-US" sz="2800" dirty="0">
                <a:solidFill>
                  <a:srgbClr val="FFC627"/>
                </a:solidFill>
              </a:rPr>
              <a:t>Do responses to comfort level of interview vary by interviewer type?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376-23CE-4402-B105-E1A1F92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E6C92B-0C39-46A4-AB57-CC249EC0F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49406"/>
              </p:ext>
            </p:extLst>
          </p:nvPr>
        </p:nvGraphicFramePr>
        <p:xfrm>
          <a:off x="1" y="0"/>
          <a:ext cx="12191999" cy="684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500">
                  <a:extLst>
                    <a:ext uri="{9D8B030D-6E8A-4147-A177-3AD203B41FA5}">
                      <a16:colId xmlns:a16="http://schemas.microsoft.com/office/drawing/2014/main" val="4080370731"/>
                    </a:ext>
                  </a:extLst>
                </a:gridCol>
                <a:gridCol w="3376518">
                  <a:extLst>
                    <a:ext uri="{9D8B030D-6E8A-4147-A177-3AD203B41FA5}">
                      <a16:colId xmlns:a16="http://schemas.microsoft.com/office/drawing/2014/main" val="1739081593"/>
                    </a:ext>
                  </a:extLst>
                </a:gridCol>
                <a:gridCol w="4856981">
                  <a:extLst>
                    <a:ext uri="{9D8B030D-6E8A-4147-A177-3AD203B41FA5}">
                      <a16:colId xmlns:a16="http://schemas.microsoft.com/office/drawing/2014/main" val="3129062593"/>
                    </a:ext>
                  </a:extLst>
                </a:gridCol>
              </a:tblGrid>
              <a:tr h="48919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Akzidenz-Grotesk Std Bold" panose="02000803050000020004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Bold" panose="02000803050000020004" pitchFamily="50" charset="0"/>
                        </a:rPr>
                        <a:t>ASU (n = 80)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Bold" panose="02000803050000020004" pitchFamily="50" charset="0"/>
                        </a:rPr>
                        <a:t>Incarcerated (n = 78)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34182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39.31 (11.08)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41.59 (12.32)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83574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Children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2.45 (1.74)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2.58 (1.76)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718193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Children &lt; 18 years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1.39 (1.55)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1.36 (1.39)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12908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Times to prison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1.76 (1.22)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2.13 (2.43)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10671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Years incarcerated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5.59 (6.72)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5.41 (5.81)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222228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Longest time incarcerated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6.46 (6.40)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6.88 (5.81)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43378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White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39%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46%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21384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Black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46762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Hispanic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29%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32%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863686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Other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27%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18%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25463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Single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42%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54%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98576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First time in prison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62%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Regular" panose="02000503030000020003" pitchFamily="50" charset="0"/>
                        </a:rPr>
                        <a:t>56%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24757"/>
                  </a:ext>
                </a:extLst>
              </a:tr>
              <a:tr h="4891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kzidenz-Grotesk Std Bold" panose="02000803050000020004" pitchFamily="50" charset="0"/>
                        </a:rPr>
                        <a:t>More than high school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Bold" panose="02000803050000020004" pitchFamily="50" charset="0"/>
                        </a:rPr>
                        <a:t>48%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kzidenz-Grotesk Std Bold" panose="02000803050000020004" pitchFamily="50" charset="0"/>
                        </a:rPr>
                        <a:t>67%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62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589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0533-4D4D-418C-BD88-8157CE93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D411-76C7-44CF-9999-982165B131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1104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Akzidenz-Grotesk Std Bold</vt:lpstr>
      <vt:lpstr>Akzidenz-Grotesk Std Regular</vt:lpstr>
      <vt:lpstr>Arial</vt:lpstr>
      <vt:lpstr>Calibri</vt:lpstr>
      <vt:lpstr>Office Theme</vt:lpstr>
      <vt:lpstr>Who’s Asking?  Participatory Action Research, Interviewer Bias, and the Production of Knowledge in Prison</vt:lpstr>
      <vt:lpstr>Does it matter who is asking the question in prison research?</vt:lpstr>
      <vt:lpstr>Participatory Action Research (PAR)</vt:lpstr>
      <vt:lpstr>Center for Correctional Solutions PAR in Arizona</vt:lpstr>
      <vt:lpstr>PowerPoint Presentation</vt:lpstr>
      <vt:lpstr>PowerPoint Presentation</vt:lpstr>
      <vt:lpstr>Nagging Issues</vt:lpstr>
      <vt:lpstr>Research Questions</vt:lpstr>
      <vt:lpstr>PowerPoint Presentation</vt:lpstr>
      <vt:lpstr>Do responses to trust questions vary by interviewer type? </vt:lpstr>
      <vt:lpstr>Do responses to open-ended questions vary by interviewer type? </vt:lpstr>
      <vt:lpstr>Do responses to comfort level of interview vary by interviewer type?</vt:lpstr>
      <vt:lpstr>Do responses to comfort level of interview vary by interviewer type?</vt:lpstr>
      <vt:lpstr>Talked to ASU, Preferred ASU</vt:lpstr>
      <vt:lpstr>Talked to Cruz, Preferred Cruz</vt:lpstr>
      <vt:lpstr>Research Questions</vt:lpstr>
      <vt:lpstr>Challenges and Implications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Wright</dc:creator>
  <cp:lastModifiedBy>Kevin Wright</cp:lastModifiedBy>
  <cp:revision>49</cp:revision>
  <dcterms:created xsi:type="dcterms:W3CDTF">2022-11-11T20:32:10Z</dcterms:created>
  <dcterms:modified xsi:type="dcterms:W3CDTF">2022-11-14T19:26:55Z</dcterms:modified>
</cp:coreProperties>
</file>