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18"/>
  </p:notesMasterIdLst>
  <p:sldIdLst>
    <p:sldId id="358" r:id="rId5"/>
    <p:sldId id="360" r:id="rId6"/>
    <p:sldId id="361" r:id="rId7"/>
    <p:sldId id="362" r:id="rId8"/>
    <p:sldId id="343" r:id="rId9"/>
    <p:sldId id="359" r:id="rId10"/>
    <p:sldId id="355" r:id="rId11"/>
    <p:sldId id="364" r:id="rId12"/>
    <p:sldId id="366" r:id="rId13"/>
    <p:sldId id="372" r:id="rId14"/>
    <p:sldId id="368" r:id="rId15"/>
    <p:sldId id="370" r:id="rId16"/>
    <p:sldId id="35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F9F"/>
    <a:srgbClr val="7AE0A1"/>
    <a:srgbClr val="89DAF7"/>
    <a:srgbClr val="FF7575"/>
    <a:srgbClr val="F28154"/>
    <a:srgbClr val="12B4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>
        <p:scale>
          <a:sx n="65" d="100"/>
          <a:sy n="65" d="100"/>
        </p:scale>
        <p:origin x="1358" y="432"/>
      </p:cViewPr>
      <p:guideLst>
        <p:guide orient="horz" pos="3672"/>
        <p:guide pos="3840"/>
      </p:guideLst>
    </p:cSldViewPr>
  </p:slideViewPr>
  <p:outlineViewPr>
    <p:cViewPr>
      <p:scale>
        <a:sx n="33" d="100"/>
        <a:sy n="33" d="100"/>
      </p:scale>
      <p:origin x="0" y="-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31DFB3-42E8-9540-92FB-4AE3F420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1"/>
            <a:ext cx="11158847" cy="5824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C1B90-0A14-7B4B-B05B-357A6A88291E}"/>
              </a:ext>
            </a:extLst>
          </p:cNvPr>
          <p:cNvCxnSpPr>
            <a:cxnSpLocks/>
          </p:cNvCxnSpPr>
          <p:nvPr userDrawn="1"/>
        </p:nvCxnSpPr>
        <p:spPr>
          <a:xfrm>
            <a:off x="1036261" y="4159793"/>
            <a:ext cx="10122586" cy="0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90097E88-8912-8A4F-9D00-BDA132434F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33153" y="4728131"/>
            <a:ext cx="7806047" cy="2811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8E2CE6-6A25-40B9-BD31-82C75073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3" y="1656344"/>
            <a:ext cx="7805737" cy="211346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1C010F4-E1E5-354F-9B4A-6253D3DC2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F7C8C0-EB32-3C44-930E-DE05403C543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85649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06473F2-000A-7C44-9048-A0C0D4B6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A0597E-7AE3-F242-9DDF-F678A5E11458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EAB7162A-656B-3447-976F-951853C325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49638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8B98E47-9A5A-E54C-A093-86D516AAD0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58199" y="2328554"/>
            <a:ext cx="4868860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274C5-9C2D-4A46-AEAE-9DBE1C41747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9017-8DD9-4B28-B0F1-E82FFB8C1DF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BFF08-A844-4449-9EC2-5B6B6C2D62A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75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476683E-62F2-7746-A136-3A729C70D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52691"/>
            <a:ext cx="307815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EF5BDE3-656A-414E-BE18-702CA738A9D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039099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EAADDF0-090D-2C4F-BE2D-160C2C55029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39760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E0EAFBC-DE77-7648-95EC-91DDA529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A16A97-402E-8040-9B48-1B6ED23ABC4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4BD319C-69C3-3D46-977C-F80FD35E3C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31731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F6FB95E-AD0D-3843-8241-AB907F5915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66252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C85BB87-C622-304F-9F58-8716188AA54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33114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6B0B5-56D6-429D-BC3A-5E501EDADA8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8DFE9-DB89-4EB9-9FB1-D484EC0C1B5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C09F4-4087-4A1E-B8B8-85A748DC901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80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80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D6FA74B-53F8-584F-85D3-47FB14D4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152369-C198-1E48-8F65-F6AC0534DFF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921E4-02B0-3748-9844-933F710058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21923"/>
            <a:ext cx="4876800" cy="3825952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3048678-0BD6-C448-8690-BD61FC6095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48400" y="2286000"/>
            <a:ext cx="4876800" cy="2746375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8134C-ADB9-4E1C-97DD-12E5DE2C775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0C24D-14BB-46C9-A4C2-DB15E4FB9B2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3D085-5F13-41E2-9C46-08E3E2846C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89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107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7107" y="2286003"/>
            <a:ext cx="4876800" cy="23327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6261560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90600"/>
            <a:ext cx="4837176" cy="4837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8B57D363-927D-CE43-AD8A-2F5E6CC59E9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57107" y="4659581"/>
            <a:ext cx="4876800" cy="54303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2FDBC3-20E9-45B6-850D-2F34EA22D1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17A152-7FD0-42FA-9937-8667D4B751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87AABD-BCAB-4325-8510-954CAAD92A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4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7687ADE-BAA9-634F-96B8-ACF4EE9BD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286000"/>
            <a:ext cx="7810499" cy="29045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EC4E73-6A9F-2F46-89D1-559CE56C12BE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88BFD865-74BB-5B40-8DA8-7D7B921A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A4B708A-874B-4F75-A235-6908EB43FA8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1D589B3-67A1-4B39-9EEF-2FB7AB10EC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5D91E6B-55B5-4092-AD3B-F7E1FD0045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1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48768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4824" y="990600"/>
            <a:ext cx="4837176" cy="4837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E1D3B9-B2D1-4927-BE44-8408FBD84C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447116-BCE7-456E-88B8-96ADC76E5F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3B6347-A35F-4216-9988-7393E598E1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16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808B2-C5CA-FE45-B556-461D856BF7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25CA9F-967F-1545-8E32-09F4DB0F04F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4475" y="1862667"/>
            <a:ext cx="10103049" cy="867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69DD4EBD-237B-7245-A9C2-A37674E2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77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A6D65B-10A2-D743-9FFA-D14B8696F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FCB9F5CF-0F1D-284B-B997-AC308FED47B9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951345" y="2286000"/>
            <a:ext cx="9145155" cy="31649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652B48-7CDD-5645-B29B-54727CA5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0F4C76-2690-7448-8D03-9692C2BB101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C09B5-CD25-4B65-9120-D8EBD79ABC8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281DE-BBF4-4AA1-B110-DC418232A01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9333A-6926-414D-9C9D-B62395A38A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65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855E5B9-5A63-2D46-8653-3FD1F538F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4453"/>
            <a:ext cx="11158847" cy="58248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3FB492B-801F-1741-BD1B-89F9C6BFF0E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028700" y="2423161"/>
            <a:ext cx="9067800" cy="22274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4545B3-0290-D848-BDB5-811BC52B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0096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709460-09E4-854A-889B-491A934DE40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F749A19-BE29-4599-ABBE-E7C61FF9EE3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8F30C11-6611-47E2-9CF7-8EE77F4CD1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F710E8-4CE9-4D79-8121-DD559D321E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03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A99595-F780-594B-8C36-E4E5AF5E1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AFB169-81B7-454B-BE19-407333C86F3B}"/>
              </a:ext>
            </a:extLst>
          </p:cNvPr>
          <p:cNvCxnSpPr>
            <a:cxnSpLocks/>
          </p:cNvCxnSpPr>
          <p:nvPr userDrawn="1"/>
        </p:nvCxnSpPr>
        <p:spPr>
          <a:xfrm>
            <a:off x="2184935" y="1874704"/>
            <a:ext cx="897391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04344"/>
            <a:ext cx="7810500" cy="2989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06611-233D-45FA-A146-AB9D4F4A7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525" y="978781"/>
            <a:ext cx="1589372" cy="1325563"/>
          </a:xfrm>
          <a:prstGeom prst="rect">
            <a:avLst/>
          </a:prstGeom>
        </p:spPr>
        <p:txBody>
          <a:bodyPr/>
          <a:lstStyle>
            <a:lvl1pPr>
              <a:defRPr sz="20000"/>
            </a:lvl1pPr>
          </a:lstStyle>
          <a:p>
            <a:r>
              <a:rPr lang="en-US" dirty="0"/>
              <a:t>“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887C6-2D97-4388-AA65-CEEA6591BFB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84EFA-1D77-40D3-B5AC-6652DC26F0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3CA07C-1BC2-4B16-8557-27C373CFCE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44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AD8BFA-14F6-F54A-AB64-29F9F7616A7D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4640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9E731-6B9B-024E-9360-F9F34CC66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4313437"/>
            <a:ext cx="1828800" cy="4012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FD3D9C96-2F42-E545-BD97-AC8568E2F4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87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92AA37C-BA0F-9C4F-B098-EDFE391C47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4600" y="4332486"/>
            <a:ext cx="1828800" cy="4012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EEAAAC92-F1DA-6847-8D56-1ACCD5E3B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846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F4E4153D-E2B3-7D4A-8D92-FF6597B2FB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31512" y="431343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D6B703A-5BF6-744F-A3D3-C65E3F8B3B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31512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82A9FE5-981A-B340-B8F8-D2DB83C196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96400" y="433248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594B2391-B4C8-5542-8285-39BAD874EC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96400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25">
            <a:extLst>
              <a:ext uri="{FF2B5EF4-FFF2-40B4-BE49-F238E27FC236}">
                <a16:creationId xmlns:a16="http://schemas.microsoft.com/office/drawing/2014/main" id="{A2D87BC1-884E-CD4E-BABF-B7AF4DF786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287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DB0763B3-E65F-8A47-AA7C-C9A56C506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7846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Picture Placeholder 25">
            <a:extLst>
              <a:ext uri="{FF2B5EF4-FFF2-40B4-BE49-F238E27FC236}">
                <a16:creationId xmlns:a16="http://schemas.microsoft.com/office/drawing/2014/main" id="{1E0F47CF-6DE7-F745-B9D8-55421009AF4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405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25">
            <a:extLst>
              <a:ext uri="{FF2B5EF4-FFF2-40B4-BE49-F238E27FC236}">
                <a16:creationId xmlns:a16="http://schemas.microsoft.com/office/drawing/2014/main" id="{B4621956-6AB4-E346-8900-9AE2A51ADBC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96400" y="2314278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B64062A-6292-0441-95CB-9A91F49D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3883EC-FACE-4093-9976-8B0D4C8BEBC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611EE2-9C8D-405E-9ABF-8EFD1E1D6BB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E126EB-13BB-4830-A999-3778C11747A6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63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 userDrawn="1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8" orient="horz" pos="3072" userDrawn="1">
          <p15:clr>
            <a:srgbClr val="FBAE40"/>
          </p15:clr>
        </p15:guide>
        <p15:guide id="13" pos="6384" userDrawn="1">
          <p15:clr>
            <a:srgbClr val="FBAE40"/>
          </p15:clr>
        </p15:guide>
        <p15:guide id="14" orient="horz" pos="32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A116A2E3-682D-BD4F-9FC9-4546B0C9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64AC08-85A6-6F44-88B4-3FAE91B70C1B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056DE-470B-C64D-99AE-5039A021EC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4ADA9C53-0DC4-4D43-B80C-9B0A9E0EBD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672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F8E68047-DF25-AB45-A0F0-F4DFE23516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6672" y="3336211"/>
            <a:ext cx="2286000" cy="249099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61DB1B27-14E7-1549-BDAA-6DD31A1B1F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39200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69D66743-22F2-C84F-9FD2-F350766D6C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39200" y="3331030"/>
            <a:ext cx="2286000" cy="2466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A38EF55-8739-4A40-A228-67296EA938B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74144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268DC74C-B0F9-2649-BEC3-BBA0BD73765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57921" y="3331029"/>
            <a:ext cx="2286000" cy="24665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1422B-E6C5-43B2-9F2B-DECEB381214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8377" y="3331029"/>
            <a:ext cx="2286000" cy="24669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81DA9-1713-43A7-A2CF-A9525B11AF43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6A8F0-5D79-4C8A-9966-308409EB26B0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5BAE5-43DA-49F0-89E6-66D549C5238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56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79F22C8-3EAB-425F-ADBA-3A162D820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30818" y="6292334"/>
            <a:ext cx="1522982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C4B4F87-0B31-4EDA-8270-4233B0D8F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180" y="6294120"/>
            <a:ext cx="146278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5EC255-976A-48BF-A8A0-1ECEBDFBB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3500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74" r:id="rId2"/>
    <p:sldLayoutId id="2147483673" r:id="rId3"/>
    <p:sldLayoutId id="2147483671" r:id="rId4"/>
    <p:sldLayoutId id="2147483678" r:id="rId5"/>
    <p:sldLayoutId id="2147483676" r:id="rId6"/>
    <p:sldLayoutId id="2147483677" r:id="rId7"/>
    <p:sldLayoutId id="2147483660" r:id="rId8"/>
    <p:sldLayoutId id="2147483675" r:id="rId9"/>
    <p:sldLayoutId id="2147483679" r:id="rId10"/>
    <p:sldLayoutId id="2147483680" r:id="rId11"/>
    <p:sldLayoutId id="2147483681" r:id="rId12"/>
    <p:sldLayoutId id="214748368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7008">
          <p15:clr>
            <a:srgbClr val="F26B43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24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orient="horz" pos="624">
          <p15:clr>
            <a:srgbClr val="F26B43"/>
          </p15:clr>
        </p15:guide>
        <p15:guide id="18" orient="horz" pos="3672">
          <p15:clr>
            <a:srgbClr val="F26B43"/>
          </p15:clr>
        </p15:guide>
        <p15:guide id="19" pos="3984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C99CF7C-AFAB-48F1-8FC3-CCCE9898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2" y="1799219"/>
            <a:ext cx="9549692" cy="2113466"/>
          </a:xfrm>
        </p:spPr>
        <p:txBody>
          <a:bodyPr anchor="b">
            <a:noAutofit/>
          </a:bodyPr>
          <a:lstStyle/>
          <a:p>
            <a:r>
              <a:rPr lang="en-US" sz="4400" dirty="0"/>
              <a:t>Incarcerated Women’s Perceptions of Their Best Selves in Prison:</a:t>
            </a:r>
            <a:br>
              <a:rPr lang="en-US" sz="4400" dirty="0"/>
            </a:br>
            <a:r>
              <a:rPr lang="en-US" sz="4400" dirty="0"/>
              <a:t>Themes &amp; Age Variations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3F3EB84-1844-0E50-3298-352500CD93C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0191606" y="6482485"/>
            <a:ext cx="1522412" cy="1825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November 16, 2022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24436C5-668B-E858-79E5-3D5BE135146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472454" y="6482486"/>
            <a:ext cx="3719152" cy="18256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American Society of Criminology, Atlanta, GA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C5BA55E-BD4C-EAB9-572F-39DA1932B21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14018" y="6482484"/>
            <a:ext cx="412750" cy="182563"/>
          </a:xfrm>
        </p:spPr>
        <p:txBody>
          <a:bodyPr/>
          <a:lstStyle/>
          <a:p>
            <a:pPr>
              <a:spcAft>
                <a:spcPts val="600"/>
              </a:spcAft>
            </a:pPr>
            <a:fld id="{7782931A-7D25-4B4B-9464-57AE418934A3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54E067-0F08-E4EF-46B4-6827E0B7F5DE}"/>
              </a:ext>
            </a:extLst>
          </p:cNvPr>
          <p:cNvSpPr txBox="1">
            <a:spLocks/>
          </p:cNvSpPr>
          <p:nvPr/>
        </p:nvSpPr>
        <p:spPr>
          <a:xfrm>
            <a:off x="1081087" y="4419634"/>
            <a:ext cx="4750546" cy="13511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000" b="1" dirty="0"/>
              <a:t>Hannah White, M. S.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School of Criminology &amp; Criminal Justice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Arizona State University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hrwhite3@asu.edu</a:t>
            </a:r>
          </a:p>
        </p:txBody>
      </p:sp>
      <p:pic>
        <p:nvPicPr>
          <p:cNvPr id="3" name="Picture 2" descr="Text, logo">
            <a:extLst>
              <a:ext uri="{FF2B5EF4-FFF2-40B4-BE49-F238E27FC236}">
                <a16:creationId xmlns:a16="http://schemas.microsoft.com/office/drawing/2014/main" id="{FB10DA90-036D-363F-6FD8-86504F9A0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305" y="4226767"/>
            <a:ext cx="3530608" cy="154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49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F534955-F617-D380-DCDD-A8D4287712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75584" y="1686560"/>
            <a:ext cx="10261376" cy="2844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3F3EB84-1844-0E50-3298-352500CD93C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0191606" y="6482485"/>
            <a:ext cx="1522412" cy="1825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November 16, 2022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24436C5-668B-E858-79E5-3D5BE135146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472454" y="6482486"/>
            <a:ext cx="3719152" cy="18256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American Society of Criminology, Atlanta, GA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C5BA55E-BD4C-EAB9-572F-39DA1932B21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14018" y="6482484"/>
            <a:ext cx="412750" cy="1825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9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D037E8-BDDF-8EAC-8A34-319433271F49}"/>
              </a:ext>
            </a:extLst>
          </p:cNvPr>
          <p:cNvCxnSpPr>
            <a:cxnSpLocks/>
          </p:cNvCxnSpPr>
          <p:nvPr/>
        </p:nvCxnSpPr>
        <p:spPr>
          <a:xfrm>
            <a:off x="347541" y="1175622"/>
            <a:ext cx="1127121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>
            <a:extLst>
              <a:ext uri="{FF2B5EF4-FFF2-40B4-BE49-F238E27FC236}">
                <a16:creationId xmlns:a16="http://schemas.microsoft.com/office/drawing/2014/main" id="{4541EA65-A5FE-506F-E771-F8229E38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40" y="531320"/>
            <a:ext cx="11698280" cy="425363"/>
          </a:xfrm>
        </p:spPr>
        <p:txBody>
          <a:bodyPr/>
          <a:lstStyle/>
          <a:p>
            <a:r>
              <a:rPr lang="en-US" sz="1800" dirty="0"/>
              <a:t>What are the most common themes among incarcerated women’s perceptions of their best selves in prison?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88D88FC-7F63-54B5-CEE2-0D554639BE11}"/>
              </a:ext>
            </a:extLst>
          </p:cNvPr>
          <p:cNvGrpSpPr/>
          <p:nvPr/>
        </p:nvGrpSpPr>
        <p:grpSpPr>
          <a:xfrm>
            <a:off x="2032692" y="1432982"/>
            <a:ext cx="7900909" cy="2040767"/>
            <a:chOff x="347540" y="1408157"/>
            <a:chExt cx="7900909" cy="204076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BC6488E-D114-AC56-A3C7-D064252028B3}"/>
                </a:ext>
              </a:extLst>
            </p:cNvPr>
            <p:cNvSpPr/>
            <p:nvPr/>
          </p:nvSpPr>
          <p:spPr>
            <a:xfrm>
              <a:off x="347540" y="1408157"/>
              <a:ext cx="7732770" cy="2040767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285750">
                <a:lnSpc>
                  <a:spcPct val="100000"/>
                </a:lnSpc>
                <a:spcBef>
                  <a:spcPts val="0"/>
                </a:spcBef>
              </a:pPr>
              <a:endParaRPr lang="en-US" sz="1800" dirty="0"/>
            </a:p>
          </p:txBody>
        </p: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3F6B730E-0024-B23B-BC38-57F42C84E188}"/>
                </a:ext>
              </a:extLst>
            </p:cNvPr>
            <p:cNvSpPr txBox="1">
              <a:spLocks/>
            </p:cNvSpPr>
            <p:nvPr/>
          </p:nvSpPr>
          <p:spPr>
            <a:xfrm>
              <a:off x="515679" y="1614141"/>
              <a:ext cx="4718794" cy="1362859"/>
            </a:xfrm>
            <a:prstGeom prst="rect">
              <a:avLst/>
            </a:prstGeom>
            <a:ln>
              <a:noFill/>
            </a:ln>
          </p:spPr>
          <p:txBody>
            <a:bodyPr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" indent="0">
                <a:buNone/>
              </a:pPr>
              <a:r>
                <a:rPr lang="en-US" sz="1800" b="1" dirty="0"/>
                <a:t>Incarceration Experience (17.5%, n = 35)</a:t>
              </a:r>
            </a:p>
            <a:p>
              <a:pPr marL="342900" indent="-285750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/>
                <a:t>Appreciation or support from others </a:t>
              </a:r>
            </a:p>
            <a:p>
              <a:pPr marL="342900" indent="-285750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/>
                <a:t>Celebrations </a:t>
              </a:r>
            </a:p>
            <a:p>
              <a:pPr marL="342900" indent="-285750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/>
                <a:t>Case or sentence-related</a:t>
              </a:r>
            </a:p>
            <a:p>
              <a:pPr marL="342900" indent="-285750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/>
                <a:t>Dignity &amp; humanity</a:t>
              </a:r>
            </a:p>
          </p:txBody>
        </p:sp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21CC24D7-1306-8F37-383E-C5C6BDDCD60D}"/>
                </a:ext>
              </a:extLst>
            </p:cNvPr>
            <p:cNvSpPr txBox="1">
              <a:spLocks/>
            </p:cNvSpPr>
            <p:nvPr/>
          </p:nvSpPr>
          <p:spPr>
            <a:xfrm>
              <a:off x="3857346" y="1912406"/>
              <a:ext cx="4391103" cy="851417"/>
            </a:xfrm>
            <a:prstGeom prst="rect">
              <a:avLst/>
            </a:prstGeom>
            <a:ln>
              <a:noFill/>
            </a:ln>
          </p:spPr>
          <p:txBody>
            <a:bodyPr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800100" lvl="1" indent="-285750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/>
                <a:t>Positive experiences with staff </a:t>
              </a:r>
            </a:p>
            <a:p>
              <a:pPr marL="800100" lvl="1" indent="-285750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/>
                <a:t>Hobbies &amp; leisure </a:t>
              </a:r>
            </a:p>
            <a:p>
              <a:pPr marL="800100" lvl="1" indent="-285750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/>
                <a:t>Health living situations 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B7DAC40-4DE6-816C-5253-07FB797F0C55}"/>
                </a:ext>
              </a:extLst>
            </p:cNvPr>
            <p:cNvSpPr txBox="1"/>
            <p:nvPr/>
          </p:nvSpPr>
          <p:spPr>
            <a:xfrm>
              <a:off x="1249011" y="2953726"/>
              <a:ext cx="61252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i="1" dirty="0">
                  <a:solidFill>
                    <a:schemeClr val="bg1"/>
                  </a:solidFill>
                  <a:ea typeface="Times New Roman" panose="02020603050405020304" pitchFamily="18" charset="0"/>
                </a:rPr>
                <a:t>“It</a:t>
              </a:r>
              <a:r>
                <a:rPr lang="en-US" sz="1800" b="1" i="1" dirty="0">
                  <a:solidFill>
                    <a:schemeClr val="bg1"/>
                  </a:solidFill>
                  <a:effectLst/>
                  <a:ea typeface="Times New Roman" panose="02020603050405020304" pitchFamily="18" charset="0"/>
                </a:rPr>
                <a:t> feels good to be trusted by another normal person</a:t>
              </a:r>
              <a:r>
                <a:rPr lang="en-US" sz="1800" b="1" dirty="0">
                  <a:solidFill>
                    <a:schemeClr val="bg1"/>
                  </a:solidFill>
                  <a:effectLst/>
                  <a:ea typeface="Times New Roman" panose="02020603050405020304" pitchFamily="18" charset="0"/>
                </a:rPr>
                <a:t>.” 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ADB87E6-8476-EF01-A2B9-A8B4787710CF}"/>
              </a:ext>
            </a:extLst>
          </p:cNvPr>
          <p:cNvGrpSpPr/>
          <p:nvPr/>
        </p:nvGrpSpPr>
        <p:grpSpPr>
          <a:xfrm>
            <a:off x="347540" y="3699995"/>
            <a:ext cx="5269489" cy="1680764"/>
            <a:chOff x="458952" y="3598258"/>
            <a:chExt cx="4950421" cy="168076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884A22B-0A62-B22F-4404-CDDFFBE5DFCF}"/>
                </a:ext>
              </a:extLst>
            </p:cNvPr>
            <p:cNvSpPr/>
            <p:nvPr/>
          </p:nvSpPr>
          <p:spPr>
            <a:xfrm>
              <a:off x="458952" y="3598258"/>
              <a:ext cx="4950421" cy="168076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285750">
                <a:lnSpc>
                  <a:spcPct val="100000"/>
                </a:lnSpc>
                <a:spcBef>
                  <a:spcPts val="0"/>
                </a:spcBef>
              </a:pPr>
              <a:endParaRPr lang="en-US" sz="1800" dirty="0"/>
            </a:p>
          </p:txBody>
        </p:sp>
        <p:sp>
          <p:nvSpPr>
            <p:cNvPr id="23" name="Content Placeholder 2">
              <a:extLst>
                <a:ext uri="{FF2B5EF4-FFF2-40B4-BE49-F238E27FC236}">
                  <a16:creationId xmlns:a16="http://schemas.microsoft.com/office/drawing/2014/main" id="{3D09CDCF-9F0B-07F3-4550-08BFA7362302}"/>
                </a:ext>
              </a:extLst>
            </p:cNvPr>
            <p:cNvSpPr txBox="1">
              <a:spLocks/>
            </p:cNvSpPr>
            <p:nvPr/>
          </p:nvSpPr>
          <p:spPr>
            <a:xfrm>
              <a:off x="631399" y="3779765"/>
              <a:ext cx="4696382" cy="1362859"/>
            </a:xfrm>
            <a:prstGeom prst="rect">
              <a:avLst/>
            </a:prstGeom>
            <a:ln>
              <a:noFill/>
            </a:ln>
          </p:spPr>
          <p:txBody>
            <a:bodyPr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" indent="0">
                <a:buNone/>
              </a:pPr>
              <a:r>
                <a:rPr lang="en-US" sz="1800" b="1" dirty="0"/>
                <a:t>Programming &amp; Education (17%, n = 34)</a:t>
              </a:r>
            </a:p>
            <a:p>
              <a:pPr marL="342900" indent="-285750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/>
                <a:t>Working towards education </a:t>
              </a:r>
            </a:p>
            <a:p>
              <a:pPr marL="342900" indent="-285750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/>
                <a:t>Participating in a program</a:t>
              </a:r>
            </a:p>
            <a:p>
              <a:pPr marL="342900" indent="-285750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/>
                <a:t>Completing a program </a:t>
              </a:r>
            </a:p>
            <a:p>
              <a:pPr marL="342900" indent="-285750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/>
                <a:t>Completing education 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43C5C92-FD4E-2FBC-F45B-C06FBFE67BEE}"/>
              </a:ext>
            </a:extLst>
          </p:cNvPr>
          <p:cNvGrpSpPr/>
          <p:nvPr/>
        </p:nvGrpSpPr>
        <p:grpSpPr>
          <a:xfrm>
            <a:off x="6196680" y="3710579"/>
            <a:ext cx="5404565" cy="1714435"/>
            <a:chOff x="6214188" y="3593632"/>
            <a:chExt cx="5404565" cy="1680764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AA6ED3C1-FEAA-7EF3-E3EC-951A5D297CA1}"/>
                </a:ext>
              </a:extLst>
            </p:cNvPr>
            <p:cNvSpPr/>
            <p:nvPr/>
          </p:nvSpPr>
          <p:spPr>
            <a:xfrm>
              <a:off x="6214188" y="3593632"/>
              <a:ext cx="5404565" cy="168076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285750">
                <a:lnSpc>
                  <a:spcPct val="100000"/>
                </a:lnSpc>
                <a:spcBef>
                  <a:spcPts val="0"/>
                </a:spcBef>
              </a:pPr>
              <a:endParaRPr lang="en-US" sz="1800" dirty="0"/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4D5CBD17-26F2-00F1-C5E1-4C122595BF7B}"/>
                </a:ext>
              </a:extLst>
            </p:cNvPr>
            <p:cNvSpPr txBox="1">
              <a:spLocks/>
            </p:cNvSpPr>
            <p:nvPr/>
          </p:nvSpPr>
          <p:spPr>
            <a:xfrm>
              <a:off x="6402455" y="3775140"/>
              <a:ext cx="5127221" cy="377728"/>
            </a:xfrm>
            <a:prstGeom prst="rect">
              <a:avLst/>
            </a:prstGeom>
            <a:ln>
              <a:noFill/>
            </a:ln>
          </p:spPr>
          <p:txBody>
            <a:bodyPr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" indent="0">
                <a:buNone/>
              </a:pPr>
              <a:r>
                <a:rPr lang="en-US" sz="1800" b="1" dirty="0"/>
                <a:t>Helping &amp; Supporting Others (16.5%,n = 33)</a:t>
              </a:r>
              <a:endParaRPr lang="en-US" sz="16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3CDD6D5-7C32-C72F-EEFA-56BABF61ABDC}"/>
                </a:ext>
              </a:extLst>
            </p:cNvPr>
            <p:cNvSpPr txBox="1"/>
            <p:nvPr/>
          </p:nvSpPr>
          <p:spPr>
            <a:xfrm>
              <a:off x="6522681" y="4293278"/>
              <a:ext cx="495042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i="1" dirty="0">
                  <a:solidFill>
                    <a:schemeClr val="bg1"/>
                  </a:solidFill>
                  <a:effectLst/>
                  <a:ea typeface="Times New Roman" panose="02020603050405020304" pitchFamily="18" charset="0"/>
                </a:rPr>
                <a:t>“I usually help people out as best I can. I don’t help people to get things in return</a:t>
              </a:r>
              <a:r>
                <a:rPr lang="en-US" sz="1800" b="1" dirty="0">
                  <a:solidFill>
                    <a:schemeClr val="bg1"/>
                  </a:solidFill>
                  <a:effectLst/>
                  <a:ea typeface="Times New Roman" panose="02020603050405020304" pitchFamily="18" charset="0"/>
                </a:rPr>
                <a:t>.”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BADF6C0-024A-FA36-239B-A96C6125AEED}"/>
              </a:ext>
            </a:extLst>
          </p:cNvPr>
          <p:cNvGrpSpPr/>
          <p:nvPr/>
        </p:nvGrpSpPr>
        <p:grpSpPr>
          <a:xfrm>
            <a:off x="643126" y="5617054"/>
            <a:ext cx="4582073" cy="510401"/>
            <a:chOff x="6214188" y="3593632"/>
            <a:chExt cx="5404565" cy="1680764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6CD587BC-708F-4588-F66D-8230FEE21625}"/>
                </a:ext>
              </a:extLst>
            </p:cNvPr>
            <p:cNvSpPr/>
            <p:nvPr/>
          </p:nvSpPr>
          <p:spPr>
            <a:xfrm>
              <a:off x="6214188" y="3593632"/>
              <a:ext cx="5404565" cy="168076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285750">
                <a:lnSpc>
                  <a:spcPct val="100000"/>
                </a:lnSpc>
                <a:spcBef>
                  <a:spcPts val="0"/>
                </a:spcBef>
              </a:pPr>
              <a:endParaRPr lang="en-US" dirty="0"/>
            </a:p>
          </p:txBody>
        </p:sp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7426378A-CE73-A208-0AA1-FAE99263E90F}"/>
                </a:ext>
              </a:extLst>
            </p:cNvPr>
            <p:cNvSpPr txBox="1">
              <a:spLocks/>
            </p:cNvSpPr>
            <p:nvPr/>
          </p:nvSpPr>
          <p:spPr>
            <a:xfrm>
              <a:off x="6352859" y="3894964"/>
              <a:ext cx="5127221" cy="1260027"/>
            </a:xfrm>
            <a:prstGeom prst="rect">
              <a:avLst/>
            </a:prstGeom>
            <a:ln>
              <a:noFill/>
            </a:ln>
          </p:spPr>
          <p:txBody>
            <a:bodyPr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" indent="0">
                <a:buNone/>
              </a:pPr>
              <a:r>
                <a:rPr lang="en-US" sz="1800" b="1" dirty="0"/>
                <a:t>At One’s Best Every Day (4.5%, n = 9)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9C838F1-B78E-878B-3ED1-A33B4F0A67E0}"/>
              </a:ext>
            </a:extLst>
          </p:cNvPr>
          <p:cNvGrpSpPr/>
          <p:nvPr/>
        </p:nvGrpSpPr>
        <p:grpSpPr>
          <a:xfrm>
            <a:off x="6706905" y="5620312"/>
            <a:ext cx="4813234" cy="510401"/>
            <a:chOff x="6214188" y="3593632"/>
            <a:chExt cx="5677220" cy="1680764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3DB7A97B-05BB-E5F0-E214-7620D2A8A630}"/>
                </a:ext>
              </a:extLst>
            </p:cNvPr>
            <p:cNvSpPr/>
            <p:nvPr/>
          </p:nvSpPr>
          <p:spPr>
            <a:xfrm>
              <a:off x="6214188" y="3593632"/>
              <a:ext cx="5404565" cy="168076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285750">
                <a:lnSpc>
                  <a:spcPct val="100000"/>
                </a:lnSpc>
                <a:spcBef>
                  <a:spcPts val="0"/>
                </a:spcBef>
              </a:pPr>
              <a:endParaRPr lang="en-US" dirty="0"/>
            </a:p>
          </p:txBody>
        </p:sp>
        <p:sp>
          <p:nvSpPr>
            <p:cNvPr id="46" name="Content Placeholder 2">
              <a:extLst>
                <a:ext uri="{FF2B5EF4-FFF2-40B4-BE49-F238E27FC236}">
                  <a16:creationId xmlns:a16="http://schemas.microsoft.com/office/drawing/2014/main" id="{9286F201-2608-05E0-1B64-E84CB8E98582}"/>
                </a:ext>
              </a:extLst>
            </p:cNvPr>
            <p:cNvSpPr txBox="1">
              <a:spLocks/>
            </p:cNvSpPr>
            <p:nvPr/>
          </p:nvSpPr>
          <p:spPr>
            <a:xfrm>
              <a:off x="6764186" y="3894322"/>
              <a:ext cx="5127222" cy="1260027"/>
            </a:xfrm>
            <a:prstGeom prst="rect">
              <a:avLst/>
            </a:prstGeom>
            <a:ln>
              <a:noFill/>
            </a:ln>
          </p:spPr>
          <p:txBody>
            <a:bodyPr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" indent="0">
                <a:buNone/>
              </a:pPr>
              <a:r>
                <a:rPr lang="en-US" sz="1800" b="1" dirty="0"/>
                <a:t>Not At One’s Best (3.5%, n = 7)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020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F534955-F617-D380-DCDD-A8D4287712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75584" y="1686560"/>
            <a:ext cx="10261376" cy="2844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3F3EB84-1844-0E50-3298-352500CD93C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0191606" y="6482485"/>
            <a:ext cx="1522412" cy="1825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November 16, 2022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24436C5-668B-E858-79E5-3D5BE135146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472454" y="6482486"/>
            <a:ext cx="3719152" cy="18256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American Society of Criminology, Atlanta, GA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C5BA55E-BD4C-EAB9-572F-39DA1932B21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14018" y="6482484"/>
            <a:ext cx="412750" cy="1825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10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084A840E-9000-7441-BEB7-FFEE48A4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192" y="263825"/>
            <a:ext cx="11496919" cy="425363"/>
          </a:xfrm>
        </p:spPr>
        <p:txBody>
          <a:bodyPr/>
          <a:lstStyle/>
          <a:p>
            <a:r>
              <a:rPr lang="en-US" sz="1800" dirty="0"/>
              <a:t>Are common themes invariant when grouped by age?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4D1C93-713B-D454-820F-16DF44FD0D60}"/>
              </a:ext>
            </a:extLst>
          </p:cNvPr>
          <p:cNvSpPr/>
          <p:nvPr/>
        </p:nvSpPr>
        <p:spPr>
          <a:xfrm>
            <a:off x="989093" y="2141272"/>
            <a:ext cx="9285307" cy="4523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2CCA46-E698-F622-6320-D90454A7F056}"/>
              </a:ext>
            </a:extLst>
          </p:cNvPr>
          <p:cNvSpPr/>
          <p:nvPr/>
        </p:nvSpPr>
        <p:spPr>
          <a:xfrm>
            <a:off x="989093" y="3202814"/>
            <a:ext cx="9285307" cy="10019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8DDE5C8-87A6-C94E-7C8C-A130D3A1BB8F}"/>
              </a:ext>
            </a:extLst>
          </p:cNvPr>
          <p:cNvSpPr/>
          <p:nvPr/>
        </p:nvSpPr>
        <p:spPr>
          <a:xfrm>
            <a:off x="6289186" y="2678400"/>
            <a:ext cx="3978459" cy="396401"/>
          </a:xfrm>
          <a:prstGeom prst="roundRect">
            <a:avLst/>
          </a:prstGeom>
          <a:solidFill>
            <a:srgbClr val="FF9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D898748-272A-3947-48B8-2E14F2CF1D4F}"/>
              </a:ext>
            </a:extLst>
          </p:cNvPr>
          <p:cNvSpPr/>
          <p:nvPr/>
        </p:nvSpPr>
        <p:spPr>
          <a:xfrm>
            <a:off x="6289186" y="4749041"/>
            <a:ext cx="3978459" cy="396401"/>
          </a:xfrm>
          <a:prstGeom prst="roundRect">
            <a:avLst/>
          </a:prstGeom>
          <a:solidFill>
            <a:srgbClr val="FF9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46F8512-06B5-3B44-7AA3-FD334527E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062448"/>
              </p:ext>
            </p:extLst>
          </p:nvPr>
        </p:nvGraphicFramePr>
        <p:xfrm>
          <a:off x="982338" y="1166539"/>
          <a:ext cx="3147712" cy="5065786"/>
        </p:xfrm>
        <a:graphic>
          <a:graphicData uri="http://schemas.openxmlformats.org/drawingml/2006/table">
            <a:tbl>
              <a:tblPr/>
              <a:tblGrid>
                <a:gridCol w="3147712">
                  <a:extLst>
                    <a:ext uri="{9D8B030D-6E8A-4147-A177-3AD203B41FA5}">
                      <a16:colId xmlns:a16="http://schemas.microsoft.com/office/drawing/2014/main" val="1491255054"/>
                    </a:ext>
                  </a:extLst>
                </a:gridCol>
              </a:tblGrid>
              <a:tr h="9769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Theme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62304" marR="62304" marT="62304" marB="6230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384611"/>
                  </a:ext>
                </a:extLst>
              </a:tr>
              <a:tr h="5607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Personal Growth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62304" marR="62304" marT="62304" marB="6230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076995"/>
                  </a:ext>
                </a:extLst>
              </a:tr>
              <a:tr h="5607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Employment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62304" marR="62304" marT="62304" marB="623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456594"/>
                  </a:ext>
                </a:extLst>
              </a:tr>
              <a:tr h="5023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Healthy Relationships 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62304" marR="62304" marT="62304" marB="623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772963"/>
                  </a:ext>
                </a:extLst>
              </a:tr>
              <a:tr h="5247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Incarceration Experience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62304" marR="62304" marT="62304" marB="623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715335"/>
                  </a:ext>
                </a:extLst>
              </a:tr>
              <a:tr h="50737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Programming or Education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62304" marR="62304" marT="62304" marB="623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20834"/>
                  </a:ext>
                </a:extLst>
              </a:tr>
              <a:tr h="5190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Helping &amp; Supporting Others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62304" marR="62304" marT="62304" marB="623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729158"/>
                  </a:ext>
                </a:extLst>
              </a:tr>
              <a:tr h="5012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 One’s Best Everyday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62304" marR="62304" marT="62304" marB="623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38795"/>
                  </a:ext>
                </a:extLst>
              </a:tr>
              <a:tr h="41267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Not at One’s Best</a:t>
                      </a:r>
                      <a:endParaRPr lang="en-US" sz="1400" b="0" dirty="0">
                        <a:effectLst/>
                        <a:latin typeface="+mn-lt"/>
                      </a:endParaRPr>
                    </a:p>
                  </a:txBody>
                  <a:tcPr marL="62304" marR="62304" marT="62304" marB="623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247482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1CF3EB-6E74-F749-ADAA-985E425DF73D}"/>
              </a:ext>
            </a:extLst>
          </p:cNvPr>
          <p:cNvCxnSpPr>
            <a:cxnSpLocks/>
          </p:cNvCxnSpPr>
          <p:nvPr/>
        </p:nvCxnSpPr>
        <p:spPr>
          <a:xfrm>
            <a:off x="936192" y="904178"/>
            <a:ext cx="1038125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B40BC3B-B9D9-03FB-F384-BECE15AC7A06}"/>
              </a:ext>
            </a:extLst>
          </p:cNvPr>
          <p:cNvSpPr/>
          <p:nvPr/>
        </p:nvSpPr>
        <p:spPr>
          <a:xfrm>
            <a:off x="4136804" y="4278720"/>
            <a:ext cx="3749896" cy="396401"/>
          </a:xfrm>
          <a:prstGeom prst="roundRect">
            <a:avLst/>
          </a:prstGeom>
          <a:solidFill>
            <a:srgbClr val="FF9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1F944C8-6425-D3DE-C314-76BC5BD33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342707"/>
              </p:ext>
            </p:extLst>
          </p:nvPr>
        </p:nvGraphicFramePr>
        <p:xfrm>
          <a:off x="4130050" y="1166539"/>
          <a:ext cx="2159136" cy="5065786"/>
        </p:xfrm>
        <a:graphic>
          <a:graphicData uri="http://schemas.openxmlformats.org/drawingml/2006/table">
            <a:tbl>
              <a:tblPr/>
              <a:tblGrid>
                <a:gridCol w="2159136">
                  <a:extLst>
                    <a:ext uri="{9D8B030D-6E8A-4147-A177-3AD203B41FA5}">
                      <a16:colId xmlns:a16="http://schemas.microsoft.com/office/drawing/2014/main" val="3970598134"/>
                    </a:ext>
                  </a:extLst>
                </a:gridCol>
              </a:tblGrid>
              <a:tr h="9769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Young Adulthood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Ages 20-35 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 = 71) 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2304" marR="62304" marT="62304" marB="6230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068222"/>
                  </a:ext>
                </a:extLst>
              </a:tr>
              <a:tr h="5607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43.7% (n = 31)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2304" marR="62304" marT="62304" marB="6230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355327"/>
                  </a:ext>
                </a:extLst>
              </a:tr>
              <a:tr h="5607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19.7% (n = 14)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2304" marR="62304" marT="62304" marB="623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006053"/>
                  </a:ext>
                </a:extLst>
              </a:tr>
              <a:tr h="5023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16.9% (n = 12)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2304" marR="62304" marT="62304" marB="623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000132"/>
                  </a:ext>
                </a:extLst>
              </a:tr>
              <a:tr h="5247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16.9% (n = 12)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2304" marR="62304" marT="62304" marB="623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786681"/>
                  </a:ext>
                </a:extLst>
              </a:tr>
              <a:tr h="50737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18.3% (n = 13)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2304" marR="62304" marT="62304" marB="623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083812"/>
                  </a:ext>
                </a:extLst>
              </a:tr>
              <a:tr h="5190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9.9% (n = 7) 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2304" marR="62304" marT="62304" marB="623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949359"/>
                  </a:ext>
                </a:extLst>
              </a:tr>
              <a:tr h="5012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4.2% (n = 3)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2304" marR="62304" marT="62304" marB="623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188396"/>
                  </a:ext>
                </a:extLst>
              </a:tr>
              <a:tr h="41267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5.6% (n = 4) 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2304" marR="62304" marT="62304" marB="623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01566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40F2D32-AF17-FB2A-F3B6-879D18693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809722"/>
              </p:ext>
            </p:extLst>
          </p:nvPr>
        </p:nvGraphicFramePr>
        <p:xfrm>
          <a:off x="6289186" y="1166539"/>
          <a:ext cx="2538442" cy="5065786"/>
        </p:xfrm>
        <a:graphic>
          <a:graphicData uri="http://schemas.openxmlformats.org/drawingml/2006/table">
            <a:tbl>
              <a:tblPr/>
              <a:tblGrid>
                <a:gridCol w="2538442">
                  <a:extLst>
                    <a:ext uri="{9D8B030D-6E8A-4147-A177-3AD203B41FA5}">
                      <a16:colId xmlns:a16="http://schemas.microsoft.com/office/drawing/2014/main" val="1966065322"/>
                    </a:ext>
                  </a:extLst>
                </a:gridCol>
              </a:tblGrid>
              <a:tr h="9769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Middle Adulthood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Ages 36-49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 = 87) 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2304" marR="62304" marT="62304" marB="62304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285305"/>
                  </a:ext>
                </a:extLst>
              </a:tr>
              <a:tr h="5607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57.5% (n = 50)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2304" marR="62304" marT="62304" marB="6230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6978389"/>
                  </a:ext>
                </a:extLst>
              </a:tr>
              <a:tr h="5607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29.9% (n = 26)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2304" marR="62304" marT="62304" marB="623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598525"/>
                  </a:ext>
                </a:extLst>
              </a:tr>
              <a:tr h="5023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18.4% (n = 16)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2304" marR="62304" marT="62304" marB="623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10445"/>
                  </a:ext>
                </a:extLst>
              </a:tr>
              <a:tr h="5247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17.2% (n = 15)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2304" marR="62304" marT="62304" marB="623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865714"/>
                  </a:ext>
                </a:extLst>
              </a:tr>
              <a:tr h="50737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19.5% (n = 17)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2304" marR="62304" marT="62304" marB="623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181323"/>
                  </a:ext>
                </a:extLst>
              </a:tr>
              <a:tr h="5190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16.1% (n = 14) 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2304" marR="62304" marT="62304" marB="623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223648"/>
                  </a:ext>
                </a:extLst>
              </a:tr>
              <a:tr h="5012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4.6% (n = 4)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2304" marR="62304" marT="62304" marB="623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234176"/>
                  </a:ext>
                </a:extLst>
              </a:tr>
              <a:tr h="41267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1.1% (n = 1) 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2304" marR="62304" marT="62304" marB="623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42041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AA7B3F0-4190-C3DF-81C8-E1BA242A9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835196"/>
              </p:ext>
            </p:extLst>
          </p:nvPr>
        </p:nvGraphicFramePr>
        <p:xfrm>
          <a:off x="8827628" y="1166539"/>
          <a:ext cx="2489814" cy="5065786"/>
        </p:xfrm>
        <a:graphic>
          <a:graphicData uri="http://schemas.openxmlformats.org/drawingml/2006/table">
            <a:tbl>
              <a:tblPr/>
              <a:tblGrid>
                <a:gridCol w="2489814">
                  <a:extLst>
                    <a:ext uri="{9D8B030D-6E8A-4147-A177-3AD203B41FA5}">
                      <a16:colId xmlns:a16="http://schemas.microsoft.com/office/drawing/2014/main" val="1477290127"/>
                    </a:ext>
                  </a:extLst>
                </a:gridCol>
              </a:tblGrid>
              <a:tr h="9769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Late Adulthood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Ages 50-83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 = 42) 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2304" marR="62304" marT="62304" marB="623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963037"/>
                  </a:ext>
                </a:extLst>
              </a:tr>
              <a:tr h="5607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50% (n = 21)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2304" marR="62304" marT="62304" marB="6230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984028"/>
                  </a:ext>
                </a:extLst>
              </a:tr>
              <a:tr h="5607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 .8% (n = 10)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2304" marR="62304" marT="62304" marB="623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895611"/>
                  </a:ext>
                </a:extLst>
              </a:tr>
              <a:tr h="5023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19% (n = 8) 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2304" marR="62304" marT="62304" marB="623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485596"/>
                  </a:ext>
                </a:extLst>
              </a:tr>
              <a:tr h="5247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19% (n = 8)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2304" marR="62304" marT="62304" marB="623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39199"/>
                  </a:ext>
                </a:extLst>
              </a:tr>
              <a:tr h="50737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9.5% (n = 4)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2304" marR="62304" marT="62304" marB="623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739498"/>
                  </a:ext>
                </a:extLst>
              </a:tr>
              <a:tr h="5190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28.6% (n = 12)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2304" marR="62304" marT="62304" marB="623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737375"/>
                  </a:ext>
                </a:extLst>
              </a:tr>
              <a:tr h="5012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2.4% (n = 1) 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2304" marR="62304" marT="62304" marB="623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131807"/>
                  </a:ext>
                </a:extLst>
              </a:tr>
              <a:tr h="41267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4.8% (n = 2) 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2304" marR="62304" marT="62304" marB="623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037223"/>
                  </a:ext>
                </a:extLst>
              </a:tr>
            </a:tbl>
          </a:graphicData>
        </a:graphic>
      </p:graphicFrame>
      <p:sp>
        <p:nvSpPr>
          <p:cNvPr id="33" name="Oval 32">
            <a:extLst>
              <a:ext uri="{FF2B5EF4-FFF2-40B4-BE49-F238E27FC236}">
                <a16:creationId xmlns:a16="http://schemas.microsoft.com/office/drawing/2014/main" id="{F1BD8437-C64A-E649-C532-34C2804ADE26}"/>
              </a:ext>
            </a:extLst>
          </p:cNvPr>
          <p:cNvSpPr/>
          <p:nvPr/>
        </p:nvSpPr>
        <p:spPr>
          <a:xfrm>
            <a:off x="3987210" y="4688119"/>
            <a:ext cx="1408923" cy="544241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F65E01A-F4F4-EEF2-2018-6B7BE984F32C}"/>
              </a:ext>
            </a:extLst>
          </p:cNvPr>
          <p:cNvSpPr/>
          <p:nvPr/>
        </p:nvSpPr>
        <p:spPr>
          <a:xfrm>
            <a:off x="8732436" y="4688119"/>
            <a:ext cx="1408923" cy="544241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9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4A840E-9000-7441-BEB7-FFEE48A4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Conclusions &amp; Implications</a:t>
            </a: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A3F3EB84-1844-0E50-3298-352500CD93C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0191606" y="6482485"/>
            <a:ext cx="1522412" cy="1825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November 16, 2022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924436C5-668B-E858-79E5-3D5BE135146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472454" y="6482486"/>
            <a:ext cx="3719152" cy="18256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American Society of Criminology, Atlanta, GA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5C5BA55E-BD4C-EAB9-572F-39DA1932B21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14018" y="6482484"/>
            <a:ext cx="412750" cy="1825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11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 txBox="1">
            <a:spLocks/>
          </p:cNvSpPr>
          <p:nvPr/>
        </p:nvSpPr>
        <p:spPr>
          <a:xfrm>
            <a:off x="954054" y="2129361"/>
            <a:ext cx="10839839" cy="4082535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285750">
              <a:spcAft>
                <a:spcPts val="600"/>
              </a:spcAft>
            </a:pPr>
            <a:r>
              <a:rPr lang="en-US" sz="2000" dirty="0"/>
              <a:t>Themes as a roadmap or guide for creating more enabling environments</a:t>
            </a:r>
          </a:p>
          <a:p>
            <a:pPr marL="342900" indent="-285750">
              <a:spcAft>
                <a:spcPts val="600"/>
              </a:spcAft>
            </a:pPr>
            <a:r>
              <a:rPr lang="en-US" sz="2000" dirty="0"/>
              <a:t>Several themes were consistent across women of all ages </a:t>
            </a:r>
          </a:p>
          <a:p>
            <a:pPr marL="342900" indent="-285750">
              <a:spcAft>
                <a:spcPts val="600"/>
              </a:spcAft>
            </a:pPr>
            <a:r>
              <a:rPr lang="en-US" sz="2000" dirty="0"/>
              <a:t>Specific opportunities for holistic programming</a:t>
            </a:r>
          </a:p>
          <a:p>
            <a:pPr marL="800100" lvl="1" indent="-285750">
              <a:spcAft>
                <a:spcPts val="600"/>
              </a:spcAft>
            </a:pPr>
            <a:r>
              <a:rPr lang="en-US" sz="2000" dirty="0"/>
              <a:t>Personal Growth </a:t>
            </a:r>
          </a:p>
          <a:p>
            <a:pPr marL="800100" lvl="1" indent="-285750">
              <a:spcAft>
                <a:spcPts val="600"/>
              </a:spcAft>
            </a:pPr>
            <a:r>
              <a:rPr lang="en-US" sz="2000" dirty="0"/>
              <a:t>Healthy Relationships </a:t>
            </a:r>
          </a:p>
          <a:p>
            <a:pPr marL="800100" lvl="1" indent="-285750">
              <a:spcAft>
                <a:spcPts val="600"/>
              </a:spcAft>
            </a:pPr>
            <a:r>
              <a:rPr lang="en-US" sz="2000" dirty="0"/>
              <a:t>Employment </a:t>
            </a:r>
          </a:p>
          <a:p>
            <a:pPr marL="800100" lvl="1" indent="-285750">
              <a:spcAft>
                <a:spcPts val="600"/>
              </a:spcAft>
            </a:pPr>
            <a:r>
              <a:rPr lang="en-US" sz="2000" dirty="0"/>
              <a:t>Programming &amp; Education </a:t>
            </a:r>
          </a:p>
          <a:p>
            <a:pPr marL="342900" indent="-285750">
              <a:spcAft>
                <a:spcPts val="600"/>
              </a:spcAft>
            </a:pPr>
            <a:r>
              <a:rPr lang="en-US" sz="2000" dirty="0"/>
              <a:t>  Older women (middle, late adulthood) – Helping &amp; Supporting Others </a:t>
            </a:r>
          </a:p>
          <a:p>
            <a:pPr marL="800100" lvl="1" indent="-285750">
              <a:spcAft>
                <a:spcPts val="600"/>
              </a:spcAft>
            </a:pPr>
            <a:r>
              <a:rPr lang="en-US" sz="2000" dirty="0"/>
              <a:t>Mentorship opportunities – benefits for mentee and mentor </a:t>
            </a:r>
          </a:p>
        </p:txBody>
      </p:sp>
    </p:spTree>
    <p:extLst>
      <p:ext uri="{BB962C8B-B14F-4D97-AF65-F5344CB8AC3E}">
        <p14:creationId xmlns:p14="http://schemas.microsoft.com/office/powerpoint/2010/main" val="39357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7F85-B014-E54D-AC82-A789515E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107" y="915092"/>
            <a:ext cx="2868232" cy="6452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8675815-45E5-09E1-D74F-1E8F1FA40720}"/>
              </a:ext>
            </a:extLst>
          </p:cNvPr>
          <p:cNvSpPr txBox="1">
            <a:spLocks/>
          </p:cNvSpPr>
          <p:nvPr/>
        </p:nvSpPr>
        <p:spPr>
          <a:xfrm>
            <a:off x="10191606" y="6482485"/>
            <a:ext cx="1522412" cy="18256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November 16, 2022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BAB11E59-53E5-54A7-B379-97624E2E8091}"/>
              </a:ext>
            </a:extLst>
          </p:cNvPr>
          <p:cNvSpPr txBox="1">
            <a:spLocks/>
          </p:cNvSpPr>
          <p:nvPr/>
        </p:nvSpPr>
        <p:spPr>
          <a:xfrm>
            <a:off x="6472454" y="6482486"/>
            <a:ext cx="3719152" cy="182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American Society of Criminology, Atlanta, GA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E2CD9D-FEEC-1DF1-7AA8-D187B5ED2B9F}"/>
              </a:ext>
            </a:extLst>
          </p:cNvPr>
          <p:cNvSpPr txBox="1">
            <a:spLocks/>
          </p:cNvSpPr>
          <p:nvPr/>
        </p:nvSpPr>
        <p:spPr>
          <a:xfrm>
            <a:off x="11714018" y="6482484"/>
            <a:ext cx="41275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438B7-C293-93A9-79E0-58E9E7B0A7D9}"/>
              </a:ext>
            </a:extLst>
          </p:cNvPr>
          <p:cNvSpPr txBox="1">
            <a:spLocks/>
          </p:cNvSpPr>
          <p:nvPr/>
        </p:nvSpPr>
        <p:spPr>
          <a:xfrm>
            <a:off x="6351156" y="2357806"/>
            <a:ext cx="4110038" cy="13511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800" b="1" dirty="0"/>
              <a:t>Hannah White, M. S.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hrwhite3@asu.edu</a:t>
            </a:r>
          </a:p>
        </p:txBody>
      </p:sp>
    </p:spTree>
    <p:extLst>
      <p:ext uri="{BB962C8B-B14F-4D97-AF65-F5344CB8AC3E}">
        <p14:creationId xmlns:p14="http://schemas.microsoft.com/office/powerpoint/2010/main" val="174323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3F3EB84-1844-0E50-3298-352500CD93C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0191606" y="6482485"/>
            <a:ext cx="1522412" cy="1825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November 16, 2022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24436C5-668B-E858-79E5-3D5BE135146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472454" y="6482486"/>
            <a:ext cx="3719152" cy="18256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American Society of Criminology, Atlanta, GA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C5BA55E-BD4C-EAB9-572F-39DA1932B21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14018" y="6482484"/>
            <a:ext cx="412750" cy="182563"/>
          </a:xfrm>
        </p:spPr>
        <p:txBody>
          <a:bodyPr/>
          <a:lstStyle/>
          <a:p>
            <a:pPr>
              <a:spcAft>
                <a:spcPts val="600"/>
              </a:spcAft>
            </a:pPr>
            <a:fld id="{7782931A-7D25-4B4B-9464-57AE418934A3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084A840E-9000-7441-BEB7-FFEE48A4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</p:spPr>
        <p:txBody>
          <a:bodyPr/>
          <a:lstStyle/>
          <a:p>
            <a:r>
              <a:rPr lang="en-US" sz="3600" dirty="0"/>
              <a:t>Positive Outcomes in Prison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 txBox="1">
            <a:spLocks/>
          </p:cNvSpPr>
          <p:nvPr/>
        </p:nvSpPr>
        <p:spPr>
          <a:xfrm>
            <a:off x="923420" y="2185344"/>
            <a:ext cx="10515911" cy="4297140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285750">
              <a:spcAft>
                <a:spcPts val="600"/>
              </a:spcAft>
            </a:pPr>
            <a:r>
              <a:rPr lang="en-US" sz="2000" dirty="0"/>
              <a:t>Studying positive outcomes is not a novel concept</a:t>
            </a:r>
          </a:p>
          <a:p>
            <a:pPr marL="800100" lvl="1" indent="-285750">
              <a:spcAft>
                <a:spcPts val="600"/>
              </a:spcAft>
            </a:pPr>
            <a:r>
              <a:rPr lang="en-US" sz="2000" dirty="0"/>
              <a:t>Well-being and happiness research </a:t>
            </a:r>
            <a:r>
              <a:rPr lang="en-US" sz="1200" dirty="0"/>
              <a:t>(</a:t>
            </a:r>
            <a:r>
              <a:rPr lang="en-US" sz="1200" dirty="0" err="1"/>
              <a:t>Diener</a:t>
            </a:r>
            <a:r>
              <a:rPr lang="en-US" sz="1200" dirty="0"/>
              <a:t> et al., 1999; Huppert, 2009; </a:t>
            </a:r>
            <a:r>
              <a:rPr lang="en-US" sz="1200" dirty="0" err="1"/>
              <a:t>Oishi</a:t>
            </a:r>
            <a:r>
              <a:rPr lang="en-US" sz="1200" dirty="0"/>
              <a:t> et al., 2019)</a:t>
            </a:r>
          </a:p>
          <a:p>
            <a:pPr marL="800100" lvl="1" indent="-285750">
              <a:spcAft>
                <a:spcPts val="600"/>
              </a:spcAft>
            </a:pPr>
            <a:r>
              <a:rPr lang="en-US" sz="2000" dirty="0"/>
              <a:t>Posttraumatic growth </a:t>
            </a:r>
            <a:r>
              <a:rPr lang="en-US" sz="1200" dirty="0"/>
              <a:t>(</a:t>
            </a:r>
            <a:r>
              <a:rPr lang="en-US" sz="1200" dirty="0" err="1"/>
              <a:t>Tedeschi</a:t>
            </a:r>
            <a:r>
              <a:rPr lang="en-US" sz="1200" dirty="0"/>
              <a:t> &amp; Calhoun, 2004) </a:t>
            </a:r>
          </a:p>
          <a:p>
            <a:pPr marL="800100" lvl="1" indent="-285750">
              <a:spcAft>
                <a:spcPts val="600"/>
              </a:spcAft>
            </a:pPr>
            <a:r>
              <a:rPr lang="en-US" sz="2000" dirty="0"/>
              <a:t>Positive psychology </a:t>
            </a:r>
            <a:r>
              <a:rPr lang="en-US" sz="1200" dirty="0"/>
              <a:t>(Morse et al., 2022) </a:t>
            </a:r>
          </a:p>
          <a:p>
            <a:pPr marL="800100" lvl="1" indent="-285750">
              <a:spcAft>
                <a:spcPts val="600"/>
              </a:spcAft>
            </a:pPr>
            <a:r>
              <a:rPr lang="en-US" sz="2000" dirty="0"/>
              <a:t>Positive Criminology &amp; Good Lives Model (GLM) </a:t>
            </a:r>
            <a:r>
              <a:rPr lang="en-US" sz="1200" dirty="0"/>
              <a:t>(</a:t>
            </a:r>
            <a:r>
              <a:rPr lang="en-US" sz="1200" dirty="0" err="1"/>
              <a:t>Ronel</a:t>
            </a:r>
            <a:r>
              <a:rPr lang="en-US" sz="1200" dirty="0"/>
              <a:t> &amp; </a:t>
            </a:r>
            <a:r>
              <a:rPr lang="en-US" sz="1200" dirty="0" err="1"/>
              <a:t>Segev</a:t>
            </a:r>
            <a:r>
              <a:rPr lang="en-US" sz="1200" dirty="0"/>
              <a:t>, 2015; Ward &amp; Brown, 2004)</a:t>
            </a:r>
          </a:p>
          <a:p>
            <a:pPr marL="342900" indent="-285750">
              <a:spcAft>
                <a:spcPts val="600"/>
              </a:spcAft>
            </a:pPr>
            <a:r>
              <a:rPr lang="en-US" sz="2000" dirty="0"/>
              <a:t>Narratives of reinvention &amp; growth can be located in prisons                                           </a:t>
            </a:r>
            <a:r>
              <a:rPr lang="en-US" sz="1200" dirty="0"/>
              <a:t>(Helfgott et al., 2020; Maier &amp; Ricciardelli, 2021; van Ginneken, 2015, 2016)</a:t>
            </a:r>
          </a:p>
          <a:p>
            <a:pPr marL="800100" lvl="1" indent="-285750">
              <a:spcAft>
                <a:spcPts val="600"/>
              </a:spcAft>
            </a:pPr>
            <a:r>
              <a:rPr lang="en-US" sz="2000" dirty="0"/>
              <a:t>Posttraumatic growth in prison </a:t>
            </a:r>
          </a:p>
          <a:p>
            <a:pPr marL="800100" lvl="1" indent="-285750">
              <a:spcAft>
                <a:spcPts val="600"/>
              </a:spcAft>
            </a:pPr>
            <a:r>
              <a:rPr lang="en-US" sz="2000" dirty="0"/>
              <a:t>Reflect &amp; envision future self </a:t>
            </a:r>
          </a:p>
          <a:p>
            <a:pPr marL="800100" lvl="1" indent="-285750">
              <a:spcAft>
                <a:spcPts val="600"/>
              </a:spcAft>
            </a:pPr>
            <a:r>
              <a:rPr lang="en-US" sz="2000" dirty="0"/>
              <a:t>Opportunity for productivity</a:t>
            </a:r>
          </a:p>
          <a:p>
            <a:pPr marL="800100" lvl="1" indent="-285750">
              <a:spcAft>
                <a:spcPts val="600"/>
              </a:spcAft>
            </a:pPr>
            <a:r>
              <a:rPr lang="en-US" sz="2000" dirty="0"/>
              <a:t>Incarceration as new beginning</a:t>
            </a:r>
          </a:p>
        </p:txBody>
      </p:sp>
    </p:spTree>
    <p:extLst>
      <p:ext uri="{BB962C8B-B14F-4D97-AF65-F5344CB8AC3E}">
        <p14:creationId xmlns:p14="http://schemas.microsoft.com/office/powerpoint/2010/main" val="334136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3F3EB84-1844-0E50-3298-352500CD93C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0191606" y="6482485"/>
            <a:ext cx="1522412" cy="1825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November 16, 2022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24436C5-668B-E858-79E5-3D5BE135146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472454" y="6482486"/>
            <a:ext cx="3719152" cy="18256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American Society of Criminology, Atlanta, GA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C5BA55E-BD4C-EAB9-572F-39DA1932B21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14018" y="6482484"/>
            <a:ext cx="412750" cy="182563"/>
          </a:xfrm>
        </p:spPr>
        <p:txBody>
          <a:bodyPr/>
          <a:lstStyle/>
          <a:p>
            <a:pPr>
              <a:spcAft>
                <a:spcPts val="600"/>
              </a:spcAft>
            </a:pPr>
            <a:fld id="{7782931A-7D25-4B4B-9464-57AE418934A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084A840E-9000-7441-BEB7-FFEE48A4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</p:spPr>
        <p:txBody>
          <a:bodyPr/>
          <a:lstStyle/>
          <a:p>
            <a:r>
              <a:rPr lang="en-US" sz="3600" dirty="0"/>
              <a:t>Age-Graded Corrections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 txBox="1">
            <a:spLocks/>
          </p:cNvSpPr>
          <p:nvPr/>
        </p:nvSpPr>
        <p:spPr>
          <a:xfrm>
            <a:off x="912979" y="2120031"/>
            <a:ext cx="10712964" cy="4082535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285750">
              <a:spcAft>
                <a:spcPts val="600"/>
              </a:spcAft>
            </a:pPr>
            <a:r>
              <a:rPr lang="en-US" sz="2000" dirty="0"/>
              <a:t>Positive outcomes related to aging – purpose in life, well-being, positive affect, coping skills </a:t>
            </a:r>
            <a:r>
              <a:rPr lang="en-US" sz="1200" dirty="0"/>
              <a:t>(Bailey,2016; Charles et al., 2001; Mroczek &amp; Kolarz, 1998; Shook et al., 2017; Skinner &amp; Edge, 1998)</a:t>
            </a:r>
          </a:p>
          <a:p>
            <a:pPr marL="342900" indent="-285750">
              <a:spcAft>
                <a:spcPts val="600"/>
              </a:spcAft>
            </a:pPr>
            <a:r>
              <a:rPr lang="en-US" sz="2000" dirty="0"/>
              <a:t>Desistance &amp; the age/crime curve– developmental &amp; sociological factors                                                 </a:t>
            </a:r>
            <a:r>
              <a:rPr lang="en-US" sz="1200" dirty="0"/>
              <a:t>(Doherty &amp; Bersani, 2018; Laub &amp; Sampson, 2001; Scott &amp; Steinberg, 2008)</a:t>
            </a:r>
          </a:p>
          <a:p>
            <a:pPr marL="342900" indent="-285750">
              <a:spcAft>
                <a:spcPts val="600"/>
              </a:spcAft>
            </a:pPr>
            <a:r>
              <a:rPr lang="en-US" sz="2000" dirty="0"/>
              <a:t>Identity development &amp; human agency </a:t>
            </a:r>
          </a:p>
          <a:p>
            <a:pPr marL="800100" lvl="1" indent="-285750">
              <a:spcAft>
                <a:spcPts val="600"/>
              </a:spcAft>
            </a:pPr>
            <a:r>
              <a:rPr lang="en-US" sz="2000" dirty="0"/>
              <a:t>Desistance as deliberate act of self-change </a:t>
            </a:r>
            <a:r>
              <a:rPr lang="en-US" sz="1200" dirty="0"/>
              <a:t>(Paternoster &amp; Bushway, 2009)</a:t>
            </a:r>
          </a:p>
          <a:p>
            <a:pPr marL="800100" lvl="1" indent="-285750">
              <a:spcAft>
                <a:spcPts val="600"/>
              </a:spcAft>
            </a:pPr>
            <a:r>
              <a:rPr lang="en-US" sz="2000" dirty="0"/>
              <a:t>Identity development related to age &amp; crime </a:t>
            </a:r>
            <a:r>
              <a:rPr lang="en-US" sz="1200" dirty="0"/>
              <a:t>(</a:t>
            </a:r>
            <a:r>
              <a:rPr lang="en-US" sz="1200" dirty="0" err="1"/>
              <a:t>Rocque</a:t>
            </a:r>
            <a:r>
              <a:rPr lang="en-US" sz="1200" dirty="0"/>
              <a:t> et al., 2016)</a:t>
            </a:r>
          </a:p>
          <a:p>
            <a:pPr marL="800100" lvl="1" indent="-285750">
              <a:spcAft>
                <a:spcPts val="600"/>
              </a:spcAft>
            </a:pPr>
            <a:r>
              <a:rPr lang="en-US" sz="2000" dirty="0"/>
              <a:t>Redemption narratives &amp; “tragic optimism” </a:t>
            </a:r>
            <a:r>
              <a:rPr lang="en-US" sz="1200" dirty="0"/>
              <a:t>(</a:t>
            </a:r>
            <a:r>
              <a:rPr lang="en-US" sz="1200" dirty="0" err="1"/>
              <a:t>Maruna</a:t>
            </a:r>
            <a:r>
              <a:rPr lang="en-US" sz="1200" dirty="0"/>
              <a:t>, 2001)</a:t>
            </a:r>
          </a:p>
          <a:p>
            <a:pPr marL="800100" lvl="1" indent="-285750">
              <a:spcAft>
                <a:spcPts val="600"/>
              </a:spcAft>
            </a:pPr>
            <a:r>
              <a:rPr lang="en-US" sz="2000" dirty="0"/>
              <a:t>Early desistance narratives in prison – identity change in prison also related to age </a:t>
            </a:r>
            <a:r>
              <a:rPr lang="en-US" sz="1200" dirty="0"/>
              <a:t>(Martin et al., 2019)</a:t>
            </a:r>
          </a:p>
        </p:txBody>
      </p:sp>
    </p:spTree>
    <p:extLst>
      <p:ext uri="{BB962C8B-B14F-4D97-AF65-F5344CB8AC3E}">
        <p14:creationId xmlns:p14="http://schemas.microsoft.com/office/powerpoint/2010/main" val="55655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4A840E-9000-7441-BEB7-FFEE48A4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Current Study</a:t>
            </a: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A3F3EB84-1844-0E50-3298-352500CD93C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0191606" y="6482485"/>
            <a:ext cx="1522412" cy="1825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November 16, 2022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924436C5-668B-E858-79E5-3D5BE135146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472454" y="6482486"/>
            <a:ext cx="3719152" cy="18256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American Society of Criminology, Atlanta, GA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5C5BA55E-BD4C-EAB9-572F-39DA1932B21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14018" y="6482484"/>
            <a:ext cx="412750" cy="1825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4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 txBox="1">
            <a:spLocks/>
          </p:cNvSpPr>
          <p:nvPr/>
        </p:nvSpPr>
        <p:spPr>
          <a:xfrm>
            <a:off x="853739" y="2579077"/>
            <a:ext cx="10982678" cy="2307518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285750">
              <a:spcAft>
                <a:spcPts val="600"/>
              </a:spcAft>
            </a:pPr>
            <a:r>
              <a:rPr lang="en-US" sz="2400" b="1" dirty="0"/>
              <a:t>What are the most common themes among incarcerated women’s perceptions of their best selves in prison?</a:t>
            </a:r>
          </a:p>
          <a:p>
            <a:pPr marL="57150" indent="0">
              <a:spcAft>
                <a:spcPts val="600"/>
              </a:spcAft>
              <a:buNone/>
            </a:pPr>
            <a:endParaRPr lang="en-US" sz="2400" b="1" dirty="0"/>
          </a:p>
          <a:p>
            <a:pPr marL="342900" indent="-285750">
              <a:spcAft>
                <a:spcPts val="600"/>
              </a:spcAft>
            </a:pPr>
            <a:r>
              <a:rPr lang="en-US" sz="2400" b="1" dirty="0"/>
              <a:t>Are common themes among responses invariant when grouped by age?</a:t>
            </a:r>
          </a:p>
        </p:txBody>
      </p:sp>
    </p:spTree>
    <p:extLst>
      <p:ext uri="{BB962C8B-B14F-4D97-AF65-F5344CB8AC3E}">
        <p14:creationId xmlns:p14="http://schemas.microsoft.com/office/powerpoint/2010/main" val="3813050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433" y="2259990"/>
            <a:ext cx="10117134" cy="4082535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Participatory Action Research (PAR) </a:t>
            </a:r>
          </a:p>
          <a:p>
            <a:pPr lvl="1" indent="-285750">
              <a:spcAft>
                <a:spcPts val="600"/>
              </a:spcAft>
            </a:pPr>
            <a:r>
              <a:rPr lang="en-US" sz="2000" dirty="0"/>
              <a:t>Team of incarcerated women and ASU researchers (faculty and graduate students) </a:t>
            </a:r>
          </a:p>
          <a:p>
            <a:pPr lvl="1" indent="-285750">
              <a:spcAft>
                <a:spcPts val="600"/>
              </a:spcAft>
            </a:pPr>
            <a:r>
              <a:rPr lang="en-US" sz="2000" dirty="0"/>
              <a:t>Collaboration in all stages</a:t>
            </a:r>
          </a:p>
          <a:p>
            <a:pPr lvl="2" indent="-285750">
              <a:spcAft>
                <a:spcPts val="600"/>
              </a:spcAft>
            </a:pPr>
            <a:r>
              <a:rPr lang="en-US" sz="2000" dirty="0"/>
              <a:t>Designing questionnaire </a:t>
            </a:r>
          </a:p>
          <a:p>
            <a:pPr lvl="2" indent="-285750">
              <a:spcAft>
                <a:spcPts val="600"/>
              </a:spcAft>
            </a:pPr>
            <a:r>
              <a:rPr lang="en-US" sz="2000" dirty="0"/>
              <a:t>Recruiting participants </a:t>
            </a:r>
          </a:p>
          <a:p>
            <a:pPr lvl="2" indent="-285750">
              <a:spcAft>
                <a:spcPts val="600"/>
              </a:spcAft>
            </a:pPr>
            <a:r>
              <a:rPr lang="en-US" sz="2000" dirty="0"/>
              <a:t>Conducting interviews</a:t>
            </a:r>
          </a:p>
          <a:p>
            <a:pPr lvl="1" indent="-285750">
              <a:spcAft>
                <a:spcPts val="600"/>
              </a:spcAft>
            </a:pPr>
            <a:r>
              <a:rPr lang="en-US" sz="2000" dirty="0"/>
              <a:t>ASU researchers – 101 interviews </a:t>
            </a:r>
          </a:p>
          <a:p>
            <a:pPr lvl="1" indent="-285750">
              <a:spcAft>
                <a:spcPts val="600"/>
              </a:spcAft>
            </a:pPr>
            <a:r>
              <a:rPr lang="en-US" sz="2000" dirty="0"/>
              <a:t>Incarcerated interviewers – 99 interviews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3600" dirty="0"/>
              <a:t>Data &amp; Methods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3F3EB84-1844-0E50-3298-352500CD93C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0191606" y="6482485"/>
            <a:ext cx="1522412" cy="1825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November 16, 2022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24436C5-668B-E858-79E5-3D5BE135146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472454" y="6482486"/>
            <a:ext cx="3719152" cy="18256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American Society of Criminology, Atlanta, GA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C5BA55E-BD4C-EAB9-572F-39DA1932B21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14018" y="6482484"/>
            <a:ext cx="412750" cy="182563"/>
          </a:xfrm>
        </p:spPr>
        <p:txBody>
          <a:bodyPr/>
          <a:lstStyle/>
          <a:p>
            <a:pPr>
              <a:spcAft>
                <a:spcPts val="600"/>
              </a:spcAft>
            </a:pPr>
            <a:fld id="{7782931A-7D25-4B4B-9464-57AE418934A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83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250659"/>
            <a:ext cx="10117134" cy="4082535"/>
          </a:xfrm>
        </p:spPr>
        <p:txBody>
          <a:bodyPr anchor="t"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Women’s state prison in Goodyear, Arizona – medium security unit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Semi-structured interviews with 200 incarcerated women – January-April 2022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Interview questionnaire – 4 sections, open and closed-ended questions</a:t>
            </a:r>
          </a:p>
          <a:p>
            <a:pPr marL="85725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Appreciative inquiry </a:t>
            </a:r>
          </a:p>
          <a:p>
            <a:pPr marL="85725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Vignettes – perceptions of PAR in prison programming </a:t>
            </a:r>
          </a:p>
          <a:p>
            <a:pPr marL="85725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Trust among women on the unit </a:t>
            </a:r>
          </a:p>
          <a:p>
            <a:pPr marL="85725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Background information </a:t>
            </a:r>
          </a:p>
          <a:p>
            <a:pPr marL="742950" lvl="1">
              <a:spcAft>
                <a:spcPts val="600"/>
              </a:spcAft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3600" dirty="0"/>
              <a:t>Data &amp; Methods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3F3EB84-1844-0E50-3298-352500CD93C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0191606" y="6482485"/>
            <a:ext cx="1522412" cy="1825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November 16, 2022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24436C5-668B-E858-79E5-3D5BE135146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472454" y="6482486"/>
            <a:ext cx="3719152" cy="18256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American Society of Criminology, Atlanta, GA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C5BA55E-BD4C-EAB9-572F-39DA1932B21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14018" y="6482484"/>
            <a:ext cx="412750" cy="182563"/>
          </a:xfrm>
        </p:spPr>
        <p:txBody>
          <a:bodyPr/>
          <a:lstStyle/>
          <a:p>
            <a:pPr>
              <a:spcAft>
                <a:spcPts val="600"/>
              </a:spcAft>
            </a:pPr>
            <a:fld id="{7782931A-7D25-4B4B-9464-57AE418934A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7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Text&#10;&#10;Description automatically generated">
            <a:extLst>
              <a:ext uri="{FF2B5EF4-FFF2-40B4-BE49-F238E27FC236}">
                <a16:creationId xmlns:a16="http://schemas.microsoft.com/office/drawing/2014/main" id="{8C2D757B-E512-CF58-7561-11D68E3F7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181" y="1020587"/>
            <a:ext cx="6173700" cy="3734232"/>
          </a:xfrm>
          <a:prstGeom prst="rect">
            <a:avLst/>
          </a:prstGeom>
        </p:spPr>
      </p:pic>
      <p:pic>
        <p:nvPicPr>
          <p:cNvPr id="30" name="Picture 29" descr="Table&#10;&#10;Description automatically generated">
            <a:extLst>
              <a:ext uri="{FF2B5EF4-FFF2-40B4-BE49-F238E27FC236}">
                <a16:creationId xmlns:a16="http://schemas.microsoft.com/office/drawing/2014/main" id="{4192F136-1DD4-B0DD-A9BF-E11691EA4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9" y="852178"/>
            <a:ext cx="6047882" cy="441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7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3F3EB84-1844-0E50-3298-352500CD93C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0191606" y="6482485"/>
            <a:ext cx="1522412" cy="1825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November 16, 2022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24436C5-668B-E858-79E5-3D5BE135146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472454" y="6482486"/>
            <a:ext cx="3719152" cy="18256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American Society of Criminology, Atlanta, GA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C5BA55E-BD4C-EAB9-572F-39DA1932B21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14018" y="6482484"/>
            <a:ext cx="412750" cy="1825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7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084A840E-9000-7441-BEB7-FFEE48A4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</p:spPr>
        <p:txBody>
          <a:bodyPr/>
          <a:lstStyle/>
          <a:p>
            <a:r>
              <a:rPr lang="en-US" sz="3600" dirty="0"/>
              <a:t>Measures &amp; Analysis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 txBox="1">
            <a:spLocks/>
          </p:cNvSpPr>
          <p:nvPr/>
        </p:nvSpPr>
        <p:spPr>
          <a:xfrm>
            <a:off x="886020" y="2110698"/>
            <a:ext cx="10252010" cy="4196796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285750">
              <a:spcAft>
                <a:spcPts val="600"/>
              </a:spcAft>
            </a:pPr>
            <a:r>
              <a:rPr lang="en-US" sz="2000" i="1" dirty="0"/>
              <a:t>Best Self Perception </a:t>
            </a:r>
            <a:r>
              <a:rPr lang="en-US" sz="2000" dirty="0"/>
              <a:t>– “Tell me a story about a time you were at your best in here in the last couple of weeks.”</a:t>
            </a:r>
          </a:p>
          <a:p>
            <a:pPr marL="342900" indent="-285750">
              <a:spcAft>
                <a:spcPts val="600"/>
              </a:spcAft>
            </a:pPr>
            <a:r>
              <a:rPr lang="en-US" sz="2000" i="1" dirty="0"/>
              <a:t>Age</a:t>
            </a:r>
            <a:r>
              <a:rPr lang="en-US" sz="2000" dirty="0"/>
              <a:t> – “How old are you?”</a:t>
            </a:r>
          </a:p>
          <a:p>
            <a:pPr marL="800100" lvl="1" indent="-285750">
              <a:spcAft>
                <a:spcPts val="600"/>
              </a:spcAft>
            </a:pPr>
            <a:r>
              <a:rPr lang="en-US" sz="2000" dirty="0"/>
              <a:t>Young adulthood (ages 20-35, n = 71) </a:t>
            </a:r>
          </a:p>
          <a:p>
            <a:pPr marL="800100" lvl="1" indent="-285750">
              <a:spcAft>
                <a:spcPts val="600"/>
              </a:spcAft>
            </a:pPr>
            <a:r>
              <a:rPr lang="en-US" sz="2000" dirty="0"/>
              <a:t>Middle adulthood (ages 36-49, n = 87)</a:t>
            </a:r>
          </a:p>
          <a:p>
            <a:pPr marL="800100" lvl="1" indent="-285750">
              <a:spcAft>
                <a:spcPts val="600"/>
              </a:spcAft>
            </a:pPr>
            <a:r>
              <a:rPr lang="en-US" sz="2000" dirty="0"/>
              <a:t>Late adulthood (ages 50-83, n = 42)</a:t>
            </a:r>
          </a:p>
          <a:p>
            <a:pPr marL="342900" indent="-285750">
              <a:spcAft>
                <a:spcPts val="600"/>
              </a:spcAft>
            </a:pPr>
            <a:r>
              <a:rPr lang="en-US" sz="2000" dirty="0"/>
              <a:t>Analysis</a:t>
            </a:r>
          </a:p>
          <a:p>
            <a:pPr marL="800100" lvl="1" indent="-285750">
              <a:spcAft>
                <a:spcPts val="600"/>
              </a:spcAft>
            </a:pPr>
            <a:r>
              <a:rPr lang="en-US" sz="2000" dirty="0"/>
              <a:t>Thematic analysis using Atlas.ti (intercoder agreement = 84%)</a:t>
            </a:r>
          </a:p>
          <a:p>
            <a:pPr marL="800100" lvl="1" indent="-285750">
              <a:spcAft>
                <a:spcPts val="600"/>
              </a:spcAft>
            </a:pPr>
            <a:r>
              <a:rPr lang="en-US" sz="2000" dirty="0"/>
              <a:t>Frequencies of themes and sub-themes across all 200 responses </a:t>
            </a:r>
          </a:p>
          <a:p>
            <a:pPr marL="800100" lvl="1" indent="-285750">
              <a:spcAft>
                <a:spcPts val="600"/>
              </a:spcAft>
            </a:pPr>
            <a:r>
              <a:rPr lang="en-US" sz="2000" dirty="0"/>
              <a:t>Frequencies of themes when grouped by adulthood life stages </a:t>
            </a:r>
          </a:p>
        </p:txBody>
      </p:sp>
    </p:spTree>
    <p:extLst>
      <p:ext uri="{BB962C8B-B14F-4D97-AF65-F5344CB8AC3E}">
        <p14:creationId xmlns:p14="http://schemas.microsoft.com/office/powerpoint/2010/main" val="294132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F534955-F617-D380-DCDD-A8D4287712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75584" y="1686560"/>
            <a:ext cx="10261376" cy="2844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3F3EB84-1844-0E50-3298-352500CD93C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0191606" y="6482485"/>
            <a:ext cx="1522412" cy="1825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November 16, 2022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24436C5-668B-E858-79E5-3D5BE135146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472454" y="6482486"/>
            <a:ext cx="3719152" cy="18256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American Society of Criminology, Atlanta, GA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C5BA55E-BD4C-EAB9-572F-39DA1932B21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14018" y="6529137"/>
            <a:ext cx="412750" cy="1825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8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D037E8-BDDF-8EAC-8A34-319433271F49}"/>
              </a:ext>
            </a:extLst>
          </p:cNvPr>
          <p:cNvCxnSpPr>
            <a:cxnSpLocks/>
          </p:cNvCxnSpPr>
          <p:nvPr/>
        </p:nvCxnSpPr>
        <p:spPr>
          <a:xfrm>
            <a:off x="347541" y="1175622"/>
            <a:ext cx="1127121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>
            <a:extLst>
              <a:ext uri="{FF2B5EF4-FFF2-40B4-BE49-F238E27FC236}">
                <a16:creationId xmlns:a16="http://schemas.microsoft.com/office/drawing/2014/main" id="{4541EA65-A5FE-506F-E771-F8229E38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40" y="531320"/>
            <a:ext cx="11698280" cy="425363"/>
          </a:xfrm>
        </p:spPr>
        <p:txBody>
          <a:bodyPr/>
          <a:lstStyle/>
          <a:p>
            <a:r>
              <a:rPr lang="en-US" sz="1800" dirty="0"/>
              <a:t>What are the most common themes among incarcerated women’s perceptions of their best selves in prison?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2335C02-3D7F-5C85-A9E7-271B36478DE0}"/>
              </a:ext>
            </a:extLst>
          </p:cNvPr>
          <p:cNvGrpSpPr/>
          <p:nvPr/>
        </p:nvGrpSpPr>
        <p:grpSpPr>
          <a:xfrm>
            <a:off x="6299183" y="1452385"/>
            <a:ext cx="5319570" cy="2362832"/>
            <a:chOff x="6360898" y="1434719"/>
            <a:chExt cx="5319570" cy="23628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518F401-42BC-9FEB-A1E5-63603783474B}"/>
                </a:ext>
              </a:extLst>
            </p:cNvPr>
            <p:cNvSpPr/>
            <p:nvPr/>
          </p:nvSpPr>
          <p:spPr>
            <a:xfrm>
              <a:off x="6360898" y="1434719"/>
              <a:ext cx="5319570" cy="2362832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E5CFD51D-5EF1-9380-FB88-F9951CF20760}"/>
                </a:ext>
              </a:extLst>
            </p:cNvPr>
            <p:cNvSpPr txBox="1">
              <a:spLocks/>
            </p:cNvSpPr>
            <p:nvPr/>
          </p:nvSpPr>
          <p:spPr>
            <a:xfrm>
              <a:off x="6759519" y="1614161"/>
              <a:ext cx="4456897" cy="1171386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" indent="0">
                <a:buNone/>
              </a:pPr>
              <a:r>
                <a:rPr lang="en-US" sz="1800" b="1" dirty="0"/>
                <a:t>Employment (25%, n = 50)</a:t>
              </a:r>
            </a:p>
            <a:p>
              <a:pPr marL="342900" indent="-285750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/>
                <a:t>Working (in general)</a:t>
              </a:r>
            </a:p>
            <a:p>
              <a:pPr marL="342900" indent="-285750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/>
                <a:t>Performing well at job </a:t>
              </a:r>
            </a:p>
            <a:p>
              <a:pPr marL="342900" indent="-285750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/>
                <a:t>Interviewing for or starting new job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A0E2F0-AC87-2A42-9846-01A926DF4F3F}"/>
                </a:ext>
              </a:extLst>
            </p:cNvPr>
            <p:cNvSpPr txBox="1"/>
            <p:nvPr/>
          </p:nvSpPr>
          <p:spPr>
            <a:xfrm>
              <a:off x="6819109" y="2945644"/>
              <a:ext cx="473218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effectLst/>
                  <a:ea typeface="Times New Roman" panose="02020603050405020304" pitchFamily="18" charset="0"/>
                </a:rPr>
                <a:t>“</a:t>
              </a:r>
              <a:r>
                <a:rPr lang="en-US" sz="1800" b="1" i="1" dirty="0">
                  <a:solidFill>
                    <a:schemeClr val="bg1"/>
                  </a:solidFill>
                  <a:effectLst/>
                  <a:ea typeface="Times New Roman" panose="02020603050405020304" pitchFamily="18" charset="0"/>
                </a:rPr>
                <a:t>I‘m always at my best when I’m working</a:t>
              </a:r>
              <a:r>
                <a:rPr lang="en-US" b="1" i="1" dirty="0">
                  <a:solidFill>
                    <a:schemeClr val="bg1"/>
                  </a:solidFill>
                  <a:ea typeface="Times New Roman" panose="02020603050405020304" pitchFamily="18" charset="0"/>
                </a:rPr>
                <a:t>. </a:t>
              </a:r>
              <a:r>
                <a:rPr lang="en-US" sz="1800" b="1" i="1" dirty="0">
                  <a:solidFill>
                    <a:schemeClr val="bg1"/>
                  </a:solidFill>
                  <a:effectLst/>
                  <a:ea typeface="Times New Roman" panose="02020603050405020304" pitchFamily="18" charset="0"/>
                </a:rPr>
                <a:t>I’ve never worked this hard before.”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5BD99AA-9047-F3E6-D3C6-68B616AAA4B5}"/>
              </a:ext>
            </a:extLst>
          </p:cNvPr>
          <p:cNvGrpSpPr/>
          <p:nvPr/>
        </p:nvGrpSpPr>
        <p:grpSpPr>
          <a:xfrm>
            <a:off x="347540" y="1452385"/>
            <a:ext cx="5635607" cy="2362835"/>
            <a:chOff x="347540" y="1423360"/>
            <a:chExt cx="5635607" cy="236283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BC6488E-D114-AC56-A3C7-D064252028B3}"/>
                </a:ext>
              </a:extLst>
            </p:cNvPr>
            <p:cNvSpPr/>
            <p:nvPr/>
          </p:nvSpPr>
          <p:spPr>
            <a:xfrm>
              <a:off x="347540" y="1423360"/>
              <a:ext cx="5635607" cy="236283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285750">
                <a:lnSpc>
                  <a:spcPct val="100000"/>
                </a:lnSpc>
                <a:spcBef>
                  <a:spcPts val="0"/>
                </a:spcBef>
              </a:pPr>
              <a:endParaRPr lang="en-US" sz="1800" dirty="0"/>
            </a:p>
          </p:txBody>
        </p: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3F6B730E-0024-B23B-BC38-57F42C84E188}"/>
                </a:ext>
              </a:extLst>
            </p:cNvPr>
            <p:cNvSpPr txBox="1">
              <a:spLocks/>
            </p:cNvSpPr>
            <p:nvPr/>
          </p:nvSpPr>
          <p:spPr>
            <a:xfrm>
              <a:off x="443798" y="1614161"/>
              <a:ext cx="3926466" cy="1362859"/>
            </a:xfrm>
            <a:prstGeom prst="rect">
              <a:avLst/>
            </a:prstGeom>
            <a:ln>
              <a:noFill/>
            </a:ln>
          </p:spPr>
          <p:txBody>
            <a:bodyPr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" indent="0">
                <a:buNone/>
              </a:pPr>
              <a:r>
                <a:rPr lang="en-US" sz="1800" b="1" dirty="0"/>
                <a:t>Personal Growth (51%, n = 102) </a:t>
              </a:r>
            </a:p>
            <a:p>
              <a:pPr marL="342900" indent="-285750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/>
                <a:t>Practicing maturity</a:t>
              </a:r>
            </a:p>
            <a:p>
              <a:pPr marL="342900" indent="-285750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/>
                <a:t>Physical health &amp; wellness</a:t>
              </a:r>
            </a:p>
            <a:p>
              <a:pPr marL="342900" indent="-285750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/>
                <a:t>Pride in accomplishments</a:t>
              </a:r>
            </a:p>
            <a:p>
              <a:pPr marL="342900" indent="-285750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/>
                <a:t>Positive attitude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87F705B-F01D-3726-4D67-E8B0CACDABAC}"/>
                </a:ext>
              </a:extLst>
            </p:cNvPr>
            <p:cNvSpPr txBox="1"/>
            <p:nvPr/>
          </p:nvSpPr>
          <p:spPr>
            <a:xfrm>
              <a:off x="778628" y="2966880"/>
              <a:ext cx="4772332" cy="647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i="1" dirty="0">
                  <a:solidFill>
                    <a:schemeClr val="bg1"/>
                  </a:solidFill>
                  <a:ea typeface="Times New Roman" panose="02020603050405020304" pitchFamily="18" charset="0"/>
                </a:rPr>
                <a:t>“E</a:t>
              </a:r>
              <a:r>
                <a:rPr lang="en-US" b="1" i="1" dirty="0">
                  <a:solidFill>
                    <a:schemeClr val="bg1"/>
                  </a:solidFill>
                  <a:effectLst/>
                  <a:ea typeface="Times New Roman" panose="02020603050405020304" pitchFamily="18" charset="0"/>
                </a:rPr>
                <a:t>very day you have to find a way to face the struggles and challenges in here.</a:t>
              </a:r>
              <a:r>
                <a:rPr lang="en-US" b="1" dirty="0">
                  <a:solidFill>
                    <a:schemeClr val="bg1"/>
                  </a:solidFill>
                  <a:ea typeface="Times New Roman" panose="02020603050405020304" pitchFamily="18" charset="0"/>
                </a:rPr>
                <a:t>”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21CC24D7-1306-8F37-383E-C5C6BDDCD60D}"/>
                </a:ext>
              </a:extLst>
            </p:cNvPr>
            <p:cNvSpPr txBox="1">
              <a:spLocks/>
            </p:cNvSpPr>
            <p:nvPr/>
          </p:nvSpPr>
          <p:spPr>
            <a:xfrm>
              <a:off x="3317044" y="1877822"/>
              <a:ext cx="2513853" cy="1076694"/>
            </a:xfrm>
            <a:prstGeom prst="rect">
              <a:avLst/>
            </a:prstGeom>
            <a:ln>
              <a:noFill/>
            </a:ln>
          </p:spPr>
          <p:txBody>
            <a:bodyPr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285750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/>
                <a:t>Perseverance</a:t>
              </a:r>
            </a:p>
            <a:p>
              <a:pPr marL="342900" indent="-285750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/>
                <a:t>Religion &amp; spirituality</a:t>
              </a:r>
            </a:p>
            <a:p>
              <a:pPr marL="342900" indent="-285750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/>
                <a:t>Recovery &amp; sobriety </a:t>
              </a:r>
            </a:p>
            <a:p>
              <a:pPr marL="342900" indent="-285750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/>
                <a:t>Life skills</a:t>
              </a:r>
            </a:p>
            <a:p>
              <a:pPr marL="342900" indent="-285750">
                <a:lnSpc>
                  <a:spcPct val="100000"/>
                </a:lnSpc>
                <a:spcBef>
                  <a:spcPts val="0"/>
                </a:spcBef>
              </a:pPr>
              <a:endParaRPr lang="en-US" sz="16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104AEE5-47CC-3277-1549-7E11BFA80CE0}"/>
              </a:ext>
            </a:extLst>
          </p:cNvPr>
          <p:cNvGrpSpPr/>
          <p:nvPr/>
        </p:nvGrpSpPr>
        <p:grpSpPr>
          <a:xfrm>
            <a:off x="2193608" y="4045141"/>
            <a:ext cx="7804783" cy="1996159"/>
            <a:chOff x="1928505" y="4157298"/>
            <a:chExt cx="7804783" cy="199615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DD75C98-0B60-CC7E-CCD9-2CC4C90ED4C0}"/>
                </a:ext>
              </a:extLst>
            </p:cNvPr>
            <p:cNvSpPr/>
            <p:nvPr/>
          </p:nvSpPr>
          <p:spPr>
            <a:xfrm>
              <a:off x="1928505" y="4157298"/>
              <a:ext cx="7804783" cy="199615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B5D7B597-AE6B-AE42-D95E-9A57C5B635FC}"/>
                </a:ext>
              </a:extLst>
            </p:cNvPr>
            <p:cNvSpPr txBox="1">
              <a:spLocks/>
            </p:cNvSpPr>
            <p:nvPr/>
          </p:nvSpPr>
          <p:spPr>
            <a:xfrm>
              <a:off x="2220861" y="4351381"/>
              <a:ext cx="4140037" cy="1005940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" indent="0">
                <a:buNone/>
              </a:pPr>
              <a:r>
                <a:rPr lang="en-US" sz="1800" b="1" dirty="0"/>
                <a:t>Healthy Relationships (18%, n = 36)</a:t>
              </a:r>
            </a:p>
            <a:p>
              <a:pPr marL="342900" indent="-285750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/>
                <a:t>Relationships with children </a:t>
              </a:r>
            </a:p>
            <a:p>
              <a:pPr marL="342900" indent="-285750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/>
                <a:t>Family relationships</a:t>
              </a:r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9BD75A5E-49F3-616B-0339-36382C2D2641}"/>
                </a:ext>
              </a:extLst>
            </p:cNvPr>
            <p:cNvSpPr txBox="1">
              <a:spLocks/>
            </p:cNvSpPr>
            <p:nvPr/>
          </p:nvSpPr>
          <p:spPr>
            <a:xfrm>
              <a:off x="5090436" y="4594428"/>
              <a:ext cx="4642852" cy="592503"/>
            </a:xfrm>
            <a:prstGeom prst="rect">
              <a:avLst/>
            </a:prstGeom>
            <a:ln>
              <a:noFill/>
            </a:ln>
          </p:spPr>
          <p:txBody>
            <a:bodyPr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285750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/>
                <a:t>Relationships with other women on the inside</a:t>
              </a:r>
            </a:p>
            <a:p>
              <a:pPr marL="342900" indent="-285750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/>
                <a:t>Communication with the outside </a:t>
              </a:r>
            </a:p>
            <a:p>
              <a:pPr marL="342900" indent="-285750">
                <a:lnSpc>
                  <a:spcPct val="100000"/>
                </a:lnSpc>
                <a:spcBef>
                  <a:spcPts val="0"/>
                </a:spcBef>
              </a:pPr>
              <a:endParaRPr lang="en-US" sz="16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C7D93A6-D885-4241-F242-F9B32A1BCACC}"/>
                </a:ext>
              </a:extLst>
            </p:cNvPr>
            <p:cNvSpPr txBox="1"/>
            <p:nvPr/>
          </p:nvSpPr>
          <p:spPr>
            <a:xfrm>
              <a:off x="2458713" y="5277202"/>
              <a:ext cx="68719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i="1" dirty="0">
                  <a:solidFill>
                    <a:schemeClr val="bg1"/>
                  </a:solidFill>
                  <a:effectLst/>
                  <a:ea typeface="Times New Roman" panose="02020603050405020304" pitchFamily="18" charset="0"/>
                </a:rPr>
                <a:t>“Nothing could ruin that day… having my daughter is the one thing in life that I don’t regret</a:t>
              </a:r>
              <a:r>
                <a:rPr lang="en-US" sz="1800" b="1" dirty="0">
                  <a:solidFill>
                    <a:schemeClr val="bg1"/>
                  </a:solidFill>
                  <a:effectLst/>
                  <a:ea typeface="Times New Roman" panose="02020603050405020304" pitchFamily="18" charset="0"/>
                </a:rPr>
                <a:t>.”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607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35">
      <a:majorFont>
        <a:latin typeface="Arial Nova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A_Win32_MW_JS_SL_v2.potx" id="{F3EA0D10-81D8-413D-A4CA-F5D1D5CC8037}" vid="{9BA86A48-81B4-441C-9F07-EEAF91A8FC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82F651C-E5DA-470F-A6A6-D70E9A5EBF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975AF8-B1C6-436B-A274-2C3ADC779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4273A0-A4DF-47AA-BF1F-8758123399CE}">
  <ds:schemaRefs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  <ds:schemaRef ds:uri="http://schemas.openxmlformats.org/package/2006/metadata/core-properties"/>
    <ds:schemaRef ds:uri="16c05727-aa75-4e4a-9b5f-8a80a1165891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985</TotalTime>
  <Words>1266</Words>
  <Application>Microsoft Office PowerPoint</Application>
  <PresentationFormat>Widescreen</PresentationFormat>
  <Paragraphs>189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Nova</vt:lpstr>
      <vt:lpstr>Calibri</vt:lpstr>
      <vt:lpstr>Times New Roman</vt:lpstr>
      <vt:lpstr>Wingdings</vt:lpstr>
      <vt:lpstr>Theme1</vt:lpstr>
      <vt:lpstr>Incarcerated Women’s Perceptions of Their Best Selves in Prison: Themes &amp; Age Variations</vt:lpstr>
      <vt:lpstr>Positive Outcomes in Prison</vt:lpstr>
      <vt:lpstr>Age-Graded Corrections</vt:lpstr>
      <vt:lpstr>Current Study</vt:lpstr>
      <vt:lpstr>Data &amp; Methods</vt:lpstr>
      <vt:lpstr>Data &amp; Methods</vt:lpstr>
      <vt:lpstr>PowerPoint Presentation</vt:lpstr>
      <vt:lpstr>Measures &amp; Analysis</vt:lpstr>
      <vt:lpstr>What are the most common themes among incarcerated women’s perceptions of their best selves in prison?</vt:lpstr>
      <vt:lpstr>What are the most common themes among incarcerated women’s perceptions of their best selves in prison?</vt:lpstr>
      <vt:lpstr>Are common themes invariant when grouped by age?</vt:lpstr>
      <vt:lpstr>Conclusions &amp; Implications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the Prison Environment Alongside Incarcerated Women</dc:title>
  <dc:creator>Hannah</dc:creator>
  <cp:lastModifiedBy>Hannah</cp:lastModifiedBy>
  <cp:revision>41</cp:revision>
  <dcterms:created xsi:type="dcterms:W3CDTF">2022-10-27T19:10:28Z</dcterms:created>
  <dcterms:modified xsi:type="dcterms:W3CDTF">2022-11-13T21:07:13Z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