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74" r:id="rId4"/>
    <p:sldId id="282" r:id="rId5"/>
    <p:sldId id="278" r:id="rId6"/>
    <p:sldId id="283" r:id="rId7"/>
    <p:sldId id="287" r:id="rId8"/>
    <p:sldId id="286" r:id="rId9"/>
    <p:sldId id="290" r:id="rId10"/>
    <p:sldId id="289" r:id="rId11"/>
    <p:sldId id="288" r:id="rId12"/>
    <p:sldId id="270" r:id="rId13"/>
    <p:sldId id="281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Wright" initials="KW" lastIdx="23" clrIdx="0">
    <p:extLst>
      <p:ext uri="{19B8F6BF-5375-455C-9EA6-DF929625EA0E}">
        <p15:presenceInfo xmlns:p15="http://schemas.microsoft.com/office/powerpoint/2012/main" userId="S-1-5-21-1864253520-1647712531-16515117-160381" providerId="AD"/>
      </p:ext>
    </p:extLst>
  </p:cmAuthor>
  <p:cmAuthor id="2" name="Alexis Klemm (Student)" initials="AK(" lastIdx="1" clrIdx="1">
    <p:extLst>
      <p:ext uri="{19B8F6BF-5375-455C-9EA6-DF929625EA0E}">
        <p15:presenceInfo xmlns:p15="http://schemas.microsoft.com/office/powerpoint/2012/main" userId="Alexis Klemm (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FFC627"/>
    <a:srgbClr val="747474"/>
    <a:srgbClr val="00A3E0"/>
    <a:srgbClr val="FF7F32"/>
    <a:srgbClr val="ECA414"/>
    <a:srgbClr val="F78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4483" autoAdjust="0"/>
  </p:normalViewPr>
  <p:slideViewPr>
    <p:cSldViewPr snapToGrid="0">
      <p:cViewPr>
        <p:scale>
          <a:sx n="59" d="100"/>
          <a:sy n="59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CB0C3-DD6B-4805-BE47-5C6410AF687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DBF78-C283-4F1A-934C-1963F65283B3}">
      <dgm:prSet/>
      <dgm:spPr>
        <a:solidFill>
          <a:srgbClr val="FFC627"/>
        </a:solidFill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What general themes emerge from the responses to the question “</a:t>
          </a:r>
          <a:r>
            <a:rPr lang="en-US" i="1" dirty="0">
              <a:latin typeface="Georgia" panose="02040502050405020303" pitchFamily="18" charset="0"/>
            </a:rPr>
            <a:t>tell me about your best experience with a staff member at this prison</a:t>
          </a:r>
          <a:r>
            <a:rPr lang="en-US" dirty="0">
              <a:latin typeface="Georgia" panose="02040502050405020303" pitchFamily="18" charset="0"/>
            </a:rPr>
            <a:t>”?</a:t>
          </a:r>
        </a:p>
      </dgm:t>
    </dgm:pt>
    <dgm:pt modelId="{23F3D707-9724-44CE-A100-E77E8D8CDFB4}" type="parTrans" cxnId="{F712AAEA-FEF3-498D-8BFD-C9C72CDA87EF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11082442-63AB-44E9-A190-578DC1D828EA}" type="sibTrans" cxnId="{F712AAEA-FEF3-498D-8BFD-C9C72CDA87EF}">
      <dgm:prSet/>
      <dgm:spPr>
        <a:solidFill>
          <a:srgbClr val="FFC627"/>
        </a:solidFill>
      </dgm:spPr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F028FE8C-3392-4DE8-B19A-5E3B1C462BEA}">
      <dgm:prSet/>
      <dgm:spPr>
        <a:solidFill>
          <a:srgbClr val="747474"/>
        </a:solidFill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Are there variations in themes based on racial/ethnic identity of respondents?</a:t>
          </a:r>
        </a:p>
      </dgm:t>
    </dgm:pt>
    <dgm:pt modelId="{83C558E2-4179-42C8-BA22-3B45702BA9F6}" type="parTrans" cxnId="{DAEABC62-025D-41BD-B7EB-79F3B1233D55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4FE68ECF-1228-4070-BEB1-48BF7E1A5F06}" type="sibTrans" cxnId="{DAEABC62-025D-41BD-B7EB-79F3B1233D55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A6098643-91FA-464F-9A0F-E8F8FECC7449}" type="pres">
      <dgm:prSet presAssocID="{2A9CB0C3-DD6B-4805-BE47-5C6410AF687A}" presName="diagram" presStyleCnt="0">
        <dgm:presLayoutVars>
          <dgm:dir/>
          <dgm:resizeHandles/>
        </dgm:presLayoutVars>
      </dgm:prSet>
      <dgm:spPr/>
    </dgm:pt>
    <dgm:pt modelId="{BF47F5C8-50B6-45E5-A39B-470F7B6D26CD}" type="pres">
      <dgm:prSet presAssocID="{22BDBF78-C283-4F1A-934C-1963F65283B3}" presName="first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76733488-299C-4AE0-895A-450C2DEA7D03}" type="pres">
      <dgm:prSet presAssocID="{11082442-63AB-44E9-A190-578DC1D828EA}" presName="sibTrans" presStyleLbl="sibTrans2D1" presStyleIdx="0" presStyleCnt="1"/>
      <dgm:spPr/>
    </dgm:pt>
    <dgm:pt modelId="{7889B6C3-C4A8-471D-85C4-D5E729203EE4}" type="pres">
      <dgm:prSet presAssocID="{F028FE8C-3392-4DE8-B19A-5E3B1C462BEA}" presName="last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AEABC62-025D-41BD-B7EB-79F3B1233D55}" srcId="{2A9CB0C3-DD6B-4805-BE47-5C6410AF687A}" destId="{F028FE8C-3392-4DE8-B19A-5E3B1C462BEA}" srcOrd="1" destOrd="0" parTransId="{83C558E2-4179-42C8-BA22-3B45702BA9F6}" sibTransId="{4FE68ECF-1228-4070-BEB1-48BF7E1A5F06}"/>
    <dgm:cxn modelId="{A7FF6F43-B261-41A1-8F3F-536C3697D265}" type="presOf" srcId="{F028FE8C-3392-4DE8-B19A-5E3B1C462BEA}" destId="{7889B6C3-C4A8-471D-85C4-D5E729203EE4}" srcOrd="0" destOrd="0" presId="urn:microsoft.com/office/officeart/2005/8/layout/bProcess2"/>
    <dgm:cxn modelId="{5A7EBEB5-6D46-4401-8B1E-9ECEF5047DFD}" type="presOf" srcId="{11082442-63AB-44E9-A190-578DC1D828EA}" destId="{76733488-299C-4AE0-895A-450C2DEA7D03}" srcOrd="0" destOrd="0" presId="urn:microsoft.com/office/officeart/2005/8/layout/bProcess2"/>
    <dgm:cxn modelId="{333FC0D0-37E1-46A3-BCA1-C95BE751CB9F}" type="presOf" srcId="{2A9CB0C3-DD6B-4805-BE47-5C6410AF687A}" destId="{A6098643-91FA-464F-9A0F-E8F8FECC7449}" srcOrd="0" destOrd="0" presId="urn:microsoft.com/office/officeart/2005/8/layout/bProcess2"/>
    <dgm:cxn modelId="{F712AAEA-FEF3-498D-8BFD-C9C72CDA87EF}" srcId="{2A9CB0C3-DD6B-4805-BE47-5C6410AF687A}" destId="{22BDBF78-C283-4F1A-934C-1963F65283B3}" srcOrd="0" destOrd="0" parTransId="{23F3D707-9724-44CE-A100-E77E8D8CDFB4}" sibTransId="{11082442-63AB-44E9-A190-578DC1D828EA}"/>
    <dgm:cxn modelId="{0D86C0F2-204C-4BF0-85C0-FFD2338C6A60}" type="presOf" srcId="{22BDBF78-C283-4F1A-934C-1963F65283B3}" destId="{BF47F5C8-50B6-45E5-A39B-470F7B6D26CD}" srcOrd="0" destOrd="0" presId="urn:microsoft.com/office/officeart/2005/8/layout/bProcess2"/>
    <dgm:cxn modelId="{B41C8FF2-3069-4A51-A8E9-25DE2773E5E9}" type="presParOf" srcId="{A6098643-91FA-464F-9A0F-E8F8FECC7449}" destId="{BF47F5C8-50B6-45E5-A39B-470F7B6D26CD}" srcOrd="0" destOrd="0" presId="urn:microsoft.com/office/officeart/2005/8/layout/bProcess2"/>
    <dgm:cxn modelId="{FE7E61B0-42AA-48D2-A4CE-2E64353A5DD8}" type="presParOf" srcId="{A6098643-91FA-464F-9A0F-E8F8FECC7449}" destId="{76733488-299C-4AE0-895A-450C2DEA7D03}" srcOrd="1" destOrd="0" presId="urn:microsoft.com/office/officeart/2005/8/layout/bProcess2"/>
    <dgm:cxn modelId="{ED159881-7F6A-4F11-B850-78B4581CB6AE}" type="presParOf" srcId="{A6098643-91FA-464F-9A0F-E8F8FECC7449}" destId="{7889B6C3-C4A8-471D-85C4-D5E729203EE4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345BE-6E2A-4DA4-A0B4-41FEB9E0FE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49E132-6751-4AB8-963F-5E1192C22EED}">
      <dgm:prSet custT="1"/>
      <dgm:spPr>
        <a:solidFill>
          <a:srgbClr val="FF7F3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200 responses uploaded to </a:t>
          </a:r>
          <a:r>
            <a:rPr lang="en-US" sz="1800" dirty="0" err="1">
              <a:latin typeface="Georgia" panose="02040502050405020303" pitchFamily="18" charset="0"/>
            </a:rPr>
            <a:t>Atlas.ti</a:t>
          </a:r>
          <a:r>
            <a:rPr lang="en-US" sz="1800" dirty="0">
              <a:latin typeface="Georgia" panose="02040502050405020303" pitchFamily="18" charset="0"/>
            </a:rPr>
            <a:t>. All 200 responses reviewed by two graduate student coders</a:t>
          </a:r>
        </a:p>
      </dgm:t>
    </dgm:pt>
    <dgm:pt modelId="{875C127E-9084-4EC1-9BB9-3FEDC587D2EF}" type="parTrans" cxnId="{5617961F-BB92-47EE-BA39-5FB5902BC6B9}">
      <dgm:prSet/>
      <dgm:spPr/>
      <dgm:t>
        <a:bodyPr/>
        <a:lstStyle/>
        <a:p>
          <a:endParaRPr lang="en-US"/>
        </a:p>
      </dgm:t>
    </dgm:pt>
    <dgm:pt modelId="{4FAF8ECF-7C73-4013-97AA-9076F63B82BB}" type="sibTrans" cxnId="{5617961F-BB92-47EE-BA39-5FB5902BC6B9}">
      <dgm:prSet/>
      <dgm:spPr/>
      <dgm:t>
        <a:bodyPr/>
        <a:lstStyle/>
        <a:p>
          <a:endParaRPr lang="en-US"/>
        </a:p>
      </dgm:t>
    </dgm:pt>
    <dgm:pt modelId="{59742D1E-6EE0-42A3-8F21-BABC382533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Each coder open-codes initial 20% of responses</a:t>
          </a:r>
        </a:p>
      </dgm:t>
    </dgm:pt>
    <dgm:pt modelId="{C13395AC-A5B7-4448-A893-8B614EFA8FAD}" type="parTrans" cxnId="{14CC1D6F-F811-45C4-BA00-E95B889E4998}">
      <dgm:prSet/>
      <dgm:spPr/>
      <dgm:t>
        <a:bodyPr/>
        <a:lstStyle/>
        <a:p>
          <a:endParaRPr lang="en-US"/>
        </a:p>
      </dgm:t>
    </dgm:pt>
    <dgm:pt modelId="{34FD2151-70C9-4206-B96A-2CE8893DBA5D}" type="sibTrans" cxnId="{14CC1D6F-F811-45C4-BA00-E95B889E4998}">
      <dgm:prSet/>
      <dgm:spPr/>
      <dgm:t>
        <a:bodyPr/>
        <a:lstStyle/>
        <a:p>
          <a:endParaRPr lang="en-US"/>
        </a:p>
      </dgm:t>
    </dgm:pt>
    <dgm:pt modelId="{19831E24-A1F4-4A25-A9E9-A3AC4F9CD4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Coders meet to discuss coding decisions and establish coding scheme</a:t>
          </a:r>
        </a:p>
      </dgm:t>
    </dgm:pt>
    <dgm:pt modelId="{767C5F26-76B1-4B90-9240-3782C95AAA77}" type="parTrans" cxnId="{CFE83ACB-76D3-4BB7-A937-97F3DC4B57AD}">
      <dgm:prSet/>
      <dgm:spPr/>
      <dgm:t>
        <a:bodyPr/>
        <a:lstStyle/>
        <a:p>
          <a:endParaRPr lang="en-US"/>
        </a:p>
      </dgm:t>
    </dgm:pt>
    <dgm:pt modelId="{FC2802C4-DF30-4B6C-B8F2-76A6B5BE5469}" type="sibTrans" cxnId="{CFE83ACB-76D3-4BB7-A937-97F3DC4B57AD}">
      <dgm:prSet/>
      <dgm:spPr/>
      <dgm:t>
        <a:bodyPr/>
        <a:lstStyle/>
        <a:p>
          <a:endParaRPr lang="en-US"/>
        </a:p>
      </dgm:t>
    </dgm:pt>
    <dgm:pt modelId="{A71A96EF-D997-4A25-9539-480E651A7E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Each coder re-coded initial 20% of responses based on established coding scheme</a:t>
          </a:r>
        </a:p>
      </dgm:t>
    </dgm:pt>
    <dgm:pt modelId="{12CD67A4-CE0C-4D04-BFEA-519BB41DDAF4}" type="parTrans" cxnId="{2AC426AA-6240-4582-8C2A-349743187DB7}">
      <dgm:prSet/>
      <dgm:spPr/>
      <dgm:t>
        <a:bodyPr/>
        <a:lstStyle/>
        <a:p>
          <a:endParaRPr lang="en-US"/>
        </a:p>
      </dgm:t>
    </dgm:pt>
    <dgm:pt modelId="{14DC1B2C-458A-49F8-AE03-4118D7BCE39A}" type="sibTrans" cxnId="{2AC426AA-6240-4582-8C2A-349743187DB7}">
      <dgm:prSet/>
      <dgm:spPr/>
      <dgm:t>
        <a:bodyPr/>
        <a:lstStyle/>
        <a:p>
          <a:endParaRPr lang="en-US"/>
        </a:p>
      </dgm:t>
    </dgm:pt>
    <dgm:pt modelId="{65A02603-BF21-4120-9749-2C045FCD84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Coders meet to calculate intercoder agreement</a:t>
          </a:r>
        </a:p>
      </dgm:t>
    </dgm:pt>
    <dgm:pt modelId="{CBA3CF70-CCE2-4AE4-B2F4-50059180EAD7}" type="parTrans" cxnId="{8B3C0FE5-5371-46D9-AB76-A15CAF7AF056}">
      <dgm:prSet/>
      <dgm:spPr/>
      <dgm:t>
        <a:bodyPr/>
        <a:lstStyle/>
        <a:p>
          <a:endParaRPr lang="en-US"/>
        </a:p>
      </dgm:t>
    </dgm:pt>
    <dgm:pt modelId="{4B7CFBD0-2D55-46D9-91F8-5F68DB042AAF}" type="sibTrans" cxnId="{8B3C0FE5-5371-46D9-AB76-A15CAF7AF056}">
      <dgm:prSet/>
      <dgm:spPr/>
      <dgm:t>
        <a:bodyPr/>
        <a:lstStyle/>
        <a:p>
          <a:endParaRPr lang="en-US"/>
        </a:p>
      </dgm:t>
    </dgm:pt>
    <dgm:pt modelId="{AF401129-956E-45E2-AAA0-16CEF59A8A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Remaining 80% of responses was split between two coders to be coded using the established coding scheme</a:t>
          </a:r>
        </a:p>
      </dgm:t>
    </dgm:pt>
    <dgm:pt modelId="{FFB3F903-6F9B-4566-9148-2F7C079E6C8D}" type="parTrans" cxnId="{95181A7E-0885-486E-A3CC-5D676995FF83}">
      <dgm:prSet/>
      <dgm:spPr/>
      <dgm:t>
        <a:bodyPr/>
        <a:lstStyle/>
        <a:p>
          <a:endParaRPr lang="en-US"/>
        </a:p>
      </dgm:t>
    </dgm:pt>
    <dgm:pt modelId="{6B4E1C7F-47E6-4D9D-8AD4-4601F9751B87}" type="sibTrans" cxnId="{95181A7E-0885-486E-A3CC-5D676995FF83}">
      <dgm:prSet/>
      <dgm:spPr/>
      <dgm:t>
        <a:bodyPr/>
        <a:lstStyle/>
        <a:p>
          <a:endParaRPr lang="en-US"/>
        </a:p>
      </dgm:t>
    </dgm:pt>
    <dgm:pt modelId="{806BC2FF-1FB0-4EE9-98B8-52CABF572A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Coders met to create thematic groupings of codes, creating major themes and subthemes</a:t>
          </a:r>
        </a:p>
      </dgm:t>
    </dgm:pt>
    <dgm:pt modelId="{288FA225-698F-44BC-B5C4-A8633ADC8CB0}" type="parTrans" cxnId="{3D1495A0-B97F-45DF-B862-CF9155F06FD6}">
      <dgm:prSet/>
      <dgm:spPr/>
      <dgm:t>
        <a:bodyPr/>
        <a:lstStyle/>
        <a:p>
          <a:endParaRPr lang="en-US"/>
        </a:p>
      </dgm:t>
    </dgm:pt>
    <dgm:pt modelId="{18AAEB52-116D-447E-9EA2-62685110593A}" type="sibTrans" cxnId="{3D1495A0-B97F-45DF-B862-CF9155F06FD6}">
      <dgm:prSet/>
      <dgm:spPr/>
      <dgm:t>
        <a:bodyPr/>
        <a:lstStyle/>
        <a:p>
          <a:endParaRPr lang="en-US"/>
        </a:p>
      </dgm:t>
    </dgm:pt>
    <dgm:pt modelId="{242A1D88-292B-4C80-A2E4-9E746FBB05F4}" type="pres">
      <dgm:prSet presAssocID="{FEF345BE-6E2A-4DA4-A0B4-41FEB9E0FED0}" presName="root" presStyleCnt="0">
        <dgm:presLayoutVars>
          <dgm:dir/>
          <dgm:resizeHandles val="exact"/>
        </dgm:presLayoutVars>
      </dgm:prSet>
      <dgm:spPr/>
    </dgm:pt>
    <dgm:pt modelId="{E435D709-F3FE-4EB9-A7C0-810DAFD08865}" type="pres">
      <dgm:prSet presAssocID="{8F49E132-6751-4AB8-963F-5E1192C22EED}" presName="compNode" presStyleCnt="0"/>
      <dgm:spPr/>
    </dgm:pt>
    <dgm:pt modelId="{1E272F15-CBF4-41D8-A44C-B00A1896DF13}" type="pres">
      <dgm:prSet presAssocID="{8F49E132-6751-4AB8-963F-5E1192C22EED}" presName="bgRect" presStyleLbl="bgShp" presStyleIdx="0" presStyleCnt="7"/>
      <dgm:spPr>
        <a:solidFill>
          <a:srgbClr val="FF7F32"/>
        </a:solidFill>
      </dgm:spPr>
    </dgm:pt>
    <dgm:pt modelId="{691B2084-A3B5-44B6-9ABC-FC342BB78394}" type="pres">
      <dgm:prSet presAssocID="{8F49E132-6751-4AB8-963F-5E1192C22EE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4E38E0A-9C52-4C96-957A-F467618078FB}" type="pres">
      <dgm:prSet presAssocID="{8F49E132-6751-4AB8-963F-5E1192C22EED}" presName="spaceRect" presStyleCnt="0"/>
      <dgm:spPr/>
    </dgm:pt>
    <dgm:pt modelId="{BAAD7CCE-DC77-4337-AE4D-D68A46700CF1}" type="pres">
      <dgm:prSet presAssocID="{8F49E132-6751-4AB8-963F-5E1192C22EED}" presName="parTx" presStyleLbl="revTx" presStyleIdx="0" presStyleCnt="7" custLinFactNeighborX="208" custLinFactNeighborY="-488">
        <dgm:presLayoutVars>
          <dgm:chMax val="0"/>
          <dgm:chPref val="0"/>
        </dgm:presLayoutVars>
      </dgm:prSet>
      <dgm:spPr/>
    </dgm:pt>
    <dgm:pt modelId="{EC617625-9178-4AA8-BD52-1BF4842AEA52}" type="pres">
      <dgm:prSet presAssocID="{4FAF8ECF-7C73-4013-97AA-9076F63B82BB}" presName="sibTrans" presStyleCnt="0"/>
      <dgm:spPr/>
    </dgm:pt>
    <dgm:pt modelId="{2862366B-5DC9-48B8-B0B6-AB1B74029F41}" type="pres">
      <dgm:prSet presAssocID="{59742D1E-6EE0-42A3-8F21-BABC382533C2}" presName="compNode" presStyleCnt="0"/>
      <dgm:spPr/>
    </dgm:pt>
    <dgm:pt modelId="{6D9DFC3A-4AF9-44A9-BD97-5C54E912E59C}" type="pres">
      <dgm:prSet presAssocID="{59742D1E-6EE0-42A3-8F21-BABC382533C2}" presName="bgRect" presStyleLbl="bgShp" presStyleIdx="1" presStyleCnt="7"/>
      <dgm:spPr>
        <a:solidFill>
          <a:srgbClr val="747474"/>
        </a:solidFill>
      </dgm:spPr>
    </dgm:pt>
    <dgm:pt modelId="{D9D92A95-2386-4CD5-BC2E-8EB868B98DBC}" type="pres">
      <dgm:prSet presAssocID="{59742D1E-6EE0-42A3-8F21-BABC382533C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666D541-7297-4788-B0F3-BE996D9E17AE}" type="pres">
      <dgm:prSet presAssocID="{59742D1E-6EE0-42A3-8F21-BABC382533C2}" presName="spaceRect" presStyleCnt="0"/>
      <dgm:spPr/>
    </dgm:pt>
    <dgm:pt modelId="{B7C4DD93-C4AA-405B-9216-3751B8966109}" type="pres">
      <dgm:prSet presAssocID="{59742D1E-6EE0-42A3-8F21-BABC382533C2}" presName="parTx" presStyleLbl="revTx" presStyleIdx="1" presStyleCnt="7">
        <dgm:presLayoutVars>
          <dgm:chMax val="0"/>
          <dgm:chPref val="0"/>
        </dgm:presLayoutVars>
      </dgm:prSet>
      <dgm:spPr/>
    </dgm:pt>
    <dgm:pt modelId="{228E75D1-996F-4EA4-A1E1-B4940A437E4B}" type="pres">
      <dgm:prSet presAssocID="{34FD2151-70C9-4206-B96A-2CE8893DBA5D}" presName="sibTrans" presStyleCnt="0"/>
      <dgm:spPr/>
    </dgm:pt>
    <dgm:pt modelId="{3A1FA0F1-AF2D-44C2-851E-B867FAFCB30A}" type="pres">
      <dgm:prSet presAssocID="{19831E24-A1F4-4A25-A9E9-A3AC4F9CD47C}" presName="compNode" presStyleCnt="0"/>
      <dgm:spPr/>
    </dgm:pt>
    <dgm:pt modelId="{6F98CDD1-3DA7-40B5-8105-EDBE3E586113}" type="pres">
      <dgm:prSet presAssocID="{19831E24-A1F4-4A25-A9E9-A3AC4F9CD47C}" presName="bgRect" presStyleLbl="bgShp" presStyleIdx="2" presStyleCnt="7"/>
      <dgm:spPr>
        <a:solidFill>
          <a:srgbClr val="FFC627"/>
        </a:solidFill>
      </dgm:spPr>
    </dgm:pt>
    <dgm:pt modelId="{71FE0C5B-360C-4B23-820C-466F07E34B52}" type="pres">
      <dgm:prSet presAssocID="{19831E24-A1F4-4A25-A9E9-A3AC4F9CD4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E55465-1D3C-4FBB-8756-FA4B1C519DB3}" type="pres">
      <dgm:prSet presAssocID="{19831E24-A1F4-4A25-A9E9-A3AC4F9CD47C}" presName="spaceRect" presStyleCnt="0"/>
      <dgm:spPr/>
    </dgm:pt>
    <dgm:pt modelId="{F3BB9743-DCAA-40E8-A3F1-E2A7592E81E8}" type="pres">
      <dgm:prSet presAssocID="{19831E24-A1F4-4A25-A9E9-A3AC4F9CD47C}" presName="parTx" presStyleLbl="revTx" presStyleIdx="2" presStyleCnt="7">
        <dgm:presLayoutVars>
          <dgm:chMax val="0"/>
          <dgm:chPref val="0"/>
        </dgm:presLayoutVars>
      </dgm:prSet>
      <dgm:spPr/>
    </dgm:pt>
    <dgm:pt modelId="{6E5EB37C-BF29-437F-82A0-DD8FD7410D1F}" type="pres">
      <dgm:prSet presAssocID="{FC2802C4-DF30-4B6C-B8F2-76A6B5BE5469}" presName="sibTrans" presStyleCnt="0"/>
      <dgm:spPr/>
    </dgm:pt>
    <dgm:pt modelId="{DDE046B7-608C-4858-A00F-C5E71434735D}" type="pres">
      <dgm:prSet presAssocID="{A71A96EF-D997-4A25-9539-480E651A7E93}" presName="compNode" presStyleCnt="0"/>
      <dgm:spPr/>
    </dgm:pt>
    <dgm:pt modelId="{AE925EDF-54D6-4511-95A3-D304D1117ADF}" type="pres">
      <dgm:prSet presAssocID="{A71A96EF-D997-4A25-9539-480E651A7E93}" presName="bgRect" presStyleLbl="bgShp" presStyleIdx="3" presStyleCnt="7"/>
      <dgm:spPr>
        <a:solidFill>
          <a:srgbClr val="00A3E0"/>
        </a:solidFill>
      </dgm:spPr>
    </dgm:pt>
    <dgm:pt modelId="{FEEA8008-14B2-4F7D-ADDC-EB160A957E67}" type="pres">
      <dgm:prSet presAssocID="{A71A96EF-D997-4A25-9539-480E651A7E9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F5046F5-E9B5-4497-B4A1-185A92218940}" type="pres">
      <dgm:prSet presAssocID="{A71A96EF-D997-4A25-9539-480E651A7E93}" presName="spaceRect" presStyleCnt="0"/>
      <dgm:spPr/>
    </dgm:pt>
    <dgm:pt modelId="{D85E2592-DC21-4A8E-B9A8-E02732976601}" type="pres">
      <dgm:prSet presAssocID="{A71A96EF-D997-4A25-9539-480E651A7E93}" presName="parTx" presStyleLbl="revTx" presStyleIdx="3" presStyleCnt="7">
        <dgm:presLayoutVars>
          <dgm:chMax val="0"/>
          <dgm:chPref val="0"/>
        </dgm:presLayoutVars>
      </dgm:prSet>
      <dgm:spPr/>
    </dgm:pt>
    <dgm:pt modelId="{112E22BA-F3AB-4098-8342-A9CFE06E361F}" type="pres">
      <dgm:prSet presAssocID="{14DC1B2C-458A-49F8-AE03-4118D7BCE39A}" presName="sibTrans" presStyleCnt="0"/>
      <dgm:spPr/>
    </dgm:pt>
    <dgm:pt modelId="{7EB3C528-D35B-4367-B6E0-ED7F5CC705E5}" type="pres">
      <dgm:prSet presAssocID="{65A02603-BF21-4120-9749-2C045FCD847C}" presName="compNode" presStyleCnt="0"/>
      <dgm:spPr/>
    </dgm:pt>
    <dgm:pt modelId="{BDD82881-6634-4C49-ADE2-884D5D03A9C2}" type="pres">
      <dgm:prSet presAssocID="{65A02603-BF21-4120-9749-2C045FCD847C}" presName="bgRect" presStyleLbl="bgShp" presStyleIdx="4" presStyleCnt="7"/>
      <dgm:spPr>
        <a:solidFill>
          <a:srgbClr val="78BE20"/>
        </a:solidFill>
      </dgm:spPr>
    </dgm:pt>
    <dgm:pt modelId="{C72A05CF-9585-4D7F-81FC-E5750DFD294A}" type="pres">
      <dgm:prSet presAssocID="{65A02603-BF21-4120-9749-2C045FCD847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AE247893-6DED-45BC-B816-1543B5FA8999}" type="pres">
      <dgm:prSet presAssocID="{65A02603-BF21-4120-9749-2C045FCD847C}" presName="spaceRect" presStyleCnt="0"/>
      <dgm:spPr/>
    </dgm:pt>
    <dgm:pt modelId="{4F0C6BF1-227A-4695-AE68-E80E9DC71088}" type="pres">
      <dgm:prSet presAssocID="{65A02603-BF21-4120-9749-2C045FCD847C}" presName="parTx" presStyleLbl="revTx" presStyleIdx="4" presStyleCnt="7">
        <dgm:presLayoutVars>
          <dgm:chMax val="0"/>
          <dgm:chPref val="0"/>
        </dgm:presLayoutVars>
      </dgm:prSet>
      <dgm:spPr/>
    </dgm:pt>
    <dgm:pt modelId="{0919409E-1DAD-4102-897E-3FFB84818C17}" type="pres">
      <dgm:prSet presAssocID="{4B7CFBD0-2D55-46D9-91F8-5F68DB042AAF}" presName="sibTrans" presStyleCnt="0"/>
      <dgm:spPr/>
    </dgm:pt>
    <dgm:pt modelId="{8715E16D-20B6-48A3-B3DA-B8E4863A9F88}" type="pres">
      <dgm:prSet presAssocID="{AF401129-956E-45E2-AAA0-16CEF59A8A93}" presName="compNode" presStyleCnt="0"/>
      <dgm:spPr/>
    </dgm:pt>
    <dgm:pt modelId="{37C390C8-4A1D-4162-864D-27A94ADBDB97}" type="pres">
      <dgm:prSet presAssocID="{AF401129-956E-45E2-AAA0-16CEF59A8A93}" presName="bgRect" presStyleLbl="bgShp" presStyleIdx="5" presStyleCnt="7"/>
      <dgm:spPr>
        <a:solidFill>
          <a:srgbClr val="FF7F32"/>
        </a:solidFill>
      </dgm:spPr>
    </dgm:pt>
    <dgm:pt modelId="{85C85046-E487-400C-A277-0D7FB1F7FC88}" type="pres">
      <dgm:prSet presAssocID="{AF401129-956E-45E2-AAA0-16CEF59A8A9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8ED5790-3683-4611-98DF-D96C1DBBAE00}" type="pres">
      <dgm:prSet presAssocID="{AF401129-956E-45E2-AAA0-16CEF59A8A93}" presName="spaceRect" presStyleCnt="0"/>
      <dgm:spPr/>
    </dgm:pt>
    <dgm:pt modelId="{80947C88-13C8-46FA-BD71-B755B6F30857}" type="pres">
      <dgm:prSet presAssocID="{AF401129-956E-45E2-AAA0-16CEF59A8A93}" presName="parTx" presStyleLbl="revTx" presStyleIdx="5" presStyleCnt="7">
        <dgm:presLayoutVars>
          <dgm:chMax val="0"/>
          <dgm:chPref val="0"/>
        </dgm:presLayoutVars>
      </dgm:prSet>
      <dgm:spPr/>
    </dgm:pt>
    <dgm:pt modelId="{45A58E08-1C52-4518-8384-49E7D403F697}" type="pres">
      <dgm:prSet presAssocID="{6B4E1C7F-47E6-4D9D-8AD4-4601F9751B87}" presName="sibTrans" presStyleCnt="0"/>
      <dgm:spPr/>
    </dgm:pt>
    <dgm:pt modelId="{F9502007-E79F-4FE0-9B5D-E9BFE48C830E}" type="pres">
      <dgm:prSet presAssocID="{806BC2FF-1FB0-4EE9-98B8-52CABF572A27}" presName="compNode" presStyleCnt="0"/>
      <dgm:spPr/>
    </dgm:pt>
    <dgm:pt modelId="{F2F91324-0286-4D40-AE8F-8EE1EA77A3F6}" type="pres">
      <dgm:prSet presAssocID="{806BC2FF-1FB0-4EE9-98B8-52CABF572A27}" presName="bgRect" presStyleLbl="bgShp" presStyleIdx="6" presStyleCnt="7"/>
      <dgm:spPr>
        <a:solidFill>
          <a:srgbClr val="747474"/>
        </a:solidFill>
      </dgm:spPr>
    </dgm:pt>
    <dgm:pt modelId="{1C0B5F6A-0FB5-4D7F-BD95-4FEE198CC935}" type="pres">
      <dgm:prSet presAssocID="{806BC2FF-1FB0-4EE9-98B8-52CABF572A2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A9C8E1-9568-4250-AAAE-5F1A51B77669}" type="pres">
      <dgm:prSet presAssocID="{806BC2FF-1FB0-4EE9-98B8-52CABF572A27}" presName="spaceRect" presStyleCnt="0"/>
      <dgm:spPr/>
    </dgm:pt>
    <dgm:pt modelId="{82873452-8C11-47DB-8501-692D035FEC84}" type="pres">
      <dgm:prSet presAssocID="{806BC2FF-1FB0-4EE9-98B8-52CABF572A2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F37F805-DC12-463A-8F0E-07564D43E94A}" type="presOf" srcId="{806BC2FF-1FB0-4EE9-98B8-52CABF572A27}" destId="{82873452-8C11-47DB-8501-692D035FEC84}" srcOrd="0" destOrd="0" presId="urn:microsoft.com/office/officeart/2018/2/layout/IconVerticalSolidList"/>
    <dgm:cxn modelId="{5617961F-BB92-47EE-BA39-5FB5902BC6B9}" srcId="{FEF345BE-6E2A-4DA4-A0B4-41FEB9E0FED0}" destId="{8F49E132-6751-4AB8-963F-5E1192C22EED}" srcOrd="0" destOrd="0" parTransId="{875C127E-9084-4EC1-9BB9-3FEDC587D2EF}" sibTransId="{4FAF8ECF-7C73-4013-97AA-9076F63B82BB}"/>
    <dgm:cxn modelId="{AF89AA6E-5AC6-41B0-B1DF-6E0B14DDC009}" type="presOf" srcId="{19831E24-A1F4-4A25-A9E9-A3AC4F9CD47C}" destId="{F3BB9743-DCAA-40E8-A3F1-E2A7592E81E8}" srcOrd="0" destOrd="0" presId="urn:microsoft.com/office/officeart/2018/2/layout/IconVerticalSolidList"/>
    <dgm:cxn modelId="{14CC1D6F-F811-45C4-BA00-E95B889E4998}" srcId="{FEF345BE-6E2A-4DA4-A0B4-41FEB9E0FED0}" destId="{59742D1E-6EE0-42A3-8F21-BABC382533C2}" srcOrd="1" destOrd="0" parTransId="{C13395AC-A5B7-4448-A893-8B614EFA8FAD}" sibTransId="{34FD2151-70C9-4206-B96A-2CE8893DBA5D}"/>
    <dgm:cxn modelId="{95181A7E-0885-486E-A3CC-5D676995FF83}" srcId="{FEF345BE-6E2A-4DA4-A0B4-41FEB9E0FED0}" destId="{AF401129-956E-45E2-AAA0-16CEF59A8A93}" srcOrd="5" destOrd="0" parTransId="{FFB3F903-6F9B-4566-9148-2F7C079E6C8D}" sibTransId="{6B4E1C7F-47E6-4D9D-8AD4-4601F9751B87}"/>
    <dgm:cxn modelId="{A1654585-8E9C-4473-B16B-AF4B3006EDC0}" type="presOf" srcId="{8F49E132-6751-4AB8-963F-5E1192C22EED}" destId="{BAAD7CCE-DC77-4337-AE4D-D68A46700CF1}" srcOrd="0" destOrd="0" presId="urn:microsoft.com/office/officeart/2018/2/layout/IconVerticalSolidList"/>
    <dgm:cxn modelId="{54C86392-764B-4A4A-B583-5FF02FC4BFED}" type="presOf" srcId="{FEF345BE-6E2A-4DA4-A0B4-41FEB9E0FED0}" destId="{242A1D88-292B-4C80-A2E4-9E746FBB05F4}" srcOrd="0" destOrd="0" presId="urn:microsoft.com/office/officeart/2018/2/layout/IconVerticalSolidList"/>
    <dgm:cxn modelId="{3D1495A0-B97F-45DF-B862-CF9155F06FD6}" srcId="{FEF345BE-6E2A-4DA4-A0B4-41FEB9E0FED0}" destId="{806BC2FF-1FB0-4EE9-98B8-52CABF572A27}" srcOrd="6" destOrd="0" parTransId="{288FA225-698F-44BC-B5C4-A8633ADC8CB0}" sibTransId="{18AAEB52-116D-447E-9EA2-62685110593A}"/>
    <dgm:cxn modelId="{75F4C5A2-D306-43D1-9AC0-24084EE98964}" type="presOf" srcId="{A71A96EF-D997-4A25-9539-480E651A7E93}" destId="{D85E2592-DC21-4A8E-B9A8-E02732976601}" srcOrd="0" destOrd="0" presId="urn:microsoft.com/office/officeart/2018/2/layout/IconVerticalSolidList"/>
    <dgm:cxn modelId="{2AC426AA-6240-4582-8C2A-349743187DB7}" srcId="{FEF345BE-6E2A-4DA4-A0B4-41FEB9E0FED0}" destId="{A71A96EF-D997-4A25-9539-480E651A7E93}" srcOrd="3" destOrd="0" parTransId="{12CD67A4-CE0C-4D04-BFEA-519BB41DDAF4}" sibTransId="{14DC1B2C-458A-49F8-AE03-4118D7BCE39A}"/>
    <dgm:cxn modelId="{F9BBABAC-3CAB-474B-A25A-8F943F5C268A}" type="presOf" srcId="{AF401129-956E-45E2-AAA0-16CEF59A8A93}" destId="{80947C88-13C8-46FA-BD71-B755B6F30857}" srcOrd="0" destOrd="0" presId="urn:microsoft.com/office/officeart/2018/2/layout/IconVerticalSolidList"/>
    <dgm:cxn modelId="{436107C6-B1B6-4DD7-92CF-C213BD712C80}" type="presOf" srcId="{65A02603-BF21-4120-9749-2C045FCD847C}" destId="{4F0C6BF1-227A-4695-AE68-E80E9DC71088}" srcOrd="0" destOrd="0" presId="urn:microsoft.com/office/officeart/2018/2/layout/IconVerticalSolidList"/>
    <dgm:cxn modelId="{CFE83ACB-76D3-4BB7-A937-97F3DC4B57AD}" srcId="{FEF345BE-6E2A-4DA4-A0B4-41FEB9E0FED0}" destId="{19831E24-A1F4-4A25-A9E9-A3AC4F9CD47C}" srcOrd="2" destOrd="0" parTransId="{767C5F26-76B1-4B90-9240-3782C95AAA77}" sibTransId="{FC2802C4-DF30-4B6C-B8F2-76A6B5BE5469}"/>
    <dgm:cxn modelId="{8B3C0FE5-5371-46D9-AB76-A15CAF7AF056}" srcId="{FEF345BE-6E2A-4DA4-A0B4-41FEB9E0FED0}" destId="{65A02603-BF21-4120-9749-2C045FCD847C}" srcOrd="4" destOrd="0" parTransId="{CBA3CF70-CCE2-4AE4-B2F4-50059180EAD7}" sibTransId="{4B7CFBD0-2D55-46D9-91F8-5F68DB042AAF}"/>
    <dgm:cxn modelId="{D02994F8-FEF7-4D72-9CBA-27617CC1D79B}" type="presOf" srcId="{59742D1E-6EE0-42A3-8F21-BABC382533C2}" destId="{B7C4DD93-C4AA-405B-9216-3751B8966109}" srcOrd="0" destOrd="0" presId="urn:microsoft.com/office/officeart/2018/2/layout/IconVerticalSolidList"/>
    <dgm:cxn modelId="{4CB3DC3A-BE53-4F9F-AAA5-30DD49F8D227}" type="presParOf" srcId="{242A1D88-292B-4C80-A2E4-9E746FBB05F4}" destId="{E435D709-F3FE-4EB9-A7C0-810DAFD08865}" srcOrd="0" destOrd="0" presId="urn:microsoft.com/office/officeart/2018/2/layout/IconVerticalSolidList"/>
    <dgm:cxn modelId="{914AAFC6-6FD7-4F17-B9B2-3DAB63C8012D}" type="presParOf" srcId="{E435D709-F3FE-4EB9-A7C0-810DAFD08865}" destId="{1E272F15-CBF4-41D8-A44C-B00A1896DF13}" srcOrd="0" destOrd="0" presId="urn:microsoft.com/office/officeart/2018/2/layout/IconVerticalSolidList"/>
    <dgm:cxn modelId="{5877ECBD-6954-4E91-A10A-A41368E1080F}" type="presParOf" srcId="{E435D709-F3FE-4EB9-A7C0-810DAFD08865}" destId="{691B2084-A3B5-44B6-9ABC-FC342BB78394}" srcOrd="1" destOrd="0" presId="urn:microsoft.com/office/officeart/2018/2/layout/IconVerticalSolidList"/>
    <dgm:cxn modelId="{EBDD1B40-A1AD-4295-B120-6C43C989683D}" type="presParOf" srcId="{E435D709-F3FE-4EB9-A7C0-810DAFD08865}" destId="{74E38E0A-9C52-4C96-957A-F467618078FB}" srcOrd="2" destOrd="0" presId="urn:microsoft.com/office/officeart/2018/2/layout/IconVerticalSolidList"/>
    <dgm:cxn modelId="{FDEF3A7B-30F1-455B-A92A-3F94BC59A2E1}" type="presParOf" srcId="{E435D709-F3FE-4EB9-A7C0-810DAFD08865}" destId="{BAAD7CCE-DC77-4337-AE4D-D68A46700CF1}" srcOrd="3" destOrd="0" presId="urn:microsoft.com/office/officeart/2018/2/layout/IconVerticalSolidList"/>
    <dgm:cxn modelId="{5E001DB8-CB41-4743-87D5-314096CBE578}" type="presParOf" srcId="{242A1D88-292B-4C80-A2E4-9E746FBB05F4}" destId="{EC617625-9178-4AA8-BD52-1BF4842AEA52}" srcOrd="1" destOrd="0" presId="urn:microsoft.com/office/officeart/2018/2/layout/IconVerticalSolidList"/>
    <dgm:cxn modelId="{0A88DEC2-5F37-4631-937C-D9F1E58700D9}" type="presParOf" srcId="{242A1D88-292B-4C80-A2E4-9E746FBB05F4}" destId="{2862366B-5DC9-48B8-B0B6-AB1B74029F41}" srcOrd="2" destOrd="0" presId="urn:microsoft.com/office/officeart/2018/2/layout/IconVerticalSolidList"/>
    <dgm:cxn modelId="{9F54280B-934D-4B68-815F-7BD947A0BCDC}" type="presParOf" srcId="{2862366B-5DC9-48B8-B0B6-AB1B74029F41}" destId="{6D9DFC3A-4AF9-44A9-BD97-5C54E912E59C}" srcOrd="0" destOrd="0" presId="urn:microsoft.com/office/officeart/2018/2/layout/IconVerticalSolidList"/>
    <dgm:cxn modelId="{25498122-82DE-41B9-8EC4-1D2E6BF98CC1}" type="presParOf" srcId="{2862366B-5DC9-48B8-B0B6-AB1B74029F41}" destId="{D9D92A95-2386-4CD5-BC2E-8EB868B98DBC}" srcOrd="1" destOrd="0" presId="urn:microsoft.com/office/officeart/2018/2/layout/IconVerticalSolidList"/>
    <dgm:cxn modelId="{E2054B17-175E-45F3-A8D8-A41BE81FB1C6}" type="presParOf" srcId="{2862366B-5DC9-48B8-B0B6-AB1B74029F41}" destId="{D666D541-7297-4788-B0F3-BE996D9E17AE}" srcOrd="2" destOrd="0" presId="urn:microsoft.com/office/officeart/2018/2/layout/IconVerticalSolidList"/>
    <dgm:cxn modelId="{C0A2A671-3163-40BE-93EF-90D738485693}" type="presParOf" srcId="{2862366B-5DC9-48B8-B0B6-AB1B74029F41}" destId="{B7C4DD93-C4AA-405B-9216-3751B8966109}" srcOrd="3" destOrd="0" presId="urn:microsoft.com/office/officeart/2018/2/layout/IconVerticalSolidList"/>
    <dgm:cxn modelId="{34CFA8C4-E443-4690-8919-7488DD07D658}" type="presParOf" srcId="{242A1D88-292B-4C80-A2E4-9E746FBB05F4}" destId="{228E75D1-996F-4EA4-A1E1-B4940A437E4B}" srcOrd="3" destOrd="0" presId="urn:microsoft.com/office/officeart/2018/2/layout/IconVerticalSolidList"/>
    <dgm:cxn modelId="{90625E12-4045-4D6D-ADE5-CF5811341C1C}" type="presParOf" srcId="{242A1D88-292B-4C80-A2E4-9E746FBB05F4}" destId="{3A1FA0F1-AF2D-44C2-851E-B867FAFCB30A}" srcOrd="4" destOrd="0" presId="urn:microsoft.com/office/officeart/2018/2/layout/IconVerticalSolidList"/>
    <dgm:cxn modelId="{2847C646-259B-476D-8A2A-367CAA47A83B}" type="presParOf" srcId="{3A1FA0F1-AF2D-44C2-851E-B867FAFCB30A}" destId="{6F98CDD1-3DA7-40B5-8105-EDBE3E586113}" srcOrd="0" destOrd="0" presId="urn:microsoft.com/office/officeart/2018/2/layout/IconVerticalSolidList"/>
    <dgm:cxn modelId="{7DA03C97-EF69-4852-B4DF-6309F2DDD632}" type="presParOf" srcId="{3A1FA0F1-AF2D-44C2-851E-B867FAFCB30A}" destId="{71FE0C5B-360C-4B23-820C-466F07E34B52}" srcOrd="1" destOrd="0" presId="urn:microsoft.com/office/officeart/2018/2/layout/IconVerticalSolidList"/>
    <dgm:cxn modelId="{5A3533AF-66A0-42F9-8A72-3DD6E7CBEC4B}" type="presParOf" srcId="{3A1FA0F1-AF2D-44C2-851E-B867FAFCB30A}" destId="{4FE55465-1D3C-4FBB-8756-FA4B1C519DB3}" srcOrd="2" destOrd="0" presId="urn:microsoft.com/office/officeart/2018/2/layout/IconVerticalSolidList"/>
    <dgm:cxn modelId="{F51CFE66-665A-4B0C-B801-F0F13A9E4FF8}" type="presParOf" srcId="{3A1FA0F1-AF2D-44C2-851E-B867FAFCB30A}" destId="{F3BB9743-DCAA-40E8-A3F1-E2A7592E81E8}" srcOrd="3" destOrd="0" presId="urn:microsoft.com/office/officeart/2018/2/layout/IconVerticalSolidList"/>
    <dgm:cxn modelId="{EE182A3B-7D9A-4EC8-84E6-380A9647ADE5}" type="presParOf" srcId="{242A1D88-292B-4C80-A2E4-9E746FBB05F4}" destId="{6E5EB37C-BF29-437F-82A0-DD8FD7410D1F}" srcOrd="5" destOrd="0" presId="urn:microsoft.com/office/officeart/2018/2/layout/IconVerticalSolidList"/>
    <dgm:cxn modelId="{075269EC-9401-462E-B001-3AABF9FB8921}" type="presParOf" srcId="{242A1D88-292B-4C80-A2E4-9E746FBB05F4}" destId="{DDE046B7-608C-4858-A00F-C5E71434735D}" srcOrd="6" destOrd="0" presId="urn:microsoft.com/office/officeart/2018/2/layout/IconVerticalSolidList"/>
    <dgm:cxn modelId="{E3F8B5CD-07E2-4433-92C7-310CAF025552}" type="presParOf" srcId="{DDE046B7-608C-4858-A00F-C5E71434735D}" destId="{AE925EDF-54D6-4511-95A3-D304D1117ADF}" srcOrd="0" destOrd="0" presId="urn:microsoft.com/office/officeart/2018/2/layout/IconVerticalSolidList"/>
    <dgm:cxn modelId="{61197E41-82FA-4D3B-9A90-0AC40BC62F2A}" type="presParOf" srcId="{DDE046B7-608C-4858-A00F-C5E71434735D}" destId="{FEEA8008-14B2-4F7D-ADDC-EB160A957E67}" srcOrd="1" destOrd="0" presId="urn:microsoft.com/office/officeart/2018/2/layout/IconVerticalSolidList"/>
    <dgm:cxn modelId="{7429D96B-9C1D-46F2-B1A7-F375C70DC971}" type="presParOf" srcId="{DDE046B7-608C-4858-A00F-C5E71434735D}" destId="{5F5046F5-E9B5-4497-B4A1-185A92218940}" srcOrd="2" destOrd="0" presId="urn:microsoft.com/office/officeart/2018/2/layout/IconVerticalSolidList"/>
    <dgm:cxn modelId="{388B0E1E-1538-4E3B-9B5D-19FC5F9718E1}" type="presParOf" srcId="{DDE046B7-608C-4858-A00F-C5E71434735D}" destId="{D85E2592-DC21-4A8E-B9A8-E02732976601}" srcOrd="3" destOrd="0" presId="urn:microsoft.com/office/officeart/2018/2/layout/IconVerticalSolidList"/>
    <dgm:cxn modelId="{880A4167-0F8C-4019-AC36-9E5E7B5693A6}" type="presParOf" srcId="{242A1D88-292B-4C80-A2E4-9E746FBB05F4}" destId="{112E22BA-F3AB-4098-8342-A9CFE06E361F}" srcOrd="7" destOrd="0" presId="urn:microsoft.com/office/officeart/2018/2/layout/IconVerticalSolidList"/>
    <dgm:cxn modelId="{3F5AD6E2-CAAF-484C-8B03-18E3EB692CD7}" type="presParOf" srcId="{242A1D88-292B-4C80-A2E4-9E746FBB05F4}" destId="{7EB3C528-D35B-4367-B6E0-ED7F5CC705E5}" srcOrd="8" destOrd="0" presId="urn:microsoft.com/office/officeart/2018/2/layout/IconVerticalSolidList"/>
    <dgm:cxn modelId="{43E6BC46-8426-4C0B-A0A5-A75062F824D5}" type="presParOf" srcId="{7EB3C528-D35B-4367-B6E0-ED7F5CC705E5}" destId="{BDD82881-6634-4C49-ADE2-884D5D03A9C2}" srcOrd="0" destOrd="0" presId="urn:microsoft.com/office/officeart/2018/2/layout/IconVerticalSolidList"/>
    <dgm:cxn modelId="{8D1DA1F2-20F9-4EAB-B4D8-0B3D6955B796}" type="presParOf" srcId="{7EB3C528-D35B-4367-B6E0-ED7F5CC705E5}" destId="{C72A05CF-9585-4D7F-81FC-E5750DFD294A}" srcOrd="1" destOrd="0" presId="urn:microsoft.com/office/officeart/2018/2/layout/IconVerticalSolidList"/>
    <dgm:cxn modelId="{0AC1999A-32AF-422C-91D0-20D69D85881B}" type="presParOf" srcId="{7EB3C528-D35B-4367-B6E0-ED7F5CC705E5}" destId="{AE247893-6DED-45BC-B816-1543B5FA8999}" srcOrd="2" destOrd="0" presId="urn:microsoft.com/office/officeart/2018/2/layout/IconVerticalSolidList"/>
    <dgm:cxn modelId="{4AFD9DA7-291E-4F2B-A778-48D69CCAEA70}" type="presParOf" srcId="{7EB3C528-D35B-4367-B6E0-ED7F5CC705E5}" destId="{4F0C6BF1-227A-4695-AE68-E80E9DC71088}" srcOrd="3" destOrd="0" presId="urn:microsoft.com/office/officeart/2018/2/layout/IconVerticalSolidList"/>
    <dgm:cxn modelId="{6EA72D04-D9E6-432F-AAE1-61B162E14C33}" type="presParOf" srcId="{242A1D88-292B-4C80-A2E4-9E746FBB05F4}" destId="{0919409E-1DAD-4102-897E-3FFB84818C17}" srcOrd="9" destOrd="0" presId="urn:microsoft.com/office/officeart/2018/2/layout/IconVerticalSolidList"/>
    <dgm:cxn modelId="{EB5F674D-3362-4A08-847F-9C884C8EDFD7}" type="presParOf" srcId="{242A1D88-292B-4C80-A2E4-9E746FBB05F4}" destId="{8715E16D-20B6-48A3-B3DA-B8E4863A9F88}" srcOrd="10" destOrd="0" presId="urn:microsoft.com/office/officeart/2018/2/layout/IconVerticalSolidList"/>
    <dgm:cxn modelId="{36B91B42-BC57-4DAD-A142-C11F14709C8B}" type="presParOf" srcId="{8715E16D-20B6-48A3-B3DA-B8E4863A9F88}" destId="{37C390C8-4A1D-4162-864D-27A94ADBDB97}" srcOrd="0" destOrd="0" presId="urn:microsoft.com/office/officeart/2018/2/layout/IconVerticalSolidList"/>
    <dgm:cxn modelId="{3476E4B3-B5F1-4EB0-9D67-D37A7219FE90}" type="presParOf" srcId="{8715E16D-20B6-48A3-B3DA-B8E4863A9F88}" destId="{85C85046-E487-400C-A277-0D7FB1F7FC88}" srcOrd="1" destOrd="0" presId="urn:microsoft.com/office/officeart/2018/2/layout/IconVerticalSolidList"/>
    <dgm:cxn modelId="{8281384F-D32C-4E7D-B46F-C699ED400075}" type="presParOf" srcId="{8715E16D-20B6-48A3-B3DA-B8E4863A9F88}" destId="{C8ED5790-3683-4611-98DF-D96C1DBBAE00}" srcOrd="2" destOrd="0" presId="urn:microsoft.com/office/officeart/2018/2/layout/IconVerticalSolidList"/>
    <dgm:cxn modelId="{73AB8429-9B83-48B8-A992-FF797D911BC5}" type="presParOf" srcId="{8715E16D-20B6-48A3-B3DA-B8E4863A9F88}" destId="{80947C88-13C8-46FA-BD71-B755B6F30857}" srcOrd="3" destOrd="0" presId="urn:microsoft.com/office/officeart/2018/2/layout/IconVerticalSolidList"/>
    <dgm:cxn modelId="{C84B145F-1566-44EC-938D-E783A0FCCE78}" type="presParOf" srcId="{242A1D88-292B-4C80-A2E4-9E746FBB05F4}" destId="{45A58E08-1C52-4518-8384-49E7D403F697}" srcOrd="11" destOrd="0" presId="urn:microsoft.com/office/officeart/2018/2/layout/IconVerticalSolidList"/>
    <dgm:cxn modelId="{AEFF3E72-6178-4FDB-A792-34C0DDA078C2}" type="presParOf" srcId="{242A1D88-292B-4C80-A2E4-9E746FBB05F4}" destId="{F9502007-E79F-4FE0-9B5D-E9BFE48C830E}" srcOrd="12" destOrd="0" presId="urn:microsoft.com/office/officeart/2018/2/layout/IconVerticalSolidList"/>
    <dgm:cxn modelId="{B1A58B5F-467D-4C4D-B7C3-C7FDE2F05160}" type="presParOf" srcId="{F9502007-E79F-4FE0-9B5D-E9BFE48C830E}" destId="{F2F91324-0286-4D40-AE8F-8EE1EA77A3F6}" srcOrd="0" destOrd="0" presId="urn:microsoft.com/office/officeart/2018/2/layout/IconVerticalSolidList"/>
    <dgm:cxn modelId="{A133C6A2-2F23-457C-85B2-225C60F1089D}" type="presParOf" srcId="{F9502007-E79F-4FE0-9B5D-E9BFE48C830E}" destId="{1C0B5F6A-0FB5-4D7F-BD95-4FEE198CC935}" srcOrd="1" destOrd="0" presId="urn:microsoft.com/office/officeart/2018/2/layout/IconVerticalSolidList"/>
    <dgm:cxn modelId="{1F322B34-64E0-4C84-B9A7-19E034BF1F30}" type="presParOf" srcId="{F9502007-E79F-4FE0-9B5D-E9BFE48C830E}" destId="{FCA9C8E1-9568-4250-AAAE-5F1A51B77669}" srcOrd="2" destOrd="0" presId="urn:microsoft.com/office/officeart/2018/2/layout/IconVerticalSolidList"/>
    <dgm:cxn modelId="{455696FD-C564-4647-B303-EAE57FA7960A}" type="presParOf" srcId="{F9502007-E79F-4FE0-9B5D-E9BFE48C830E}" destId="{82873452-8C11-47DB-8501-692D035FEC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345BE-6E2A-4DA4-A0B4-41FEB9E0FE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49E132-6751-4AB8-963F-5E1192C22EED}">
      <dgm:prSet custT="1"/>
      <dgm:spPr>
        <a:solidFill>
          <a:srgbClr val="FF7F3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eorgia" panose="02040502050405020303" pitchFamily="18" charset="0"/>
            </a:rPr>
            <a:t>Selection bias due to non-random sample</a:t>
          </a:r>
          <a:endParaRPr lang="en-US" sz="2000" dirty="0"/>
        </a:p>
      </dgm:t>
    </dgm:pt>
    <dgm:pt modelId="{875C127E-9084-4EC1-9BB9-3FEDC587D2EF}" type="parTrans" cxnId="{5617961F-BB92-47EE-BA39-5FB5902BC6B9}">
      <dgm:prSet/>
      <dgm:spPr/>
      <dgm:t>
        <a:bodyPr/>
        <a:lstStyle/>
        <a:p>
          <a:endParaRPr lang="en-US"/>
        </a:p>
      </dgm:t>
    </dgm:pt>
    <dgm:pt modelId="{4FAF8ECF-7C73-4013-97AA-9076F63B82BB}" type="sibTrans" cxnId="{5617961F-BB92-47EE-BA39-5FB5902BC6B9}">
      <dgm:prSet/>
      <dgm:spPr/>
      <dgm:t>
        <a:bodyPr/>
        <a:lstStyle/>
        <a:p>
          <a:endParaRPr lang="en-US"/>
        </a:p>
      </dgm:t>
    </dgm:pt>
    <dgm:pt modelId="{59742D1E-6EE0-42A3-8F21-BABC382533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eorgia" panose="02040502050405020303" pitchFamily="18" charset="0"/>
            </a:rPr>
            <a:t>White/non-white is very broad </a:t>
          </a:r>
          <a:endParaRPr lang="en-US" sz="2000" dirty="0"/>
        </a:p>
      </dgm:t>
    </dgm:pt>
    <dgm:pt modelId="{C13395AC-A5B7-4448-A893-8B614EFA8FAD}" type="parTrans" cxnId="{14CC1D6F-F811-45C4-BA00-E95B889E4998}">
      <dgm:prSet/>
      <dgm:spPr/>
      <dgm:t>
        <a:bodyPr/>
        <a:lstStyle/>
        <a:p>
          <a:endParaRPr lang="en-US"/>
        </a:p>
      </dgm:t>
    </dgm:pt>
    <dgm:pt modelId="{34FD2151-70C9-4206-B96A-2CE8893DBA5D}" type="sibTrans" cxnId="{14CC1D6F-F811-45C4-BA00-E95B889E4998}">
      <dgm:prSet/>
      <dgm:spPr/>
      <dgm:t>
        <a:bodyPr/>
        <a:lstStyle/>
        <a:p>
          <a:endParaRPr lang="en-US"/>
        </a:p>
      </dgm:t>
    </dgm:pt>
    <dgm:pt modelId="{19831E24-A1F4-4A25-A9E9-A3AC4F9CD4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eorgia" panose="02040502050405020303" pitchFamily="18" charset="0"/>
            </a:rPr>
            <a:t>Racial identity is not inherently reflective of experiences of racial stigma and discrimination</a:t>
          </a:r>
          <a:endParaRPr lang="en-US" sz="2000" dirty="0"/>
        </a:p>
      </dgm:t>
    </dgm:pt>
    <dgm:pt modelId="{767C5F26-76B1-4B90-9240-3782C95AAA77}" type="parTrans" cxnId="{CFE83ACB-76D3-4BB7-A937-97F3DC4B57AD}">
      <dgm:prSet/>
      <dgm:spPr/>
      <dgm:t>
        <a:bodyPr/>
        <a:lstStyle/>
        <a:p>
          <a:endParaRPr lang="en-US"/>
        </a:p>
      </dgm:t>
    </dgm:pt>
    <dgm:pt modelId="{FC2802C4-DF30-4B6C-B8F2-76A6B5BE5469}" type="sibTrans" cxnId="{CFE83ACB-76D3-4BB7-A937-97F3DC4B57AD}">
      <dgm:prSet/>
      <dgm:spPr/>
      <dgm:t>
        <a:bodyPr/>
        <a:lstStyle/>
        <a:p>
          <a:endParaRPr lang="en-US"/>
        </a:p>
      </dgm:t>
    </dgm:pt>
    <dgm:pt modelId="{A71A96EF-D997-4A25-9539-480E651A7E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eorgia" panose="02040502050405020303" pitchFamily="18" charset="0"/>
            </a:rPr>
            <a:t>Do not know the race of staff</a:t>
          </a:r>
          <a:endParaRPr lang="en-US" sz="2000" dirty="0"/>
        </a:p>
      </dgm:t>
    </dgm:pt>
    <dgm:pt modelId="{12CD67A4-CE0C-4D04-BFEA-519BB41DDAF4}" type="parTrans" cxnId="{2AC426AA-6240-4582-8C2A-349743187DB7}">
      <dgm:prSet/>
      <dgm:spPr/>
      <dgm:t>
        <a:bodyPr/>
        <a:lstStyle/>
        <a:p>
          <a:endParaRPr lang="en-US"/>
        </a:p>
      </dgm:t>
    </dgm:pt>
    <dgm:pt modelId="{14DC1B2C-458A-49F8-AE03-4118D7BCE39A}" type="sibTrans" cxnId="{2AC426AA-6240-4582-8C2A-349743187DB7}">
      <dgm:prSet/>
      <dgm:spPr/>
      <dgm:t>
        <a:bodyPr/>
        <a:lstStyle/>
        <a:p>
          <a:endParaRPr lang="en-US"/>
        </a:p>
      </dgm:t>
    </dgm:pt>
    <dgm:pt modelId="{242A1D88-292B-4C80-A2E4-9E746FBB05F4}" type="pres">
      <dgm:prSet presAssocID="{FEF345BE-6E2A-4DA4-A0B4-41FEB9E0FED0}" presName="root" presStyleCnt="0">
        <dgm:presLayoutVars>
          <dgm:dir/>
          <dgm:resizeHandles val="exact"/>
        </dgm:presLayoutVars>
      </dgm:prSet>
      <dgm:spPr/>
    </dgm:pt>
    <dgm:pt modelId="{E435D709-F3FE-4EB9-A7C0-810DAFD08865}" type="pres">
      <dgm:prSet presAssocID="{8F49E132-6751-4AB8-963F-5E1192C22EED}" presName="compNode" presStyleCnt="0"/>
      <dgm:spPr/>
    </dgm:pt>
    <dgm:pt modelId="{1E272F15-CBF4-41D8-A44C-B00A1896DF13}" type="pres">
      <dgm:prSet presAssocID="{8F49E132-6751-4AB8-963F-5E1192C22EED}" presName="bgRect" presStyleLbl="bgShp" presStyleIdx="0" presStyleCnt="4"/>
      <dgm:spPr>
        <a:solidFill>
          <a:srgbClr val="FF7F32"/>
        </a:solidFill>
      </dgm:spPr>
    </dgm:pt>
    <dgm:pt modelId="{691B2084-A3B5-44B6-9ABC-FC342BB78394}" type="pres">
      <dgm:prSet presAssocID="{8F49E132-6751-4AB8-963F-5E1192C22E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women outline"/>
        </a:ext>
      </dgm:extLst>
    </dgm:pt>
    <dgm:pt modelId="{74E38E0A-9C52-4C96-957A-F467618078FB}" type="pres">
      <dgm:prSet presAssocID="{8F49E132-6751-4AB8-963F-5E1192C22EED}" presName="spaceRect" presStyleCnt="0"/>
      <dgm:spPr/>
    </dgm:pt>
    <dgm:pt modelId="{BAAD7CCE-DC77-4337-AE4D-D68A46700CF1}" type="pres">
      <dgm:prSet presAssocID="{8F49E132-6751-4AB8-963F-5E1192C22EED}" presName="parTx" presStyleLbl="revTx" presStyleIdx="0" presStyleCnt="4" custLinFactNeighborX="208" custLinFactNeighborY="-488">
        <dgm:presLayoutVars>
          <dgm:chMax val="0"/>
          <dgm:chPref val="0"/>
        </dgm:presLayoutVars>
      </dgm:prSet>
      <dgm:spPr/>
    </dgm:pt>
    <dgm:pt modelId="{EC617625-9178-4AA8-BD52-1BF4842AEA52}" type="pres">
      <dgm:prSet presAssocID="{4FAF8ECF-7C73-4013-97AA-9076F63B82BB}" presName="sibTrans" presStyleCnt="0"/>
      <dgm:spPr/>
    </dgm:pt>
    <dgm:pt modelId="{2862366B-5DC9-48B8-B0B6-AB1B74029F41}" type="pres">
      <dgm:prSet presAssocID="{59742D1E-6EE0-42A3-8F21-BABC382533C2}" presName="compNode" presStyleCnt="0"/>
      <dgm:spPr/>
    </dgm:pt>
    <dgm:pt modelId="{6D9DFC3A-4AF9-44A9-BD97-5C54E912E59C}" type="pres">
      <dgm:prSet presAssocID="{59742D1E-6EE0-42A3-8F21-BABC382533C2}" presName="bgRect" presStyleLbl="bgShp" presStyleIdx="1" presStyleCnt="4"/>
      <dgm:spPr>
        <a:solidFill>
          <a:srgbClr val="747474"/>
        </a:solidFill>
      </dgm:spPr>
    </dgm:pt>
    <dgm:pt modelId="{D9D92A95-2386-4CD5-BC2E-8EB868B98DBC}" type="pres">
      <dgm:prSet presAssocID="{59742D1E-6EE0-42A3-8F21-BABC382533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D666D541-7297-4788-B0F3-BE996D9E17AE}" type="pres">
      <dgm:prSet presAssocID="{59742D1E-6EE0-42A3-8F21-BABC382533C2}" presName="spaceRect" presStyleCnt="0"/>
      <dgm:spPr/>
    </dgm:pt>
    <dgm:pt modelId="{B7C4DD93-C4AA-405B-9216-3751B8966109}" type="pres">
      <dgm:prSet presAssocID="{59742D1E-6EE0-42A3-8F21-BABC382533C2}" presName="parTx" presStyleLbl="revTx" presStyleIdx="1" presStyleCnt="4">
        <dgm:presLayoutVars>
          <dgm:chMax val="0"/>
          <dgm:chPref val="0"/>
        </dgm:presLayoutVars>
      </dgm:prSet>
      <dgm:spPr/>
    </dgm:pt>
    <dgm:pt modelId="{228E75D1-996F-4EA4-A1E1-B4940A437E4B}" type="pres">
      <dgm:prSet presAssocID="{34FD2151-70C9-4206-B96A-2CE8893DBA5D}" presName="sibTrans" presStyleCnt="0"/>
      <dgm:spPr/>
    </dgm:pt>
    <dgm:pt modelId="{3A1FA0F1-AF2D-44C2-851E-B867FAFCB30A}" type="pres">
      <dgm:prSet presAssocID="{19831E24-A1F4-4A25-A9E9-A3AC4F9CD47C}" presName="compNode" presStyleCnt="0"/>
      <dgm:spPr/>
    </dgm:pt>
    <dgm:pt modelId="{6F98CDD1-3DA7-40B5-8105-EDBE3E586113}" type="pres">
      <dgm:prSet presAssocID="{19831E24-A1F4-4A25-A9E9-A3AC4F9CD47C}" presName="bgRect" presStyleLbl="bgShp" presStyleIdx="2" presStyleCnt="4"/>
      <dgm:spPr>
        <a:solidFill>
          <a:srgbClr val="78BE20"/>
        </a:solidFill>
      </dgm:spPr>
    </dgm:pt>
    <dgm:pt modelId="{71FE0C5B-360C-4B23-820C-466F07E34B52}" type="pres">
      <dgm:prSet presAssocID="{19831E24-A1F4-4A25-A9E9-A3AC4F9CD4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der outline"/>
        </a:ext>
      </dgm:extLst>
    </dgm:pt>
    <dgm:pt modelId="{4FE55465-1D3C-4FBB-8756-FA4B1C519DB3}" type="pres">
      <dgm:prSet presAssocID="{19831E24-A1F4-4A25-A9E9-A3AC4F9CD47C}" presName="spaceRect" presStyleCnt="0"/>
      <dgm:spPr/>
    </dgm:pt>
    <dgm:pt modelId="{F3BB9743-DCAA-40E8-A3F1-E2A7592E81E8}" type="pres">
      <dgm:prSet presAssocID="{19831E24-A1F4-4A25-A9E9-A3AC4F9CD47C}" presName="parTx" presStyleLbl="revTx" presStyleIdx="2" presStyleCnt="4">
        <dgm:presLayoutVars>
          <dgm:chMax val="0"/>
          <dgm:chPref val="0"/>
        </dgm:presLayoutVars>
      </dgm:prSet>
      <dgm:spPr/>
    </dgm:pt>
    <dgm:pt modelId="{6E5EB37C-BF29-437F-82A0-DD8FD7410D1F}" type="pres">
      <dgm:prSet presAssocID="{FC2802C4-DF30-4B6C-B8F2-76A6B5BE5469}" presName="sibTrans" presStyleCnt="0"/>
      <dgm:spPr/>
    </dgm:pt>
    <dgm:pt modelId="{DDE046B7-608C-4858-A00F-C5E71434735D}" type="pres">
      <dgm:prSet presAssocID="{A71A96EF-D997-4A25-9539-480E651A7E93}" presName="compNode" presStyleCnt="0"/>
      <dgm:spPr/>
    </dgm:pt>
    <dgm:pt modelId="{AE925EDF-54D6-4511-95A3-D304D1117ADF}" type="pres">
      <dgm:prSet presAssocID="{A71A96EF-D997-4A25-9539-480E651A7E93}" presName="bgRect" presStyleLbl="bgShp" presStyleIdx="3" presStyleCnt="4"/>
      <dgm:spPr>
        <a:solidFill>
          <a:srgbClr val="00A3E0"/>
        </a:solidFill>
      </dgm:spPr>
    </dgm:pt>
    <dgm:pt modelId="{FEEA8008-14B2-4F7D-ADDC-EB160A957E67}" type="pres">
      <dgm:prSet presAssocID="{A71A96EF-D997-4A25-9539-480E651A7E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 male outline"/>
        </a:ext>
      </dgm:extLst>
    </dgm:pt>
    <dgm:pt modelId="{5F5046F5-E9B5-4497-B4A1-185A92218940}" type="pres">
      <dgm:prSet presAssocID="{A71A96EF-D997-4A25-9539-480E651A7E93}" presName="spaceRect" presStyleCnt="0"/>
      <dgm:spPr/>
    </dgm:pt>
    <dgm:pt modelId="{D85E2592-DC21-4A8E-B9A8-E02732976601}" type="pres">
      <dgm:prSet presAssocID="{A71A96EF-D997-4A25-9539-480E651A7E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17961F-BB92-47EE-BA39-5FB5902BC6B9}" srcId="{FEF345BE-6E2A-4DA4-A0B4-41FEB9E0FED0}" destId="{8F49E132-6751-4AB8-963F-5E1192C22EED}" srcOrd="0" destOrd="0" parTransId="{875C127E-9084-4EC1-9BB9-3FEDC587D2EF}" sibTransId="{4FAF8ECF-7C73-4013-97AA-9076F63B82BB}"/>
    <dgm:cxn modelId="{AF89AA6E-5AC6-41B0-B1DF-6E0B14DDC009}" type="presOf" srcId="{19831E24-A1F4-4A25-A9E9-A3AC4F9CD47C}" destId="{F3BB9743-DCAA-40E8-A3F1-E2A7592E81E8}" srcOrd="0" destOrd="0" presId="urn:microsoft.com/office/officeart/2018/2/layout/IconVerticalSolidList"/>
    <dgm:cxn modelId="{14CC1D6F-F811-45C4-BA00-E95B889E4998}" srcId="{FEF345BE-6E2A-4DA4-A0B4-41FEB9E0FED0}" destId="{59742D1E-6EE0-42A3-8F21-BABC382533C2}" srcOrd="1" destOrd="0" parTransId="{C13395AC-A5B7-4448-A893-8B614EFA8FAD}" sibTransId="{34FD2151-70C9-4206-B96A-2CE8893DBA5D}"/>
    <dgm:cxn modelId="{A1654585-8E9C-4473-B16B-AF4B3006EDC0}" type="presOf" srcId="{8F49E132-6751-4AB8-963F-5E1192C22EED}" destId="{BAAD7CCE-DC77-4337-AE4D-D68A46700CF1}" srcOrd="0" destOrd="0" presId="urn:microsoft.com/office/officeart/2018/2/layout/IconVerticalSolidList"/>
    <dgm:cxn modelId="{54C86392-764B-4A4A-B583-5FF02FC4BFED}" type="presOf" srcId="{FEF345BE-6E2A-4DA4-A0B4-41FEB9E0FED0}" destId="{242A1D88-292B-4C80-A2E4-9E746FBB05F4}" srcOrd="0" destOrd="0" presId="urn:microsoft.com/office/officeart/2018/2/layout/IconVerticalSolidList"/>
    <dgm:cxn modelId="{75F4C5A2-D306-43D1-9AC0-24084EE98964}" type="presOf" srcId="{A71A96EF-D997-4A25-9539-480E651A7E93}" destId="{D85E2592-DC21-4A8E-B9A8-E02732976601}" srcOrd="0" destOrd="0" presId="urn:microsoft.com/office/officeart/2018/2/layout/IconVerticalSolidList"/>
    <dgm:cxn modelId="{2AC426AA-6240-4582-8C2A-349743187DB7}" srcId="{FEF345BE-6E2A-4DA4-A0B4-41FEB9E0FED0}" destId="{A71A96EF-D997-4A25-9539-480E651A7E93}" srcOrd="3" destOrd="0" parTransId="{12CD67A4-CE0C-4D04-BFEA-519BB41DDAF4}" sibTransId="{14DC1B2C-458A-49F8-AE03-4118D7BCE39A}"/>
    <dgm:cxn modelId="{CFE83ACB-76D3-4BB7-A937-97F3DC4B57AD}" srcId="{FEF345BE-6E2A-4DA4-A0B4-41FEB9E0FED0}" destId="{19831E24-A1F4-4A25-A9E9-A3AC4F9CD47C}" srcOrd="2" destOrd="0" parTransId="{767C5F26-76B1-4B90-9240-3782C95AAA77}" sibTransId="{FC2802C4-DF30-4B6C-B8F2-76A6B5BE5469}"/>
    <dgm:cxn modelId="{D02994F8-FEF7-4D72-9CBA-27617CC1D79B}" type="presOf" srcId="{59742D1E-6EE0-42A3-8F21-BABC382533C2}" destId="{B7C4DD93-C4AA-405B-9216-3751B8966109}" srcOrd="0" destOrd="0" presId="urn:microsoft.com/office/officeart/2018/2/layout/IconVerticalSolidList"/>
    <dgm:cxn modelId="{4CB3DC3A-BE53-4F9F-AAA5-30DD49F8D227}" type="presParOf" srcId="{242A1D88-292B-4C80-A2E4-9E746FBB05F4}" destId="{E435D709-F3FE-4EB9-A7C0-810DAFD08865}" srcOrd="0" destOrd="0" presId="urn:microsoft.com/office/officeart/2018/2/layout/IconVerticalSolidList"/>
    <dgm:cxn modelId="{914AAFC6-6FD7-4F17-B9B2-3DAB63C8012D}" type="presParOf" srcId="{E435D709-F3FE-4EB9-A7C0-810DAFD08865}" destId="{1E272F15-CBF4-41D8-A44C-B00A1896DF13}" srcOrd="0" destOrd="0" presId="urn:microsoft.com/office/officeart/2018/2/layout/IconVerticalSolidList"/>
    <dgm:cxn modelId="{5877ECBD-6954-4E91-A10A-A41368E1080F}" type="presParOf" srcId="{E435D709-F3FE-4EB9-A7C0-810DAFD08865}" destId="{691B2084-A3B5-44B6-9ABC-FC342BB78394}" srcOrd="1" destOrd="0" presId="urn:microsoft.com/office/officeart/2018/2/layout/IconVerticalSolidList"/>
    <dgm:cxn modelId="{EBDD1B40-A1AD-4295-B120-6C43C989683D}" type="presParOf" srcId="{E435D709-F3FE-4EB9-A7C0-810DAFD08865}" destId="{74E38E0A-9C52-4C96-957A-F467618078FB}" srcOrd="2" destOrd="0" presId="urn:microsoft.com/office/officeart/2018/2/layout/IconVerticalSolidList"/>
    <dgm:cxn modelId="{FDEF3A7B-30F1-455B-A92A-3F94BC59A2E1}" type="presParOf" srcId="{E435D709-F3FE-4EB9-A7C0-810DAFD08865}" destId="{BAAD7CCE-DC77-4337-AE4D-D68A46700CF1}" srcOrd="3" destOrd="0" presId="urn:microsoft.com/office/officeart/2018/2/layout/IconVerticalSolidList"/>
    <dgm:cxn modelId="{5E001DB8-CB41-4743-87D5-314096CBE578}" type="presParOf" srcId="{242A1D88-292B-4C80-A2E4-9E746FBB05F4}" destId="{EC617625-9178-4AA8-BD52-1BF4842AEA52}" srcOrd="1" destOrd="0" presId="urn:microsoft.com/office/officeart/2018/2/layout/IconVerticalSolidList"/>
    <dgm:cxn modelId="{0A88DEC2-5F37-4631-937C-D9F1E58700D9}" type="presParOf" srcId="{242A1D88-292B-4C80-A2E4-9E746FBB05F4}" destId="{2862366B-5DC9-48B8-B0B6-AB1B74029F41}" srcOrd="2" destOrd="0" presId="urn:microsoft.com/office/officeart/2018/2/layout/IconVerticalSolidList"/>
    <dgm:cxn modelId="{9F54280B-934D-4B68-815F-7BD947A0BCDC}" type="presParOf" srcId="{2862366B-5DC9-48B8-B0B6-AB1B74029F41}" destId="{6D9DFC3A-4AF9-44A9-BD97-5C54E912E59C}" srcOrd="0" destOrd="0" presId="urn:microsoft.com/office/officeart/2018/2/layout/IconVerticalSolidList"/>
    <dgm:cxn modelId="{25498122-82DE-41B9-8EC4-1D2E6BF98CC1}" type="presParOf" srcId="{2862366B-5DC9-48B8-B0B6-AB1B74029F41}" destId="{D9D92A95-2386-4CD5-BC2E-8EB868B98DBC}" srcOrd="1" destOrd="0" presId="urn:microsoft.com/office/officeart/2018/2/layout/IconVerticalSolidList"/>
    <dgm:cxn modelId="{E2054B17-175E-45F3-A8D8-A41BE81FB1C6}" type="presParOf" srcId="{2862366B-5DC9-48B8-B0B6-AB1B74029F41}" destId="{D666D541-7297-4788-B0F3-BE996D9E17AE}" srcOrd="2" destOrd="0" presId="urn:microsoft.com/office/officeart/2018/2/layout/IconVerticalSolidList"/>
    <dgm:cxn modelId="{C0A2A671-3163-40BE-93EF-90D738485693}" type="presParOf" srcId="{2862366B-5DC9-48B8-B0B6-AB1B74029F41}" destId="{B7C4DD93-C4AA-405B-9216-3751B8966109}" srcOrd="3" destOrd="0" presId="urn:microsoft.com/office/officeart/2018/2/layout/IconVerticalSolidList"/>
    <dgm:cxn modelId="{34CFA8C4-E443-4690-8919-7488DD07D658}" type="presParOf" srcId="{242A1D88-292B-4C80-A2E4-9E746FBB05F4}" destId="{228E75D1-996F-4EA4-A1E1-B4940A437E4B}" srcOrd="3" destOrd="0" presId="urn:microsoft.com/office/officeart/2018/2/layout/IconVerticalSolidList"/>
    <dgm:cxn modelId="{90625E12-4045-4D6D-ADE5-CF5811341C1C}" type="presParOf" srcId="{242A1D88-292B-4C80-A2E4-9E746FBB05F4}" destId="{3A1FA0F1-AF2D-44C2-851E-B867FAFCB30A}" srcOrd="4" destOrd="0" presId="urn:microsoft.com/office/officeart/2018/2/layout/IconVerticalSolidList"/>
    <dgm:cxn modelId="{2847C646-259B-476D-8A2A-367CAA47A83B}" type="presParOf" srcId="{3A1FA0F1-AF2D-44C2-851E-B867FAFCB30A}" destId="{6F98CDD1-3DA7-40B5-8105-EDBE3E586113}" srcOrd="0" destOrd="0" presId="urn:microsoft.com/office/officeart/2018/2/layout/IconVerticalSolidList"/>
    <dgm:cxn modelId="{7DA03C97-EF69-4852-B4DF-6309F2DDD632}" type="presParOf" srcId="{3A1FA0F1-AF2D-44C2-851E-B867FAFCB30A}" destId="{71FE0C5B-360C-4B23-820C-466F07E34B52}" srcOrd="1" destOrd="0" presId="urn:microsoft.com/office/officeart/2018/2/layout/IconVerticalSolidList"/>
    <dgm:cxn modelId="{5A3533AF-66A0-42F9-8A72-3DD6E7CBEC4B}" type="presParOf" srcId="{3A1FA0F1-AF2D-44C2-851E-B867FAFCB30A}" destId="{4FE55465-1D3C-4FBB-8756-FA4B1C519DB3}" srcOrd="2" destOrd="0" presId="urn:microsoft.com/office/officeart/2018/2/layout/IconVerticalSolidList"/>
    <dgm:cxn modelId="{F51CFE66-665A-4B0C-B801-F0F13A9E4FF8}" type="presParOf" srcId="{3A1FA0F1-AF2D-44C2-851E-B867FAFCB30A}" destId="{F3BB9743-DCAA-40E8-A3F1-E2A7592E81E8}" srcOrd="3" destOrd="0" presId="urn:microsoft.com/office/officeart/2018/2/layout/IconVerticalSolidList"/>
    <dgm:cxn modelId="{EE182A3B-7D9A-4EC8-84E6-380A9647ADE5}" type="presParOf" srcId="{242A1D88-292B-4C80-A2E4-9E746FBB05F4}" destId="{6E5EB37C-BF29-437F-82A0-DD8FD7410D1F}" srcOrd="5" destOrd="0" presId="urn:microsoft.com/office/officeart/2018/2/layout/IconVerticalSolidList"/>
    <dgm:cxn modelId="{075269EC-9401-462E-B001-3AABF9FB8921}" type="presParOf" srcId="{242A1D88-292B-4C80-A2E4-9E746FBB05F4}" destId="{DDE046B7-608C-4858-A00F-C5E71434735D}" srcOrd="6" destOrd="0" presId="urn:microsoft.com/office/officeart/2018/2/layout/IconVerticalSolidList"/>
    <dgm:cxn modelId="{E3F8B5CD-07E2-4433-92C7-310CAF025552}" type="presParOf" srcId="{DDE046B7-608C-4858-A00F-C5E71434735D}" destId="{AE925EDF-54D6-4511-95A3-D304D1117ADF}" srcOrd="0" destOrd="0" presId="urn:microsoft.com/office/officeart/2018/2/layout/IconVerticalSolidList"/>
    <dgm:cxn modelId="{61197E41-82FA-4D3B-9A90-0AC40BC62F2A}" type="presParOf" srcId="{DDE046B7-608C-4858-A00F-C5E71434735D}" destId="{FEEA8008-14B2-4F7D-ADDC-EB160A957E67}" srcOrd="1" destOrd="0" presId="urn:microsoft.com/office/officeart/2018/2/layout/IconVerticalSolidList"/>
    <dgm:cxn modelId="{7429D96B-9C1D-46F2-B1A7-F375C70DC971}" type="presParOf" srcId="{DDE046B7-608C-4858-A00F-C5E71434735D}" destId="{5F5046F5-E9B5-4497-B4A1-185A92218940}" srcOrd="2" destOrd="0" presId="urn:microsoft.com/office/officeart/2018/2/layout/IconVerticalSolidList"/>
    <dgm:cxn modelId="{388B0E1E-1538-4E3B-9B5D-19FC5F9718E1}" type="presParOf" srcId="{DDE046B7-608C-4858-A00F-C5E71434735D}" destId="{D85E2592-DC21-4A8E-B9A8-E027329766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7F5C8-50B6-45E5-A39B-470F7B6D26CD}">
      <dsp:nvSpPr>
        <dsp:cNvPr id="0" name=""/>
        <dsp:cNvSpPr/>
      </dsp:nvSpPr>
      <dsp:spPr>
        <a:xfrm>
          <a:off x="1283" y="73665"/>
          <a:ext cx="4205213" cy="4205213"/>
        </a:xfrm>
        <a:prstGeom prst="roundRect">
          <a:avLst/>
        </a:prstGeom>
        <a:solidFill>
          <a:srgbClr val="FFC6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eorgia" panose="02040502050405020303" pitchFamily="18" charset="0"/>
            </a:rPr>
            <a:t>What general themes emerge from the responses to the question “</a:t>
          </a:r>
          <a:r>
            <a:rPr lang="en-US" sz="3300" i="1" kern="1200" dirty="0">
              <a:latin typeface="Georgia" panose="02040502050405020303" pitchFamily="18" charset="0"/>
            </a:rPr>
            <a:t>tell me about your best experience with a staff member at this prison</a:t>
          </a:r>
          <a:r>
            <a:rPr lang="en-US" sz="3300" kern="1200" dirty="0">
              <a:latin typeface="Georgia" panose="02040502050405020303" pitchFamily="18" charset="0"/>
            </a:rPr>
            <a:t>”?</a:t>
          </a:r>
        </a:p>
      </dsp:txBody>
      <dsp:txXfrm>
        <a:off x="206565" y="278947"/>
        <a:ext cx="3794649" cy="3794649"/>
      </dsp:txXfrm>
    </dsp:sp>
    <dsp:sp modelId="{76733488-299C-4AE0-895A-450C2DEA7D03}">
      <dsp:nvSpPr>
        <dsp:cNvPr id="0" name=""/>
        <dsp:cNvSpPr/>
      </dsp:nvSpPr>
      <dsp:spPr>
        <a:xfrm rot="5400000">
          <a:off x="4553426" y="1619081"/>
          <a:ext cx="1471824" cy="1114381"/>
        </a:xfrm>
        <a:prstGeom prst="triangle">
          <a:avLst/>
        </a:prstGeom>
        <a:solidFill>
          <a:srgbClr val="FFC62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9B6C3-C4A8-471D-85C4-D5E729203EE4}">
      <dsp:nvSpPr>
        <dsp:cNvPr id="0" name=""/>
        <dsp:cNvSpPr/>
      </dsp:nvSpPr>
      <dsp:spPr>
        <a:xfrm>
          <a:off x="6309103" y="73665"/>
          <a:ext cx="4205213" cy="4205213"/>
        </a:xfrm>
        <a:prstGeom prst="roundRect">
          <a:avLst/>
        </a:prstGeom>
        <a:solidFill>
          <a:srgbClr val="747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eorgia" panose="02040502050405020303" pitchFamily="18" charset="0"/>
            </a:rPr>
            <a:t>Are there variations in themes based on racial/ethnic identity of respondents?</a:t>
          </a:r>
        </a:p>
      </dsp:txBody>
      <dsp:txXfrm>
        <a:off x="6514385" y="278947"/>
        <a:ext cx="3794649" cy="3794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72F15-CBF4-41D8-A44C-B00A1896DF1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rgbClr val="FF7F3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B2084-A3B5-44B6-9ABC-FC342BB78394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7CCE-DC77-4337-AE4D-D68A46700CF1}">
      <dsp:nvSpPr>
        <dsp:cNvPr id="0" name=""/>
        <dsp:cNvSpPr/>
      </dsp:nvSpPr>
      <dsp:spPr>
        <a:xfrm>
          <a:off x="799588" y="0"/>
          <a:ext cx="5714015" cy="692284"/>
        </a:xfrm>
        <a:prstGeom prst="rect">
          <a:avLst/>
        </a:prstGeom>
        <a:solidFill>
          <a:srgbClr val="FF7F3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200 responses uploaded to </a:t>
          </a:r>
          <a:r>
            <a:rPr lang="en-US" sz="1800" kern="1200" dirty="0" err="1">
              <a:latin typeface="Georgia" panose="02040502050405020303" pitchFamily="18" charset="0"/>
            </a:rPr>
            <a:t>Atlas.ti</a:t>
          </a:r>
          <a:r>
            <a:rPr lang="en-US" sz="1800" kern="1200" dirty="0">
              <a:latin typeface="Georgia" panose="02040502050405020303" pitchFamily="18" charset="0"/>
            </a:rPr>
            <a:t>. All 200 responses reviewed by two graduate student coders</a:t>
          </a:r>
        </a:p>
      </dsp:txBody>
      <dsp:txXfrm>
        <a:off x="799588" y="0"/>
        <a:ext cx="5714015" cy="692284"/>
      </dsp:txXfrm>
    </dsp:sp>
    <dsp:sp modelId="{6D9DFC3A-4AF9-44A9-BD97-5C54E912E59C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rgbClr val="7474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92A95-2386-4CD5-BC2E-8EB868B98DBC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4DD93-C4AA-405B-9216-3751B8966109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Each coder open-codes initial 20% of responses</a:t>
          </a:r>
        </a:p>
      </dsp:txBody>
      <dsp:txXfrm>
        <a:off x="799588" y="865858"/>
        <a:ext cx="5714015" cy="692284"/>
      </dsp:txXfrm>
    </dsp:sp>
    <dsp:sp modelId="{6F98CDD1-3DA7-40B5-8105-EDBE3E586113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rgbClr val="FFC62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E0C5B-360C-4B23-820C-466F07E34B52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B9743-DCAA-40E8-A3F1-E2A7592E81E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Coders meet to discuss coding decisions and establish coding scheme</a:t>
          </a:r>
        </a:p>
      </dsp:txBody>
      <dsp:txXfrm>
        <a:off x="799588" y="1731214"/>
        <a:ext cx="5714015" cy="692284"/>
      </dsp:txXfrm>
    </dsp:sp>
    <dsp:sp modelId="{AE925EDF-54D6-4511-95A3-D304D1117ADF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rgbClr val="00A3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A8008-14B2-4F7D-ADDC-EB160A957E67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2592-DC21-4A8E-B9A8-E02732976601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Each coder re-coded initial 20% of responses based on established coding scheme</a:t>
          </a:r>
        </a:p>
      </dsp:txBody>
      <dsp:txXfrm>
        <a:off x="799588" y="2596570"/>
        <a:ext cx="5714015" cy="692284"/>
      </dsp:txXfrm>
    </dsp:sp>
    <dsp:sp modelId="{BDD82881-6634-4C49-ADE2-884D5D03A9C2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rgbClr val="78BE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A05CF-9585-4D7F-81FC-E5750DFD294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6BF1-227A-4695-AE68-E80E9DC71088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Coders meet to calculate intercoder agreement</a:t>
          </a:r>
        </a:p>
      </dsp:txBody>
      <dsp:txXfrm>
        <a:off x="799588" y="3461926"/>
        <a:ext cx="5714015" cy="692284"/>
      </dsp:txXfrm>
    </dsp:sp>
    <dsp:sp modelId="{37C390C8-4A1D-4162-864D-27A94ADBDB97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rgbClr val="FF7F3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85046-E487-400C-A277-0D7FB1F7FC88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7C88-13C8-46FA-BD71-B755B6F30857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Remaining 80% of responses was split between two coders to be coded using the established coding scheme</a:t>
          </a:r>
        </a:p>
      </dsp:txBody>
      <dsp:txXfrm>
        <a:off x="799588" y="4327282"/>
        <a:ext cx="5714015" cy="692284"/>
      </dsp:txXfrm>
    </dsp:sp>
    <dsp:sp modelId="{F2F91324-0286-4D40-AE8F-8EE1EA77A3F6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rgbClr val="7474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B5F6A-0FB5-4D7F-BD95-4FEE198CC93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73452-8C11-47DB-8501-692D035FEC84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Coders met to create thematic groupings of codes, creating major themes and subthemes</a:t>
          </a:r>
        </a:p>
      </dsp:txBody>
      <dsp:txXfrm>
        <a:off x="799588" y="5192638"/>
        <a:ext cx="5714015" cy="692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72F15-CBF4-41D8-A44C-B00A1896DF1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rgbClr val="FF7F3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B2084-A3B5-44B6-9ABC-FC342BB7839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7CCE-DC77-4337-AE4D-D68A46700CF1}">
      <dsp:nvSpPr>
        <dsp:cNvPr id="0" name=""/>
        <dsp:cNvSpPr/>
      </dsp:nvSpPr>
      <dsp:spPr>
        <a:xfrm>
          <a:off x="1429899" y="0"/>
          <a:ext cx="5083704" cy="1238008"/>
        </a:xfrm>
        <a:prstGeom prst="rect">
          <a:avLst/>
        </a:prstGeom>
        <a:solidFill>
          <a:srgbClr val="FF7F3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Selection bias due to non-random sample</a:t>
          </a:r>
          <a:endParaRPr lang="en-US" sz="2000" kern="1200" dirty="0"/>
        </a:p>
      </dsp:txBody>
      <dsp:txXfrm>
        <a:off x="1429899" y="0"/>
        <a:ext cx="5083704" cy="1238008"/>
      </dsp:txXfrm>
    </dsp:sp>
    <dsp:sp modelId="{6D9DFC3A-4AF9-44A9-BD97-5C54E912E59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rgbClr val="7474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92A95-2386-4CD5-BC2E-8EB868B98D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4DD93-C4AA-405B-9216-3751B896610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White/non-white is very broad </a:t>
          </a:r>
          <a:endParaRPr lang="en-US" sz="2000" kern="1200" dirty="0"/>
        </a:p>
      </dsp:txBody>
      <dsp:txXfrm>
        <a:off x="1429899" y="1549953"/>
        <a:ext cx="5083704" cy="1238008"/>
      </dsp:txXfrm>
    </dsp:sp>
    <dsp:sp modelId="{6F98CDD1-3DA7-40B5-8105-EDBE3E58611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rgbClr val="78BE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E0C5B-360C-4B23-820C-466F07E34B5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B9743-DCAA-40E8-A3F1-E2A7592E81E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Racial identity is not inherently reflective of experiences of racial stigma and discrimination</a:t>
          </a:r>
          <a:endParaRPr lang="en-US" sz="2000" kern="1200" dirty="0"/>
        </a:p>
      </dsp:txBody>
      <dsp:txXfrm>
        <a:off x="1429899" y="3097464"/>
        <a:ext cx="5083704" cy="1238008"/>
      </dsp:txXfrm>
    </dsp:sp>
    <dsp:sp modelId="{AE925EDF-54D6-4511-95A3-D304D1117AD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rgbClr val="00A3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A8008-14B2-4F7D-ADDC-EB160A957E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2592-DC21-4A8E-B9A8-E0273297660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Do not know the race of staff</a:t>
          </a:r>
          <a:endParaRPr lang="en-US" sz="20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94CF-0505-4069-960D-7AB59F12E31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5AB6-C7B1-4AE2-895E-91096C0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1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5AB6-C7B1-4AE2-895E-91096C036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951-3187-0A94-CC4A-1083E6F5A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639D-BDF1-AED8-98FA-B578ED6F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6EEF-D92F-A0C3-222B-8A1B90F8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BAC4-C28B-467F-91F0-B946F9DD79F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FB73-F449-162D-60FF-F2DA849D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92C3-1C58-E328-5C24-E2E9E0D5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6D6-3A7C-1FBF-CA27-F189F4C8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E0D2-0007-5565-7FF4-42320D73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A3CF-1A94-5665-23F0-AE83A48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BE06-0B4E-4966-8772-5479DA947F4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170E-200B-C1B6-DEAC-A2D704D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D9BD-E004-860B-D30B-81AEFB6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48C5-C06C-84BE-5FF5-11E5D2E0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592D9-6BD7-BF91-FF5B-B281C75EE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A723-4441-0031-9FE8-283C2223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B686-BBD3-4D3B-B292-6B318DE637DD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278F-58EE-CAC7-B7A9-7484ACF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7388-1C48-6949-7D11-942FC106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3B67-224A-D855-81FE-6D220BC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3E13-5C13-CD07-59B0-20A7F183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64A4-BB17-ACB6-B150-95BFFFD6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C877-554F-497D-ABC9-12530F4E106D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8F2F-24C2-FE17-129E-A930AC49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4E5A-8846-F145-D4BA-8A72DA70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1367-BE0E-0694-512E-2897EF45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3E09-080D-A591-B540-29F2D52F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4EA2-C037-1818-E848-89F6A808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C52C-A70D-4FC8-B116-16A844C4D7A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36CC-119B-A56C-4D5E-E3B8D08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C3E9-8144-0ED7-18B1-6A73499A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A3C4-EED2-4BB3-2508-738FCAD0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AF7C-35BE-8981-0B90-02FE17697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B1426-EB5E-9C1F-D151-1A5FD78B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F446-A5C4-0AE1-C067-94671F9E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B82-F53F-4C31-A4FE-475A6650F9CD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F7C5-AEEA-80BE-731A-61262F01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C572-F4E7-08D2-4673-260A962B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A130-FC48-4B89-014A-5C4DC9E5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CC80-BC9F-1799-1CA2-013B530D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B5BD2-0005-4869-0F80-76A9EB03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585EA-3EC0-37C2-639B-3F8AFEE2D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96CBA-474C-7A6A-1406-630024BC4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4B738-1F3C-A4BF-E561-97265BE8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D5C9-B148-417D-BD32-FCAA238E9EEF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D1E60-0F11-86D4-72E8-9006C89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5B1A2-BF6B-3285-17DA-4BBC5738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3DB7-DB46-9577-4D97-8E6C3F3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D409C-9D94-FB2D-8AF0-6BFAFF59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8CA2-6247-42B4-9875-D741E9FD102E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9905A-69C1-D232-3120-30FAAEA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EF000-3D66-4DE8-40D3-1FB4BE3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69AB1-1329-58B8-A96E-AC8DBEB9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E84A-5FD0-4A11-87EB-CD8CB7A8F894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FB34-EB22-324B-4AF3-92A664B7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4B4A-07B5-02AD-2114-8B37F5C9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818E-16B5-0170-4E9A-DB7F364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8398-62FF-499E-5961-32D7844D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86A9-87FA-E348-7B77-0DA88FB8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16EF-FFD5-3646-14CA-42C3271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7BC-0171-48F3-BD67-625F85C472B4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D194E-59CC-3FBF-3574-07204317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1B1E-6BCD-A869-E1C7-82F6C112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68C-ABD7-1E14-C0E5-A0581B53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25DD3-90C2-643F-6546-EA7F9D54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6072-9DB2-ECD4-3858-A77BA3A7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F466B-5D9C-096A-4D15-C2E0EA9B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1A14-70CA-4F6D-BA60-0D51A186DD6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FFA9-5D9E-53DC-DA94-1A8F9792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0446-1DA2-A488-1492-4EC4FC4E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75D1A-54E6-11EE-EC92-D3B5AA78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8875-8673-EA2E-FC15-E1C85A53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1E50-2A26-518D-7E00-A46FABF55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9499-7F3A-4BCC-BB16-A6D66D7F291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E9A3-C11F-B0CA-B055-916C9163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American Society of Criminology Conference, November 2022, Atlanta, 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E78C-9D33-3F77-022B-4894F36E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1AC-81C1-43DF-B2AE-C5E7641A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 dirty="0">
                <a:latin typeface="Georgia" panose="02040502050405020303" pitchFamily="18" charset="0"/>
              </a:rPr>
              <a:t>Changing the Narrative: Racial and Ethnic Variations in Positive Interactions between Prison Staff and Incarcerated Women</a:t>
            </a:r>
            <a:endParaRPr lang="en-US" sz="31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 sz="1500">
                <a:latin typeface="Georgia" panose="02040502050405020303" pitchFamily="18" charset="0"/>
              </a:rPr>
              <a:t>Alexis Klemm, B.S.</a:t>
            </a:r>
          </a:p>
          <a:p>
            <a:pPr algn="r"/>
            <a:r>
              <a:rPr lang="en-US" sz="1500">
                <a:latin typeface="Georgia" panose="02040502050405020303" pitchFamily="18" charset="0"/>
              </a:rPr>
              <a:t>School of Criminology and Criminal Justice</a:t>
            </a:r>
          </a:p>
          <a:p>
            <a:pPr algn="r"/>
            <a:r>
              <a:rPr lang="en-US" sz="1500">
                <a:latin typeface="Georgia" panose="02040502050405020303" pitchFamily="18" charset="0"/>
              </a:rPr>
              <a:t>Arizona State University </a:t>
            </a:r>
          </a:p>
          <a:p>
            <a:pPr algn="r"/>
            <a:r>
              <a:rPr lang="en-US" sz="1500">
                <a:latin typeface="Georgia" panose="02040502050405020303" pitchFamily="18" charset="0"/>
              </a:rPr>
              <a:t>aklemm@asu.edu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C3DB-9064-7374-6B00-D6932786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440" y="6361698"/>
            <a:ext cx="5605272" cy="3657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American Society of Criminology Conference, November 2022, Atlanta, GA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C4BEFF8-74D2-5B43-EAD9-472B4210E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62" y="2880669"/>
            <a:ext cx="2621772" cy="11470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3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Limitations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FF6D-1B4E-0BE2-224B-469CDD4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E7F1AC-81C1-43DF-B2AE-C5E7641A13D9}" type="slidenum">
              <a:rPr lang="en-US" b="1">
                <a:solidFill>
                  <a:prstClr val="black">
                    <a:tint val="75000"/>
                  </a:prstClr>
                </a:solidFill>
                <a:latin typeface="Georgia" panose="02040502050405020303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b="1">
              <a:solidFill>
                <a:prstClr val="black">
                  <a:tint val="75000"/>
                </a:prst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BA334B5-5482-9A0F-33DC-50BDF1CF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9735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8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Next Steps</a:t>
            </a:r>
            <a:endParaRPr lang="en-US" sz="4100" dirty="0">
              <a:latin typeface="Georgia" panose="02040502050405020303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8AAB-8721-2BC7-FCBA-686C8A5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1119" y="5501795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7D7667-814E-6A8B-A16B-B051B4A43144}"/>
              </a:ext>
            </a:extLst>
          </p:cNvPr>
          <p:cNvSpPr txBox="1">
            <a:spLocks/>
          </p:cNvSpPr>
          <p:nvPr/>
        </p:nvSpPr>
        <p:spPr>
          <a:xfrm>
            <a:off x="5041334" y="701042"/>
            <a:ext cx="6173333" cy="526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panose="02040502050405020303" pitchFamily="18" charset="0"/>
              </a:rPr>
              <a:t>Plan to further collapse themes into categories of ‘relational’ and ‘instrumental’ to determine likelihood of reporting different types of support by race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Kindness and Support from Staff &amp; Treated with Humanity and Respect &gt; Relational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Practical Assistance from Staff &amp; Staff Effort and Responsiveness &gt; Instrumental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Plan to recode race and expand race categories for analyses</a:t>
            </a:r>
          </a:p>
        </p:txBody>
      </p:sp>
    </p:spTree>
    <p:extLst>
      <p:ext uri="{BB962C8B-B14F-4D97-AF65-F5344CB8AC3E}">
        <p14:creationId xmlns:p14="http://schemas.microsoft.com/office/powerpoint/2010/main" val="253347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8B568BC-D6AD-D763-66FF-38F6885E91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8743"/>
          <a:stretch/>
        </p:blipFill>
        <p:spPr>
          <a:xfrm>
            <a:off x="507957" y="424278"/>
            <a:ext cx="6586938" cy="555647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054172-CBE4-ED54-EE07-9B08933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1AC-81C1-43DF-B2AE-C5E7641A13D9}" type="slidenum">
              <a:rPr lang="en-US" sz="2000" b="1" smtClean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fld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8FE46-A3EA-EC3E-7BF7-5F9BECA7BF99}"/>
              </a:ext>
            </a:extLst>
          </p:cNvPr>
          <p:cNvSpPr txBox="1"/>
          <p:nvPr/>
        </p:nvSpPr>
        <p:spPr>
          <a:xfrm>
            <a:off x="7507780" y="424278"/>
            <a:ext cx="4176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“A teacher in GED class had so much faith in me. He didn't push too hard, but I could tell he saw the potential in me when I didn't see it in myself. </a:t>
            </a:r>
            <a:r>
              <a:rPr lang="en-US" sz="3600" b="0" i="1" u="none" strike="noStrike" dirty="0">
                <a:solidFill>
                  <a:srgbClr val="FFC627"/>
                </a:solidFill>
                <a:effectLst/>
                <a:latin typeface="Georgia" panose="02040502050405020303" pitchFamily="18" charset="0"/>
              </a:rPr>
              <a:t>He never gave up on me</a:t>
            </a:r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."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CEC12-4BCF-0530-FF01-EBC047492A25}"/>
              </a:ext>
            </a:extLst>
          </p:cNvPr>
          <p:cNvSpPr txBox="1"/>
          <p:nvPr/>
        </p:nvSpPr>
        <p:spPr>
          <a:xfrm>
            <a:off x="507957" y="6072918"/>
            <a:ext cx="658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2019 Inside Out Prison Exchange Program Class,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ASPC-Perryville</a:t>
            </a:r>
          </a:p>
        </p:txBody>
      </p:sp>
    </p:spTree>
    <p:extLst>
      <p:ext uri="{BB962C8B-B14F-4D97-AF65-F5344CB8AC3E}">
        <p14:creationId xmlns:p14="http://schemas.microsoft.com/office/powerpoint/2010/main" val="36383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891658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b="1" dirty="0">
                <a:latin typeface="Georgia" panose="02040502050405020303" pitchFamily="18" charset="0"/>
              </a:rPr>
              <a:t>Thank you!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021" y="3035439"/>
            <a:ext cx="6247720" cy="1937183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latin typeface="Georgia" panose="02040502050405020303" pitchFamily="18" charset="0"/>
              </a:rPr>
              <a:t>Alexis Klemm, B.S.</a:t>
            </a:r>
          </a:p>
          <a:p>
            <a:pPr algn="r"/>
            <a:r>
              <a:rPr lang="en-US" sz="2800" dirty="0">
                <a:latin typeface="Georgia" panose="02040502050405020303" pitchFamily="18" charset="0"/>
              </a:rPr>
              <a:t>Email: aklemm@asu.edu</a:t>
            </a:r>
          </a:p>
          <a:p>
            <a:pPr algn="r"/>
            <a:r>
              <a:rPr lang="en-US" sz="2800" dirty="0">
                <a:latin typeface="Georgia" panose="02040502050405020303" pitchFamily="18" charset="0"/>
              </a:rPr>
              <a:t>Twitter: @AlexisKlemm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C3DB-9064-7374-6B00-D6932786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440" y="6361698"/>
            <a:ext cx="5605272" cy="3657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American Society of Criminology Conference, November 2022, Atlanta, GA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C4BEFF8-74D2-5B43-EAD9-472B4210E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62" y="2880669"/>
            <a:ext cx="2621772" cy="11470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2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7FB76A1-D131-F3B1-BD43-AA880993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50375"/>
              </p:ext>
            </p:extLst>
          </p:nvPr>
        </p:nvGraphicFramePr>
        <p:xfrm>
          <a:off x="641774" y="3035439"/>
          <a:ext cx="10905052" cy="1035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263">
                  <a:extLst>
                    <a:ext uri="{9D8B030D-6E8A-4147-A177-3AD203B41FA5}">
                      <a16:colId xmlns:a16="http://schemas.microsoft.com/office/drawing/2014/main" val="1847752356"/>
                    </a:ext>
                  </a:extLst>
                </a:gridCol>
                <a:gridCol w="2726263">
                  <a:extLst>
                    <a:ext uri="{9D8B030D-6E8A-4147-A177-3AD203B41FA5}">
                      <a16:colId xmlns:a16="http://schemas.microsoft.com/office/drawing/2014/main" val="1856719598"/>
                    </a:ext>
                  </a:extLst>
                </a:gridCol>
                <a:gridCol w="2726263">
                  <a:extLst>
                    <a:ext uri="{9D8B030D-6E8A-4147-A177-3AD203B41FA5}">
                      <a16:colId xmlns:a16="http://schemas.microsoft.com/office/drawing/2014/main" val="544681725"/>
                    </a:ext>
                  </a:extLst>
                </a:gridCol>
                <a:gridCol w="2726263">
                  <a:extLst>
                    <a:ext uri="{9D8B030D-6E8A-4147-A177-3AD203B41FA5}">
                      <a16:colId xmlns:a16="http://schemas.microsoft.com/office/drawing/2014/main" val="3280509078"/>
                    </a:ext>
                  </a:extLst>
                </a:gridCol>
              </a:tblGrid>
              <a:tr h="1035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 Positive Experiences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(6%, n=12)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Best Experience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(12%, n=24)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 or Mixed Experiences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(4.5%, n=9)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Don’t Know or Skipped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(2.5%, n=5)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8969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0070ECA-6A37-0EBF-D714-740ADBDF8D1D}"/>
              </a:ext>
            </a:extLst>
          </p:cNvPr>
          <p:cNvSpPr txBox="1">
            <a:spLocks/>
          </p:cNvSpPr>
          <p:nvPr/>
        </p:nvSpPr>
        <p:spPr>
          <a:xfrm>
            <a:off x="836500" y="353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Georgia" panose="02040502050405020303" pitchFamily="18" charset="0"/>
              </a:rPr>
              <a:t>Additional Themes</a:t>
            </a:r>
          </a:p>
        </p:txBody>
      </p:sp>
    </p:spTree>
    <p:extLst>
      <p:ext uri="{BB962C8B-B14F-4D97-AF65-F5344CB8AC3E}">
        <p14:creationId xmlns:p14="http://schemas.microsoft.com/office/powerpoint/2010/main" val="80631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070ECA-6A37-0EBF-D714-740ADBDF8D1D}"/>
              </a:ext>
            </a:extLst>
          </p:cNvPr>
          <p:cNvSpPr txBox="1">
            <a:spLocks/>
          </p:cNvSpPr>
          <p:nvPr/>
        </p:nvSpPr>
        <p:spPr>
          <a:xfrm>
            <a:off x="836500" y="353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Georgia" panose="02040502050405020303" pitchFamily="18" charset="0"/>
              </a:rPr>
              <a:t>Full Results</a:t>
            </a:r>
          </a:p>
        </p:txBody>
      </p:sp>
      <p:pic>
        <p:nvPicPr>
          <p:cNvPr id="2" name="Picture 1" descr="Table&#10;&#10;Description automatically generated with medium confidence">
            <a:extLst>
              <a:ext uri="{FF2B5EF4-FFF2-40B4-BE49-F238E27FC236}">
                <a16:creationId xmlns:a16="http://schemas.microsoft.com/office/drawing/2014/main" id="{24351462-E4E4-D1D1-C2C6-7ED387B2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0" y="2036336"/>
            <a:ext cx="10293319" cy="25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6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40BC9-D9B1-A786-39FB-E4A0AC00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E7F1AC-81C1-43DF-B2AE-C5E7641A13D9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6913367-FF40-A5FF-04AA-99B9A2385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068093"/>
              </p:ext>
            </p:extLst>
          </p:nvPr>
        </p:nvGraphicFramePr>
        <p:xfrm>
          <a:off x="838200" y="1001903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30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Procedural Justice &amp; Legitimacy</a:t>
            </a:r>
            <a:r>
              <a:rPr lang="en-US" sz="4100" dirty="0">
                <a:latin typeface="Georgia" panose="02040502050405020303" pitchFamily="18" charset="0"/>
              </a:rPr>
              <a:t>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6" y="761514"/>
            <a:ext cx="5860967" cy="560788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Perceptions of procedural justice impact the way people within the system choose to engage with the system and whether they perceive it as legitimate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(van Hall et al., 2022; </a:t>
            </a:r>
            <a:r>
              <a:rPr lang="en-US" sz="1400" dirty="0" err="1">
                <a:latin typeface="Georgia" panose="02040502050405020303" pitchFamily="18" charset="0"/>
              </a:rPr>
              <a:t>Barkworth</a:t>
            </a:r>
            <a:r>
              <a:rPr lang="en-US" sz="1400" dirty="0">
                <a:latin typeface="Georgia" panose="02040502050405020303" pitchFamily="18" charset="0"/>
              </a:rPr>
              <a:t> &amp; Murphy, 2021; </a:t>
            </a:r>
            <a:r>
              <a:rPr lang="en-US" sz="1400" dirty="0" err="1">
                <a:latin typeface="Georgia" panose="02040502050405020303" pitchFamily="18" charset="0"/>
              </a:rPr>
              <a:t>Reisig</a:t>
            </a:r>
            <a:r>
              <a:rPr lang="en-US" sz="1400" dirty="0">
                <a:latin typeface="Georgia" panose="02040502050405020303" pitchFamily="18" charset="0"/>
              </a:rPr>
              <a:t> &amp; Mesko, 2009)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Previous studies have looked at this nuance in staff-incarcerated interactions and perceptions of authority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(Crewe et al., 2015; </a:t>
            </a:r>
            <a:r>
              <a:rPr lang="en-US" sz="1400" dirty="0" err="1">
                <a:latin typeface="Georgia" panose="02040502050405020303" pitchFamily="18" charset="0"/>
              </a:rPr>
              <a:t>Beijersbergen</a:t>
            </a:r>
            <a:r>
              <a:rPr lang="en-US" sz="1400" dirty="0">
                <a:latin typeface="Georgia" panose="02040502050405020303" pitchFamily="18" charset="0"/>
              </a:rPr>
              <a:t> et al., 2015)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Effects of race on perceptions of procedural justice and legitimacy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(Johnson et al., 2017; Atkin-Plunk et al., 2019; Solomon, 2019; Wheelock et al., 2019)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Instrumentality &amp; Relationality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(Lind &amp; Tyler, 1988; Tyler &amp; Lind, 1992; Tyler, 1989; Tyler, 1997) 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8AAB-8721-2BC7-FCBA-686C8A5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1119" y="5501795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</a:t>
            </a:r>
            <a:endParaRPr lang="en-US" sz="4100" dirty="0">
              <a:latin typeface="Georgia" panose="02040502050405020303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8AAB-8721-2BC7-FCBA-686C8A5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1119" y="5501795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7D7667-814E-6A8B-A16B-B051B4A43144}"/>
              </a:ext>
            </a:extLst>
          </p:cNvPr>
          <p:cNvSpPr txBox="1">
            <a:spLocks/>
          </p:cNvSpPr>
          <p:nvPr/>
        </p:nvSpPr>
        <p:spPr>
          <a:xfrm>
            <a:off x="5041334" y="792391"/>
            <a:ext cx="6173333" cy="526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Georgia" panose="02040502050405020303" pitchFamily="18" charset="0"/>
              </a:rPr>
              <a:t>“</a:t>
            </a:r>
            <a:r>
              <a:rPr lang="en-US" sz="2400" i="1" dirty="0">
                <a:latin typeface="Georgia" panose="02040502050405020303" pitchFamily="18" charset="0"/>
              </a:rPr>
              <a:t>tell me about your best experience with a staff member at this prison</a:t>
            </a:r>
            <a:r>
              <a:rPr lang="en-US" sz="2400" dirty="0">
                <a:latin typeface="Georgia" panose="02040502050405020303" pitchFamily="18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Georgia" panose="02040502050405020303" pitchFamily="18" charset="0"/>
              </a:rPr>
              <a:t>“</a:t>
            </a:r>
            <a:r>
              <a:rPr lang="en-US" sz="2400" i="1" dirty="0">
                <a:latin typeface="Georgia" panose="02040502050405020303" pitchFamily="18" charset="0"/>
              </a:rPr>
              <a:t>what would you identify as your race or ethnicity?”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White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Black or African American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Hispanic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American Indian or Alaskan Native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Asian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Native Hawaiian or Other Pacific Islander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9790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Method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FF6D-1B4E-0BE2-224B-469CDD4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E7F1AC-81C1-43DF-B2AE-C5E7641A13D9}" type="slidenum">
              <a:rPr lang="en-US" b="1">
                <a:solidFill>
                  <a:prstClr val="black">
                    <a:tint val="75000"/>
                  </a:prstClr>
                </a:solidFill>
                <a:latin typeface="Georgia" panose="02040502050405020303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b="1">
              <a:solidFill>
                <a:prstClr val="black">
                  <a:tint val="75000"/>
                </a:prst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BA334B5-5482-9A0F-33DC-50BDF1CF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280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4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118" y="310341"/>
            <a:ext cx="9875520" cy="753687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Georgia" panose="02040502050405020303" pitchFamily="18" charset="0"/>
              </a:rPr>
              <a:t>What general themes emerge?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87159"/>
              </p:ext>
            </p:extLst>
          </p:nvPr>
        </p:nvGraphicFramePr>
        <p:xfrm>
          <a:off x="307118" y="1064029"/>
          <a:ext cx="11577764" cy="60072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15433">
                  <a:extLst>
                    <a:ext uri="{9D8B030D-6E8A-4147-A177-3AD203B41FA5}">
                      <a16:colId xmlns:a16="http://schemas.microsoft.com/office/drawing/2014/main" val="2420364374"/>
                    </a:ext>
                  </a:extLst>
                </a:gridCol>
                <a:gridCol w="2931130">
                  <a:extLst>
                    <a:ext uri="{9D8B030D-6E8A-4147-A177-3AD203B41FA5}">
                      <a16:colId xmlns:a16="http://schemas.microsoft.com/office/drawing/2014/main" val="591958310"/>
                    </a:ext>
                  </a:extLst>
                </a:gridCol>
                <a:gridCol w="2931130">
                  <a:extLst>
                    <a:ext uri="{9D8B030D-6E8A-4147-A177-3AD203B41FA5}">
                      <a16:colId xmlns:a16="http://schemas.microsoft.com/office/drawing/2014/main" val="2585491188"/>
                    </a:ext>
                  </a:extLst>
                </a:gridCol>
                <a:gridCol w="2800071">
                  <a:extLst>
                    <a:ext uri="{9D8B030D-6E8A-4147-A177-3AD203B41FA5}">
                      <a16:colId xmlns:a16="http://schemas.microsoft.com/office/drawing/2014/main" val="1529209826"/>
                    </a:ext>
                  </a:extLst>
                </a:gridCol>
              </a:tblGrid>
              <a:tr h="8927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Kindness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and Support from Staff</a:t>
                      </a:r>
                    </a:p>
                    <a:p>
                      <a:endParaRPr lang="en-US" sz="1600" baseline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(51.5%, n=103)</a:t>
                      </a:r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Practical Assistance from Staff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(31%, n=62)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Treated with Humanity and Respect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(21%, n=42)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Staff Effort and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Responsiveness</a:t>
                      </a:r>
                    </a:p>
                    <a:p>
                      <a:endParaRPr lang="en-US" sz="1600" baseline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(17%, n=34)</a:t>
                      </a:r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63440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Concern or compassion for women (n=35)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Helpfulness from staff in general (n=23)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Staff positive attitudes and optimism (n=15)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847384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Encouragement or emotional support from staff (n=27)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Assistance with programming or education (n=17)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Staff exceeds women’s expectations (n=11)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710728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Recognition, appreciation, or opportunities from staff (n=17)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Assistance with medical needs (n=16)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Staff professionalism and accountability (n=8)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0404"/>
                  </a:ext>
                </a:extLst>
              </a:tr>
              <a:tr h="6911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Good communication with staff (n=10)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Assistance with finding and/or maintaining employment (n=6)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62400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Staff advocate or stand up for women (n=9)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78201"/>
                  </a:ext>
                </a:extLst>
              </a:tr>
              <a:tr h="47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Patience from staff (n=5)</a:t>
                      </a:r>
                    </a:p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194346"/>
                  </a:ext>
                </a:extLst>
              </a:tr>
              <a:tr h="1295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“a staff member comforted me when I had a death in the family” </a:t>
                      </a:r>
                    </a:p>
                    <a:p>
                      <a:endParaRPr lang="en-US" sz="1400" b="1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“really helpful every day. If we need something she is there for us”</a:t>
                      </a:r>
                    </a:p>
                    <a:p>
                      <a:endParaRPr lang="en-US" sz="1400" b="1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“treating me not like an inmate but an equal human being”</a:t>
                      </a:r>
                    </a:p>
                    <a:p>
                      <a:endParaRPr lang="en-US" sz="1400" b="1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“upbeat, uplifting, always makes your day better especially when you’re having a bad day”</a:t>
                      </a:r>
                    </a:p>
                    <a:p>
                      <a:endParaRPr lang="en-US" sz="1400" b="1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48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D06AA-8462-D6BB-0D0B-1EE0763B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1682" y="6365096"/>
            <a:ext cx="2743200" cy="365125"/>
          </a:xfrm>
        </p:spPr>
        <p:txBody>
          <a:bodyPr/>
          <a:lstStyle/>
          <a:p>
            <a:fld id="{A4E7F1AC-81C1-43DF-B2AE-C5E7641A13D9}" type="slidenum">
              <a:rPr lang="en-US" sz="2000" b="1" smtClean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fld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7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A2DEC-03B6-8523-7CF7-768A67C30819}"/>
              </a:ext>
            </a:extLst>
          </p:cNvPr>
          <p:cNvSpPr txBox="1">
            <a:spLocks/>
          </p:cNvSpPr>
          <p:nvPr/>
        </p:nvSpPr>
        <p:spPr>
          <a:xfrm>
            <a:off x="-405842" y="-230165"/>
            <a:ext cx="11662118" cy="853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latin typeface="Georgia" panose="02040502050405020303" pitchFamily="18" charset="0"/>
              </a:rPr>
              <a:t>Racial variations across themes – White/Non-white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DB0185-3373-B85D-EF55-F32CE704C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73047"/>
              </p:ext>
            </p:extLst>
          </p:nvPr>
        </p:nvGraphicFramePr>
        <p:xfrm>
          <a:off x="641774" y="1254326"/>
          <a:ext cx="10905054" cy="48035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5018">
                  <a:extLst>
                    <a:ext uri="{9D8B030D-6E8A-4147-A177-3AD203B41FA5}">
                      <a16:colId xmlns:a16="http://schemas.microsoft.com/office/drawing/2014/main" val="2730402562"/>
                    </a:ext>
                  </a:extLst>
                </a:gridCol>
                <a:gridCol w="3635018">
                  <a:extLst>
                    <a:ext uri="{9D8B030D-6E8A-4147-A177-3AD203B41FA5}">
                      <a16:colId xmlns:a16="http://schemas.microsoft.com/office/drawing/2014/main" val="2781101016"/>
                    </a:ext>
                  </a:extLst>
                </a:gridCol>
                <a:gridCol w="3635018">
                  <a:extLst>
                    <a:ext uri="{9D8B030D-6E8A-4147-A177-3AD203B41FA5}">
                      <a16:colId xmlns:a16="http://schemas.microsoft.com/office/drawing/2014/main" val="2905740480"/>
                    </a:ext>
                  </a:extLst>
                </a:gridCol>
              </a:tblGrid>
              <a:tr h="8009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Major Theme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White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(n=88)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Non-white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(n=112)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87897"/>
                  </a:ext>
                </a:extLst>
              </a:tr>
              <a:tr h="11117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Kindness and Support from Staff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(n=103)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53.4%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(n=47)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50%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(n=56)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905707"/>
                  </a:ext>
                </a:extLst>
              </a:tr>
              <a:tr h="88949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Practical Assistance from Staff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(n=62)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35.2%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(n=31)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27.7%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(n=31)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77714"/>
                  </a:ext>
                </a:extLst>
              </a:tr>
              <a:tr h="88949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Treated with Humanity and Respect (n=42)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19.3%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22.3%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67412"/>
                  </a:ext>
                </a:extLst>
              </a:tr>
              <a:tr h="11117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Staff Effort and Responsiveness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(n=34)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19.3%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15.2%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2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5B24C9-2878-E682-E0FA-F93F718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5181" y="5391364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D9D6759-DA52-94CE-4AD3-AD8BB827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17450"/>
              </p:ext>
            </p:extLst>
          </p:nvPr>
        </p:nvGraphicFramePr>
        <p:xfrm>
          <a:off x="641774" y="1200500"/>
          <a:ext cx="10905054" cy="48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5018">
                  <a:extLst>
                    <a:ext uri="{9D8B030D-6E8A-4147-A177-3AD203B41FA5}">
                      <a16:colId xmlns:a16="http://schemas.microsoft.com/office/drawing/2014/main" val="2730402562"/>
                    </a:ext>
                  </a:extLst>
                </a:gridCol>
                <a:gridCol w="3635018">
                  <a:extLst>
                    <a:ext uri="{9D8B030D-6E8A-4147-A177-3AD203B41FA5}">
                      <a16:colId xmlns:a16="http://schemas.microsoft.com/office/drawing/2014/main" val="2781101016"/>
                    </a:ext>
                  </a:extLst>
                </a:gridCol>
                <a:gridCol w="3635018">
                  <a:extLst>
                    <a:ext uri="{9D8B030D-6E8A-4147-A177-3AD203B41FA5}">
                      <a16:colId xmlns:a16="http://schemas.microsoft.com/office/drawing/2014/main" val="2905740480"/>
                    </a:ext>
                  </a:extLst>
                </a:gridCol>
              </a:tblGrid>
              <a:tr h="80996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Major Theme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White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(n=88)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Hispanic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(n=58)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87897"/>
                  </a:ext>
                </a:extLst>
              </a:tr>
              <a:tr h="112425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Kindness and Support from Staff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(n=103)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53.4%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(n=47)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43.1%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905707"/>
                  </a:ext>
                </a:extLst>
              </a:tr>
              <a:tr h="89946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Practical Assistance from Staff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(n=62)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35.2%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(n=31)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27.6%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77714"/>
                  </a:ext>
                </a:extLst>
              </a:tr>
              <a:tr h="89946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Treated with Humanity and Respect (n=42)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19.3%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22.4%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67412"/>
                  </a:ext>
                </a:extLst>
              </a:tr>
              <a:tr h="112425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Staff Effort and Responsiveness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(n=34)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19.3%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18.9%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(n=11)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0322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EA2DEC-03B6-8523-7CF7-768A67C30819}"/>
              </a:ext>
            </a:extLst>
          </p:cNvPr>
          <p:cNvSpPr txBox="1">
            <a:spLocks/>
          </p:cNvSpPr>
          <p:nvPr/>
        </p:nvSpPr>
        <p:spPr>
          <a:xfrm>
            <a:off x="-405842" y="-230165"/>
            <a:ext cx="11662118" cy="853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>
                <a:latin typeface="Georgia" panose="02040502050405020303" pitchFamily="18" charset="0"/>
              </a:rPr>
              <a:t>Racial variations across themes – White/Hispanic</a:t>
            </a:r>
            <a:endParaRPr lang="en-US" sz="36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2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Discussion</a:t>
            </a:r>
            <a:endParaRPr lang="en-US" sz="4100" dirty="0">
              <a:latin typeface="Georgia" panose="02040502050405020303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8AAB-8721-2BC7-FCBA-686C8A5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1119" y="5501795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E7F1AC-81C1-43DF-B2AE-C5E7641A13D9}" type="slidenum">
              <a:rPr lang="en-US" sz="2000" b="1">
                <a:solidFill>
                  <a:srgbClr val="FFFFFF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2000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7D7667-814E-6A8B-A16B-B051B4A43144}"/>
              </a:ext>
            </a:extLst>
          </p:cNvPr>
          <p:cNvSpPr txBox="1">
            <a:spLocks/>
          </p:cNvSpPr>
          <p:nvPr/>
        </p:nvSpPr>
        <p:spPr>
          <a:xfrm>
            <a:off x="5041334" y="701042"/>
            <a:ext cx="6173333" cy="526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B8E0-E65E-4371-8068-61FCC53576FE}"/>
              </a:ext>
            </a:extLst>
          </p:cNvPr>
          <p:cNvSpPr txBox="1"/>
          <p:nvPr/>
        </p:nvSpPr>
        <p:spPr>
          <a:xfrm>
            <a:off x="4888053" y="1716143"/>
            <a:ext cx="647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 relate back to these ‘instrumentality’ and ‘relationality’ models of Procedural Justice Theory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respondents’ heightened interest in simply having their needs met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Non-white respondents’ heightened appreciation for acts that are indicative of respect and value of status</a:t>
            </a:r>
          </a:p>
        </p:txBody>
      </p:sp>
    </p:spTree>
    <p:extLst>
      <p:ext uri="{BB962C8B-B14F-4D97-AF65-F5344CB8AC3E}">
        <p14:creationId xmlns:p14="http://schemas.microsoft.com/office/powerpoint/2010/main" val="18748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1133</Words>
  <Application>Microsoft Office PowerPoint</Application>
  <PresentationFormat>Widescreen</PresentationFormat>
  <Paragraphs>193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Times New Roman</vt:lpstr>
      <vt:lpstr>Office Theme</vt:lpstr>
      <vt:lpstr>Changing the Narrative: Racial and Ethnic Variations in Positive Interactions between Prison Staff and Incarcerated Women</vt:lpstr>
      <vt:lpstr>PowerPoint Presentation</vt:lpstr>
      <vt:lpstr>Procedural Justice &amp; Legitimacy  </vt:lpstr>
      <vt:lpstr>Data</vt:lpstr>
      <vt:lpstr>Method  </vt:lpstr>
      <vt:lpstr>What general themes emerge?</vt:lpstr>
      <vt:lpstr>PowerPoint Presentation</vt:lpstr>
      <vt:lpstr>PowerPoint Presentation</vt:lpstr>
      <vt:lpstr>Discussion</vt:lpstr>
      <vt:lpstr>Limitations  </vt:lpstr>
      <vt:lpstr>Next Steps</vt:lpstr>
      <vt:lpstr>PowerPoint Presentation</vt:lpstr>
      <vt:lpstr>Thank you!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Klemm (Student)</dc:creator>
  <cp:lastModifiedBy>Alexis Klemm (Student)</cp:lastModifiedBy>
  <cp:revision>58</cp:revision>
  <dcterms:created xsi:type="dcterms:W3CDTF">2022-11-01T19:12:51Z</dcterms:created>
  <dcterms:modified xsi:type="dcterms:W3CDTF">2022-11-15T01:39:17Z</dcterms:modified>
</cp:coreProperties>
</file>