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12"/>
  </p:notesMasterIdLst>
  <p:sldIdLst>
    <p:sldId id="429" r:id="rId5"/>
    <p:sldId id="426" r:id="rId6"/>
    <p:sldId id="265" r:id="rId7"/>
    <p:sldId id="391" r:id="rId8"/>
    <p:sldId id="427" r:id="rId9"/>
    <p:sldId id="430" r:id="rId10"/>
    <p:sldId id="431" r:id="rId11"/>
  </p:sldIdLst>
  <p:sldSz cx="9144000" cy="6858000" type="screen4x3"/>
  <p:notesSz cx="6858000" cy="9236075"/>
  <p:custDataLst>
    <p:tags r:id="rId1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CC"/>
    <a:srgbClr val="006600"/>
    <a:srgbClr val="99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1E9D2E1-A171-1248-AE39-2C3B2584AEF5}" v="9" dt="2020-09-23T18:31:37.991"/>
    <p1510:client id="{E88DA739-117A-4141-A15D-134AFA24469D}" v="3" dt="2020-09-23T19:45:24.0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9"/>
    <p:restoredTop sz="90287" autoAdjust="0"/>
  </p:normalViewPr>
  <p:slideViewPr>
    <p:cSldViewPr>
      <p:cViewPr varScale="1">
        <p:scale>
          <a:sx n="95" d="100"/>
          <a:sy n="95" d="100"/>
        </p:scale>
        <p:origin x="1254" y="6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gs" Target="tags/tag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" userId="643f926e-de78-47a1-a8f3-9a8f817aea20" providerId="ADAL" clId="{E88DA739-117A-4141-A15D-134AFA24469D}"/>
    <pc:docChg chg="custSel mod modSld">
      <pc:chgData name="John" userId="643f926e-de78-47a1-a8f3-9a8f817aea20" providerId="ADAL" clId="{E88DA739-117A-4141-A15D-134AFA24469D}" dt="2020-09-23T20:01:39.283" v="5" actId="1035"/>
      <pc:docMkLst>
        <pc:docMk/>
      </pc:docMkLst>
      <pc:sldChg chg="modTransition">
        <pc:chgData name="John" userId="643f926e-de78-47a1-a8f3-9a8f817aea20" providerId="ADAL" clId="{E88DA739-117A-4141-A15D-134AFA24469D}" dt="2020-09-23T19:45:24.070" v="2"/>
        <pc:sldMkLst>
          <pc:docMk/>
          <pc:sldMk cId="3968364920" sldId="265"/>
        </pc:sldMkLst>
      </pc:sldChg>
      <pc:sldChg chg="modTransition">
        <pc:chgData name="John" userId="643f926e-de78-47a1-a8f3-9a8f817aea20" providerId="ADAL" clId="{E88DA739-117A-4141-A15D-134AFA24469D}" dt="2020-09-23T19:45:24.070" v="2"/>
        <pc:sldMkLst>
          <pc:docMk/>
          <pc:sldMk cId="2484204815" sldId="391"/>
        </pc:sldMkLst>
      </pc:sldChg>
      <pc:sldChg chg="modSp modTransition">
        <pc:chgData name="John" userId="643f926e-de78-47a1-a8f3-9a8f817aea20" providerId="ADAL" clId="{E88DA739-117A-4141-A15D-134AFA24469D}" dt="2020-09-23T20:01:39.283" v="5" actId="1035"/>
        <pc:sldMkLst>
          <pc:docMk/>
          <pc:sldMk cId="1535560320" sldId="426"/>
        </pc:sldMkLst>
        <pc:spChg chg="mod">
          <ac:chgData name="John" userId="643f926e-de78-47a1-a8f3-9a8f817aea20" providerId="ADAL" clId="{E88DA739-117A-4141-A15D-134AFA24469D}" dt="2020-09-23T20:01:39.283" v="5" actId="1035"/>
          <ac:spMkLst>
            <pc:docMk/>
            <pc:sldMk cId="1535560320" sldId="426"/>
            <ac:spMk id="2" creationId="{F403B563-F6B2-4336-9155-54F9022297FE}"/>
          </ac:spMkLst>
        </pc:spChg>
      </pc:sldChg>
      <pc:sldChg chg="modTransition">
        <pc:chgData name="John" userId="643f926e-de78-47a1-a8f3-9a8f817aea20" providerId="ADAL" clId="{E88DA739-117A-4141-A15D-134AFA24469D}" dt="2020-09-23T19:45:24.070" v="2"/>
        <pc:sldMkLst>
          <pc:docMk/>
          <pc:sldMk cId="254924912" sldId="427"/>
        </pc:sldMkLst>
      </pc:sldChg>
      <pc:sldChg chg="addSp delSp modSp mod modTransition setBg">
        <pc:chgData name="John" userId="643f926e-de78-47a1-a8f3-9a8f817aea20" providerId="ADAL" clId="{E88DA739-117A-4141-A15D-134AFA24469D}" dt="2020-09-23T20:01:33.030" v="4" actId="478"/>
        <pc:sldMkLst>
          <pc:docMk/>
          <pc:sldMk cId="439374365" sldId="429"/>
        </pc:sldMkLst>
        <pc:spChg chg="del mod ord">
          <ac:chgData name="John" userId="643f926e-de78-47a1-a8f3-9a8f817aea20" providerId="ADAL" clId="{E88DA739-117A-4141-A15D-134AFA24469D}" dt="2020-09-23T20:01:33.030" v="4" actId="478"/>
          <ac:spMkLst>
            <pc:docMk/>
            <pc:sldMk cId="439374365" sldId="429"/>
            <ac:spMk id="2" creationId="{48707A33-F2A1-4C82-B4D6-5130CBA2A4DC}"/>
          </ac:spMkLst>
        </pc:spChg>
        <pc:spChg chg="add">
          <ac:chgData name="John" userId="643f926e-de78-47a1-a8f3-9a8f817aea20" providerId="ADAL" clId="{E88DA739-117A-4141-A15D-134AFA24469D}" dt="2020-09-23T20:01:12.657" v="3" actId="26606"/>
          <ac:spMkLst>
            <pc:docMk/>
            <pc:sldMk cId="439374365" sldId="429"/>
            <ac:spMk id="9" creationId="{32BC26D8-82FB-445E-AA49-62A77D7C1EE0}"/>
          </ac:spMkLst>
        </pc:spChg>
        <pc:spChg chg="add">
          <ac:chgData name="John" userId="643f926e-de78-47a1-a8f3-9a8f817aea20" providerId="ADAL" clId="{E88DA739-117A-4141-A15D-134AFA24469D}" dt="2020-09-23T20:01:12.657" v="3" actId="26606"/>
          <ac:spMkLst>
            <pc:docMk/>
            <pc:sldMk cId="439374365" sldId="429"/>
            <ac:spMk id="11" creationId="{CB44330D-EA18-4254-AA95-EB49948539B8}"/>
          </ac:spMkLst>
        </pc:spChg>
        <pc:picChg chg="mod">
          <ac:chgData name="John" userId="643f926e-de78-47a1-a8f3-9a8f817aea20" providerId="ADAL" clId="{E88DA739-117A-4141-A15D-134AFA24469D}" dt="2020-09-23T20:01:12.657" v="3" actId="26606"/>
          <ac:picMkLst>
            <pc:docMk/>
            <pc:sldMk cId="439374365" sldId="429"/>
            <ac:picMk id="4" creationId="{FB3A4714-787F-49E6-8AA0-F17520D0FB21}"/>
          </ac:picMkLst>
        </pc:picChg>
      </pc:sldChg>
      <pc:sldChg chg="modTransition">
        <pc:chgData name="John" userId="643f926e-de78-47a1-a8f3-9a8f817aea20" providerId="ADAL" clId="{E88DA739-117A-4141-A15D-134AFA24469D}" dt="2020-09-23T19:45:24.070" v="2"/>
        <pc:sldMkLst>
          <pc:docMk/>
          <pc:sldMk cId="3548272257" sldId="430"/>
        </pc:sldMkLst>
      </pc:sldChg>
      <pc:sldChg chg="modTransition">
        <pc:chgData name="John" userId="643f926e-de78-47a1-a8f3-9a8f817aea20" providerId="ADAL" clId="{E88DA739-117A-4141-A15D-134AFA24469D}" dt="2020-09-23T19:45:24.070" v="2"/>
        <pc:sldMkLst>
          <pc:docMk/>
          <pc:sldMk cId="3551233221" sldId="431"/>
        </pc:sldMkLst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180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180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539B22-0B6E-45B8-B154-F3DBBF495AD7}" type="datetimeFigureOut">
              <a:rPr lang="en-US" smtClean="0"/>
              <a:t>9/23/2020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20775" y="692150"/>
            <a:ext cx="4616450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87136"/>
            <a:ext cx="5486400" cy="415623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8"/>
            <a:ext cx="2971800" cy="4618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772668"/>
            <a:ext cx="2971800" cy="4618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BE405F-F63F-474E-9DF7-189FFA2D11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375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154F4-5288-4ED1-9E70-917F5C628695}" type="datetime1">
              <a:rPr lang="en-US" smtClean="0"/>
              <a:t>9/23/2020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9CC72-36D5-43CD-9F83-AD2BCE8BD6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180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2592D-B118-4597-920D-55DE54985784}" type="datetime1">
              <a:rPr lang="en-US" smtClean="0"/>
              <a:t>9/23/2020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9CC72-36D5-43CD-9F83-AD2BCE8BD6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978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D9A49-D02D-4E50-AE6B-B4FFD852BFD7}" type="datetime1">
              <a:rPr lang="en-US" smtClean="0"/>
              <a:t>9/23/2020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9CC72-36D5-43CD-9F83-AD2BCE8BD6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68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362515"/>
            <a:ext cx="7955280" cy="886396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content page title</a:t>
            </a:r>
          </a:p>
        </p:txBody>
      </p:sp>
    </p:spTree>
    <p:extLst>
      <p:ext uri="{BB962C8B-B14F-4D97-AF65-F5344CB8AC3E}">
        <p14:creationId xmlns:p14="http://schemas.microsoft.com/office/powerpoint/2010/main" val="3642037573"/>
      </p:ext>
    </p:extLst>
  </p:cSld>
  <p:clrMapOvr>
    <a:masterClrMapping/>
  </p:clrMapOvr>
  <p:transition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7743D-9D7B-4010-83B6-2FC2215A9A72}" type="datetime1">
              <a:rPr lang="en-US" smtClean="0"/>
              <a:t>9/23/2020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9CC72-36D5-43CD-9F83-AD2BCE8BD6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843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0C66C-391F-43BA-929E-1A4EE6D0AB44}" type="datetime1">
              <a:rPr lang="en-US" smtClean="0"/>
              <a:t>9/23/2020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9CC72-36D5-43CD-9F83-AD2BCE8BD6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067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C8170-FD7D-4795-9CD9-D848DC898037}" type="datetime1">
              <a:rPr lang="en-US" smtClean="0"/>
              <a:t>9/23/2020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9CC72-36D5-43CD-9F83-AD2BCE8BD6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224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CCF86-E90E-42C5-8BC5-01357DA6F93D}" type="datetime1">
              <a:rPr lang="en-US" smtClean="0"/>
              <a:t>9/23/2020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9CC72-36D5-43CD-9F83-AD2BCE8BD6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509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5A5EA-E093-4B57-952D-C65B2FEEA632}" type="datetime1">
              <a:rPr lang="en-US" smtClean="0"/>
              <a:t>9/23/2020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9CC72-36D5-43CD-9F83-AD2BCE8BD6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847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98CD7-6234-404F-BFC4-97DA32A985F2}" type="datetime1">
              <a:rPr lang="en-US" smtClean="0"/>
              <a:t>9/23/2020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9CC72-36D5-43CD-9F83-AD2BCE8BD6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550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61158-E9BC-46B7-AC7D-4E8896F7E3AB}" type="datetime1">
              <a:rPr lang="en-US" smtClean="0"/>
              <a:t>9/23/2020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9CC72-36D5-43CD-9F83-AD2BCE8BD6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131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0AE75-9FC4-409E-96E7-25FE4C0533BD}" type="datetime1">
              <a:rPr lang="en-US" smtClean="0"/>
              <a:t>9/23/2020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9CC72-36D5-43CD-9F83-AD2BCE8BD6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900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C04E3D-66FC-4474-96F7-DB328AD848A7}" type="datetime1">
              <a:rPr lang="en-US" smtClean="0"/>
              <a:t>9/23/2020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9CC72-36D5-43CD-9F83-AD2BCE8BD6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451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8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tags" Target="../tags/tag3.xml"/><Relationship Id="rId7" Type="http://schemas.openxmlformats.org/officeDocument/2006/relationships/image" Target="../media/image4.jpeg"/><Relationship Id="rId12" Type="http://schemas.openxmlformats.org/officeDocument/2006/relationships/image" Target="../media/image9.png"/><Relationship Id="rId2" Type="http://schemas.openxmlformats.org/officeDocument/2006/relationships/tags" Target="../tags/tag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11" Type="http://schemas.openxmlformats.org/officeDocument/2006/relationships/image" Target="../media/image8.jpeg"/><Relationship Id="rId5" Type="http://schemas.openxmlformats.org/officeDocument/2006/relationships/oleObject" Target="../embeddings/oleObject1.bin"/><Relationship Id="rId10" Type="http://schemas.openxmlformats.org/officeDocument/2006/relationships/image" Target="../media/image7.jpeg"/><Relationship Id="rId4" Type="http://schemas.openxmlformats.org/officeDocument/2006/relationships/slideLayout" Target="../slideLayouts/slideLayout6.xml"/><Relationship Id="rId9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5486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480060"/>
            <a:ext cx="8428482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FB3A4714-787F-49E6-8AA0-F17520D0FB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466" y="643467"/>
            <a:ext cx="5571066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374365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3B563-F6B2-4336-9155-54F902229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b="1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DB3EA-0ED6-4158-9EF5-71C4ABA24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297" y="1379807"/>
            <a:ext cx="5562600" cy="1676400"/>
          </a:xfrm>
        </p:spPr>
        <p:txBody>
          <a:bodyPr>
            <a:normAutofit/>
          </a:bodyPr>
          <a:lstStyle/>
          <a:p>
            <a:pPr>
              <a:spcBef>
                <a:spcPts val="300"/>
              </a:spcBef>
            </a:pPr>
            <a:r>
              <a:rPr lang="en-US" sz="2800" b="1" dirty="0"/>
              <a:t>Instructor: </a:t>
            </a:r>
            <a:r>
              <a:rPr lang="en-US" sz="2800" dirty="0"/>
              <a:t>John Garcia</a:t>
            </a:r>
          </a:p>
          <a:p>
            <a:pPr lvl="1">
              <a:spcBef>
                <a:spcPts val="300"/>
              </a:spcBef>
            </a:pPr>
            <a:r>
              <a:rPr lang="en-US" sz="2600" dirty="0"/>
              <a:t>I teach advanced data analytics at the University of North Texas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D7EADA-37B3-44D3-AAC0-C3BC3CC19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9CC72-36D5-43CD-9F83-AD2BCE8BD65C}" type="slidenum">
              <a:rPr lang="en-US" smtClean="0"/>
              <a:t>2</a:t>
            </a:fld>
            <a:endParaRPr lang="en-US" dirty="0"/>
          </a:p>
        </p:txBody>
      </p:sp>
      <p:pic>
        <p:nvPicPr>
          <p:cNvPr id="6" name="Picture 5" descr="A person wearing a suit and tie smiling at the camera&#10;&#10;Description automatically generated">
            <a:extLst>
              <a:ext uri="{FF2B5EF4-FFF2-40B4-BE49-F238E27FC236}">
                <a16:creationId xmlns:a16="http://schemas.microsoft.com/office/drawing/2014/main" id="{A89EF458-F4B6-49C7-A380-0638F4DB1B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4873" y="1432658"/>
            <a:ext cx="1336654" cy="131114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F3C993B-595A-4734-B716-69D94F02CF21}"/>
              </a:ext>
            </a:extLst>
          </p:cNvPr>
          <p:cNvSpPr txBox="1">
            <a:spLocks/>
          </p:cNvSpPr>
          <p:nvPr/>
        </p:nvSpPr>
        <p:spPr>
          <a:xfrm>
            <a:off x="76200" y="2865437"/>
            <a:ext cx="8991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</a:pPr>
            <a:r>
              <a:rPr lang="en-US" sz="2800" b="1" dirty="0"/>
              <a:t>Project: </a:t>
            </a:r>
            <a:r>
              <a:rPr lang="en-US" sz="2800" dirty="0"/>
              <a:t>We will use R to fit three classification model to a highly imbalanced dataset:</a:t>
            </a:r>
          </a:p>
          <a:p>
            <a:endParaRPr lang="en-US" dirty="0"/>
          </a:p>
        </p:txBody>
      </p:sp>
      <p:sp>
        <p:nvSpPr>
          <p:cNvPr id="8" name="Rounded Rectangle 4">
            <a:extLst>
              <a:ext uri="{FF2B5EF4-FFF2-40B4-BE49-F238E27FC236}">
                <a16:creationId xmlns:a16="http://schemas.microsoft.com/office/drawing/2014/main" id="{5D827F7C-76CE-4725-82AE-14C5EAD14E2B}"/>
              </a:ext>
            </a:extLst>
          </p:cNvPr>
          <p:cNvSpPr/>
          <p:nvPr/>
        </p:nvSpPr>
        <p:spPr>
          <a:xfrm>
            <a:off x="1371600" y="3963454"/>
            <a:ext cx="7405726" cy="556434"/>
          </a:xfrm>
          <a:prstGeom prst="rect">
            <a:avLst/>
          </a:prstGeom>
          <a:solidFill>
            <a:srgbClr val="EEEEEE"/>
          </a:solidFill>
          <a:ln w="12700" cap="flat" cmpd="sng" algn="ctr">
            <a:noFill/>
            <a:prstDash val="solid"/>
          </a:ln>
          <a:effectLst/>
        </p:spPr>
        <p:txBody>
          <a:bodyPr lIns="91440" rIns="45720" anchor="ctr"/>
          <a:lstStyle/>
          <a:p>
            <a:pPr marL="0" lvl="1" fontAlgn="base">
              <a:spcBef>
                <a:spcPts val="300"/>
              </a:spcBef>
            </a:pPr>
            <a:r>
              <a:rPr lang="en-US" sz="2200" b="1" dirty="0"/>
              <a:t>Decision Tree: </a:t>
            </a:r>
            <a:r>
              <a:rPr lang="en-US" sz="2200" dirty="0"/>
              <a:t>Uses a tree-like model of decisions to arrive at a classification prediction. </a:t>
            </a:r>
          </a:p>
        </p:txBody>
      </p:sp>
      <p:sp>
        <p:nvSpPr>
          <p:cNvPr id="9" name="Rounded Rectangle 5">
            <a:extLst>
              <a:ext uri="{FF2B5EF4-FFF2-40B4-BE49-F238E27FC236}">
                <a16:creationId xmlns:a16="http://schemas.microsoft.com/office/drawing/2014/main" id="{71900687-3E39-45F8-B99A-663E704CC44C}"/>
              </a:ext>
            </a:extLst>
          </p:cNvPr>
          <p:cNvSpPr/>
          <p:nvPr/>
        </p:nvSpPr>
        <p:spPr>
          <a:xfrm>
            <a:off x="1371600" y="4663288"/>
            <a:ext cx="7405726" cy="556434"/>
          </a:xfrm>
          <a:prstGeom prst="rect">
            <a:avLst/>
          </a:prstGeom>
          <a:solidFill>
            <a:srgbClr val="EEEEEE"/>
          </a:solidFill>
          <a:ln w="12700" cap="flat" cmpd="sng" algn="ctr">
            <a:noFill/>
            <a:prstDash val="solid"/>
          </a:ln>
          <a:effectLst/>
        </p:spPr>
        <p:txBody>
          <a:bodyPr lIns="91440" rIns="45720" anchor="ctr"/>
          <a:lstStyle/>
          <a:p>
            <a:pPr marL="0" lvl="1" fontAlgn="base">
              <a:spcBef>
                <a:spcPts val="300"/>
              </a:spcBef>
            </a:pPr>
            <a:r>
              <a:rPr lang="en-US" sz="2200" b="1" dirty="0"/>
              <a:t>Naïve Bayes classifier:</a:t>
            </a:r>
            <a:r>
              <a:rPr lang="en-US" sz="2200" dirty="0"/>
              <a:t> Uses Bayes’ theorem to use probability to arrive at a classification prediction. </a:t>
            </a:r>
          </a:p>
        </p:txBody>
      </p:sp>
      <p:sp>
        <p:nvSpPr>
          <p:cNvPr id="10" name="Rounded Rectangle 6">
            <a:extLst>
              <a:ext uri="{FF2B5EF4-FFF2-40B4-BE49-F238E27FC236}">
                <a16:creationId xmlns:a16="http://schemas.microsoft.com/office/drawing/2014/main" id="{DF628A34-CF38-4779-9FF2-111EB60D758E}"/>
              </a:ext>
            </a:extLst>
          </p:cNvPr>
          <p:cNvSpPr/>
          <p:nvPr/>
        </p:nvSpPr>
        <p:spPr>
          <a:xfrm>
            <a:off x="1371600" y="5363121"/>
            <a:ext cx="7405726" cy="556434"/>
          </a:xfrm>
          <a:prstGeom prst="rect">
            <a:avLst/>
          </a:prstGeom>
          <a:solidFill>
            <a:srgbClr val="EEEEEE"/>
          </a:solidFill>
          <a:ln w="12700" cap="flat" cmpd="sng" algn="ctr">
            <a:noFill/>
            <a:prstDash val="solid"/>
          </a:ln>
          <a:effectLst/>
        </p:spPr>
        <p:txBody>
          <a:bodyPr lIns="91440" rIns="45720" anchor="ctr"/>
          <a:lstStyle/>
          <a:p>
            <a:pPr>
              <a:lnSpc>
                <a:spcPct val="90000"/>
              </a:lnSpc>
            </a:pPr>
            <a:r>
              <a:rPr lang="en-US" sz="2200" b="1" dirty="0"/>
              <a:t>Linear Discriminant Analysis</a:t>
            </a:r>
            <a:r>
              <a:rPr lang="en-US" sz="2200" dirty="0"/>
              <a:t>: Finds a linear combination of features that is used to separate the classes.</a:t>
            </a:r>
          </a:p>
        </p:txBody>
      </p:sp>
      <p:sp>
        <p:nvSpPr>
          <p:cNvPr id="11" name="Rounded Rectangle 8">
            <a:extLst>
              <a:ext uri="{FF2B5EF4-FFF2-40B4-BE49-F238E27FC236}">
                <a16:creationId xmlns:a16="http://schemas.microsoft.com/office/drawing/2014/main" id="{64FB43AE-B6EE-4D85-B295-A64DF7920485}"/>
              </a:ext>
            </a:extLst>
          </p:cNvPr>
          <p:cNvSpPr/>
          <p:nvPr/>
        </p:nvSpPr>
        <p:spPr>
          <a:xfrm>
            <a:off x="549876" y="3971618"/>
            <a:ext cx="721954" cy="556434"/>
          </a:xfrm>
          <a:prstGeom prst="rect">
            <a:avLst/>
          </a:prstGeom>
          <a:solidFill>
            <a:srgbClr val="0085C3"/>
          </a:solidFill>
          <a:ln w="12700" cap="flat" cmpd="sng" algn="ctr">
            <a:noFill/>
            <a:prstDash val="solid"/>
          </a:ln>
          <a:effectLst/>
        </p:spPr>
        <p:txBody>
          <a:bodyPr lIns="91440" rIns="91440" anchor="ctr"/>
          <a:lstStyle/>
          <a:p>
            <a:pPr algn="ctr"/>
            <a:r>
              <a:rPr lang="en-US" b="1" kern="0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97815023-9C1E-452C-948A-272EB2C7BFA4}"/>
              </a:ext>
            </a:extLst>
          </p:cNvPr>
          <p:cNvSpPr/>
          <p:nvPr/>
        </p:nvSpPr>
        <p:spPr>
          <a:xfrm>
            <a:off x="549876" y="4671452"/>
            <a:ext cx="721954" cy="556434"/>
          </a:xfrm>
          <a:prstGeom prst="rect">
            <a:avLst/>
          </a:prstGeom>
          <a:solidFill>
            <a:srgbClr val="0085C3"/>
          </a:solidFill>
          <a:ln w="12700" cap="flat" cmpd="sng" algn="ctr">
            <a:noFill/>
            <a:prstDash val="solid"/>
          </a:ln>
          <a:effectLst/>
        </p:spPr>
        <p:txBody>
          <a:bodyPr lIns="91440" rIns="91440" anchor="ctr"/>
          <a:lstStyle/>
          <a:p>
            <a:pPr algn="ctr"/>
            <a:r>
              <a:rPr lang="en-US" b="1" kern="0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3" name="Rounded Rectangle 10">
            <a:extLst>
              <a:ext uri="{FF2B5EF4-FFF2-40B4-BE49-F238E27FC236}">
                <a16:creationId xmlns:a16="http://schemas.microsoft.com/office/drawing/2014/main" id="{9118F0AF-F620-4FD2-B258-6CD4A03FEABC}"/>
              </a:ext>
            </a:extLst>
          </p:cNvPr>
          <p:cNvSpPr/>
          <p:nvPr/>
        </p:nvSpPr>
        <p:spPr>
          <a:xfrm>
            <a:off x="549876" y="5371285"/>
            <a:ext cx="721954" cy="556434"/>
          </a:xfrm>
          <a:prstGeom prst="rect">
            <a:avLst/>
          </a:prstGeom>
          <a:solidFill>
            <a:srgbClr val="0085C3"/>
          </a:solidFill>
          <a:ln w="12700" cap="flat" cmpd="sng" algn="ctr">
            <a:noFill/>
            <a:prstDash val="solid"/>
          </a:ln>
          <a:effectLst/>
        </p:spPr>
        <p:txBody>
          <a:bodyPr lIns="91440" rIns="91440" anchor="ctr"/>
          <a:lstStyle/>
          <a:p>
            <a:pPr algn="ctr"/>
            <a:r>
              <a:rPr lang="en-US" b="1" kern="0" dirty="0">
                <a:solidFill>
                  <a:srgbClr val="FFFFFF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53556032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We will use R to…..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200646" y="1570746"/>
            <a:ext cx="6647290" cy="3823396"/>
            <a:chOff x="1025718" y="713496"/>
            <a:chExt cx="6647290" cy="3823396"/>
          </a:xfrm>
        </p:grpSpPr>
        <p:sp>
          <p:nvSpPr>
            <p:cNvPr id="4" name="Freeform 3"/>
            <p:cNvSpPr/>
            <p:nvPr/>
          </p:nvSpPr>
          <p:spPr>
            <a:xfrm>
              <a:off x="1025718" y="713496"/>
              <a:ext cx="1053825" cy="1064039"/>
            </a:xfrm>
            <a:custGeom>
              <a:avLst/>
              <a:gdLst>
                <a:gd name="connsiteX0" fmla="*/ 0 w 1097794"/>
                <a:gd name="connsiteY0" fmla="*/ 0 h 768456"/>
                <a:gd name="connsiteX1" fmla="*/ 713566 w 1097794"/>
                <a:gd name="connsiteY1" fmla="*/ 0 h 768456"/>
                <a:gd name="connsiteX2" fmla="*/ 1097794 w 1097794"/>
                <a:gd name="connsiteY2" fmla="*/ 384228 h 768456"/>
                <a:gd name="connsiteX3" fmla="*/ 713566 w 1097794"/>
                <a:gd name="connsiteY3" fmla="*/ 768456 h 768456"/>
                <a:gd name="connsiteX4" fmla="*/ 0 w 1097794"/>
                <a:gd name="connsiteY4" fmla="*/ 768456 h 768456"/>
                <a:gd name="connsiteX5" fmla="*/ 384228 w 1097794"/>
                <a:gd name="connsiteY5" fmla="*/ 384228 h 768456"/>
                <a:gd name="connsiteX6" fmla="*/ 0 w 1097794"/>
                <a:gd name="connsiteY6" fmla="*/ 0 h 768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97794" h="768456">
                  <a:moveTo>
                    <a:pt x="1097793" y="0"/>
                  </a:moveTo>
                  <a:lnTo>
                    <a:pt x="1097793" y="499496"/>
                  </a:lnTo>
                  <a:lnTo>
                    <a:pt x="548897" y="768456"/>
                  </a:lnTo>
                  <a:lnTo>
                    <a:pt x="1" y="499496"/>
                  </a:lnTo>
                  <a:lnTo>
                    <a:pt x="1" y="0"/>
                  </a:lnTo>
                  <a:lnTo>
                    <a:pt x="548897" y="268960"/>
                  </a:lnTo>
                  <a:lnTo>
                    <a:pt x="1097793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351" tIns="390579" rIns="6350" bIns="390578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b="1" dirty="0">
                  <a:solidFill>
                    <a:schemeClr val="bg1"/>
                  </a:solidFill>
                </a:rPr>
                <a:t>Explore</a:t>
              </a:r>
              <a:endParaRPr lang="en-IN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2079541" y="713497"/>
              <a:ext cx="5593467" cy="691626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6897" tIns="39913" rIns="39913" bIns="39914" numCol="1" spcCol="1270" anchor="ctr" anchorCtr="0">
              <a:noAutofit/>
            </a:bodyPr>
            <a:lstStyle/>
            <a:p>
              <a:pPr marL="331788">
                <a:lnSpc>
                  <a:spcPct val="90000"/>
                </a:lnSpc>
                <a:spcBef>
                  <a:spcPts val="100"/>
                </a:spcBef>
                <a:spcAft>
                  <a:spcPts val="100"/>
                </a:spcAft>
              </a:pPr>
              <a:r>
                <a:rPr lang="en-US" sz="2000" dirty="0">
                  <a:solidFill>
                    <a:schemeClr val="bg1"/>
                  </a:solidFill>
                </a:rPr>
                <a:t>Perform Exploratory Data Analysis</a:t>
              </a:r>
            </a:p>
          </p:txBody>
        </p:sp>
        <p:sp>
          <p:nvSpPr>
            <p:cNvPr id="6" name="Freeform 5"/>
            <p:cNvSpPr/>
            <p:nvPr/>
          </p:nvSpPr>
          <p:spPr>
            <a:xfrm>
              <a:off x="1025718" y="1633283"/>
              <a:ext cx="1053825" cy="1064038"/>
            </a:xfrm>
            <a:custGeom>
              <a:avLst/>
              <a:gdLst>
                <a:gd name="connsiteX0" fmla="*/ 0 w 1097794"/>
                <a:gd name="connsiteY0" fmla="*/ 0 h 768456"/>
                <a:gd name="connsiteX1" fmla="*/ 713566 w 1097794"/>
                <a:gd name="connsiteY1" fmla="*/ 0 h 768456"/>
                <a:gd name="connsiteX2" fmla="*/ 1097794 w 1097794"/>
                <a:gd name="connsiteY2" fmla="*/ 384228 h 768456"/>
                <a:gd name="connsiteX3" fmla="*/ 713566 w 1097794"/>
                <a:gd name="connsiteY3" fmla="*/ 768456 h 768456"/>
                <a:gd name="connsiteX4" fmla="*/ 0 w 1097794"/>
                <a:gd name="connsiteY4" fmla="*/ 768456 h 768456"/>
                <a:gd name="connsiteX5" fmla="*/ 384228 w 1097794"/>
                <a:gd name="connsiteY5" fmla="*/ 384228 h 768456"/>
                <a:gd name="connsiteX6" fmla="*/ 0 w 1097794"/>
                <a:gd name="connsiteY6" fmla="*/ 0 h 768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97794" h="768456">
                  <a:moveTo>
                    <a:pt x="1097793" y="0"/>
                  </a:moveTo>
                  <a:lnTo>
                    <a:pt x="1097793" y="499496"/>
                  </a:lnTo>
                  <a:lnTo>
                    <a:pt x="548897" y="768456"/>
                  </a:lnTo>
                  <a:lnTo>
                    <a:pt x="1" y="499496"/>
                  </a:lnTo>
                  <a:lnTo>
                    <a:pt x="1" y="0"/>
                  </a:lnTo>
                  <a:lnTo>
                    <a:pt x="548897" y="268960"/>
                  </a:lnTo>
                  <a:lnTo>
                    <a:pt x="1097793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351" tIns="390578" rIns="6350" bIns="390578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b="1" dirty="0">
                  <a:solidFill>
                    <a:schemeClr val="tx1"/>
                  </a:solidFill>
                </a:rPr>
                <a:t>Split Data</a:t>
              </a:r>
              <a:endParaRPr lang="en-IN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079541" y="1633283"/>
              <a:ext cx="5593467" cy="691626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6897" tIns="39913" rIns="39913" bIns="39914" numCol="1" spcCol="1270" anchor="ctr" anchorCtr="0">
              <a:noAutofit/>
            </a:bodyPr>
            <a:lstStyle/>
            <a:p>
              <a:pPr marL="331788">
                <a:lnSpc>
                  <a:spcPct val="90000"/>
                </a:lnSpc>
                <a:spcBef>
                  <a:spcPts val="100"/>
                </a:spcBef>
                <a:spcAft>
                  <a:spcPts val="100"/>
                </a:spcAft>
              </a:pPr>
              <a:r>
                <a:rPr lang="en-US" sz="2000" dirty="0">
                  <a:solidFill>
                    <a:schemeClr val="tx1"/>
                  </a:solidFill>
                </a:rPr>
                <a:t>Randomly split our data into a training / test set</a:t>
              </a:r>
            </a:p>
          </p:txBody>
        </p:sp>
        <p:sp>
          <p:nvSpPr>
            <p:cNvPr id="8" name="Freeform 7"/>
            <p:cNvSpPr/>
            <p:nvPr/>
          </p:nvSpPr>
          <p:spPr>
            <a:xfrm>
              <a:off x="1025718" y="2553068"/>
              <a:ext cx="1053825" cy="1064038"/>
            </a:xfrm>
            <a:custGeom>
              <a:avLst/>
              <a:gdLst>
                <a:gd name="connsiteX0" fmla="*/ 0 w 1097794"/>
                <a:gd name="connsiteY0" fmla="*/ 0 h 768456"/>
                <a:gd name="connsiteX1" fmla="*/ 713566 w 1097794"/>
                <a:gd name="connsiteY1" fmla="*/ 0 h 768456"/>
                <a:gd name="connsiteX2" fmla="*/ 1097794 w 1097794"/>
                <a:gd name="connsiteY2" fmla="*/ 384228 h 768456"/>
                <a:gd name="connsiteX3" fmla="*/ 713566 w 1097794"/>
                <a:gd name="connsiteY3" fmla="*/ 768456 h 768456"/>
                <a:gd name="connsiteX4" fmla="*/ 0 w 1097794"/>
                <a:gd name="connsiteY4" fmla="*/ 768456 h 768456"/>
                <a:gd name="connsiteX5" fmla="*/ 384228 w 1097794"/>
                <a:gd name="connsiteY5" fmla="*/ 384228 h 768456"/>
                <a:gd name="connsiteX6" fmla="*/ 0 w 1097794"/>
                <a:gd name="connsiteY6" fmla="*/ 0 h 768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97794" h="768456">
                  <a:moveTo>
                    <a:pt x="1097793" y="0"/>
                  </a:moveTo>
                  <a:lnTo>
                    <a:pt x="1097793" y="499496"/>
                  </a:lnTo>
                  <a:lnTo>
                    <a:pt x="548897" y="768456"/>
                  </a:lnTo>
                  <a:lnTo>
                    <a:pt x="1" y="499496"/>
                  </a:lnTo>
                  <a:lnTo>
                    <a:pt x="1" y="0"/>
                  </a:lnTo>
                  <a:lnTo>
                    <a:pt x="548897" y="268960"/>
                  </a:lnTo>
                  <a:lnTo>
                    <a:pt x="1097793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351" tIns="390578" rIns="6350" bIns="390578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b="1" dirty="0">
                  <a:solidFill>
                    <a:schemeClr val="bg1"/>
                  </a:solidFill>
                </a:rPr>
                <a:t>Balance</a:t>
              </a:r>
              <a:endParaRPr lang="en-IN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079541" y="2553067"/>
              <a:ext cx="5593467" cy="691626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6897" tIns="39913" rIns="39913" bIns="39914" numCol="1" spcCol="1270" anchor="ctr" anchorCtr="0">
              <a:noAutofit/>
            </a:bodyPr>
            <a:lstStyle/>
            <a:p>
              <a:pPr marL="331788">
                <a:lnSpc>
                  <a:spcPct val="90000"/>
                </a:lnSpc>
                <a:spcBef>
                  <a:spcPts val="100"/>
                </a:spcBef>
                <a:spcAft>
                  <a:spcPts val="100"/>
                </a:spcAft>
              </a:pPr>
              <a:r>
                <a:rPr lang="en-US" sz="2000" dirty="0">
                  <a:solidFill>
                    <a:schemeClr val="bg1"/>
                  </a:solidFill>
                </a:rPr>
                <a:t>Apply synthetic balancing techniques to balance the highly imbalanced training dataset</a:t>
              </a:r>
            </a:p>
          </p:txBody>
        </p:sp>
        <p:sp>
          <p:nvSpPr>
            <p:cNvPr id="10" name="Freeform 9"/>
            <p:cNvSpPr/>
            <p:nvPr/>
          </p:nvSpPr>
          <p:spPr>
            <a:xfrm>
              <a:off x="1025718" y="3472854"/>
              <a:ext cx="1053825" cy="1064038"/>
            </a:xfrm>
            <a:custGeom>
              <a:avLst/>
              <a:gdLst>
                <a:gd name="connsiteX0" fmla="*/ 0 w 1097794"/>
                <a:gd name="connsiteY0" fmla="*/ 0 h 768456"/>
                <a:gd name="connsiteX1" fmla="*/ 713566 w 1097794"/>
                <a:gd name="connsiteY1" fmla="*/ 0 h 768456"/>
                <a:gd name="connsiteX2" fmla="*/ 1097794 w 1097794"/>
                <a:gd name="connsiteY2" fmla="*/ 384228 h 768456"/>
                <a:gd name="connsiteX3" fmla="*/ 713566 w 1097794"/>
                <a:gd name="connsiteY3" fmla="*/ 768456 h 768456"/>
                <a:gd name="connsiteX4" fmla="*/ 0 w 1097794"/>
                <a:gd name="connsiteY4" fmla="*/ 768456 h 768456"/>
                <a:gd name="connsiteX5" fmla="*/ 384228 w 1097794"/>
                <a:gd name="connsiteY5" fmla="*/ 384228 h 768456"/>
                <a:gd name="connsiteX6" fmla="*/ 0 w 1097794"/>
                <a:gd name="connsiteY6" fmla="*/ 0 h 768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97794" h="768456">
                  <a:moveTo>
                    <a:pt x="1097793" y="0"/>
                  </a:moveTo>
                  <a:lnTo>
                    <a:pt x="1097793" y="499496"/>
                  </a:lnTo>
                  <a:lnTo>
                    <a:pt x="548897" y="768456"/>
                  </a:lnTo>
                  <a:lnTo>
                    <a:pt x="1" y="499496"/>
                  </a:lnTo>
                  <a:lnTo>
                    <a:pt x="1" y="0"/>
                  </a:lnTo>
                  <a:lnTo>
                    <a:pt x="548897" y="268960"/>
                  </a:lnTo>
                  <a:lnTo>
                    <a:pt x="1097793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351" tIns="390578" rIns="6350" bIns="390578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b="1" dirty="0">
                  <a:solidFill>
                    <a:schemeClr val="tx1"/>
                  </a:solidFill>
                </a:rPr>
                <a:t>Train</a:t>
              </a:r>
              <a:endParaRPr lang="en-IN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079541" y="3472853"/>
              <a:ext cx="5593467" cy="691626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6897" tIns="39913" rIns="39913" bIns="39914" numCol="1" spcCol="1270" anchor="ctr" anchorCtr="0">
              <a:noAutofit/>
            </a:bodyPr>
            <a:lstStyle/>
            <a:p>
              <a:pPr marL="331788">
                <a:lnSpc>
                  <a:spcPct val="90000"/>
                </a:lnSpc>
                <a:spcBef>
                  <a:spcPts val="100"/>
                </a:spcBef>
                <a:spcAft>
                  <a:spcPts val="100"/>
                </a:spcAft>
              </a:pPr>
              <a:r>
                <a:rPr lang="en-US" sz="2000" dirty="0">
                  <a:solidFill>
                    <a:schemeClr val="tx1"/>
                  </a:solidFill>
                </a:rPr>
                <a:t>Train our three classification models.</a:t>
              </a:r>
            </a:p>
          </p:txBody>
        </p:sp>
      </p:grpSp>
      <p:sp>
        <p:nvSpPr>
          <p:cNvPr id="12" name="Freeform 7">
            <a:extLst>
              <a:ext uri="{FF2B5EF4-FFF2-40B4-BE49-F238E27FC236}">
                <a16:creationId xmlns:a16="http://schemas.microsoft.com/office/drawing/2014/main" id="{77475485-935D-41CD-A61A-8CB07C2904FC}"/>
              </a:ext>
            </a:extLst>
          </p:cNvPr>
          <p:cNvSpPr/>
          <p:nvPr/>
        </p:nvSpPr>
        <p:spPr>
          <a:xfrm>
            <a:off x="1200644" y="5241516"/>
            <a:ext cx="1053825" cy="1064038"/>
          </a:xfrm>
          <a:custGeom>
            <a:avLst/>
            <a:gdLst>
              <a:gd name="connsiteX0" fmla="*/ 0 w 1097794"/>
              <a:gd name="connsiteY0" fmla="*/ 0 h 768456"/>
              <a:gd name="connsiteX1" fmla="*/ 713566 w 1097794"/>
              <a:gd name="connsiteY1" fmla="*/ 0 h 768456"/>
              <a:gd name="connsiteX2" fmla="*/ 1097794 w 1097794"/>
              <a:gd name="connsiteY2" fmla="*/ 384228 h 768456"/>
              <a:gd name="connsiteX3" fmla="*/ 713566 w 1097794"/>
              <a:gd name="connsiteY3" fmla="*/ 768456 h 768456"/>
              <a:gd name="connsiteX4" fmla="*/ 0 w 1097794"/>
              <a:gd name="connsiteY4" fmla="*/ 768456 h 768456"/>
              <a:gd name="connsiteX5" fmla="*/ 384228 w 1097794"/>
              <a:gd name="connsiteY5" fmla="*/ 384228 h 768456"/>
              <a:gd name="connsiteX6" fmla="*/ 0 w 1097794"/>
              <a:gd name="connsiteY6" fmla="*/ 0 h 768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97794" h="768456">
                <a:moveTo>
                  <a:pt x="1097793" y="0"/>
                </a:moveTo>
                <a:lnTo>
                  <a:pt x="1097793" y="499496"/>
                </a:lnTo>
                <a:lnTo>
                  <a:pt x="548897" y="768456"/>
                </a:lnTo>
                <a:lnTo>
                  <a:pt x="1" y="499496"/>
                </a:lnTo>
                <a:lnTo>
                  <a:pt x="1" y="0"/>
                </a:lnTo>
                <a:lnTo>
                  <a:pt x="548897" y="268960"/>
                </a:lnTo>
                <a:lnTo>
                  <a:pt x="1097793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351" tIns="390578" rIns="6350" bIns="390578" numCol="1" spcCol="127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b="1" dirty="0">
                <a:solidFill>
                  <a:schemeClr val="bg1"/>
                </a:solidFill>
              </a:rPr>
              <a:t>Evaluate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29A0AA-A3FF-4151-81FF-31D5F2A3E6AE}"/>
              </a:ext>
            </a:extLst>
          </p:cNvPr>
          <p:cNvSpPr/>
          <p:nvPr/>
        </p:nvSpPr>
        <p:spPr>
          <a:xfrm>
            <a:off x="2254467" y="5241515"/>
            <a:ext cx="5593467" cy="69162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6897" tIns="39913" rIns="39913" bIns="39914" numCol="1" spcCol="1270" anchor="ctr" anchorCtr="0">
            <a:noAutofit/>
          </a:bodyPr>
          <a:lstStyle/>
          <a:p>
            <a:pPr marL="331788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dirty="0">
                <a:solidFill>
                  <a:schemeClr val="bg1"/>
                </a:solidFill>
              </a:rPr>
              <a:t>Evaluate their performance on the test data set.</a:t>
            </a:r>
          </a:p>
        </p:txBody>
      </p:sp>
      <p:sp>
        <p:nvSpPr>
          <p:cNvPr id="15" name="Slide Number Placeholder 3">
            <a:extLst>
              <a:ext uri="{FF2B5EF4-FFF2-40B4-BE49-F238E27FC236}">
                <a16:creationId xmlns:a16="http://schemas.microsoft.com/office/drawing/2014/main" id="{301AB5B8-3B1E-40EB-B845-ECA5E570ECC2}"/>
              </a:ext>
            </a:extLst>
          </p:cNvPr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D19CC72-36D5-43CD-9F83-AD2BCE8BD65C}" type="slidenum">
              <a:rPr lang="en-US" sz="1200" smtClean="0">
                <a:solidFill>
                  <a:schemeClr val="bg1">
                    <a:lumMod val="50000"/>
                  </a:schemeClr>
                </a:solidFill>
              </a:rPr>
              <a:pPr algn="r"/>
              <a:t>3</a:t>
            </a:fld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8364920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32561174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4000" b="1" dirty="0">
              <a:latin typeface="Calibri"/>
              <a:ea typeface="+mj-ea"/>
              <a:cs typeface="+mj-cs"/>
              <a:sym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Why Balance our Dataset?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9CC72-36D5-43CD-9F83-AD2BCE8BD65C}" type="slidenum">
              <a:rPr lang="en-US" smtClean="0"/>
              <a:t>4</a:t>
            </a:fld>
            <a:endParaRPr lang="en-US" dirty="0"/>
          </a:p>
        </p:txBody>
      </p:sp>
      <p:pic>
        <p:nvPicPr>
          <p:cNvPr id="25602" name="Picture 2" descr="Image result for horse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485666"/>
            <a:ext cx="361950" cy="277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606" name="Picture 6" descr="Related image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9749" y="1398026"/>
            <a:ext cx="302451" cy="24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610" name="Picture 10" descr="Related image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0" y="1621118"/>
            <a:ext cx="327025" cy="32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Related image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1525" y="1839435"/>
            <a:ext cx="320675" cy="32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Related image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9400" y="1948143"/>
            <a:ext cx="336550" cy="242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Image result for horse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259106"/>
            <a:ext cx="361950" cy="277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Related image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2149" y="2171466"/>
            <a:ext cx="302451" cy="24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0" descr="Related image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2150" y="2394558"/>
            <a:ext cx="327025" cy="32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Related image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3925" y="2612875"/>
            <a:ext cx="320675" cy="32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Related image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1800" y="2721583"/>
            <a:ext cx="336550" cy="242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Image result for horse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420906"/>
            <a:ext cx="361950" cy="277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Related image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0349" y="1333266"/>
            <a:ext cx="302451" cy="24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0" descr="Related image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0350" y="1556358"/>
            <a:ext cx="327025" cy="32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 descr="Related image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125" y="1774675"/>
            <a:ext cx="320675" cy="32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Related image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00" y="1883383"/>
            <a:ext cx="336550" cy="242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Image result for horse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228518"/>
            <a:ext cx="361950" cy="277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6" descr="Related image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2749" y="2140878"/>
            <a:ext cx="302451" cy="24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0" descr="Related image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0" y="2363970"/>
            <a:ext cx="327025" cy="32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3" descr="Related image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4525" y="2582287"/>
            <a:ext cx="320675" cy="32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Related image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2400" y="2690995"/>
            <a:ext cx="336550" cy="242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Image result for horse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2175" y="1346542"/>
            <a:ext cx="361950" cy="277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6" descr="Related image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4124" y="1258902"/>
            <a:ext cx="302451" cy="24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10" descr="Related image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4125" y="1481994"/>
            <a:ext cx="327025" cy="32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33" descr="Related image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5900" y="1700311"/>
            <a:ext cx="320675" cy="32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4" descr="Related image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3775" y="1809019"/>
            <a:ext cx="336550" cy="242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Image result for horse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4575" y="2119982"/>
            <a:ext cx="361950" cy="277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6" descr="Related image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6524" y="2032342"/>
            <a:ext cx="302451" cy="24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10" descr="Related image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6525" y="2255434"/>
            <a:ext cx="327025" cy="32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38" descr="Related image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8300" y="2473751"/>
            <a:ext cx="320675" cy="32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4" descr="Related image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6175" y="2582459"/>
            <a:ext cx="336550" cy="242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Image result for horse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2775" y="1281782"/>
            <a:ext cx="361950" cy="277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6" descr="Related image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4724" y="1194142"/>
            <a:ext cx="302451" cy="24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10" descr="Related image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4725" y="1417234"/>
            <a:ext cx="327025" cy="32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43" descr="Related image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500" y="1635551"/>
            <a:ext cx="320675" cy="32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4" descr="Related image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75" y="1744259"/>
            <a:ext cx="336550" cy="242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Image result for horse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5175" y="2089394"/>
            <a:ext cx="361950" cy="277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6" descr="Related image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7124" y="2001754"/>
            <a:ext cx="302451" cy="24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10" descr="Related image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125" y="2224846"/>
            <a:ext cx="327025" cy="32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48" descr="Related image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8900" y="2443163"/>
            <a:ext cx="320675" cy="32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Image result for horse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9224" y="1295400"/>
            <a:ext cx="361950" cy="277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6" descr="Related image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1173" y="1207760"/>
            <a:ext cx="302451" cy="24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10" descr="Related image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1174" y="1430852"/>
            <a:ext cx="327025" cy="32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53" descr="Related image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2949" y="1649169"/>
            <a:ext cx="320675" cy="32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4" descr="Related image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824" y="1757877"/>
            <a:ext cx="336550" cy="242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" descr="Image result for horse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1624" y="2068840"/>
            <a:ext cx="361950" cy="277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6" descr="Related image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3573" y="1981200"/>
            <a:ext cx="302451" cy="24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10" descr="Related image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3574" y="2204292"/>
            <a:ext cx="327025" cy="32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58" descr="Related image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5349" y="2422609"/>
            <a:ext cx="320675" cy="32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4" descr="Related image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3224" y="2531317"/>
            <a:ext cx="336550" cy="242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2" descr="Image result for horse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9824" y="1230640"/>
            <a:ext cx="361950" cy="277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6" descr="Related image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1773" y="1143000"/>
            <a:ext cx="302451" cy="24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10" descr="Related image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1774" y="1366092"/>
            <a:ext cx="327025" cy="32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63" descr="Related image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3549" y="1584409"/>
            <a:ext cx="320675" cy="32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4" descr="Related image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1424" y="1693117"/>
            <a:ext cx="336550" cy="242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2" descr="Image result for horse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2224" y="2038252"/>
            <a:ext cx="361950" cy="277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6" descr="Related image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4173" y="1950612"/>
            <a:ext cx="302451" cy="24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10" descr="Related image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4174" y="2173704"/>
            <a:ext cx="327025" cy="32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68" descr="Related image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5949" y="2392021"/>
            <a:ext cx="320675" cy="32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4" descr="Related image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3824" y="2500729"/>
            <a:ext cx="336550" cy="242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2" descr="Image result for horse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4950" y="3040488"/>
            <a:ext cx="361950" cy="277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6" descr="Related image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6899" y="2952848"/>
            <a:ext cx="302451" cy="24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10" descr="Related image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6900" y="3175940"/>
            <a:ext cx="327025" cy="32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73" descr="Related image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8675" y="3394257"/>
            <a:ext cx="320675" cy="32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4" descr="Related image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6550" y="3502965"/>
            <a:ext cx="336550" cy="242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2" descr="Image result for horse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7350" y="3813928"/>
            <a:ext cx="361950" cy="277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6" descr="Related image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9299" y="3726288"/>
            <a:ext cx="302451" cy="24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10" descr="Related image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9300" y="3949380"/>
            <a:ext cx="327025" cy="32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78" descr="Related image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1075" y="4167697"/>
            <a:ext cx="320675" cy="32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4" descr="Related image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8950" y="4276405"/>
            <a:ext cx="336550" cy="242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2" descr="Image result for horse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5550" y="2975728"/>
            <a:ext cx="361950" cy="277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Picture 6" descr="Related image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7499" y="2888088"/>
            <a:ext cx="302451" cy="24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10" descr="Related image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500" y="3111180"/>
            <a:ext cx="327025" cy="32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83" descr="Related image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9275" y="3329497"/>
            <a:ext cx="320675" cy="32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" name="Picture 4" descr="Related image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7150" y="3438205"/>
            <a:ext cx="336550" cy="242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" name="Picture 2" descr="Image result for horse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7950" y="3783340"/>
            <a:ext cx="361950" cy="277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6" descr="Related image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9899" y="3695700"/>
            <a:ext cx="302451" cy="24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10" descr="Related image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9900" y="3918792"/>
            <a:ext cx="327025" cy="32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" name="Picture 88" descr="Related image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1675" y="4137109"/>
            <a:ext cx="320675" cy="32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" name="Picture 4" descr="Related image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9550" y="4245817"/>
            <a:ext cx="336550" cy="242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1" name="Picture 2" descr="Image result for horse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6286" y="2920468"/>
            <a:ext cx="361950" cy="277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" name="Picture 6" descr="Related image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8235" y="2832828"/>
            <a:ext cx="302451" cy="24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" name="Picture 10" descr="Related image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236" y="3055920"/>
            <a:ext cx="327025" cy="32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" name="Picture 93" descr="Related image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0011" y="3274237"/>
            <a:ext cx="320675" cy="32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4" descr="Related image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886" y="3382945"/>
            <a:ext cx="336550" cy="242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Picture 2" descr="Image result for horse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8686" y="3693908"/>
            <a:ext cx="361950" cy="277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" name="Picture 6" descr="Related image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0635" y="3606268"/>
            <a:ext cx="302451" cy="24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8" name="Picture 10" descr="Related image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0636" y="3829360"/>
            <a:ext cx="327025" cy="32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9" name="Picture 98" descr="Related image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2411" y="4047677"/>
            <a:ext cx="320675" cy="32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0" name="Picture 4" descr="Related image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0286" y="4156385"/>
            <a:ext cx="336550" cy="242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1" name="Picture 2" descr="Image result for horse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6886" y="2855708"/>
            <a:ext cx="361950" cy="277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" name="Picture 6" descr="Related image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8835" y="2768068"/>
            <a:ext cx="302451" cy="24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Picture 10" descr="Related image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8836" y="2991160"/>
            <a:ext cx="327025" cy="32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103" descr="Related image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0611" y="3209477"/>
            <a:ext cx="320675" cy="32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" name="Picture 4" descr="Related image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8486" y="3318185"/>
            <a:ext cx="336550" cy="242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" name="Picture 2" descr="Image result for horse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9286" y="3663320"/>
            <a:ext cx="361950" cy="277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" name="Picture 6" descr="Related image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1235" y="3575680"/>
            <a:ext cx="302451" cy="24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" name="Picture 10" descr="Related image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1236" y="3798772"/>
            <a:ext cx="327025" cy="32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" name="Picture 108" descr="Related image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3011" y="4017089"/>
            <a:ext cx="320675" cy="32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" name="Picture 4" descr="Related image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886" y="4125797"/>
            <a:ext cx="336550" cy="242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611" name="Picture 11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2453838"/>
            <a:ext cx="507239" cy="371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" name="Picture 2" descr="Image result for horse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173506"/>
            <a:ext cx="361950" cy="277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" name="Picture 6" descr="Related image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4549" y="3085866"/>
            <a:ext cx="302451" cy="24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" name="Picture 10" descr="Related image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550" y="3308958"/>
            <a:ext cx="327025" cy="32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5" name="Picture 114" descr="Related image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6325" y="3527275"/>
            <a:ext cx="320675" cy="32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6" name="Picture 4" descr="Related image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4200" y="3635983"/>
            <a:ext cx="336550" cy="242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7" name="Group 116"/>
          <p:cNvGrpSpPr/>
          <p:nvPr/>
        </p:nvGrpSpPr>
        <p:grpSpPr>
          <a:xfrm>
            <a:off x="2038350" y="4931674"/>
            <a:ext cx="5237906" cy="1858743"/>
            <a:chOff x="2595597" y="1528600"/>
            <a:chExt cx="3818423" cy="2550238"/>
          </a:xfrm>
        </p:grpSpPr>
        <p:sp>
          <p:nvSpPr>
            <p:cNvPr id="118" name="Freeform 6"/>
            <p:cNvSpPr>
              <a:spLocks/>
            </p:cNvSpPr>
            <p:nvPr/>
          </p:nvSpPr>
          <p:spPr bwMode="auto">
            <a:xfrm>
              <a:off x="2595597" y="1837065"/>
              <a:ext cx="3816317" cy="1205873"/>
            </a:xfrm>
            <a:custGeom>
              <a:avLst/>
              <a:gdLst>
                <a:gd name="T0" fmla="*/ 0 w 10564"/>
                <a:gd name="T1" fmla="*/ 0 h 6199"/>
                <a:gd name="T2" fmla="*/ 10564 w 10564"/>
                <a:gd name="T3" fmla="*/ 0 h 6199"/>
                <a:gd name="T4" fmla="*/ 7801 w 10564"/>
                <a:gd name="T5" fmla="*/ 2251 h 6199"/>
                <a:gd name="T6" fmla="*/ 6589 w 10564"/>
                <a:gd name="T7" fmla="*/ 4281 h 6199"/>
                <a:gd name="T8" fmla="*/ 6585 w 10564"/>
                <a:gd name="T9" fmla="*/ 6199 h 6199"/>
                <a:gd name="T10" fmla="*/ 3979 w 10564"/>
                <a:gd name="T11" fmla="*/ 6199 h 6199"/>
                <a:gd name="T12" fmla="*/ 3977 w 10564"/>
                <a:gd name="T13" fmla="*/ 4309 h 6199"/>
                <a:gd name="T14" fmla="*/ 2786 w 10564"/>
                <a:gd name="T15" fmla="*/ 2372 h 6199"/>
                <a:gd name="T16" fmla="*/ 0 w 10564"/>
                <a:gd name="T17" fmla="*/ 0 h 6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64" h="6199">
                  <a:moveTo>
                    <a:pt x="0" y="0"/>
                  </a:moveTo>
                  <a:lnTo>
                    <a:pt x="10564" y="0"/>
                  </a:lnTo>
                  <a:lnTo>
                    <a:pt x="7801" y="2251"/>
                  </a:lnTo>
                  <a:lnTo>
                    <a:pt x="6589" y="4281"/>
                  </a:lnTo>
                  <a:lnTo>
                    <a:pt x="6585" y="6199"/>
                  </a:lnTo>
                  <a:lnTo>
                    <a:pt x="3979" y="6199"/>
                  </a:lnTo>
                  <a:lnTo>
                    <a:pt x="3977" y="4309"/>
                  </a:lnTo>
                  <a:lnTo>
                    <a:pt x="2786" y="23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>
                <a:solidFill>
                  <a:prstClr val="black"/>
                </a:solidFill>
              </a:endParaRPr>
            </a:p>
          </p:txBody>
        </p:sp>
        <p:sp>
          <p:nvSpPr>
            <p:cNvPr id="119" name="Rectangle 7"/>
            <p:cNvSpPr>
              <a:spLocks noChangeArrowheads="1"/>
            </p:cNvSpPr>
            <p:nvPr/>
          </p:nvSpPr>
          <p:spPr bwMode="auto">
            <a:xfrm>
              <a:off x="2599808" y="1529042"/>
              <a:ext cx="3814212" cy="306443"/>
            </a:xfrm>
            <a:prstGeom prst="rect">
              <a:avLst/>
            </a:prstGeom>
            <a:solidFill>
              <a:srgbClr val="3E44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>
                <a:solidFill>
                  <a:prstClr val="black"/>
                </a:solidFill>
              </a:endParaRPr>
            </a:p>
          </p:txBody>
        </p:sp>
        <p:sp>
          <p:nvSpPr>
            <p:cNvPr id="128" name="Freeform 18"/>
            <p:cNvSpPr>
              <a:spLocks/>
            </p:cNvSpPr>
            <p:nvPr/>
          </p:nvSpPr>
          <p:spPr bwMode="auto">
            <a:xfrm>
              <a:off x="3512127" y="3379074"/>
              <a:ext cx="1888801" cy="699764"/>
            </a:xfrm>
            <a:custGeom>
              <a:avLst/>
              <a:gdLst>
                <a:gd name="T0" fmla="*/ 125 w 2589"/>
                <a:gd name="T1" fmla="*/ 0 h 2589"/>
                <a:gd name="T2" fmla="*/ 2463 w 2589"/>
                <a:gd name="T3" fmla="*/ 0 h 2589"/>
                <a:gd name="T4" fmla="*/ 2589 w 2589"/>
                <a:gd name="T5" fmla="*/ 126 h 2589"/>
                <a:gd name="T6" fmla="*/ 2589 w 2589"/>
                <a:gd name="T7" fmla="*/ 2464 h 2589"/>
                <a:gd name="T8" fmla="*/ 2463 w 2589"/>
                <a:gd name="T9" fmla="*/ 2589 h 2589"/>
                <a:gd name="T10" fmla="*/ 125 w 2589"/>
                <a:gd name="T11" fmla="*/ 2589 h 2589"/>
                <a:gd name="T12" fmla="*/ 0 w 2589"/>
                <a:gd name="T13" fmla="*/ 2464 h 2589"/>
                <a:gd name="T14" fmla="*/ 0 w 2589"/>
                <a:gd name="T15" fmla="*/ 126 h 2589"/>
                <a:gd name="T16" fmla="*/ 125 w 2589"/>
                <a:gd name="T17" fmla="*/ 0 h 2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89" h="2589">
                  <a:moveTo>
                    <a:pt x="125" y="0"/>
                  </a:moveTo>
                  <a:lnTo>
                    <a:pt x="2463" y="0"/>
                  </a:lnTo>
                  <a:cubicBezTo>
                    <a:pt x="2532" y="0"/>
                    <a:pt x="2589" y="57"/>
                    <a:pt x="2589" y="126"/>
                  </a:cubicBezTo>
                  <a:lnTo>
                    <a:pt x="2589" y="2464"/>
                  </a:lnTo>
                  <a:cubicBezTo>
                    <a:pt x="2589" y="2532"/>
                    <a:pt x="2532" y="2589"/>
                    <a:pt x="2463" y="2589"/>
                  </a:cubicBezTo>
                  <a:lnTo>
                    <a:pt x="125" y="2589"/>
                  </a:lnTo>
                  <a:cubicBezTo>
                    <a:pt x="56" y="2589"/>
                    <a:pt x="0" y="2532"/>
                    <a:pt x="0" y="2464"/>
                  </a:cubicBezTo>
                  <a:lnTo>
                    <a:pt x="0" y="126"/>
                  </a:lnTo>
                  <a:cubicBezTo>
                    <a:pt x="0" y="57"/>
                    <a:pt x="56" y="0"/>
                    <a:pt x="125" y="0"/>
                  </a:cubicBezTo>
                  <a:close/>
                </a:path>
              </a:pathLst>
            </a:custGeom>
            <a:solidFill>
              <a:srgbClr val="0085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solidFill>
                  <a:prstClr val="black"/>
                </a:solidFill>
              </a:endParaRPr>
            </a:p>
          </p:txBody>
        </p:sp>
        <p:sp>
          <p:nvSpPr>
            <p:cNvPr id="129" name="Freeform 19"/>
            <p:cNvSpPr>
              <a:spLocks noEditPoints="1"/>
            </p:cNvSpPr>
            <p:nvPr/>
          </p:nvSpPr>
          <p:spPr bwMode="auto">
            <a:xfrm>
              <a:off x="4318575" y="3075768"/>
              <a:ext cx="366468" cy="274851"/>
            </a:xfrm>
            <a:custGeom>
              <a:avLst/>
              <a:gdLst>
                <a:gd name="T0" fmla="*/ 254 w 1015"/>
                <a:gd name="T1" fmla="*/ 0 h 1015"/>
                <a:gd name="T2" fmla="*/ 254 w 1015"/>
                <a:gd name="T3" fmla="*/ 508 h 1015"/>
                <a:gd name="T4" fmla="*/ 0 w 1015"/>
                <a:gd name="T5" fmla="*/ 508 h 1015"/>
                <a:gd name="T6" fmla="*/ 507 w 1015"/>
                <a:gd name="T7" fmla="*/ 1015 h 1015"/>
                <a:gd name="T8" fmla="*/ 1015 w 1015"/>
                <a:gd name="T9" fmla="*/ 508 h 1015"/>
                <a:gd name="T10" fmla="*/ 761 w 1015"/>
                <a:gd name="T11" fmla="*/ 508 h 1015"/>
                <a:gd name="T12" fmla="*/ 761 w 1015"/>
                <a:gd name="T13" fmla="*/ 0 h 1015"/>
                <a:gd name="T14" fmla="*/ 254 w 1015"/>
                <a:gd name="T15" fmla="*/ 0 h 1015"/>
                <a:gd name="T16" fmla="*/ 507 w 1015"/>
                <a:gd name="T17" fmla="*/ 0 h 10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15" h="1015">
                  <a:moveTo>
                    <a:pt x="254" y="0"/>
                  </a:moveTo>
                  <a:lnTo>
                    <a:pt x="254" y="508"/>
                  </a:lnTo>
                  <a:lnTo>
                    <a:pt x="0" y="508"/>
                  </a:lnTo>
                  <a:lnTo>
                    <a:pt x="507" y="1015"/>
                  </a:lnTo>
                  <a:lnTo>
                    <a:pt x="1015" y="508"/>
                  </a:lnTo>
                  <a:lnTo>
                    <a:pt x="761" y="508"/>
                  </a:lnTo>
                  <a:lnTo>
                    <a:pt x="761" y="0"/>
                  </a:lnTo>
                  <a:lnTo>
                    <a:pt x="254" y="0"/>
                  </a:lnTo>
                  <a:close/>
                  <a:moveTo>
                    <a:pt x="507" y="0"/>
                  </a:moveTo>
                </a:path>
              </a:pathLst>
            </a:custGeom>
            <a:solidFill>
              <a:srgbClr val="EAE6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>
                <a:solidFill>
                  <a:prstClr val="black"/>
                </a:solidFill>
              </a:endParaRPr>
            </a:p>
          </p:txBody>
        </p:sp>
        <p:sp>
          <p:nvSpPr>
            <p:cNvPr id="130" name="Rectangle 129"/>
            <p:cNvSpPr>
              <a:spLocks noChangeArrowheads="1"/>
            </p:cNvSpPr>
            <p:nvPr/>
          </p:nvSpPr>
          <p:spPr bwMode="auto">
            <a:xfrm>
              <a:off x="3564656" y="1528600"/>
              <a:ext cx="1884515" cy="2487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90488" tIns="46038" rIns="90488" bIns="46038">
              <a:spAutoFit/>
            </a:bodyPr>
            <a:lstStyle/>
            <a:p>
              <a:pPr algn="ctr">
                <a:defRPr/>
              </a:pPr>
              <a:endParaRPr lang="da-DK" b="1" kern="0">
                <a:solidFill>
                  <a:srgbClr val="FFFFFF"/>
                </a:solidFill>
              </a:endParaRPr>
            </a:p>
          </p:txBody>
        </p:sp>
        <p:sp>
          <p:nvSpPr>
            <p:cNvPr id="135" name="Rectangle 134"/>
            <p:cNvSpPr>
              <a:spLocks noChangeArrowheads="1"/>
            </p:cNvSpPr>
            <p:nvPr/>
          </p:nvSpPr>
          <p:spPr bwMode="auto">
            <a:xfrm>
              <a:off x="3512126" y="3436826"/>
              <a:ext cx="1888801" cy="2280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90488" tIns="46038" rIns="90488" bIns="46038">
              <a:spAutoFit/>
            </a:bodyPr>
            <a:lstStyle/>
            <a:p>
              <a:pPr algn="ctr">
                <a:defRPr/>
              </a:pPr>
              <a:r>
                <a:rPr lang="da-DK" sz="1600" b="1" kern="0" dirty="0">
                  <a:solidFill>
                    <a:srgbClr val="FFFF00"/>
                  </a:solidFill>
                </a:rPr>
                <a:t>100 Horses</a:t>
              </a:r>
              <a:endParaRPr lang="da-DK" sz="1200" b="1" kern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138" name="Freeform 13"/>
          <p:cNvSpPr>
            <a:spLocks noEditPoints="1"/>
          </p:cNvSpPr>
          <p:nvPr/>
        </p:nvSpPr>
        <p:spPr bwMode="auto">
          <a:xfrm>
            <a:off x="4282024" y="4518876"/>
            <a:ext cx="502701" cy="408783"/>
          </a:xfrm>
          <a:custGeom>
            <a:avLst/>
            <a:gdLst>
              <a:gd name="T0" fmla="*/ 254 w 1015"/>
              <a:gd name="T1" fmla="*/ 0 h 1015"/>
              <a:gd name="T2" fmla="*/ 254 w 1015"/>
              <a:gd name="T3" fmla="*/ 507 h 1015"/>
              <a:gd name="T4" fmla="*/ 0 w 1015"/>
              <a:gd name="T5" fmla="*/ 507 h 1015"/>
              <a:gd name="T6" fmla="*/ 508 w 1015"/>
              <a:gd name="T7" fmla="*/ 1015 h 1015"/>
              <a:gd name="T8" fmla="*/ 1015 w 1015"/>
              <a:gd name="T9" fmla="*/ 507 h 1015"/>
              <a:gd name="T10" fmla="*/ 761 w 1015"/>
              <a:gd name="T11" fmla="*/ 507 h 1015"/>
              <a:gd name="T12" fmla="*/ 761 w 1015"/>
              <a:gd name="T13" fmla="*/ 0 h 1015"/>
              <a:gd name="T14" fmla="*/ 254 w 1015"/>
              <a:gd name="T15" fmla="*/ 0 h 1015"/>
              <a:gd name="T16" fmla="*/ 508 w 1015"/>
              <a:gd name="T17" fmla="*/ 0 h 10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15" h="1015">
                <a:moveTo>
                  <a:pt x="254" y="0"/>
                </a:moveTo>
                <a:lnTo>
                  <a:pt x="254" y="507"/>
                </a:lnTo>
                <a:lnTo>
                  <a:pt x="0" y="507"/>
                </a:lnTo>
                <a:lnTo>
                  <a:pt x="508" y="1015"/>
                </a:lnTo>
                <a:lnTo>
                  <a:pt x="1015" y="507"/>
                </a:lnTo>
                <a:lnTo>
                  <a:pt x="761" y="507"/>
                </a:lnTo>
                <a:lnTo>
                  <a:pt x="761" y="0"/>
                </a:lnTo>
                <a:lnTo>
                  <a:pt x="254" y="0"/>
                </a:lnTo>
                <a:close/>
                <a:moveTo>
                  <a:pt x="508" y="0"/>
                </a:moveTo>
              </a:path>
            </a:pathLst>
          </a:cu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05200" y="5297269"/>
            <a:ext cx="2326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Prediction Algorithm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All Horses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26720" y="786368"/>
            <a:ext cx="4845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Dataset: 99 Horses…..1 Zebra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943600" y="6324600"/>
            <a:ext cx="1604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99% Accuracy</a:t>
            </a:r>
          </a:p>
        </p:txBody>
      </p:sp>
    </p:spTree>
    <p:extLst>
      <p:ext uri="{BB962C8B-B14F-4D97-AF65-F5344CB8AC3E}">
        <p14:creationId xmlns:p14="http://schemas.microsoft.com/office/powerpoint/2010/main" val="2484204815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1F0DA5-CEF7-49B6-BF37-0C7455E33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Navigation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71B4B42-50BA-40AE-81C2-5E6EFC0D8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9CC72-36D5-43CD-9F83-AD2BCE8BD65C}" type="slidenum">
              <a:rPr lang="en-US" smtClean="0"/>
              <a:t>5</a:t>
            </a:fld>
            <a:endParaRPr 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EA5B333-44C9-4CD7-9B83-C89019089B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159" y="274638"/>
            <a:ext cx="8564437" cy="6081712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0BD8E6E-5211-DF4E-B386-D214476AA6C8}"/>
              </a:ext>
            </a:extLst>
          </p:cNvPr>
          <p:cNvCxnSpPr/>
          <p:nvPr/>
        </p:nvCxnSpPr>
        <p:spPr>
          <a:xfrm>
            <a:off x="7696200" y="609600"/>
            <a:ext cx="609600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924912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1F0DA5-CEF7-49B6-BF37-0C7455E33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Navigation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71B4B42-50BA-40AE-81C2-5E6EFC0D8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9CC72-36D5-43CD-9F83-AD2BCE8BD65C}" type="slidenum">
              <a:rPr lang="en-US" smtClean="0"/>
              <a:t>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A5B333-44C9-4CD7-9B83-C89019089B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2985" y="274638"/>
            <a:ext cx="7862784" cy="6081712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0BD8E6E-5211-DF4E-B386-D214476AA6C8}"/>
              </a:ext>
            </a:extLst>
          </p:cNvPr>
          <p:cNvCxnSpPr>
            <a:cxnSpLocks/>
          </p:cNvCxnSpPr>
          <p:nvPr/>
        </p:nvCxnSpPr>
        <p:spPr>
          <a:xfrm flipH="1">
            <a:off x="1371600" y="4191000"/>
            <a:ext cx="685800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8272257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1F0DA5-CEF7-49B6-BF37-0C7455E33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Navigation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71B4B42-50BA-40AE-81C2-5E6EFC0D8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9CC72-36D5-43CD-9F83-AD2BCE8BD65C}" type="slidenum">
              <a:rPr lang="en-US" smtClean="0"/>
              <a:t>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A5B333-44C9-4CD7-9B83-C89019089B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69379" y="319088"/>
            <a:ext cx="6529995" cy="6081712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0BD8E6E-5211-DF4E-B386-D214476AA6C8}"/>
              </a:ext>
            </a:extLst>
          </p:cNvPr>
          <p:cNvCxnSpPr>
            <a:cxnSpLocks/>
          </p:cNvCxnSpPr>
          <p:nvPr/>
        </p:nvCxnSpPr>
        <p:spPr>
          <a:xfrm>
            <a:off x="835979" y="1143000"/>
            <a:ext cx="533400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1233221"/>
      </p:ext>
    </p:extLst>
  </p:cSld>
  <p:clrMapOvr>
    <a:masterClrMapping/>
  </p:clrMapOvr>
  <p:transition spd="med">
    <p:pull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4162&quot;&gt;&lt;version val=&quot;27040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m/%#d/%Y&lt;/m_strFormatTime&gt;&lt;m_yearfmt&gt;&lt;begin val=&quot;0&quot;/&gt;&lt;end val=&quot;0&quot;/&gt;&lt;/m_yearfmt&gt;&lt;/m_precDefaultDate&gt;&lt;m_precDefaultYear&gt;&lt;m_yearfmt&gt;&lt;begin val=&quot;0&quot;/&gt;&lt;end val=&quot;4&quot;/&gt;&lt;/m_yearfmt&gt;&lt;/m_precDefaultYear&gt;&lt;m_precDefaultQuarter&gt;&lt;m_yearfmt&gt;&lt;begin val=&quot;0&quot;/&gt;&lt;end val=&quot;4&quot;/&gt;&lt;/m_yearfmt&gt;&lt;/m_precDefaultQuarter&gt;&lt;m_precDefaultMonth&gt;&lt;m_yearfmt&gt;&lt;begin val=&quot;0&quot;/&gt;&lt;end val=&quot;4&quot;/&gt;&lt;/m_yearfmt&gt;&lt;/m_precDefaultMonth&gt;&lt;m_precDefaultWeek&gt;&lt;m_yearfmt&gt;&lt;begin val=&quot;0&quot;/&gt;&lt;end val=&quot;4&quot;/&gt;&lt;/m_yearfmt&gt;&lt;/m_precDefaultWeek&gt;&lt;m_precDefaultDay&gt;&lt;m_yearfmt&gt;&lt;begin val=&quot;0&quot;/&gt;&lt;end val=&quot;4&quot;/&gt;&lt;/m_yearfmt&gt;&lt;/m_precDefaultDay&gt;&lt;m_mruColor&gt;&lt;m_vecMRU length=&quot;0&quot;/&gt;&lt;/m_mruColor&gt;&lt;m_eweekdayFirstOfWeek val=&quot;1&quot;/&gt;&lt;m_eweekdayFirstOfWorkweek val=&quot;2&quot;/&gt;&lt;m_eweekdayFirstOfWeekend val=&quot;7&quot;/&gt;&lt;/CPresentation&gt;&lt;/root&gt;"/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CenwS_VSKWblQ3Y06keqg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E0155DBF7167646BF83D13C2435A93B" ma:contentTypeVersion="13" ma:contentTypeDescription="Create a new document." ma:contentTypeScope="" ma:versionID="a7f821de4f78abee22557e7acf3d83e8">
  <xsd:schema xmlns:xsd="http://www.w3.org/2001/XMLSchema" xmlns:xs="http://www.w3.org/2001/XMLSchema" xmlns:p="http://schemas.microsoft.com/office/2006/metadata/properties" xmlns:ns3="4e726064-a3b3-427c-9606-6f9ae9374f47" xmlns:ns4="e41dd372-ef1f-48a1-a5c8-fbe7468c4b36" targetNamespace="http://schemas.microsoft.com/office/2006/metadata/properties" ma:root="true" ma:fieldsID="ee46014a03b2ee492d9cdd7a4d52013b" ns3:_="" ns4:_="">
    <xsd:import namespace="4e726064-a3b3-427c-9606-6f9ae9374f47"/>
    <xsd:import namespace="e41dd372-ef1f-48a1-a5c8-fbe7468c4b3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e726064-a3b3-427c-9606-6f9ae9374f4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1dd372-ef1f-48a1-a5c8-fbe7468c4b36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9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93AB856-3841-43A4-8AA0-39028C98720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e726064-a3b3-427c-9606-6f9ae9374f47"/>
    <ds:schemaRef ds:uri="e41dd372-ef1f-48a1-a5c8-fbe7468c4b3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36CE909-2258-49F6-94CD-20C84DAA93D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8316C3D-AD00-4555-93DD-BB41C0B7A664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170</Words>
  <Application>Microsoft Office PowerPoint</Application>
  <PresentationFormat>On-screen Show (4:3)</PresentationFormat>
  <Paragraphs>36</Paragraphs>
  <Slides>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Office Theme</vt:lpstr>
      <vt:lpstr>think-cell Slide</vt:lpstr>
      <vt:lpstr>PowerPoint Presentation</vt:lpstr>
      <vt:lpstr>Background</vt:lpstr>
      <vt:lpstr>We will use R to…..</vt:lpstr>
      <vt:lpstr>Why Balance our Dataset?</vt:lpstr>
      <vt:lpstr>Navigation</vt:lpstr>
      <vt:lpstr>Navigation</vt:lpstr>
      <vt:lpstr>Navigation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Garcia</dc:creator>
  <cp:lastModifiedBy>John Garcia</cp:lastModifiedBy>
  <cp:revision>1</cp:revision>
  <dcterms:created xsi:type="dcterms:W3CDTF">2020-09-23T20:01:12Z</dcterms:created>
  <dcterms:modified xsi:type="dcterms:W3CDTF">2020-09-23T20:01:41Z</dcterms:modified>
</cp:coreProperties>
</file>