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391" r:id="rId5"/>
    <p:sldId id="392" r:id="rId6"/>
    <p:sldId id="258" r:id="rId7"/>
    <p:sldId id="393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89" r:id="rId20"/>
    <p:sldId id="387" r:id="rId21"/>
    <p:sldId id="38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/>
    <p:restoredTop sz="95042"/>
  </p:normalViewPr>
  <p:slideViewPr>
    <p:cSldViewPr snapToGrid="0" snapToObjects="1">
      <p:cViewPr varScale="1">
        <p:scale>
          <a:sx n="116" d="100"/>
          <a:sy n="116" d="100"/>
        </p:scale>
        <p:origin x="552" y="19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A27F-FE26-3B49-9A6E-3428D4A03D01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82C9E-08C7-DF45-A239-19A338F8536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984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0AACC4-43F7-7042-A6E6-F0CB9C467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D75F81-491D-D24D-9301-D44D5AC3A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3A9D5-EE36-8F41-BFF1-9FDF57F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4EA24-3BB8-784C-870D-24EFAE9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38A342-E54A-0F40-96A4-92869294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034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A8B81-F69D-9F44-B2AC-564E330D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C32FD7-876C-F147-A896-D61B07A1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C8BC68-C049-2D47-B10E-D6727EE0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4223E-B58A-7145-A5D0-94F22802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92564F-B74A-144D-A223-379B34ED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104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A02C2E8-D572-7049-B7BF-022B1AA34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6F43A4-F06E-9241-8FB2-03E938F7A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4E3D6-8D41-3E4D-9356-2B6AB8E3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BCA991-D823-784F-92E7-4B4D2176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5222AA-FC86-1D48-971E-65014823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53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C6488-013C-934F-B8CD-D0DEA6CB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B977E-76F1-8243-8922-54451906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35FF33-340F-0146-B47E-A004E1A2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0E3094-455B-E54A-9DE8-873A3FCF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C9A60-EDEF-9546-9AD8-2221B30F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3999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57161-79FE-4F48-8DD4-37E250E6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5AB6EE-D0A8-4443-B23D-6685DAB8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259D3A-AC7E-BA44-82DD-2EF0FAA3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0E46C-9DDB-BF46-91D7-1F4FCF03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5FC785-4558-D449-BAE6-16636783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732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F8969-F0B5-4349-A75C-79E03E4E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7234C-5349-574A-A0E6-FBAFB6051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FD35DF-F52C-2A4E-BCB8-054BA2A0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EBB7D8-22F7-B24D-9689-6F68BF1F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2E364D-B38F-E844-909D-FF1BBDDE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57029A-960C-4F43-A219-82108422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412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F82EB-5FE0-8440-B45B-1DCA8426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F48BA0-44D5-624A-A1B3-C19C3333A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7560A1-5EFE-994D-879F-33AE5234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802AF5-7C96-E445-BF90-BC735A0AD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E5AD86-695C-5A4D-B83F-DCD2844B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136069-A07B-5C4D-AB3E-8DFC5AA3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BD567F9-F1CF-4844-B311-04C85AA6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5EDE47-2412-A14B-89C9-644A057E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322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F7F589-5091-F04C-AE63-8541AFDF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4C3448-1435-FA4B-B696-EC0CECFB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C9B5661-E7BD-FB4A-9A08-E37D18F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7C5655-D119-D145-9D56-A392AC6D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463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87EB73-0813-C04E-9884-653F760E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20C2C9-81CE-1E42-BAE9-981E9C4E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F6C7D1-67F4-A943-8068-B210F2A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123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44D5B-FCF7-CF47-B986-6D54407F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1FAC3-5E6D-7A41-AE8E-FF3047FA2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36E406-4D0C-F548-9A27-0588E0C1A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A8282C-D44E-FE41-90AC-23373914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F37860-A999-264D-B95F-EF2B14D4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A1AC2E-FF18-8943-AAAA-7BB2603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70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BE36B-4DE5-F340-95C6-236DAA9D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C5E7FF4-5448-A848-843E-2F9836199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41E3E7-C0A8-AB40-9990-97F9BCB6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90C71C-89E4-4A48-874D-05A3BB5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17D612-5653-AD42-9F13-27917225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24869A-BA11-294D-A4F5-1E132919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06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F952B6-1A78-454F-AAB2-59557551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C15973-CAC1-0B4C-B837-2ADEBEF48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7A96D2-1E36-DC4E-97A8-9A4A6120A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5D04-10E7-1141-B822-EB30D292CEAF}" type="datetimeFigureOut">
              <a:rPr kumimoji="1" lang="zh-TW" altLang="en-US" smtClean="0"/>
              <a:t>2021/12/28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9FBA96-3038-FA4D-808B-CB2708F6A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6C50E-8697-1740-A043-AE8B4F02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46C27-14FE-CF4C-AE93-3C470ADD9BB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220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8A3C3-32A4-034C-9137-EB8F8CE93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Plant</a:t>
            </a:r>
            <a:r>
              <a:rPr kumimoji="1" lang="zh-TW" altLang="en-US" dirty="0"/>
              <a:t> </a:t>
            </a:r>
            <a:r>
              <a:rPr kumimoji="1" lang="en-US" altLang="zh-TW" dirty="0"/>
              <a:t>NER</a:t>
            </a:r>
            <a:r>
              <a:rPr kumimoji="1" lang="zh-TW" altLang="en-US" dirty="0"/>
              <a:t> </a:t>
            </a:r>
            <a:r>
              <a:rPr kumimoji="1" lang="en-US" altLang="zh-TW" dirty="0"/>
              <a:t>dataset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9B6CD8-F289-1947-8DAD-916C60B63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218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54FEA-C9CB-4D42-BD9F-988EA043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Epoch1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</a:t>
            </a:r>
            <a:r>
              <a:rPr kumimoji="1" lang="zh-TW" altLang="en-US" dirty="0"/>
              <a:t> </a:t>
            </a:r>
            <a:r>
              <a:rPr kumimoji="1" lang="en-US" altLang="zh-TW" dirty="0"/>
              <a:t>(Recall)</a:t>
            </a:r>
            <a:endParaRPr kumimoji="1" lang="zh-TW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26E72A3-E946-F140-BE0F-8468268F0B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77" y="1520456"/>
            <a:ext cx="10047645" cy="50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7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ED5F0-C10C-6842-B25F-237F5BE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Epoch10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</a:t>
            </a:r>
            <a:r>
              <a:rPr kumimoji="1" lang="zh-TW" altLang="en-US" dirty="0"/>
              <a:t> </a:t>
            </a:r>
            <a:r>
              <a:rPr kumimoji="1" lang="en-US" altLang="zh-TW" dirty="0"/>
              <a:t>(F1)</a:t>
            </a:r>
            <a:endParaRPr kumimoji="1" lang="zh-TW" alt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FBBB331-29E7-D041-AB2C-61695BFB4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666" y="1571990"/>
            <a:ext cx="10002668" cy="504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10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54FEA-C9CB-4D42-BD9F-988EA043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Epoch10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</a:t>
            </a:r>
            <a:r>
              <a:rPr kumimoji="1" lang="zh-TW" altLang="en-US" dirty="0"/>
              <a:t> </a:t>
            </a:r>
            <a:r>
              <a:rPr kumimoji="1" lang="en-US" altLang="zh-TW" dirty="0"/>
              <a:t>(Precision)</a:t>
            </a:r>
            <a:endParaRPr kumimoji="1" lang="zh-TW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20E78C2-0FBB-ED4B-A0B9-D02EFC9B61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84" y="1417567"/>
            <a:ext cx="10055831" cy="507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0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54FEA-C9CB-4D42-BD9F-988EA043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Epoch10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</a:t>
            </a:r>
            <a:r>
              <a:rPr kumimoji="1" lang="zh-TW" altLang="en-US" dirty="0"/>
              <a:t> </a:t>
            </a:r>
            <a:r>
              <a:rPr kumimoji="1" lang="en-US" altLang="zh-TW" dirty="0"/>
              <a:t>(Recall)</a:t>
            </a:r>
            <a:endParaRPr kumimoji="1" lang="zh-TW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477FDD-1DEB-3E4B-9AE0-E5B8A952A6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05" y="1521089"/>
            <a:ext cx="10172789" cy="513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22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ED5F0-C10C-6842-B25F-237F5BE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Epoch20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</a:t>
            </a:r>
            <a:r>
              <a:rPr kumimoji="1" lang="zh-TW" altLang="en-US" dirty="0"/>
              <a:t> </a:t>
            </a:r>
            <a:r>
              <a:rPr kumimoji="1" lang="en-US" altLang="zh-TW" dirty="0"/>
              <a:t>(F1)</a:t>
            </a:r>
            <a:endParaRPr kumimoji="1"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0C36FC-0BDF-FA4D-839D-42B55544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68" y="1564808"/>
            <a:ext cx="9880463" cy="498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38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54FEA-C9CB-4D42-BD9F-988EA043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Epoch20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</a:t>
            </a:r>
            <a:r>
              <a:rPr kumimoji="1" lang="zh-TW" altLang="en-US" dirty="0"/>
              <a:t> </a:t>
            </a:r>
            <a:r>
              <a:rPr kumimoji="1" lang="en-US" altLang="zh-TW" dirty="0"/>
              <a:t>(Precision)</a:t>
            </a:r>
            <a:endParaRPr kumimoji="1" lang="zh-TW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B4961A-489F-8243-AC38-8F0B150878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56" y="1621576"/>
            <a:ext cx="10111288" cy="510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4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54FEA-C9CB-4D42-BD9F-988EA043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Epoch20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</a:t>
            </a:r>
            <a:r>
              <a:rPr kumimoji="1" lang="zh-TW" altLang="en-US" dirty="0"/>
              <a:t> </a:t>
            </a:r>
            <a:r>
              <a:rPr kumimoji="1" lang="en-US" altLang="zh-TW" dirty="0"/>
              <a:t>(Recall)</a:t>
            </a:r>
            <a:endParaRPr kumimoji="1" lang="zh-TW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866A3C8-D34F-ED4E-B164-E4D04EF9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50" y="1529021"/>
            <a:ext cx="9835500" cy="49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5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808D316-12FB-6E40-9E2F-75D4221F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0"/>
            <a:ext cx="8294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03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33401-7FFD-6B4C-8C14-CDE99F3B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C0195-5B26-9944-A854-FDC4A7E4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F6487D-2F49-4443-949B-C85C7B31A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425"/>
            <a:ext cx="121920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4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815039-A1AA-F946-A31C-C855E29A3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/>
            </a:br>
            <a:r>
              <a:rPr lang="en-US" altLang="zh-TW" dirty="0"/>
              <a:t>Plant</a:t>
            </a:r>
            <a:r>
              <a:rPr lang="zh-TW" altLang="en-US" dirty="0"/>
              <a:t> </a:t>
            </a:r>
            <a:r>
              <a:rPr lang="en-US" altLang="zh-TW" dirty="0"/>
              <a:t>NER</a:t>
            </a:r>
            <a:r>
              <a:rPr lang="zh-TW" altLang="en-US" dirty="0"/>
              <a:t> </a:t>
            </a:r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label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EFCFE62-0256-A74C-8E3F-A488213A9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73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754E9-D3B3-F94C-9D55-CA4DB57B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Statistic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DCF1F-01A6-884A-87D1-9890CBE4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Total</a:t>
            </a:r>
            <a:r>
              <a:rPr kumimoji="1" lang="zh-TW" altLang="en-US" dirty="0"/>
              <a:t> </a:t>
            </a:r>
            <a:r>
              <a:rPr kumimoji="1" lang="en-US" altLang="zh-TW" dirty="0"/>
              <a:t>sentences:</a:t>
            </a:r>
            <a:r>
              <a:rPr kumimoji="1" lang="zh-TW" altLang="en-US" dirty="0"/>
              <a:t> </a:t>
            </a:r>
            <a:r>
              <a:rPr lang="en-US" altLang="zh-TW" b="1" dirty="0"/>
              <a:t>143,420</a:t>
            </a:r>
          </a:p>
          <a:p>
            <a:r>
              <a:rPr kumimoji="1" lang="en-US" altLang="zh-TW" dirty="0"/>
              <a:t>Filtered</a:t>
            </a:r>
            <a:r>
              <a:rPr kumimoji="1" lang="zh-TW" altLang="en-US" dirty="0"/>
              <a:t> </a:t>
            </a:r>
            <a:r>
              <a:rPr kumimoji="1" lang="en-US" altLang="zh-TW" dirty="0"/>
              <a:t>sentences</a:t>
            </a:r>
            <a:r>
              <a:rPr kumimoji="1" lang="zh-TW" altLang="en-US" dirty="0"/>
              <a:t> </a:t>
            </a:r>
            <a:r>
              <a:rPr kumimoji="1" lang="en-US" altLang="zh-TW" dirty="0"/>
              <a:t>(remove</a:t>
            </a:r>
            <a:r>
              <a:rPr kumimoji="1" lang="zh-TW" altLang="en-US" dirty="0"/>
              <a:t> </a:t>
            </a:r>
            <a:r>
              <a:rPr kumimoji="1" lang="en-US" altLang="zh-TW" dirty="0"/>
              <a:t>caption,</a:t>
            </a:r>
            <a:r>
              <a:rPr kumimoji="1" lang="zh-TW" altLang="en-US" dirty="0"/>
              <a:t> </a:t>
            </a:r>
            <a:r>
              <a:rPr kumimoji="1" lang="en-US" altLang="zh-TW" dirty="0"/>
              <a:t>reference,</a:t>
            </a:r>
            <a:r>
              <a:rPr kumimoji="1" lang="zh-TW" altLang="en-US" dirty="0"/>
              <a:t> </a:t>
            </a:r>
            <a:r>
              <a:rPr kumimoji="1" lang="en-US" altLang="zh-TW" dirty="0"/>
              <a:t>shorter</a:t>
            </a:r>
            <a:r>
              <a:rPr kumimoji="1" lang="zh-TW" altLang="en-US" dirty="0"/>
              <a:t> </a:t>
            </a:r>
            <a:r>
              <a:rPr kumimoji="1" lang="en-US" altLang="zh-TW" dirty="0"/>
              <a:t>than</a:t>
            </a:r>
            <a:r>
              <a:rPr kumimoji="1" lang="zh-TW" altLang="en-US" dirty="0"/>
              <a:t> </a:t>
            </a:r>
            <a:r>
              <a:rPr kumimoji="1" lang="en-US" altLang="zh-TW" dirty="0"/>
              <a:t>5):</a:t>
            </a:r>
            <a:r>
              <a:rPr kumimoji="1" lang="zh-TW" altLang="en-US" dirty="0"/>
              <a:t> </a:t>
            </a:r>
            <a:r>
              <a:rPr lang="en-US" altLang="zh-TW" b="1"/>
              <a:t>60,266</a:t>
            </a:r>
            <a:endParaRPr lang="en-US" altLang="zh-TW" b="1" dirty="0"/>
          </a:p>
          <a:p>
            <a:r>
              <a:rPr lang="en-US" altLang="zh-TW" dirty="0"/>
              <a:t>Split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train</a:t>
            </a:r>
            <a:r>
              <a:rPr lang="zh-TW" altLang="en-US" dirty="0"/>
              <a:t> </a:t>
            </a:r>
            <a:r>
              <a:rPr lang="en-US" altLang="zh-TW" dirty="0"/>
              <a:t>dataset,</a:t>
            </a:r>
            <a:r>
              <a:rPr lang="zh-TW" altLang="en-US" dirty="0"/>
              <a:t> </a:t>
            </a:r>
            <a:r>
              <a:rPr lang="en-US" altLang="zh-TW" dirty="0"/>
              <a:t>dev</a:t>
            </a:r>
            <a:r>
              <a:rPr lang="zh-TW" altLang="en-US" dirty="0"/>
              <a:t> </a:t>
            </a:r>
            <a:r>
              <a:rPr lang="en-US" altLang="zh-TW" dirty="0"/>
              <a:t>dataset,</a:t>
            </a:r>
            <a:r>
              <a:rPr lang="zh-TW" altLang="en-US" dirty="0"/>
              <a:t> </a:t>
            </a:r>
            <a:r>
              <a:rPr lang="en-US" altLang="zh-TW" dirty="0"/>
              <a:t>test</a:t>
            </a:r>
            <a:r>
              <a:rPr lang="zh-TW" altLang="en-US" dirty="0"/>
              <a:t> </a:t>
            </a:r>
            <a:r>
              <a:rPr lang="en-US" altLang="zh-TW" dirty="0"/>
              <a:t>dataset</a:t>
            </a:r>
          </a:p>
          <a:p>
            <a:endParaRPr lang="en-US" altLang="zh-TW" dirty="0"/>
          </a:p>
          <a:p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CD93438-EACC-2843-97A4-B105EB763D44}"/>
              </a:ext>
            </a:extLst>
          </p:cNvPr>
          <p:cNvGraphicFramePr>
            <a:graphicFrameLocks noGrp="1"/>
          </p:cNvGraphicFramePr>
          <p:nvPr/>
        </p:nvGraphicFramePr>
        <p:xfrm>
          <a:off x="1848883" y="4270940"/>
          <a:ext cx="8494233" cy="1109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411">
                  <a:extLst>
                    <a:ext uri="{9D8B030D-6E8A-4147-A177-3AD203B41FA5}">
                      <a16:colId xmlns:a16="http://schemas.microsoft.com/office/drawing/2014/main" val="842456405"/>
                    </a:ext>
                  </a:extLst>
                </a:gridCol>
                <a:gridCol w="2831411">
                  <a:extLst>
                    <a:ext uri="{9D8B030D-6E8A-4147-A177-3AD203B41FA5}">
                      <a16:colId xmlns:a16="http://schemas.microsoft.com/office/drawing/2014/main" val="4173869344"/>
                    </a:ext>
                  </a:extLst>
                </a:gridCol>
                <a:gridCol w="2831411">
                  <a:extLst>
                    <a:ext uri="{9D8B030D-6E8A-4147-A177-3AD203B41FA5}">
                      <a16:colId xmlns:a16="http://schemas.microsoft.com/office/drawing/2014/main" val="1075014343"/>
                    </a:ext>
                  </a:extLst>
                </a:gridCol>
              </a:tblGrid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Dev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783659"/>
                  </a:ext>
                </a:extLst>
              </a:tr>
              <a:tr h="55456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44,111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8,123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8,032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41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633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D9EB-2055-0748-8771-95A3E2F1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Plant</a:t>
            </a:r>
            <a:r>
              <a:rPr kumimoji="1" lang="zh-TW" altLang="en-US" dirty="0"/>
              <a:t> </a:t>
            </a:r>
            <a:r>
              <a:rPr kumimoji="1" lang="en-US" altLang="zh-TW" dirty="0"/>
              <a:t>NER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7A5FB9-88D7-AE40-ACDC-29E776065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560938"/>
              </p:ext>
            </p:extLst>
          </p:nvPr>
        </p:nvGraphicFramePr>
        <p:xfrm>
          <a:off x="978497" y="1690688"/>
          <a:ext cx="10235006" cy="48021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7887">
                  <a:extLst>
                    <a:ext uri="{9D8B030D-6E8A-4147-A177-3AD203B41FA5}">
                      <a16:colId xmlns:a16="http://schemas.microsoft.com/office/drawing/2014/main" val="4116779176"/>
                    </a:ext>
                  </a:extLst>
                </a:gridCol>
                <a:gridCol w="462579">
                  <a:extLst>
                    <a:ext uri="{9D8B030D-6E8A-4147-A177-3AD203B41FA5}">
                      <a16:colId xmlns:a16="http://schemas.microsoft.com/office/drawing/2014/main" val="2097833796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3215400653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2646256506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2511882778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501651406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4015086047"/>
                    </a:ext>
                  </a:extLst>
                </a:gridCol>
              </a:tblGrid>
              <a:tr h="12840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Compound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Process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Species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CommonName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486858"/>
                  </a:ext>
                </a:extLst>
              </a:tr>
              <a:tr h="87952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Old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35294"/>
                  </a:ext>
                </a:extLst>
              </a:tr>
              <a:tr h="879522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0.75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373609"/>
                  </a:ext>
                </a:extLst>
              </a:tr>
              <a:tr h="87952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Old</a:t>
                      </a:r>
                      <a:r>
                        <a:rPr lang="zh-TW" altLang="en-US"/>
                        <a:t> </a:t>
                      </a:r>
                      <a:r>
                        <a:rPr lang="en-US" altLang="zh-TW" dirty="0"/>
                        <a:t>ignore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126743"/>
                  </a:ext>
                </a:extLst>
              </a:tr>
              <a:tr h="8795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0.71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91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92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D9EB-2055-0748-8771-95A3E2F1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Plant</a:t>
            </a:r>
            <a:r>
              <a:rPr kumimoji="1" lang="zh-TW" altLang="en-US" dirty="0"/>
              <a:t> </a:t>
            </a:r>
            <a:r>
              <a:rPr kumimoji="1" lang="en-US" altLang="zh-TW" dirty="0"/>
              <a:t>NER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87A5FB9-88D7-AE40-ACDC-29E776065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911870"/>
              </p:ext>
            </p:extLst>
          </p:nvPr>
        </p:nvGraphicFramePr>
        <p:xfrm>
          <a:off x="978497" y="1690687"/>
          <a:ext cx="10235006" cy="481293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7887">
                  <a:extLst>
                    <a:ext uri="{9D8B030D-6E8A-4147-A177-3AD203B41FA5}">
                      <a16:colId xmlns:a16="http://schemas.microsoft.com/office/drawing/2014/main" val="4116779176"/>
                    </a:ext>
                  </a:extLst>
                </a:gridCol>
                <a:gridCol w="462579">
                  <a:extLst>
                    <a:ext uri="{9D8B030D-6E8A-4147-A177-3AD203B41FA5}">
                      <a16:colId xmlns:a16="http://schemas.microsoft.com/office/drawing/2014/main" val="2097833796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3215400653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2646256506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2511882778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501651406"/>
                    </a:ext>
                  </a:extLst>
                </a:gridCol>
                <a:gridCol w="1704908">
                  <a:extLst>
                    <a:ext uri="{9D8B030D-6E8A-4147-A177-3AD203B41FA5}">
                      <a16:colId xmlns:a16="http://schemas.microsoft.com/office/drawing/2014/main" val="4015086047"/>
                    </a:ext>
                  </a:extLst>
                </a:gridCol>
              </a:tblGrid>
              <a:tr h="128697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Compound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Process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Location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Species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CommonName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486858"/>
                  </a:ext>
                </a:extLst>
              </a:tr>
              <a:tr h="8814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610318"/>
                  </a:ext>
                </a:extLst>
              </a:tr>
              <a:tr h="8814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361937"/>
                  </a:ext>
                </a:extLst>
              </a:tr>
              <a:tr h="88149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New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ignore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230760"/>
                  </a:ext>
                </a:extLst>
              </a:tr>
              <a:tr h="8814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4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5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AD646-485E-A34C-B8C9-BDF35217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6E4D22-C319-CA45-BA42-8E88590137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3459" y="1811462"/>
          <a:ext cx="10425081" cy="4379664"/>
        </p:xfrm>
        <a:graphic>
          <a:graphicData uri="http://schemas.openxmlformats.org/drawingml/2006/table">
            <a:tbl>
              <a:tblPr/>
              <a:tblGrid>
                <a:gridCol w="3475027">
                  <a:extLst>
                    <a:ext uri="{9D8B030D-6E8A-4147-A177-3AD203B41FA5}">
                      <a16:colId xmlns:a16="http://schemas.microsoft.com/office/drawing/2014/main" val="461130353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817779110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3332597347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 algn="r" fontAlgn="ctr"/>
                      <a:endParaRPr lang="zh-TW" altLang="en-US" sz="1800" b="1">
                        <a:effectLst/>
                      </a:endParaRP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total_cnt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sentence_cnt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12836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 dirty="0">
                          <a:effectLst/>
                        </a:rPr>
                        <a:t>B-Compound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23589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15500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2761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I-Compound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9780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5694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14443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B-Process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14822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11764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6322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I-Process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2619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1542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9294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B-Location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19005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12454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9724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I-Location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5803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4027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7343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B-Species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13825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11426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7450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I-Species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5377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4274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326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B-CommonName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32551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19057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762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I-CommonName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5254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2083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598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algn="r" fontAlgn="ctr"/>
                      <a:r>
                        <a:rPr lang="en" sz="1800" b="1">
                          <a:effectLst/>
                        </a:rPr>
                        <a:t>O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>
                          <a:effectLst/>
                        </a:rPr>
                        <a:t>1209441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800" dirty="0">
                          <a:effectLst/>
                        </a:rPr>
                        <a:t>60265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2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39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8BC35-AB24-1C48-BC09-1BAD304FF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NER</a:t>
            </a:r>
            <a:r>
              <a:rPr kumimoji="1" lang="zh-TW" altLang="en-US" dirty="0"/>
              <a:t> </a:t>
            </a:r>
            <a:r>
              <a:rPr kumimoji="1" lang="en-US" altLang="zh-TW" dirty="0"/>
              <a:t>experiment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for</a:t>
            </a:r>
            <a:r>
              <a:rPr kumimoji="1" lang="zh-TW" altLang="en-US" dirty="0"/>
              <a:t> </a:t>
            </a:r>
            <a:r>
              <a:rPr kumimoji="1" lang="en-US" altLang="zh-TW" dirty="0"/>
              <a:t>different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training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epochs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815018-0575-DC40-808C-8706B7308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988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5489D-2235-7C4B-9F2B-313E39CE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Entity</a:t>
            </a:r>
            <a:r>
              <a:rPr kumimoji="1" lang="zh-TW" altLang="en-US" dirty="0"/>
              <a:t> </a:t>
            </a:r>
            <a:r>
              <a:rPr kumimoji="1" lang="en-US" altLang="zh-TW" dirty="0"/>
              <a:t>type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CC6B7-9149-F549-87D5-54EC75FC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Compound</a:t>
            </a:r>
          </a:p>
          <a:p>
            <a:r>
              <a:rPr kumimoji="1" lang="en-US" altLang="zh-TW" dirty="0"/>
              <a:t>Process</a:t>
            </a:r>
          </a:p>
          <a:p>
            <a:r>
              <a:rPr kumimoji="1" lang="en-US" altLang="zh-TW" dirty="0"/>
              <a:t>Location</a:t>
            </a:r>
          </a:p>
          <a:p>
            <a:r>
              <a:rPr kumimoji="1" lang="en-US" altLang="zh-TW" dirty="0"/>
              <a:t>Species</a:t>
            </a:r>
          </a:p>
          <a:p>
            <a:r>
              <a:rPr kumimoji="1" lang="en-US" altLang="zh-TW" dirty="0" err="1"/>
              <a:t>CommonName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8531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25CE1-1F06-2341-9667-68635BDD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Training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dataset</a:t>
            </a:r>
            <a:endParaRPr kumimoji="1" lang="zh-TW" altLang="en-US" dirty="0"/>
          </a:p>
        </p:txBody>
      </p:sp>
      <p:graphicFrame>
        <p:nvGraphicFramePr>
          <p:cNvPr id="8" name="內容版面配置區 4">
            <a:extLst>
              <a:ext uri="{FF2B5EF4-FFF2-40B4-BE49-F238E27FC236}">
                <a16:creationId xmlns:a16="http://schemas.microsoft.com/office/drawing/2014/main" id="{AA49D42A-DC06-074D-8B4C-1F1E3377EEFA}"/>
              </a:ext>
            </a:extLst>
          </p:cNvPr>
          <p:cNvGraphicFramePr>
            <a:graphicFrameLocks/>
          </p:cNvGraphicFramePr>
          <p:nvPr/>
        </p:nvGraphicFramePr>
        <p:xfrm>
          <a:off x="838200" y="1588835"/>
          <a:ext cx="10515596" cy="4553022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32933728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7981928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95273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7401068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996809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4629923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730965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003391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7432940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59730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071582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741969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703757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57723552"/>
                    </a:ext>
                  </a:extLst>
                </a:gridCol>
              </a:tblGrid>
              <a:tr h="698952">
                <a:tc>
                  <a:txBody>
                    <a:bodyPr/>
                    <a:lstStyle/>
                    <a:p>
                      <a:pPr algn="r" fontAlgn="ctr"/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 err="1">
                          <a:effectLst/>
                        </a:rPr>
                        <a:t>CommonName</a:t>
                      </a:r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Compound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Location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Process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Species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 err="1">
                          <a:effectLst/>
                        </a:rPr>
                        <a:t>CommonName</a:t>
                      </a:r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Compound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Location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Process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Species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O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Sentence</a:t>
                      </a:r>
                    </a:p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Length</a:t>
                      </a:r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Sentence</a:t>
                      </a:r>
                    </a:p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Count</a:t>
                      </a:r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027419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dirty="0">
                          <a:effectLst/>
                        </a:rPr>
                        <a:t>50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11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1016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21.8800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719888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dirty="0">
                          <a:effectLst/>
                        </a:rPr>
                        <a:t>100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31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22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12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2066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22.4400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101529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>
                          <a:effectLst/>
                        </a:rPr>
                        <a:t>200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42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42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3934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21.4850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25068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>
                          <a:effectLst/>
                        </a:rPr>
                        <a:t>500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245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195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130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109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117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9659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21.3380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599995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>
                          <a:effectLst/>
                        </a:rPr>
                        <a:t>1000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510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371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264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235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237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87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145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19460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21.5310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622281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>
                          <a:effectLst/>
                        </a:rPr>
                        <a:t>2000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1011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759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600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479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457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142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297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205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175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39369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21.7865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20806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>
                          <a:effectLst/>
                        </a:rPr>
                        <a:t>5000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2677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1914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1599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1234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1149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410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784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495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212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421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99143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22.0076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371892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>
                          <a:effectLst/>
                        </a:rPr>
                        <a:t>10000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5360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3978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3189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2536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2350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819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1646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989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439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851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199696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22.1853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10000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73084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>
                          <a:effectLst/>
                        </a:rPr>
                        <a:t>20000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10856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7916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6318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4959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4610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1697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3249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1910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919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1745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400211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22.2195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20000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03244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>
                          <a:effectLst/>
                        </a:rPr>
                        <a:t>30000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16199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11693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9404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7328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6836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2608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4833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2886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1342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2626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598699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22.1484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30000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255796"/>
                  </a:ext>
                </a:extLst>
              </a:tr>
              <a:tr h="3503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dirty="0">
                          <a:effectLst/>
                        </a:rPr>
                        <a:t>40000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21424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15575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12464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9805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9240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3435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6449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3818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1709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3568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798663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22.1537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dirty="0">
                          <a:effectLst/>
                        </a:rPr>
                        <a:t>40000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52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86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9F29F-7AA6-1641-9410-5286ADBA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dataset</a:t>
            </a:r>
            <a:endParaRPr kumimoji="1" lang="zh-TW" altLang="en-US" dirty="0"/>
          </a:p>
        </p:txBody>
      </p:sp>
      <p:graphicFrame>
        <p:nvGraphicFramePr>
          <p:cNvPr id="7" name="內容版面配置區 4">
            <a:extLst>
              <a:ext uri="{FF2B5EF4-FFF2-40B4-BE49-F238E27FC236}">
                <a16:creationId xmlns:a16="http://schemas.microsoft.com/office/drawing/2014/main" id="{5C85F236-5621-6D44-8AEC-05869F29E1F3}"/>
              </a:ext>
            </a:extLst>
          </p:cNvPr>
          <p:cNvGraphicFramePr>
            <a:graphicFrameLocks/>
          </p:cNvGraphicFramePr>
          <p:nvPr/>
        </p:nvGraphicFramePr>
        <p:xfrm>
          <a:off x="838200" y="2603714"/>
          <a:ext cx="10515596" cy="1650572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329337286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79819280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029527319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77401068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09968099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46299238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7309655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2003391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7432940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405973032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071582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77419694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7037575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357723552"/>
                    </a:ext>
                  </a:extLst>
                </a:gridCol>
              </a:tblGrid>
              <a:tr h="739695">
                <a:tc>
                  <a:txBody>
                    <a:bodyPr/>
                    <a:lstStyle/>
                    <a:p>
                      <a:pPr algn="r" fontAlgn="ctr"/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 err="1">
                          <a:effectLst/>
                        </a:rPr>
                        <a:t>CommonName</a:t>
                      </a:r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Compound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Location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Process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B-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Species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 err="1">
                          <a:effectLst/>
                        </a:rPr>
                        <a:t>CommonName</a:t>
                      </a:r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Compound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Location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Process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I-</a:t>
                      </a:r>
                    </a:p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Species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b="1" dirty="0">
                          <a:effectLst/>
                        </a:rPr>
                        <a:t>O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Average</a:t>
                      </a:r>
                    </a:p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Sentence</a:t>
                      </a:r>
                    </a:p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Length</a:t>
                      </a:r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Sentence</a:t>
                      </a:r>
                    </a:p>
                    <a:p>
                      <a:pPr algn="ctr" fontAlgn="ctr"/>
                      <a:r>
                        <a:rPr lang="en-US" altLang="zh-TW" sz="1100" b="1" dirty="0">
                          <a:effectLst/>
                        </a:rPr>
                        <a:t>Count</a:t>
                      </a:r>
                      <a:endParaRPr lang="en" sz="1100" b="1" dirty="0">
                        <a:effectLst/>
                      </a:endParaRP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027419"/>
                  </a:ext>
                </a:extLst>
              </a:tr>
              <a:tr h="9108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dirty="0">
                          <a:effectLst/>
                        </a:rPr>
                        <a:t>-</a:t>
                      </a:r>
                    </a:p>
                  </a:txBody>
                  <a:tcPr marL="48348" marR="48348" marT="24174" marB="2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163443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22.6141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71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61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ED5F0-C10C-6842-B25F-237F5BE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Epoch1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</a:t>
            </a:r>
            <a:r>
              <a:rPr kumimoji="1" lang="zh-TW" altLang="en-US" dirty="0"/>
              <a:t> </a:t>
            </a:r>
            <a:r>
              <a:rPr kumimoji="1" lang="en-US" altLang="zh-TW" dirty="0"/>
              <a:t>(F1)</a:t>
            </a:r>
            <a:endParaRPr kumimoji="1"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1A0B58-16B0-2443-8A68-E875B87A4F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68" y="1566037"/>
            <a:ext cx="9761664" cy="492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53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54FEA-C9CB-4D42-BD9F-988EA043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Epoch1</a:t>
            </a:r>
            <a:r>
              <a:rPr kumimoji="1" lang="zh-TW" altLang="en-US" dirty="0"/>
              <a:t> </a:t>
            </a:r>
            <a:r>
              <a:rPr kumimoji="1" lang="en-US" altLang="zh-TW" dirty="0"/>
              <a:t>result</a:t>
            </a:r>
            <a:r>
              <a:rPr kumimoji="1" lang="zh-TW" altLang="en-US" dirty="0"/>
              <a:t> </a:t>
            </a:r>
            <a:r>
              <a:rPr kumimoji="1" lang="en-US" altLang="zh-TW" dirty="0"/>
              <a:t>(Precision)</a:t>
            </a:r>
            <a:endParaRPr kumimoji="1"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736739F-1D8F-1A47-A562-802770145D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54" y="1523398"/>
            <a:ext cx="9683691" cy="488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8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437</Words>
  <Application>Microsoft Macintosh PowerPoint</Application>
  <PresentationFormat>寬螢幕</PresentationFormat>
  <Paragraphs>351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佈景主題</vt:lpstr>
      <vt:lpstr>Plant NER dataset</vt:lpstr>
      <vt:lpstr>Statistic</vt:lpstr>
      <vt:lpstr>PowerPoint 簡報</vt:lpstr>
      <vt:lpstr>NER experiment for different training epochs</vt:lpstr>
      <vt:lpstr>Entity type</vt:lpstr>
      <vt:lpstr>Training dataset</vt:lpstr>
      <vt:lpstr>Testing dataset</vt:lpstr>
      <vt:lpstr>Epoch1 result (F1)</vt:lpstr>
      <vt:lpstr>Epoch1 result (Precision)</vt:lpstr>
      <vt:lpstr>Epoch1 result (Recall)</vt:lpstr>
      <vt:lpstr>Epoch10 result (F1)</vt:lpstr>
      <vt:lpstr>Epoch10 result (Precision)</vt:lpstr>
      <vt:lpstr>Epoch10 result (Recall)</vt:lpstr>
      <vt:lpstr>Epoch20 result (F1)</vt:lpstr>
      <vt:lpstr>Epoch20 result (Precision)</vt:lpstr>
      <vt:lpstr>Epoch20 result (Recall)</vt:lpstr>
      <vt:lpstr>PowerPoint 簡報</vt:lpstr>
      <vt:lpstr>PowerPoint 簡報</vt:lpstr>
      <vt:lpstr> Plant NER result for new label</vt:lpstr>
      <vt:lpstr>Plant NER</vt:lpstr>
      <vt:lpstr>Plant 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DockCoV2</dc:title>
  <dc:creator>Microsoft Office User</dc:creator>
  <cp:lastModifiedBy>Microsoft Office User</cp:lastModifiedBy>
  <cp:revision>105</cp:revision>
  <dcterms:created xsi:type="dcterms:W3CDTF">2020-09-03T07:19:13Z</dcterms:created>
  <dcterms:modified xsi:type="dcterms:W3CDTF">2021-12-28T07:36:19Z</dcterms:modified>
</cp:coreProperties>
</file>