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0"/>
  </p:normalViewPr>
  <p:slideViewPr>
    <p:cSldViewPr snapToGrid="0">
      <p:cViewPr varScale="1">
        <p:scale>
          <a:sx n="116" d="100"/>
          <a:sy n="116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9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22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20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42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5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6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7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7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1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66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incident-management/on-ca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530CB0ED-EEA2-6BED-AA6D-4651CD3F41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671" b="1608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D4AA6-9745-C88C-8CCE-E71F9BAF7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Pager Rotation Duties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1D4CD-3BF2-D9F0-3F41-5A2EFE894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By:Jacob</a:t>
            </a:r>
            <a:r>
              <a:rPr lang="en-US">
                <a:solidFill>
                  <a:srgbClr val="FFFFFF"/>
                </a:solidFill>
              </a:rPr>
              <a:t> Achenbach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470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EF7F-E25F-7CD0-4A2C-A871588E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Pager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D1E6-9C99-73A2-1948-0806386F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Pager Rotation is a structured system where team members take turns responding to production alerts.</a:t>
            </a:r>
          </a:p>
          <a:p>
            <a:r>
              <a:rPr lang="en-US" dirty="0"/>
              <a:t>It is a main element of DevOps and/or SRE practices</a:t>
            </a:r>
          </a:p>
          <a:p>
            <a:r>
              <a:rPr lang="en-US" dirty="0"/>
              <a:t>Makes for a 24/7 reliable system and fast incident response time</a:t>
            </a:r>
          </a:p>
        </p:txBody>
      </p:sp>
    </p:spTree>
    <p:extLst>
      <p:ext uri="{BB962C8B-B14F-4D97-AF65-F5344CB8AC3E}">
        <p14:creationId xmlns:p14="http://schemas.microsoft.com/office/powerpoint/2010/main" val="976630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4712-E7C2-C5D1-AD38-4491D1C7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Pager Duty 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B1813-490D-B023-6125-15501C92B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Able to maintain high service availability</a:t>
            </a:r>
          </a:p>
          <a:p>
            <a:r>
              <a:rPr lang="en-US" dirty="0"/>
              <a:t>Makes sure of a fair workload distribution </a:t>
            </a:r>
          </a:p>
          <a:p>
            <a:r>
              <a:rPr lang="en-US" dirty="0"/>
              <a:t>Shrink alert fatigue</a:t>
            </a:r>
          </a:p>
          <a:p>
            <a:r>
              <a:rPr lang="en-US" dirty="0"/>
              <a:t>Boost shared ownership of production systems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2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532D-F335-52D9-9E3F-FF9AD12C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Best Practices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D2C2-72BF-1A4D-8548-D1632F62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escalation policies by primary then secondary then off to management</a:t>
            </a:r>
          </a:p>
          <a:p>
            <a:r>
              <a:rPr lang="en-US" dirty="0"/>
              <a:t>Define the handoffs which means to make for a smooth </a:t>
            </a:r>
            <a:r>
              <a:rPr lang="en-US" dirty="0" err="1"/>
              <a:t>transistion</a:t>
            </a:r>
            <a:r>
              <a:rPr lang="en-US" dirty="0"/>
              <a:t> between shifts</a:t>
            </a:r>
          </a:p>
          <a:p>
            <a:r>
              <a:rPr lang="en-US" dirty="0"/>
              <a:t>Make for a reasonable rotation length aka avoid burnout which usually weekly rotations happen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2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F6A7-44CD-89F7-53A3-8DED558D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Best Practices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EA5C4-82AC-D816-BE34-D701D76E7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Automation First  by using runbooks and self-healing scripts</a:t>
            </a:r>
          </a:p>
          <a:p>
            <a:r>
              <a:rPr lang="en-US" dirty="0"/>
              <a:t>Blameless Incident review by focusing on learning and not punishments</a:t>
            </a:r>
          </a:p>
          <a:p>
            <a:r>
              <a:rPr lang="en-US" dirty="0"/>
              <a:t>Alert Hygiene </a:t>
            </a:r>
          </a:p>
          <a:p>
            <a:pPr lvl="1"/>
            <a:r>
              <a:rPr lang="en-US" dirty="0"/>
              <a:t>Eliminate noisy and/or non-actionable alerts</a:t>
            </a:r>
          </a:p>
          <a:p>
            <a:pPr lvl="1"/>
            <a:r>
              <a:rPr lang="en-US" dirty="0"/>
              <a:t>Prioritize meaningful signals</a:t>
            </a:r>
          </a:p>
        </p:txBody>
      </p:sp>
    </p:spTree>
    <p:extLst>
      <p:ext uri="{BB962C8B-B14F-4D97-AF65-F5344CB8AC3E}">
        <p14:creationId xmlns:p14="http://schemas.microsoft.com/office/powerpoint/2010/main" val="280912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8F9F3-A580-F1C8-D50A-AF99ECEE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On call Engineers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49D53-D4FB-1B86-E1BB-C3C94DBB8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training and documentation like for example runbooks or incident guides</a:t>
            </a:r>
          </a:p>
          <a:p>
            <a:r>
              <a:rPr lang="en-US" dirty="0"/>
              <a:t>Promote teamwide knowledge sharing</a:t>
            </a:r>
          </a:p>
          <a:p>
            <a:r>
              <a:rPr lang="en-US" dirty="0"/>
              <a:t>Rotate openly and be fair with the rotations</a:t>
            </a:r>
          </a:p>
          <a:p>
            <a:r>
              <a:rPr lang="en-US" dirty="0"/>
              <a:t>Recognize and reward pager duty contributions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2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B591-F313-1739-20A7-84D47FE0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Psychological Safety and Burnout 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34BB1-A0EE-69DF-5624-2BF1ED0DD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the after hours disruptions</a:t>
            </a:r>
          </a:p>
          <a:p>
            <a:r>
              <a:rPr lang="en-US" dirty="0"/>
              <a:t>Make sure to have backup support for critical incidents</a:t>
            </a:r>
          </a:p>
          <a:p>
            <a:r>
              <a:rPr lang="en-US" dirty="0"/>
              <a:t>Offer compensated time or recovery days after intense on call shifts</a:t>
            </a:r>
          </a:p>
          <a:p>
            <a:r>
              <a:rPr lang="en-US" dirty="0"/>
              <a:t>Resilience focus by Pager duty as a driver for reliability engineering</a:t>
            </a:r>
          </a:p>
          <a:p>
            <a:r>
              <a:rPr lang="en-US" dirty="0"/>
              <a:t>Pager duty for catalyst for a better system design</a:t>
            </a:r>
          </a:p>
        </p:txBody>
      </p:sp>
    </p:spTree>
    <p:extLst>
      <p:ext uri="{BB962C8B-B14F-4D97-AF65-F5344CB8AC3E}">
        <p14:creationId xmlns:p14="http://schemas.microsoft.com/office/powerpoint/2010/main" val="102046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55BD-458E-CF12-B700-0ACD366A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DEB5-4D28-6517-CFE0-86859E67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Pager Rotations are important for reliability in DevOps</a:t>
            </a:r>
          </a:p>
          <a:p>
            <a:r>
              <a:rPr lang="en-US" dirty="0"/>
              <a:t>Healthy pager culture makes for stronger and more resilient systems</a:t>
            </a:r>
          </a:p>
          <a:p>
            <a:r>
              <a:rPr lang="en-US" dirty="0"/>
              <a:t>Best Practices focus on </a:t>
            </a:r>
          </a:p>
          <a:p>
            <a:pPr lvl="1"/>
            <a:r>
              <a:rPr lang="en-US" dirty="0"/>
              <a:t>Fair workload distribution </a:t>
            </a:r>
          </a:p>
          <a:p>
            <a:pPr lvl="1"/>
            <a:r>
              <a:rPr lang="en-US" dirty="0"/>
              <a:t>Reduce noise and burnout</a:t>
            </a:r>
          </a:p>
          <a:p>
            <a:pPr lvl="1"/>
            <a:r>
              <a:rPr lang="en-US" dirty="0"/>
              <a:t>Encouraging responders with tools and training</a:t>
            </a:r>
          </a:p>
        </p:txBody>
      </p:sp>
    </p:spTree>
    <p:extLst>
      <p:ext uri="{BB962C8B-B14F-4D97-AF65-F5344CB8AC3E}">
        <p14:creationId xmlns:p14="http://schemas.microsoft.com/office/powerpoint/2010/main" val="17996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D2E6-1687-9CA0-F2E6-DB78F737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FA7B-EFBA-E81C-9896-685FF36C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Atlassian. (2023). </a:t>
            </a:r>
            <a:r>
              <a:rPr lang="en-US" i="1" dirty="0"/>
              <a:t>On-call management best practices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https://www.atlassian.com/incident-management/on-call</a:t>
            </a:r>
            <a:r>
              <a:rPr lang="en-US" dirty="0"/>
              <a:t> </a:t>
            </a:r>
          </a:p>
          <a:p>
            <a:r>
              <a:rPr lang="en-US" dirty="0"/>
              <a:t>Beyer, B., Jones, C., </a:t>
            </a:r>
            <a:r>
              <a:rPr lang="en-US" dirty="0" err="1"/>
              <a:t>Petoff</a:t>
            </a:r>
            <a:r>
              <a:rPr lang="en-US" dirty="0"/>
              <a:t>, J., &amp; Murphy, N. R. (2016). </a:t>
            </a:r>
            <a:r>
              <a:rPr lang="en-US" i="1" dirty="0"/>
              <a:t>Site Reliability Engineering: How Google Runs Production Systems</a:t>
            </a:r>
            <a:r>
              <a:rPr lang="en-US" dirty="0"/>
              <a:t>. O’Reilly Media.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5929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331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Grandview Display</vt:lpstr>
      <vt:lpstr>DashVTI</vt:lpstr>
      <vt:lpstr>Pager Rotation Duties</vt:lpstr>
      <vt:lpstr>What is Pager Rotation</vt:lpstr>
      <vt:lpstr>Goals of Pager Duty Rotations</vt:lpstr>
      <vt:lpstr>Industry Best Practices #1</vt:lpstr>
      <vt:lpstr>Industry Best Practices #2</vt:lpstr>
      <vt:lpstr>Supporting On call Engineers</vt:lpstr>
      <vt:lpstr>Psychological Safety and Burnout Prevention</vt:lpstr>
      <vt:lpstr>Takeaways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Grass, Emilia</dc:creator>
  <cp:lastModifiedBy>Grass, Emilia</cp:lastModifiedBy>
  <cp:revision>4</cp:revision>
  <dcterms:created xsi:type="dcterms:W3CDTF">2025-09-22T02:33:08Z</dcterms:created>
  <dcterms:modified xsi:type="dcterms:W3CDTF">2025-09-22T03:34:58Z</dcterms:modified>
</cp:coreProperties>
</file>