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3"/>
    <p:restoredTop sz="94640"/>
  </p:normalViewPr>
  <p:slideViewPr>
    <p:cSldViewPr snapToGrid="0">
      <p:cViewPr>
        <p:scale>
          <a:sx n="80" d="100"/>
          <a:sy n="80" d="100"/>
        </p:scale>
        <p:origin x="2208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70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84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37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8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78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51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40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4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9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20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8/17/25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123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1" name="Flowchart: Document 54">
            <a:extLst>
              <a:ext uri="{FF2B5EF4-FFF2-40B4-BE49-F238E27FC236}">
                <a16:creationId xmlns:a16="http://schemas.microsoft.com/office/drawing/2014/main" id="{41FB6F01-9581-4ED4-833E-048E9F3C8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562104" y="1562107"/>
            <a:ext cx="6858000" cy="3733791"/>
          </a:xfrm>
          <a:prstGeom prst="flowChartDocument">
            <a:avLst/>
          </a:pr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7391214" y="-284145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FE92D8-5207-8731-8D89-7B5555F8E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85429" y="2954226"/>
            <a:ext cx="4556185" cy="2232199"/>
          </a:xfrm>
        </p:spPr>
        <p:txBody>
          <a:bodyPr anchor="t">
            <a:normAutofit/>
          </a:bodyPr>
          <a:lstStyle/>
          <a:p>
            <a:pPr algn="l"/>
            <a:r>
              <a:rPr lang="en-US" sz="4600" dirty="0">
                <a:solidFill>
                  <a:schemeClr val="tx2"/>
                </a:solidFill>
              </a:rPr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DA0CD-B730-A243-3A63-5B4052DCCD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3099" y="3238371"/>
            <a:ext cx="4556185" cy="2063925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solidFill>
                  <a:schemeClr val="tx2"/>
                </a:solidFill>
              </a:rPr>
              <a:t>BY: Jacob Achenbach</a:t>
            </a:r>
          </a:p>
        </p:txBody>
      </p:sp>
      <p:pic>
        <p:nvPicPr>
          <p:cNvPr id="46" name="Picture 45" descr="Wavy 3D art">
            <a:extLst>
              <a:ext uri="{FF2B5EF4-FFF2-40B4-BE49-F238E27FC236}">
                <a16:creationId xmlns:a16="http://schemas.microsoft.com/office/drawing/2014/main" id="{962AE800-2654-41B5-7A72-418F11EC7B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441" r="-1" b="6959"/>
          <a:stretch>
            <a:fillRect/>
          </a:stretch>
        </p:blipFill>
        <p:spPr>
          <a:xfrm>
            <a:off x="188069" y="1580334"/>
            <a:ext cx="5810316" cy="326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422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421D61-177D-96A1-6C19-E0BA35B9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0088"/>
            <a:ext cx="5344741" cy="11356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 err="1">
                <a:solidFill>
                  <a:schemeClr val="tx2"/>
                </a:solidFill>
              </a:rPr>
              <a:t>Refrences</a:t>
            </a:r>
            <a:endParaRPr lang="en-US" sz="5400" dirty="0">
              <a:solidFill>
                <a:schemeClr val="tx2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92ACE7E-1FE3-4043-EA42-AEADED08A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6707"/>
            <a:ext cx="9735920" cy="2838357"/>
          </a:xfrm>
        </p:spPr>
        <p:txBody>
          <a:bodyPr anchor="t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>
                <a:solidFill>
                  <a:schemeClr val="tx1"/>
                </a:solidFill>
              </a:rPr>
              <a:t>Kim, Gene, et al. </a:t>
            </a:r>
            <a:r>
              <a:rPr lang="en-US" sz="2000" i="1" dirty="0">
                <a:solidFill>
                  <a:schemeClr val="tx1"/>
                </a:solidFill>
              </a:rPr>
              <a:t>The DevOps Handbook, 2nd Ed.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dirty="0" err="1">
                <a:solidFill>
                  <a:schemeClr val="tx1"/>
                </a:solidFill>
              </a:rPr>
              <a:t>Forsgren</a:t>
            </a:r>
            <a:r>
              <a:rPr lang="en-US" sz="2000" dirty="0">
                <a:solidFill>
                  <a:schemeClr val="tx1"/>
                </a:solidFill>
              </a:rPr>
              <a:t>, Nicole, et al. </a:t>
            </a:r>
            <a:r>
              <a:rPr lang="en-US" sz="2000" i="1" dirty="0">
                <a:solidFill>
                  <a:schemeClr val="tx1"/>
                </a:solidFill>
              </a:rPr>
              <a:t>Accelerate: The Science of Lean Software and DevOps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2000" i="1" dirty="0">
                <a:solidFill>
                  <a:schemeClr val="tx1"/>
                </a:solidFill>
              </a:rPr>
              <a:t>State of DevOps Report – Google Cloud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10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2" name="Freeform: Shape 11">
            <a:extLst>
              <a:ext uri="{FF2B5EF4-FFF2-40B4-BE49-F238E27FC236}">
                <a16:creationId xmlns:a16="http://schemas.microsoft.com/office/drawing/2014/main" id="{FB6DB01C-9C1F-4164-99EC-F0C2A75CD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200" y="10905"/>
            <a:ext cx="2452128" cy="3034118"/>
          </a:xfrm>
          <a:custGeom>
            <a:avLst/>
            <a:gdLst>
              <a:gd name="connsiteX0" fmla="*/ 1346716 w 2452128"/>
              <a:gd name="connsiteY0" fmla="*/ 0 h 3034118"/>
              <a:gd name="connsiteX1" fmla="*/ 2306895 w 2452128"/>
              <a:gd name="connsiteY1" fmla="*/ 0 h 3034118"/>
              <a:gd name="connsiteX2" fmla="*/ 2351179 w 2452128"/>
              <a:gd name="connsiteY2" fmla="*/ 120993 h 3034118"/>
              <a:gd name="connsiteX3" fmla="*/ 2452128 w 2452128"/>
              <a:gd name="connsiteY3" fmla="*/ 788709 h 3034118"/>
              <a:gd name="connsiteX4" fmla="*/ 206719 w 2452128"/>
              <a:gd name="connsiteY4" fmla="*/ 3034118 h 3034118"/>
              <a:gd name="connsiteX5" fmla="*/ 0 w 2452128"/>
              <a:gd name="connsiteY5" fmla="*/ 3023680 h 3034118"/>
              <a:gd name="connsiteX6" fmla="*/ 0 w 2452128"/>
              <a:gd name="connsiteY6" fmla="*/ 2158450 h 3034118"/>
              <a:gd name="connsiteX7" fmla="*/ 64926 w 2452128"/>
              <a:gd name="connsiteY7" fmla="*/ 2168359 h 3034118"/>
              <a:gd name="connsiteX8" fmla="*/ 206719 w 2452128"/>
              <a:gd name="connsiteY8" fmla="*/ 2175519 h 3034118"/>
              <a:gd name="connsiteX9" fmla="*/ 1593529 w 2452128"/>
              <a:gd name="connsiteY9" fmla="*/ 788709 h 3034118"/>
              <a:gd name="connsiteX10" fmla="*/ 1356684 w 2452128"/>
              <a:gd name="connsiteY10" fmla="*/ 13330 h 30341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52128" h="3034118">
                <a:moveTo>
                  <a:pt x="1346716" y="0"/>
                </a:moveTo>
                <a:lnTo>
                  <a:pt x="2306895" y="0"/>
                </a:lnTo>
                <a:lnTo>
                  <a:pt x="2351179" y="120993"/>
                </a:lnTo>
                <a:cubicBezTo>
                  <a:pt x="2416786" y="331924"/>
                  <a:pt x="2452128" y="556189"/>
                  <a:pt x="2452128" y="788709"/>
                </a:cubicBezTo>
                <a:cubicBezTo>
                  <a:pt x="2452128" y="2028814"/>
                  <a:pt x="1446824" y="3034118"/>
                  <a:pt x="206719" y="3034118"/>
                </a:cubicBezTo>
                <a:lnTo>
                  <a:pt x="0" y="3023680"/>
                </a:lnTo>
                <a:lnTo>
                  <a:pt x="0" y="2158450"/>
                </a:lnTo>
                <a:lnTo>
                  <a:pt x="64926" y="2168359"/>
                </a:lnTo>
                <a:cubicBezTo>
                  <a:pt x="111546" y="2173094"/>
                  <a:pt x="158850" y="2175519"/>
                  <a:pt x="206719" y="2175519"/>
                </a:cubicBezTo>
                <a:cubicBezTo>
                  <a:pt x="972633" y="2175519"/>
                  <a:pt x="1593529" y="1554623"/>
                  <a:pt x="1593529" y="788709"/>
                </a:cubicBezTo>
                <a:cubicBezTo>
                  <a:pt x="1593529" y="501491"/>
                  <a:pt x="1506216" y="234667"/>
                  <a:pt x="1356684" y="1333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reeform: Shape 13">
            <a:extLst>
              <a:ext uri="{FF2B5EF4-FFF2-40B4-BE49-F238E27FC236}">
                <a16:creationId xmlns:a16="http://schemas.microsoft.com/office/drawing/2014/main" id="{919796AB-81F4-4FC8-8171-F4BECA869B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4240" y="0"/>
            <a:ext cx="4893352" cy="2394886"/>
          </a:xfrm>
          <a:custGeom>
            <a:avLst/>
            <a:gdLst>
              <a:gd name="connsiteX0" fmla="*/ 0 w 4893352"/>
              <a:gd name="connsiteY0" fmla="*/ 0 h 2394886"/>
              <a:gd name="connsiteX1" fmla="*/ 818991 w 4893352"/>
              <a:gd name="connsiteY1" fmla="*/ 0 h 2394886"/>
              <a:gd name="connsiteX2" fmla="*/ 824655 w 4893352"/>
              <a:gd name="connsiteY2" fmla="*/ 112159 h 2394886"/>
              <a:gd name="connsiteX3" fmla="*/ 2446675 w 4893352"/>
              <a:gd name="connsiteY3" fmla="*/ 1575894 h 2394886"/>
              <a:gd name="connsiteX4" fmla="*/ 4068695 w 4893352"/>
              <a:gd name="connsiteY4" fmla="*/ 112159 h 2394886"/>
              <a:gd name="connsiteX5" fmla="*/ 4074359 w 4893352"/>
              <a:gd name="connsiteY5" fmla="*/ 0 h 2394886"/>
              <a:gd name="connsiteX6" fmla="*/ 4893352 w 4893352"/>
              <a:gd name="connsiteY6" fmla="*/ 0 h 2394886"/>
              <a:gd name="connsiteX7" fmla="*/ 4883460 w 4893352"/>
              <a:gd name="connsiteY7" fmla="*/ 195896 h 2394886"/>
              <a:gd name="connsiteX8" fmla="*/ 2446676 w 4893352"/>
              <a:gd name="connsiteY8" fmla="*/ 2394886 h 2394886"/>
              <a:gd name="connsiteX9" fmla="*/ 9892 w 4893352"/>
              <a:gd name="connsiteY9" fmla="*/ 195896 h 2394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893352" h="2394886">
                <a:moveTo>
                  <a:pt x="0" y="0"/>
                </a:moveTo>
                <a:lnTo>
                  <a:pt x="818991" y="0"/>
                </a:lnTo>
                <a:lnTo>
                  <a:pt x="824655" y="112159"/>
                </a:lnTo>
                <a:cubicBezTo>
                  <a:pt x="908150" y="934317"/>
                  <a:pt x="1602488" y="1575894"/>
                  <a:pt x="2446675" y="1575894"/>
                </a:cubicBezTo>
                <a:cubicBezTo>
                  <a:pt x="3290862" y="1575894"/>
                  <a:pt x="3985201" y="934317"/>
                  <a:pt x="4068695" y="112159"/>
                </a:cubicBezTo>
                <a:lnTo>
                  <a:pt x="4074359" y="0"/>
                </a:lnTo>
                <a:lnTo>
                  <a:pt x="4893352" y="0"/>
                </a:lnTo>
                <a:lnTo>
                  <a:pt x="4883460" y="195896"/>
                </a:lnTo>
                <a:cubicBezTo>
                  <a:pt x="4758025" y="1431036"/>
                  <a:pt x="3714910" y="2394886"/>
                  <a:pt x="2446676" y="2394886"/>
                </a:cubicBezTo>
                <a:cubicBezTo>
                  <a:pt x="1178442" y="2394886"/>
                  <a:pt x="135328" y="1431036"/>
                  <a:pt x="9892" y="1958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8B7950-E8DA-92F5-75B5-7EE283E10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3511417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Introduction</a:t>
            </a: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19BAE4D2-1429-F454-ED70-AC4189D85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775" y="2466517"/>
            <a:ext cx="5813687" cy="2755940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The Technology Value stream is how work moves from an idea to something that customers can actually use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Shows how time is wasted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Helps explain why DevOps matters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We’ll look at Lead Time, Processing Time, and Deployment speed</a:t>
            </a:r>
          </a:p>
        </p:txBody>
      </p:sp>
    </p:spTree>
    <p:extLst>
      <p:ext uri="{BB962C8B-B14F-4D97-AF65-F5344CB8AC3E}">
        <p14:creationId xmlns:p14="http://schemas.microsoft.com/office/powerpoint/2010/main" val="457243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B7955F-E202-4A49-7838-00265C64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99051-4529-CC3E-3D90-5B2C1566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57633"/>
            <a:ext cx="9745506" cy="25528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Lead Time </a:t>
            </a:r>
            <a:r>
              <a:rPr lang="en-US" sz="1800" dirty="0">
                <a:solidFill>
                  <a:schemeClr val="tx2"/>
                </a:solidFill>
              </a:rPr>
              <a:t>is the total amount of time from when work is asked for until its delivered 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This includes waiting, reviews, testing, and release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Tells us how fast a company responds to needs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Long lead times equals slow value for customers</a:t>
            </a:r>
          </a:p>
        </p:txBody>
      </p:sp>
    </p:spTree>
    <p:extLst>
      <p:ext uri="{BB962C8B-B14F-4D97-AF65-F5344CB8AC3E}">
        <p14:creationId xmlns:p14="http://schemas.microsoft.com/office/powerpoint/2010/main" val="409180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1D79C9-FD78-4D11-A424-0002509BD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6368BA-0A3E-4AE0-8333-2364F90C1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3252" y="-6055"/>
            <a:ext cx="1220861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3546697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47C9DC-1592-3C27-BA0B-D0149F66F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780" y="2222898"/>
            <a:ext cx="4712534" cy="2740908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845BF-74DC-CC34-7A34-7E18490F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764" y="3079554"/>
            <a:ext cx="11788847" cy="275594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Processing Time </a:t>
            </a:r>
            <a:r>
              <a:rPr lang="en-US" sz="2000" dirty="0">
                <a:solidFill>
                  <a:schemeClr val="tx2"/>
                </a:solidFill>
              </a:rPr>
              <a:t>is the time that is spent actually doing the work.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2"/>
                </a:solidFill>
              </a:rPr>
              <a:t>Doesn't count waiting or delays</a:t>
            </a:r>
          </a:p>
          <a:p>
            <a:pPr lvl="1">
              <a:buClr>
                <a:schemeClr val="tx1"/>
              </a:buClr>
            </a:pPr>
            <a:r>
              <a:rPr lang="en-US" sz="2000" dirty="0">
                <a:solidFill>
                  <a:schemeClr val="tx2"/>
                </a:solidFill>
              </a:rPr>
              <a:t>Usually much shorter than lead time</a:t>
            </a:r>
          </a:p>
          <a:p>
            <a:pPr marL="0" lvl="1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Example: writing code might take around five hours, but the release would take about five weeks.</a:t>
            </a:r>
          </a:p>
        </p:txBody>
      </p:sp>
    </p:spTree>
    <p:extLst>
      <p:ext uri="{BB962C8B-B14F-4D97-AF65-F5344CB8AC3E}">
        <p14:creationId xmlns:p14="http://schemas.microsoft.com/office/powerpoint/2010/main" val="131782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50" y="1"/>
            <a:ext cx="12188952" cy="2452880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4918297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88F4B9-6DA3-6DD6-0953-B0677913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305" y="1477292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>
                <a:solidFill>
                  <a:schemeClr val="tx2"/>
                </a:solidFill>
              </a:rPr>
              <a:t>Why it matters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5B593E-AA25-974A-9DE7-0C0B8B8E33C3}"/>
              </a:ext>
            </a:extLst>
          </p:cNvPr>
          <p:cNvSpPr txBox="1">
            <a:spLocks/>
          </p:cNvSpPr>
          <p:nvPr/>
        </p:nvSpPr>
        <p:spPr>
          <a:xfrm>
            <a:off x="218136" y="2758382"/>
            <a:ext cx="6542916" cy="2574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Lead Time is often a lot longer than Processing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Most delays comes from waiting, not doing.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Speeding up work alone doesn’t help much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Shorter Lead Time equals faster value to customers</a:t>
            </a:r>
          </a:p>
        </p:txBody>
      </p:sp>
    </p:spTree>
    <p:extLst>
      <p:ext uri="{BB962C8B-B14F-4D97-AF65-F5344CB8AC3E}">
        <p14:creationId xmlns:p14="http://schemas.microsoft.com/office/powerpoint/2010/main" val="1368601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74A6508-C9CC-BF3A-23B6-E1E030E9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Common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A77C6-096B-98F2-6972-B83F8A6E1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2147112"/>
            <a:ext cx="9735920" cy="2838357"/>
          </a:xfrm>
        </p:spPr>
        <p:txBody>
          <a:bodyPr anchor="t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In many companies, deployment can take months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Releases happen only a few times a year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Many approvals and meetings slow things down</a:t>
            </a: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2"/>
                </a:solidFill>
              </a:rPr>
              <a:t>Customers wait too long for new features</a:t>
            </a:r>
          </a:p>
        </p:txBody>
      </p:sp>
    </p:spTree>
    <p:extLst>
      <p:ext uri="{BB962C8B-B14F-4D97-AF65-F5344CB8AC3E}">
        <p14:creationId xmlns:p14="http://schemas.microsoft.com/office/powerpoint/2010/main" val="289248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1A5D88-C31E-8E89-4AC0-EE091F16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124" y="-874822"/>
            <a:ext cx="10733204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The Dev Ops Ideal</a:t>
            </a:r>
          </a:p>
        </p:txBody>
      </p:sp>
      <p:sp>
        <p:nvSpPr>
          <p:cNvPr id="40" name="Title 1">
            <a:extLst>
              <a:ext uri="{FF2B5EF4-FFF2-40B4-BE49-F238E27FC236}">
                <a16:creationId xmlns:a16="http://schemas.microsoft.com/office/drawing/2014/main" id="{37011406-21F4-FDC2-CFCA-0A47B2E370BE}"/>
              </a:ext>
            </a:extLst>
          </p:cNvPr>
          <p:cNvSpPr txBox="1">
            <a:spLocks/>
          </p:cNvSpPr>
          <p:nvPr/>
        </p:nvSpPr>
        <p:spPr>
          <a:xfrm rot="10800000" flipV="1">
            <a:off x="677856" y="2357625"/>
            <a:ext cx="10733204" cy="4656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000" dirty="0">
                <a:solidFill>
                  <a:schemeClr val="tx2"/>
                </a:solidFill>
                <a:latin typeface="+mn-lt"/>
              </a:rPr>
              <a:t>With DevOps deployments can take only minutes.</a:t>
            </a:r>
          </a:p>
        </p:txBody>
      </p:sp>
      <p:sp>
        <p:nvSpPr>
          <p:cNvPr id="42" name="Title 1">
            <a:extLst>
              <a:ext uri="{FF2B5EF4-FFF2-40B4-BE49-F238E27FC236}">
                <a16:creationId xmlns:a16="http://schemas.microsoft.com/office/drawing/2014/main" id="{B9E4797C-56A8-D49B-8454-B3184448EAF6}"/>
              </a:ext>
            </a:extLst>
          </p:cNvPr>
          <p:cNvSpPr txBox="1">
            <a:spLocks/>
          </p:cNvSpPr>
          <p:nvPr/>
        </p:nvSpPr>
        <p:spPr>
          <a:xfrm rot="10800000" flipV="1">
            <a:off x="530931" y="2795166"/>
            <a:ext cx="10733204" cy="16087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Uses Automation and Pipelines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Testing and setup are automatic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Small changes are released more often 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2"/>
                </a:solidFill>
                <a:latin typeface="+mn-lt"/>
              </a:rPr>
              <a:t>Safer, Faster, and Happier Customers</a:t>
            </a:r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1587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8EDC65-2CD5-CEDA-D810-1A360A61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7"/>
            <a:ext cx="2541114" cy="609598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chemeClr val="tx2"/>
                </a:solidFill>
              </a:rPr>
              <a:t>Graphic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FABEF7-8AFB-AFC2-9DB1-D2B515EFA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496" y="1269439"/>
            <a:ext cx="9723115" cy="5469252"/>
          </a:xfrm>
        </p:spPr>
      </p:pic>
    </p:spTree>
    <p:extLst>
      <p:ext uri="{BB962C8B-B14F-4D97-AF65-F5344CB8AC3E}">
        <p14:creationId xmlns:p14="http://schemas.microsoft.com/office/powerpoint/2010/main" val="191411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255E6D-0D66-7E27-CF15-244D6338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56" y="1261992"/>
            <a:ext cx="10733204" cy="15323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Case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554DEF-75F4-2C5D-CA25-50B1ACF4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730" y="2826082"/>
            <a:ext cx="9735920" cy="2838357"/>
          </a:xfrm>
        </p:spPr>
        <p:txBody>
          <a:bodyPr anchor="t"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Amazon releases code about every 11 seconds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Netflix all deployments are automatic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Etsy went from painful releases to daily ones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1800" dirty="0">
                <a:solidFill>
                  <a:schemeClr val="tx2"/>
                </a:solidFill>
              </a:rPr>
              <a:t>This helps show that minutes not months are possible</a:t>
            </a:r>
          </a:p>
          <a:p>
            <a:pPr marL="0" indent="0">
              <a:buClr>
                <a:schemeClr val="tx1"/>
              </a:buClr>
              <a:buNone/>
            </a:pP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342769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1620</TotalTime>
  <Words>314</Words>
  <Application>Microsoft Macintosh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 LT Pro</vt:lpstr>
      <vt:lpstr>Posterama</vt:lpstr>
      <vt:lpstr>SineVTI</vt:lpstr>
      <vt:lpstr>THE TECHNOLOGY VALUE STREAM</vt:lpstr>
      <vt:lpstr>Introduction</vt:lpstr>
      <vt:lpstr>Lead Time</vt:lpstr>
      <vt:lpstr>Processing Time</vt:lpstr>
      <vt:lpstr>Why it matters</vt:lpstr>
      <vt:lpstr>The Common Scenario</vt:lpstr>
      <vt:lpstr>The Dev Ops Ideal</vt:lpstr>
      <vt:lpstr>Graphic </vt:lpstr>
      <vt:lpstr>Case Example</vt:lpstr>
      <vt:lpstr>Refrences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TECHNOLOGY VALUE STREAM</dc:title>
  <dc:creator>Grass, Emilia</dc:creator>
  <cp:lastModifiedBy>Grass, Emilia</cp:lastModifiedBy>
  <cp:revision>1</cp:revision>
  <dcterms:created xsi:type="dcterms:W3CDTF">2025-08-16T22:31:08Z</dcterms:created>
  <dcterms:modified xsi:type="dcterms:W3CDTF">2025-08-18T01:31:35Z</dcterms:modified>
</cp:coreProperties>
</file>