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40"/>
  </p:normalViewPr>
  <p:slideViewPr>
    <p:cSldViewPr snapToGrid="0">
      <p:cViewPr varScale="1">
        <p:scale>
          <a:sx n="116" d="100"/>
          <a:sy n="116" d="100"/>
        </p:scale>
        <p:origin x="6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3832C-AFBB-E797-21AA-EC7077DEED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80C6EA-9CED-F5F7-9763-322C75524D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10D611-4D44-1092-FBAD-334852E53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AA129-2374-4AC3-BF43-710DC3F2574C}" type="datetimeFigureOut">
              <a:rPr lang="en-US" smtClean="0"/>
              <a:t>10/5/25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E327D-570E-A45A-59EE-3BDEDC5BB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DC9E5-C80E-EB32-E6BA-6A3856F69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5953-1E96-4458-AA7B-1BAD6DA54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570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EC0C9-7379-79A1-6090-9DB6D9D7D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723BD1-ACB6-0A5D-A936-86233AF29B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A45FA-DA12-F8DE-DC44-E9F5B725F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AA129-2374-4AC3-BF43-710DC3F2574C}" type="datetimeFigureOut">
              <a:rPr lang="en-US" smtClean="0"/>
              <a:t>10/5/25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638CC2-63BA-38F7-7843-DC8F3DDF7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648137-C039-A679-9652-0C2B26F1D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5953-1E96-4458-AA7B-1BAD6DA54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321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5E1CE2-1059-B746-1D58-3C2200BDF8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68C369-8E69-B149-4B7D-8019BEF982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284A41-1DAD-45D1-970C-0C8F5C70D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AA129-2374-4AC3-BF43-710DC3F2574C}" type="datetimeFigureOut">
              <a:rPr lang="en-US" smtClean="0"/>
              <a:t>10/5/25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A50C9-A241-22C0-7EFC-C902DC596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BEACEF-144F-4FE9-508C-BD8B543C9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5953-1E96-4458-AA7B-1BAD6DA54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189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C567D-DC01-511E-FE57-D9D5598F3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4E35E-8D2F-A2A3-C7CD-D2BAF4DA2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8CB38-66A6-BAAF-7349-300A6888A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AA129-2374-4AC3-BF43-710DC3F2574C}" type="datetimeFigureOut">
              <a:rPr lang="en-US" smtClean="0"/>
              <a:t>10/5/25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A8F31-D95C-FE06-9FB5-6C0C0D8D5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51BD8-ABB0-CA2B-B33C-43486F6A3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5953-1E96-4458-AA7B-1BAD6DA54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993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19E7B-B0C4-C2E7-78AB-9E2997D8D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FB6129-B22D-9FF4-3186-1D9022C8D3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93C6F-E0C2-F637-2C99-72128BF99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AA129-2374-4AC3-BF43-710DC3F2574C}" type="datetimeFigureOut">
              <a:rPr lang="en-US" smtClean="0"/>
              <a:t>10/5/25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C3F71-3C13-B3E0-0D93-C940669EB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C38BC-BED9-3D5C-6D87-F375C53FE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5953-1E96-4458-AA7B-1BAD6DA54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96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8E86F-EA20-B3DF-1A4C-BAF93C38F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E9D8E-2597-D650-87C0-82FCD49C96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578DD2-5E3A-AB69-3309-23BECE2D5E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8E23E9-4F32-CE6E-32B7-7760F507F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AA129-2374-4AC3-BF43-710DC3F2574C}" type="datetimeFigureOut">
              <a:rPr lang="en-US" smtClean="0"/>
              <a:t>10/5/25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B03221-44F3-B421-E48E-26AA49415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1E5C05-8FF2-E8DC-4DC4-94415704C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5953-1E96-4458-AA7B-1BAD6DA54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270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DF0CE-BD64-B75C-24AF-A9DA534F2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17F748-D034-1A8B-5691-5CB939B66E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2C52B6-9EC8-6A3A-5002-661E779B1D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E2FDF9-FE69-66D4-8117-58AF483E39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518DD0-9003-BFA6-E58B-DFC57F66C1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A7C858-5F5B-AE62-BE37-8312CBB64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AA129-2374-4AC3-BF43-710DC3F2574C}" type="datetimeFigureOut">
              <a:rPr lang="en-US" smtClean="0"/>
              <a:t>10/5/25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AC3080-BFDC-E032-4979-24087EA57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DBB89D-5AB4-C3EE-4383-92465EFC5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5953-1E96-4458-AA7B-1BAD6DA54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700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11038-64C6-9684-AC42-8DAAC92A4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55D606-1371-CCC0-A6A8-02110B546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AA129-2374-4AC3-BF43-710DC3F2574C}" type="datetimeFigureOut">
              <a:rPr lang="en-US" smtClean="0"/>
              <a:t>10/5/25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D4A7E4-1C0E-EAE6-4285-DA1FA9CBF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3FE7B7-8542-3507-DDCA-CBA581881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5953-1E96-4458-AA7B-1BAD6DA54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538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25213D-93D0-E7ED-99BD-E126D8690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AA129-2374-4AC3-BF43-710DC3F2574C}" type="datetimeFigureOut">
              <a:rPr lang="en-US" smtClean="0"/>
              <a:t>10/5/25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35B718-DBB1-8DA0-6292-058B5027A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1163A-FCF6-2D3E-3BAD-334640082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5953-1E96-4458-AA7B-1BAD6DA54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224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7EB0B-0C0B-BB99-A7B0-19817FA32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D9AE4-DD77-AC10-A4AB-84A87450D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5BE27B-E5A9-9428-3AF3-B527E3E12C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F6F64D-F90C-F4FA-7A6C-CA7A01E8A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AA129-2374-4AC3-BF43-710DC3F2574C}" type="datetimeFigureOut">
              <a:rPr lang="en-US" smtClean="0"/>
              <a:t>10/5/25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A40944-FA30-2967-B1CF-241EB8673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DFDBEB-D88D-D7C2-D3CF-6DE1B5D7B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5953-1E96-4458-AA7B-1BAD6DA54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388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21964-8715-3547-3DE2-267786B9B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E374F0-B863-488F-8F4B-1D908B5E34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505BFC-745F-36C4-F596-A1F73243D3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12CF8C-5ED3-285A-3ECE-B7D176F56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AA129-2374-4AC3-BF43-710DC3F2574C}" type="datetimeFigureOut">
              <a:rPr lang="en-US" smtClean="0"/>
              <a:t>10/5/25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34C0FA-2F40-0C2D-3DEC-15EBD2D66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831B6A-42B2-4828-1989-C531C0544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45953-1E96-4458-AA7B-1BAD6DA54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173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FD2E04-9AFF-8D62-0D1F-B273014B5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0D7082-7798-4B19-15A0-3EDDC68901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3D08A3-19A2-F711-3ECE-75813B33D9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6AA129-2374-4AC3-BF43-710DC3F2574C}" type="datetimeFigureOut">
              <a:rPr lang="en-US" smtClean="0"/>
              <a:t>10/5/25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700819-9350-E0A7-BE6F-E67C238304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CE2014-4CDA-47DE-0A87-487A515A4D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B45953-1E96-4458-AA7B-1BAD6DA54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146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devtron.ai/blog/secrets-management-in-ci-cd-pipeline/?utm_source=chatgpt.com" TargetMode="External"/><Relationship Id="rId3" Type="http://schemas.openxmlformats.org/officeDocument/2006/relationships/hyperlink" Target="https://best.openssf.org/SCM-BestPractices/github/?utm_source=chatgpt.com" TargetMode="External"/><Relationship Id="rId7" Type="http://schemas.openxmlformats.org/officeDocument/2006/relationships/hyperlink" Target="https://www.sentinelone.com/cybersecurity-101/cloud-security/ci-cd-security-scanning/?utm_source=chatgpt.com" TargetMode="External"/><Relationship Id="rId2" Type="http://schemas.openxmlformats.org/officeDocument/2006/relationships/hyperlink" Target="https://lists.openssf.org/g/openssf-wg-best-practices/attachment/289/2/OpenSSF%20Announcement_%20Source%20Code%20Management%20Best%20Practices%20Guide.pdf?utm_source=chatgpt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echtarget.com/searchitoperations/tip/9-ways-to-infuse-security-in-your-CI-CD-pipeline?utm_source=chatgpt.com" TargetMode="External"/><Relationship Id="rId11" Type="http://schemas.openxmlformats.org/officeDocument/2006/relationships/hyperlink" Target="https://www.legitsecurity.com/blog/openssf-scm-best-practices-guide-released-with-contributions-from-legitify?utm_source=chatgpt.com" TargetMode="External"/><Relationship Id="rId5" Type="http://schemas.openxmlformats.org/officeDocument/2006/relationships/hyperlink" Target="https://cheatsheetseries.owasp.org/cheatsheets/CI_CD_Security_Cheat_Sheet.html?utm_source=chatgpt.com" TargetMode="External"/><Relationship Id="rId10" Type="http://schemas.openxmlformats.org/officeDocument/2006/relationships/hyperlink" Target="https://cycode.com/blog/secret-scanning-guide/?utm_source=chatgpt.com" TargetMode="External"/><Relationship Id="rId4" Type="http://schemas.openxmlformats.org/officeDocument/2006/relationships/hyperlink" Target="https://www.wiz.io/academy/secret-scanning?utm_source=chatgpt.com" TargetMode="External"/><Relationship Id="rId9" Type="http://schemas.openxmlformats.org/officeDocument/2006/relationships/hyperlink" Target="https://www.stepsecurity.io/blog/github-actions-security-best-practices?utm_source=chatgpt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0EED5E-23D4-0762-B583-7D8B56DBBE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Security Controls in Shared Source Code Repositories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EB7089-7E16-76A8-3F13-EB025C4F12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rgbClr val="FFFFFF"/>
                </a:solidFill>
              </a:rPr>
              <a:t>By: Jacob Achenbach</a:t>
            </a:r>
          </a:p>
        </p:txBody>
      </p:sp>
    </p:spTree>
    <p:extLst>
      <p:ext uri="{BB962C8B-B14F-4D97-AF65-F5344CB8AC3E}">
        <p14:creationId xmlns:p14="http://schemas.microsoft.com/office/powerpoint/2010/main" val="1157491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B18238-DF2F-1D83-EDF8-4993F8DB8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2800">
                <a:solidFill>
                  <a:srgbClr val="FFFFFF"/>
                </a:solidFill>
              </a:rPr>
              <a:t>Summary &amp; Recommendations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58404E1-E0C2-A6B9-2A89-85045E8A2FA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810259" y="649480"/>
            <a:ext cx="6555347" cy="554604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Use layered security: policies + controls + tools + monitoring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Shift left: catch issues early via scans and reviews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Continuously audit and harden SCM environment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Prepare for incident response ahead of time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346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0E1294-F707-0577-233B-9804352D8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Worked Cited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C6083E0-13AF-2BC2-6E8C-C6FFE3DD466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810259" y="649480"/>
            <a:ext cx="6555347" cy="554604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OpenSSF, </a:t>
            </a:r>
            <a:r>
              <a:rPr kumimoji="0" lang="en-US" altLang="en-US" sz="1400" b="0" i="1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Source Code Management Best Practices Guide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hlinkClick r:id="rId2"/>
              </a:rPr>
              <a:t>OpenSSF Best Practices Working Group+3lists.openssf.org+3openssf.org+3</a:t>
            </a:r>
            <a:endParaRPr kumimoji="0" lang="en-US" altLang="en-US" sz="14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OpenSSF, </a:t>
            </a:r>
            <a:r>
              <a:rPr kumimoji="0" lang="en-US" altLang="en-US" sz="1400" b="0" i="1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GitHub Configuration Best Practices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hlinkClick r:id="rId3"/>
              </a:rPr>
              <a:t>OpenSSF Best Practices Working Group</a:t>
            </a:r>
            <a:endParaRPr kumimoji="0" lang="en-US" altLang="en-US" sz="14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Wiz, </a:t>
            </a:r>
            <a:r>
              <a:rPr kumimoji="0" lang="en-US" altLang="en-US" sz="1400" b="0" i="1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Secret Scanning Explained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hlinkClick r:id="rId4"/>
              </a:rPr>
              <a:t>wiz.io</a:t>
            </a:r>
            <a:endParaRPr kumimoji="0" lang="en-US" altLang="en-US" sz="14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OWASP, </a:t>
            </a:r>
            <a:r>
              <a:rPr kumimoji="0" lang="en-US" altLang="en-US" sz="1400" b="0" i="1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CI/CD Security Cheat Sheet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hlinkClick r:id="rId5"/>
              </a:rPr>
              <a:t>OWASP Cheat Sheet Series</a:t>
            </a:r>
            <a:endParaRPr kumimoji="0" lang="en-US" altLang="en-US" sz="14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TechTarget, </a:t>
            </a:r>
            <a:r>
              <a:rPr kumimoji="0" lang="en-US" altLang="en-US" sz="1400" b="0" i="1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CI/CD pipeline security best practices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hlinkClick r:id="rId6"/>
              </a:rPr>
              <a:t>TechTarget</a:t>
            </a:r>
            <a:endParaRPr kumimoji="0" lang="en-US" altLang="en-US" sz="14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SentinelOne, </a:t>
            </a:r>
            <a:r>
              <a:rPr kumimoji="0" lang="en-US" altLang="en-US" sz="1400" b="0" i="1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CI/CD Security Scanning: Types &amp; Best Practices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hlinkClick r:id="rId7"/>
              </a:rPr>
              <a:t>SentinelOne</a:t>
            </a:r>
            <a:endParaRPr kumimoji="0" lang="en-US" altLang="en-US" sz="14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Devtron, </a:t>
            </a:r>
            <a:r>
              <a:rPr kumimoji="0" lang="en-US" altLang="en-US" sz="1400" b="0" i="1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Secrets Management in CI/CD Pipeline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hlinkClick r:id="rId8"/>
              </a:rPr>
              <a:t>Devtron</a:t>
            </a:r>
            <a:endParaRPr kumimoji="0" lang="en-US" altLang="en-US" sz="14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StepSecurity, </a:t>
            </a:r>
            <a:r>
              <a:rPr kumimoji="0" lang="en-US" altLang="en-US" sz="1400" b="0" i="1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7 GitHub Actions Security Best Practices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hlinkClick r:id="rId9"/>
              </a:rPr>
              <a:t>stepsecurity.io</a:t>
            </a:r>
            <a:endParaRPr kumimoji="0" lang="en-US" altLang="en-US" sz="14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Cycode, </a:t>
            </a:r>
            <a:r>
              <a:rPr kumimoji="0" lang="en-US" altLang="en-US" sz="1400" b="0" i="1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Secret Scanning Guide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hlinkClick r:id="rId10"/>
              </a:rPr>
              <a:t>Cycode</a:t>
            </a:r>
            <a:endParaRPr kumimoji="0" lang="en-US" altLang="en-US" sz="14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LegitSecurity, </a:t>
            </a:r>
            <a:r>
              <a:rPr kumimoji="0" lang="en-US" altLang="en-US" sz="1400" b="0" i="1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OpenSSF SCM Best Practices Guide Released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  <a:hlinkClick r:id="rId11"/>
              </a:rPr>
              <a:t>Legit Security</a:t>
            </a:r>
            <a:endParaRPr kumimoji="0" lang="en-US" altLang="en-US" sz="14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673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2C132-DCD2-CD05-086F-82F575599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Threats &amp; Risks in Shared Repositories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83422A1-EB36-DA1A-A8AA-5065F435861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810259" y="649480"/>
            <a:ext cx="6555347" cy="554604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Exposure of credentials / secrets (API keys, DB passwords)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Unauthorized code changes / tampering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Supply chain attacks via dependencies or malicious commits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Insider threats and misuse of access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Leakage of proprietary or sensitive algorithms</a:t>
            </a:r>
          </a:p>
        </p:txBody>
      </p:sp>
    </p:spTree>
    <p:extLst>
      <p:ext uri="{BB962C8B-B14F-4D97-AF65-F5344CB8AC3E}">
        <p14:creationId xmlns:p14="http://schemas.microsoft.com/office/powerpoint/2010/main" val="1347408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5E07C5-26E9-CF86-1EA3-C01AB6A70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Foundational Policies &amp; Governance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77744BC-92B0-47A1-8B8D-A218FDB38BA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810259" y="649480"/>
            <a:ext cx="6555347" cy="554604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Create and enforce a Source Code Security / SCM policy covering roles, responsibilities, review, audits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Define clear access models (least privilege, role-based access)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Governance of third-party libraries / dependencies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lang="en-US" altLang="en-US" sz="2000" dirty="0">
                <a:latin typeface="Arial" panose="020B0604020202020204" pitchFamily="34" charset="0"/>
              </a:rPr>
              <a:t>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Incident response plan for repository security events</a:t>
            </a:r>
          </a:p>
        </p:txBody>
      </p:sp>
    </p:spTree>
    <p:extLst>
      <p:ext uri="{BB962C8B-B14F-4D97-AF65-F5344CB8AC3E}">
        <p14:creationId xmlns:p14="http://schemas.microsoft.com/office/powerpoint/2010/main" val="1103746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A8EEE1-C2FE-48D5-FB9F-27E9F99B0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052" y="586855"/>
            <a:ext cx="335003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Access Controls &amp; Authentication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AF9E5F5-F61A-237C-AB11-83FB988CB5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810259" y="649480"/>
            <a:ext cx="6555347" cy="554604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Strong authentication: require 2FA / MFA for all accounts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Use least privilege for users and service accounts, only grant necessary access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Enforce branch protection rules (prevent direct pushes to main, require reviews)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Use signed commits or commit signature verification to ensure authenticity </a:t>
            </a:r>
          </a:p>
        </p:txBody>
      </p:sp>
    </p:spTree>
    <p:extLst>
      <p:ext uri="{BB962C8B-B14F-4D97-AF65-F5344CB8AC3E}">
        <p14:creationId xmlns:p14="http://schemas.microsoft.com/office/powerpoint/2010/main" val="921389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B1D6F7-45E0-235F-6F6C-618760F65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Secrets Management &amp; Avoiding Sensitive Data in Code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BBD4050-FEE6-5528-F7ED-E575A3382EE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810259" y="649480"/>
            <a:ext cx="6555347" cy="554604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Never store secrets, credentials, tokens directly in code or repository history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Use a secrets management solution like vaults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or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parameter stores.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Use tools like Git-secrets, 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TruffleHog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pre-commit hooks to scan for secrets before commit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Remove old secrets from commit history (git filter-branch, BFG, etc.)</a:t>
            </a:r>
          </a:p>
        </p:txBody>
      </p:sp>
    </p:spTree>
    <p:extLst>
      <p:ext uri="{BB962C8B-B14F-4D97-AF65-F5344CB8AC3E}">
        <p14:creationId xmlns:p14="http://schemas.microsoft.com/office/powerpoint/2010/main" val="345717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CC59DF-4D8F-E49F-903A-005DB8CC3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Automated Scanning, Analysis &amp; CI/CD Integration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705C7F4-6BE9-F292-066C-9FBBB20E91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810259" y="649480"/>
            <a:ext cx="6555347" cy="554604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Integrate static analysis (SAST), dependency scanning, license scanning into CI/CD pipelines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Enforce scanning at pull request / merge stage so vulnerabilities are caught early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lang="en-US" altLang="en-US" sz="2000" dirty="0"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Vet and limit dangerous workflows (e.g. GitHub Actions, CI scripts with excessive privileges)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lang="en-US" altLang="en-US" sz="2000" dirty="0"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Monitor repository health (misconfigurations, stale branches, access drift) </a:t>
            </a:r>
          </a:p>
        </p:txBody>
      </p:sp>
    </p:spTree>
    <p:extLst>
      <p:ext uri="{BB962C8B-B14F-4D97-AF65-F5344CB8AC3E}">
        <p14:creationId xmlns:p14="http://schemas.microsoft.com/office/powerpoint/2010/main" val="1232260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D38DBB-D3B3-8656-9EC6-A7789C5E7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Monitoring, Auditing &amp; Logging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C8BEF-BF60-2343-4608-2796409AF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Maintain audit logs of repository actions (pushes, merges, permission changes)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Monitor anomalous commits or unusual patterns (e.g. large changes by new contributor) research shows tools can detect malicious commits via metadata analysis 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Periodic review of permissions, stale users, branch settings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Alerts for unexpected changes or secrets exposure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6536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C0F205-1573-7B83-BFD1-1AD06C7EA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Supply Chain &amp; Dependency Security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E6D8140-D5E5-9EE4-B514-6AB4140B06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810259" y="649480"/>
            <a:ext cx="6555347" cy="554604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Pin and lock dependency versions, avoid unvetted dynamic dependencies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Use signed packages or verify package integrity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Minimize inclusion of binary artifacts or build outputs in repo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Regularly scan dependencies for known vulnerabilities</a:t>
            </a:r>
          </a:p>
        </p:txBody>
      </p:sp>
    </p:spTree>
    <p:extLst>
      <p:ext uri="{BB962C8B-B14F-4D97-AF65-F5344CB8AC3E}">
        <p14:creationId xmlns:p14="http://schemas.microsoft.com/office/powerpoint/2010/main" val="1182817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FCE235-90AC-6505-ACF0-6DD49D519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Developer Training &amp; Culture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12FB8-E489-0C1F-139C-903EBFB5F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Train developers in secure coding and repository hygiene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Enforce code review culture with security in mind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Encourage “security as everyone’s responsibility”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Use pre commit hooks, templates, guardrails to guide developers</a:t>
            </a:r>
          </a:p>
        </p:txBody>
      </p:sp>
    </p:spTree>
    <p:extLst>
      <p:ext uri="{BB962C8B-B14F-4D97-AF65-F5344CB8AC3E}">
        <p14:creationId xmlns:p14="http://schemas.microsoft.com/office/powerpoint/2010/main" val="3787782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604</Words>
  <Application>Microsoft Macintosh PowerPoint</Application>
  <PresentationFormat>Widescreen</PresentationFormat>
  <Paragraphs>69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Security Controls in Shared Source Code Repositories</vt:lpstr>
      <vt:lpstr>Threats &amp; Risks in Shared Repositories</vt:lpstr>
      <vt:lpstr>Foundational Policies &amp; Governance</vt:lpstr>
      <vt:lpstr>Access Controls &amp; Authentication</vt:lpstr>
      <vt:lpstr>Secrets Management &amp; Avoiding Sensitive Data in Code</vt:lpstr>
      <vt:lpstr>Automated Scanning, Analysis &amp; CI/CD Integration</vt:lpstr>
      <vt:lpstr>Monitoring, Auditing &amp; Logging</vt:lpstr>
      <vt:lpstr>Supply Chain &amp; Dependency Security</vt:lpstr>
      <vt:lpstr>Developer Training &amp; Culture</vt:lpstr>
      <vt:lpstr>Summary &amp; Recommendations</vt:lpstr>
      <vt:lpstr>Worked Cited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Controls in Shared Source Code Repositories</dc:title>
  <dc:creator>Jacob Achenbach</dc:creator>
  <cp:lastModifiedBy>Grass, Emilia</cp:lastModifiedBy>
  <cp:revision>2</cp:revision>
  <dcterms:created xsi:type="dcterms:W3CDTF">2025-10-06T01:12:15Z</dcterms:created>
  <dcterms:modified xsi:type="dcterms:W3CDTF">2025-10-06T01:36:24Z</dcterms:modified>
</cp:coreProperties>
</file>