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</p:sldIdLst>
  <p:sldSz cx="32918400" cy="21945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912" userDrawn="1">
          <p15:clr>
            <a:srgbClr val="A4A3A4"/>
          </p15:clr>
        </p15:guide>
        <p15:guide id="2" pos="103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1934"/>
    <a:srgbClr val="4D5054"/>
    <a:srgbClr val="89B5FF"/>
    <a:srgbClr val="63CD74"/>
    <a:srgbClr val="F28477"/>
    <a:srgbClr val="F5E7E7"/>
    <a:srgbClr val="ECCE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3883" autoAdjust="0"/>
  </p:normalViewPr>
  <p:slideViewPr>
    <p:cSldViewPr snapToGrid="0">
      <p:cViewPr>
        <p:scale>
          <a:sx n="33" d="100"/>
          <a:sy n="33" d="100"/>
        </p:scale>
        <p:origin x="1482" y="336"/>
      </p:cViewPr>
      <p:guideLst>
        <p:guide orient="horz" pos="6912"/>
        <p:guide pos="103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3591562"/>
            <a:ext cx="27980640" cy="7640320"/>
          </a:xfrm>
        </p:spPr>
        <p:txBody>
          <a:bodyPr anchor="b"/>
          <a:lstStyle>
            <a:lvl1pPr algn="ctr">
              <a:defRPr sz="19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11526522"/>
            <a:ext cx="24688800" cy="5298438"/>
          </a:xfrm>
        </p:spPr>
        <p:txBody>
          <a:bodyPr/>
          <a:lstStyle>
            <a:lvl1pPr marL="0" indent="0" algn="ctr">
              <a:buNone/>
              <a:defRPr sz="7680"/>
            </a:lvl1pPr>
            <a:lvl2pPr marL="1463040" indent="0" algn="ctr">
              <a:buNone/>
              <a:defRPr sz="6400"/>
            </a:lvl2pPr>
            <a:lvl3pPr marL="2926080" indent="0" algn="ctr">
              <a:buNone/>
              <a:defRPr sz="5760"/>
            </a:lvl3pPr>
            <a:lvl4pPr marL="4389120" indent="0" algn="ctr">
              <a:buNone/>
              <a:defRPr sz="5120"/>
            </a:lvl4pPr>
            <a:lvl5pPr marL="5852160" indent="0" algn="ctr">
              <a:buNone/>
              <a:defRPr sz="5120"/>
            </a:lvl5pPr>
            <a:lvl6pPr marL="7315200" indent="0" algn="ctr">
              <a:buNone/>
              <a:defRPr sz="5120"/>
            </a:lvl6pPr>
            <a:lvl7pPr marL="8778240" indent="0" algn="ctr">
              <a:buNone/>
              <a:defRPr sz="5120"/>
            </a:lvl7pPr>
            <a:lvl8pPr marL="10241280" indent="0" algn="ctr">
              <a:buNone/>
              <a:defRPr sz="5120"/>
            </a:lvl8pPr>
            <a:lvl9pPr marL="11704320" indent="0" algn="ctr">
              <a:buNone/>
              <a:defRPr sz="51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0FEF6-0C48-42BA-B7E8-55FE4C2B493E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EF565-F24D-42FF-A2BE-FB35036EC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679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0FEF6-0C48-42BA-B7E8-55FE4C2B493E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EF565-F24D-42FF-A2BE-FB35036EC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570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557232" y="1168400"/>
            <a:ext cx="7098030" cy="185978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3142" y="1168400"/>
            <a:ext cx="20882610" cy="1859788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0FEF6-0C48-42BA-B7E8-55FE4C2B493E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EF565-F24D-42FF-A2BE-FB35036EC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235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0FEF6-0C48-42BA-B7E8-55FE4C2B493E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EF565-F24D-42FF-A2BE-FB35036EC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929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5997" y="5471167"/>
            <a:ext cx="28392120" cy="9128758"/>
          </a:xfrm>
        </p:spPr>
        <p:txBody>
          <a:bodyPr anchor="b"/>
          <a:lstStyle>
            <a:lvl1pPr>
              <a:defRPr sz="19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5997" y="14686287"/>
            <a:ext cx="28392120" cy="4800598"/>
          </a:xfrm>
        </p:spPr>
        <p:txBody>
          <a:bodyPr/>
          <a:lstStyle>
            <a:lvl1pPr marL="0" indent="0">
              <a:buNone/>
              <a:defRPr sz="7680">
                <a:solidFill>
                  <a:schemeClr val="tx1"/>
                </a:solidFill>
              </a:defRPr>
            </a:lvl1pPr>
            <a:lvl2pPr marL="146304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2pPr>
            <a:lvl3pPr marL="292608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3pPr>
            <a:lvl4pPr marL="438912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4pPr>
            <a:lvl5pPr marL="585216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5pPr>
            <a:lvl6pPr marL="731520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6pPr>
            <a:lvl7pPr marL="877824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7pPr>
            <a:lvl8pPr marL="1024128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8pPr>
            <a:lvl9pPr marL="1170432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0FEF6-0C48-42BA-B7E8-55FE4C2B493E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EF565-F24D-42FF-A2BE-FB35036EC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041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3140" y="5842000"/>
            <a:ext cx="13990320" cy="139242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64940" y="5842000"/>
            <a:ext cx="13990320" cy="139242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0FEF6-0C48-42BA-B7E8-55FE4C2B493E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EF565-F24D-42FF-A2BE-FB35036EC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588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168405"/>
            <a:ext cx="28392120" cy="42418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7431" y="5379722"/>
            <a:ext cx="13926024" cy="2636518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7431" y="8016240"/>
            <a:ext cx="13926024" cy="117906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664942" y="5379722"/>
            <a:ext cx="13994608" cy="2636518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664942" y="8016240"/>
            <a:ext cx="13994608" cy="117906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0FEF6-0C48-42BA-B7E8-55FE4C2B493E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EF565-F24D-42FF-A2BE-FB35036EC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97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0FEF6-0C48-42BA-B7E8-55FE4C2B493E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EF565-F24D-42FF-A2BE-FB35036EC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115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0FEF6-0C48-42BA-B7E8-55FE4C2B493E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EF565-F24D-42FF-A2BE-FB35036EC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023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463040"/>
            <a:ext cx="10617041" cy="5120640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94608" y="3159765"/>
            <a:ext cx="16664940" cy="15595600"/>
          </a:xfrm>
        </p:spPr>
        <p:txBody>
          <a:bodyPr/>
          <a:lstStyle>
            <a:lvl1pPr>
              <a:defRPr sz="10240"/>
            </a:lvl1pPr>
            <a:lvl2pPr>
              <a:defRPr sz="8960"/>
            </a:lvl2pPr>
            <a:lvl3pPr>
              <a:defRPr sz="768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6583680"/>
            <a:ext cx="10617041" cy="12197082"/>
          </a:xfrm>
        </p:spPr>
        <p:txBody>
          <a:bodyPr/>
          <a:lstStyle>
            <a:lvl1pPr marL="0" indent="0">
              <a:buNone/>
              <a:defRPr sz="512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0FEF6-0C48-42BA-B7E8-55FE4C2B493E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EF565-F24D-42FF-A2BE-FB35036EC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213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463040"/>
            <a:ext cx="10617041" cy="5120640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994608" y="3159765"/>
            <a:ext cx="16664940" cy="15595600"/>
          </a:xfrm>
        </p:spPr>
        <p:txBody>
          <a:bodyPr anchor="t"/>
          <a:lstStyle>
            <a:lvl1pPr marL="0" indent="0">
              <a:buNone/>
              <a:defRPr sz="10240"/>
            </a:lvl1pPr>
            <a:lvl2pPr marL="1463040" indent="0">
              <a:buNone/>
              <a:defRPr sz="8960"/>
            </a:lvl2pPr>
            <a:lvl3pPr marL="2926080" indent="0">
              <a:buNone/>
              <a:defRPr sz="7680"/>
            </a:lvl3pPr>
            <a:lvl4pPr marL="4389120" indent="0">
              <a:buNone/>
              <a:defRPr sz="6400"/>
            </a:lvl4pPr>
            <a:lvl5pPr marL="5852160" indent="0">
              <a:buNone/>
              <a:defRPr sz="6400"/>
            </a:lvl5pPr>
            <a:lvl6pPr marL="7315200" indent="0">
              <a:buNone/>
              <a:defRPr sz="6400"/>
            </a:lvl6pPr>
            <a:lvl7pPr marL="8778240" indent="0">
              <a:buNone/>
              <a:defRPr sz="6400"/>
            </a:lvl7pPr>
            <a:lvl8pPr marL="10241280" indent="0">
              <a:buNone/>
              <a:defRPr sz="6400"/>
            </a:lvl8pPr>
            <a:lvl9pPr marL="11704320" indent="0">
              <a:buNone/>
              <a:defRPr sz="6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6583680"/>
            <a:ext cx="10617041" cy="12197082"/>
          </a:xfrm>
        </p:spPr>
        <p:txBody>
          <a:bodyPr/>
          <a:lstStyle>
            <a:lvl1pPr marL="0" indent="0">
              <a:buNone/>
              <a:defRPr sz="512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0FEF6-0C48-42BA-B7E8-55FE4C2B493E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EF565-F24D-42FF-A2BE-FB35036EC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214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3140" y="1168405"/>
            <a:ext cx="28392120" cy="4241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3140" y="5842000"/>
            <a:ext cx="28392120" cy="13924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63140" y="20340325"/>
            <a:ext cx="740664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40FEF6-0C48-42BA-B7E8-55FE4C2B493E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04220" y="20340325"/>
            <a:ext cx="1110996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48620" y="20340325"/>
            <a:ext cx="740664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EF565-F24D-42FF-A2BE-FB35036EC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357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926080" rtl="0" eaLnBrk="1" latinLnBrk="0" hangingPunct="1">
        <a:lnSpc>
          <a:spcPct val="90000"/>
        </a:lnSpc>
        <a:spcBef>
          <a:spcPct val="0"/>
        </a:spcBef>
        <a:buNone/>
        <a:defRPr sz="140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31520" indent="-731520" algn="l" defTabSz="2926080" rtl="0" eaLnBrk="1" latinLnBrk="0" hangingPunct="1">
        <a:lnSpc>
          <a:spcPct val="90000"/>
        </a:lnSpc>
        <a:spcBef>
          <a:spcPts val="3200"/>
        </a:spcBef>
        <a:buFont typeface="Arial" panose="020B0604020202020204" pitchFamily="34" charset="0"/>
        <a:buChar char="•"/>
        <a:defRPr sz="896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768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3pPr>
      <a:lvl4pPr marL="512064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804672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950976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80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243584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1pPr>
      <a:lvl2pPr marL="14630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9260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3pPr>
      <a:lvl4pPr marL="43891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585216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731520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87782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2412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17043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D37197A-0766-430F-A40A-9BC56917EC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452285"/>
            <a:ext cx="5565913" cy="3200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565642E-183F-4C94-A993-8D47B8D5A9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50721" y="452285"/>
            <a:ext cx="3417837" cy="3200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539F3C7-4999-44C1-BE02-0BAD9612E081}"/>
              </a:ext>
            </a:extLst>
          </p:cNvPr>
          <p:cNvSpPr txBox="1"/>
          <p:nvPr/>
        </p:nvSpPr>
        <p:spPr>
          <a:xfrm>
            <a:off x="7236066" y="497088"/>
            <a:ext cx="18740579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solidFill>
                  <a:srgbClr val="A31934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Improving dispatch and prioritization decisions</a:t>
            </a:r>
          </a:p>
          <a:p>
            <a:pPr algn="ctr"/>
            <a:r>
              <a:rPr lang="en-US" sz="6600" b="1" dirty="0">
                <a:solidFill>
                  <a:srgbClr val="A31934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toward effective wildfire management</a:t>
            </a:r>
          </a:p>
          <a:p>
            <a:pPr algn="ctr"/>
            <a:r>
              <a:rPr lang="en-US" sz="3600" b="1" dirty="0">
                <a:solidFill>
                  <a:srgbClr val="4D5054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Claire Saillard, Jacob Wachspress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04A5BE-FCCD-4536-AA1E-DAA0E2514FFF}"/>
              </a:ext>
            </a:extLst>
          </p:cNvPr>
          <p:cNvGrpSpPr/>
          <p:nvPr/>
        </p:nvGrpSpPr>
        <p:grpSpPr>
          <a:xfrm>
            <a:off x="809567" y="4195493"/>
            <a:ext cx="10607040" cy="4245026"/>
            <a:chOff x="719593" y="4214689"/>
            <a:chExt cx="10607040" cy="11091348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D44B306-E52E-4A3F-BF18-40E80742F3DA}"/>
                </a:ext>
              </a:extLst>
            </p:cNvPr>
            <p:cNvSpPr txBox="1"/>
            <p:nvPr/>
          </p:nvSpPr>
          <p:spPr>
            <a:xfrm>
              <a:off x="1043492" y="6603359"/>
              <a:ext cx="9806939" cy="87026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Ø"/>
              </a:pPr>
              <a:r>
                <a:rPr lang="en-US" sz="2400" dirty="0">
                  <a:solidFill>
                    <a:srgbClr val="4D5054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Arial" panose="020B0604020202020204" pitchFamily="34" charset="0"/>
                </a:rPr>
                <a:t>Increasing wildfire activity in the Western United States has created heavy economic and logistical burdens; climate change may bring even harsher fire seasons</a:t>
              </a:r>
            </a:p>
            <a:p>
              <a:pPr marL="342900" indent="-342900">
                <a:buFont typeface="Wingdings" panose="05000000000000000000" pitchFamily="2" charset="2"/>
                <a:buChar char="Ø"/>
              </a:pPr>
              <a:r>
                <a:rPr lang="en-US" sz="2400" dirty="0">
                  <a:solidFill>
                    <a:srgbClr val="4D5054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Arial" panose="020B0604020202020204" pitchFamily="34" charset="0"/>
                </a:rPr>
                <a:t>The US Forest Service spent more money suppressing the 2021 Dixie fire than it spent for all fire suppression in 2010 </a:t>
              </a:r>
            </a:p>
            <a:p>
              <a:pPr marL="342900" indent="-342900">
                <a:buFont typeface="Wingdings" panose="05000000000000000000" pitchFamily="2" charset="2"/>
                <a:buChar char="Ø"/>
              </a:pPr>
              <a:r>
                <a:rPr lang="en-US" sz="2400" dirty="0">
                  <a:solidFill>
                    <a:srgbClr val="4D5054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Arial" panose="020B0604020202020204" pitchFamily="34" charset="0"/>
                </a:rPr>
                <a:t>Regional fire managers face difficult decisions for allocating limited firefighters to the right fires, trading off fire damage for travel cost and crew fatigue</a:t>
              </a:r>
            </a:p>
          </p:txBody>
        </p:sp>
        <p:sp>
          <p:nvSpPr>
            <p:cNvPr id="2" name="Rectangle: Top Corners Rounded 1">
              <a:extLst>
                <a:ext uri="{FF2B5EF4-FFF2-40B4-BE49-F238E27FC236}">
                  <a16:creationId xmlns:a16="http://schemas.microsoft.com/office/drawing/2014/main" id="{042FEE67-8F4F-43F8-AE47-B8796D52C633}"/>
                </a:ext>
              </a:extLst>
            </p:cNvPr>
            <p:cNvSpPr/>
            <p:nvPr/>
          </p:nvSpPr>
          <p:spPr>
            <a:xfrm>
              <a:off x="719594" y="4214689"/>
              <a:ext cx="10607039" cy="2067057"/>
            </a:xfrm>
            <a:prstGeom prst="round2SameRect">
              <a:avLst/>
            </a:prstGeom>
            <a:solidFill>
              <a:srgbClr val="A3193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b="1" dirty="0">
                  <a:latin typeface="Cambria" panose="02040503050406030204" pitchFamily="18" charset="0"/>
                  <a:ea typeface="Cambria" panose="02040503050406030204" pitchFamily="18" charset="0"/>
                </a:rPr>
                <a:t>Motivation</a:t>
              </a:r>
            </a:p>
          </p:txBody>
        </p:sp>
        <p:sp>
          <p:nvSpPr>
            <p:cNvPr id="3" name="Rectangle: Top Corners Rounded 2">
              <a:extLst>
                <a:ext uri="{FF2B5EF4-FFF2-40B4-BE49-F238E27FC236}">
                  <a16:creationId xmlns:a16="http://schemas.microsoft.com/office/drawing/2014/main" id="{22631C77-7FD6-46C4-A890-5A9F1909D085}"/>
                </a:ext>
              </a:extLst>
            </p:cNvPr>
            <p:cNvSpPr/>
            <p:nvPr/>
          </p:nvSpPr>
          <p:spPr>
            <a:xfrm rot="10800000">
              <a:off x="719593" y="6312412"/>
              <a:ext cx="10607039" cy="8573839"/>
            </a:xfrm>
            <a:prstGeom prst="round2SameRect">
              <a:avLst/>
            </a:prstGeom>
            <a:noFill/>
            <a:ln>
              <a:solidFill>
                <a:srgbClr val="A3193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F592876-66E2-4165-92E1-604A5EE8EB36}"/>
              </a:ext>
            </a:extLst>
          </p:cNvPr>
          <p:cNvGrpSpPr/>
          <p:nvPr/>
        </p:nvGrpSpPr>
        <p:grpSpPr>
          <a:xfrm>
            <a:off x="11804987" y="4160858"/>
            <a:ext cx="10607040" cy="10770483"/>
            <a:chOff x="11706580" y="4160858"/>
            <a:chExt cx="10607040" cy="1077048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43BA661-FA98-44A1-A47E-0C0E4AAEF99E}"/>
                </a:ext>
              </a:extLst>
            </p:cNvPr>
            <p:cNvSpPr txBox="1"/>
            <p:nvPr/>
          </p:nvSpPr>
          <p:spPr>
            <a:xfrm>
              <a:off x="12042990" y="5755639"/>
              <a:ext cx="993421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sz="2400" dirty="0">
                  <a:solidFill>
                    <a:srgbClr val="4D5054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Natural decomposition into fire suppression plans and crew routes leads to a double column generation approach for linear relaxation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48FB8567-53B8-4E51-9FED-0B04B88882F8}"/>
                </a:ext>
              </a:extLst>
            </p:cNvPr>
            <p:cNvGrpSpPr/>
            <p:nvPr/>
          </p:nvGrpSpPr>
          <p:grpSpPr>
            <a:xfrm>
              <a:off x="11706580" y="4160858"/>
              <a:ext cx="10607040" cy="10770483"/>
              <a:chOff x="12352362" y="6603420"/>
              <a:chExt cx="10607040" cy="10770483"/>
            </a:xfrm>
          </p:grpSpPr>
          <p:sp>
            <p:nvSpPr>
              <p:cNvPr id="32" name="Rectangle: Top Corners Rounded 31">
                <a:extLst>
                  <a:ext uri="{FF2B5EF4-FFF2-40B4-BE49-F238E27FC236}">
                    <a16:creationId xmlns:a16="http://schemas.microsoft.com/office/drawing/2014/main" id="{1D17043E-6B3A-49C1-9247-D618F851EF70}"/>
                  </a:ext>
                </a:extLst>
              </p:cNvPr>
              <p:cNvSpPr/>
              <p:nvPr/>
            </p:nvSpPr>
            <p:spPr>
              <a:xfrm>
                <a:off x="12352363" y="6603420"/>
                <a:ext cx="10607039" cy="1351427"/>
              </a:xfrm>
              <a:prstGeom prst="round2SameRect">
                <a:avLst/>
              </a:prstGeom>
              <a:solidFill>
                <a:srgbClr val="A3193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400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Double Column Generation </a:t>
                </a:r>
              </a:p>
            </p:txBody>
          </p:sp>
          <p:sp>
            <p:nvSpPr>
              <p:cNvPr id="35" name="Rectangle: Top Corners Rounded 34">
                <a:extLst>
                  <a:ext uri="{FF2B5EF4-FFF2-40B4-BE49-F238E27FC236}">
                    <a16:creationId xmlns:a16="http://schemas.microsoft.com/office/drawing/2014/main" id="{291B998E-43EF-4BD8-8F17-658F41ADF159}"/>
                  </a:ext>
                </a:extLst>
              </p:cNvPr>
              <p:cNvSpPr/>
              <p:nvPr/>
            </p:nvSpPr>
            <p:spPr>
              <a:xfrm rot="10800000">
                <a:off x="12352362" y="7860619"/>
                <a:ext cx="10607039" cy="9513284"/>
              </a:xfrm>
              <a:prstGeom prst="round2SameRect">
                <a:avLst/>
              </a:prstGeom>
              <a:noFill/>
              <a:ln>
                <a:solidFill>
                  <a:srgbClr val="A3193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697A3F3-02FC-4B94-AAC9-DF05CF88B070}"/>
              </a:ext>
            </a:extLst>
          </p:cNvPr>
          <p:cNvGrpSpPr/>
          <p:nvPr/>
        </p:nvGrpSpPr>
        <p:grpSpPr>
          <a:xfrm>
            <a:off x="719591" y="13187465"/>
            <a:ext cx="10607041" cy="8453335"/>
            <a:chOff x="12352361" y="6603418"/>
            <a:chExt cx="10607041" cy="10770484"/>
          </a:xfrm>
        </p:grpSpPr>
        <p:sp>
          <p:nvSpPr>
            <p:cNvPr id="38" name="Rectangle: Top Corners Rounded 37">
              <a:extLst>
                <a:ext uri="{FF2B5EF4-FFF2-40B4-BE49-F238E27FC236}">
                  <a16:creationId xmlns:a16="http://schemas.microsoft.com/office/drawing/2014/main" id="{8176BFCF-3338-4545-85F0-67EFFC3C8B36}"/>
                </a:ext>
              </a:extLst>
            </p:cNvPr>
            <p:cNvSpPr/>
            <p:nvPr/>
          </p:nvSpPr>
          <p:spPr>
            <a:xfrm>
              <a:off x="12352363" y="6603418"/>
              <a:ext cx="10607039" cy="1827721"/>
            </a:xfrm>
            <a:prstGeom prst="round2SameRect">
              <a:avLst/>
            </a:prstGeom>
            <a:solidFill>
              <a:srgbClr val="A3193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b="1" dirty="0">
                  <a:latin typeface="Cambria" panose="02040503050406030204" pitchFamily="18" charset="0"/>
                  <a:ea typeface="Cambria" panose="02040503050406030204" pitchFamily="18" charset="0"/>
                </a:rPr>
                <a:t>Formulation</a:t>
              </a:r>
            </a:p>
          </p:txBody>
        </p:sp>
        <p:sp>
          <p:nvSpPr>
            <p:cNvPr id="39" name="Rectangle: Top Corners Rounded 38">
              <a:extLst>
                <a:ext uri="{FF2B5EF4-FFF2-40B4-BE49-F238E27FC236}">
                  <a16:creationId xmlns:a16="http://schemas.microsoft.com/office/drawing/2014/main" id="{4E5934E0-C69C-41BA-A048-BC05C0AAFE1F}"/>
                </a:ext>
              </a:extLst>
            </p:cNvPr>
            <p:cNvSpPr/>
            <p:nvPr/>
          </p:nvSpPr>
          <p:spPr>
            <a:xfrm rot="10800000">
              <a:off x="12352361" y="8380368"/>
              <a:ext cx="10607039" cy="8993534"/>
            </a:xfrm>
            <a:prstGeom prst="round2SameRect">
              <a:avLst/>
            </a:prstGeom>
            <a:noFill/>
            <a:ln>
              <a:solidFill>
                <a:srgbClr val="A3193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A39DA58-AE7E-40B4-9F78-2A2BADDA72C8}"/>
              </a:ext>
            </a:extLst>
          </p:cNvPr>
          <p:cNvGrpSpPr/>
          <p:nvPr/>
        </p:nvGrpSpPr>
        <p:grpSpPr>
          <a:xfrm>
            <a:off x="11781427" y="15174696"/>
            <a:ext cx="10607041" cy="6466104"/>
            <a:chOff x="12352361" y="6603418"/>
            <a:chExt cx="10607041" cy="10770484"/>
          </a:xfrm>
        </p:grpSpPr>
        <p:sp>
          <p:nvSpPr>
            <p:cNvPr id="41" name="Rectangle: Top Corners Rounded 40">
              <a:extLst>
                <a:ext uri="{FF2B5EF4-FFF2-40B4-BE49-F238E27FC236}">
                  <a16:creationId xmlns:a16="http://schemas.microsoft.com/office/drawing/2014/main" id="{B4C6644D-F4AD-4313-AC67-F4CE84300C6E}"/>
                </a:ext>
              </a:extLst>
            </p:cNvPr>
            <p:cNvSpPr/>
            <p:nvPr/>
          </p:nvSpPr>
          <p:spPr>
            <a:xfrm>
              <a:off x="12352363" y="6603418"/>
              <a:ext cx="10607039" cy="1827721"/>
            </a:xfrm>
            <a:prstGeom prst="round2SameRect">
              <a:avLst/>
            </a:prstGeom>
            <a:solidFill>
              <a:srgbClr val="A3193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b="1" dirty="0">
                  <a:latin typeface="Cambria" panose="02040503050406030204" pitchFamily="18" charset="0"/>
                  <a:ea typeface="Cambria" panose="02040503050406030204" pitchFamily="18" charset="0"/>
                </a:rPr>
                <a:t>Algorithmic Progress</a:t>
              </a:r>
            </a:p>
          </p:txBody>
        </p:sp>
        <p:sp>
          <p:nvSpPr>
            <p:cNvPr id="42" name="Rectangle: Top Corners Rounded 41">
              <a:extLst>
                <a:ext uri="{FF2B5EF4-FFF2-40B4-BE49-F238E27FC236}">
                  <a16:creationId xmlns:a16="http://schemas.microsoft.com/office/drawing/2014/main" id="{CE09922C-84C2-4003-88AA-FDCACB2EF3CA}"/>
                </a:ext>
              </a:extLst>
            </p:cNvPr>
            <p:cNvSpPr/>
            <p:nvPr/>
          </p:nvSpPr>
          <p:spPr>
            <a:xfrm rot="10800000">
              <a:off x="12352361" y="8454081"/>
              <a:ext cx="10607039" cy="8919821"/>
            </a:xfrm>
            <a:prstGeom prst="round2SameRect">
              <a:avLst/>
            </a:prstGeom>
            <a:noFill/>
            <a:ln>
              <a:solidFill>
                <a:srgbClr val="A3193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E8D6EB4-2CF4-41EF-BC76-75B9B89BE39D}"/>
              </a:ext>
            </a:extLst>
          </p:cNvPr>
          <p:cNvGrpSpPr/>
          <p:nvPr/>
        </p:nvGrpSpPr>
        <p:grpSpPr>
          <a:xfrm>
            <a:off x="22982892" y="10559647"/>
            <a:ext cx="9458915" cy="5778594"/>
            <a:chOff x="12352360" y="6603420"/>
            <a:chExt cx="10607042" cy="10770480"/>
          </a:xfrm>
        </p:grpSpPr>
        <p:sp>
          <p:nvSpPr>
            <p:cNvPr id="47" name="Rectangle: Top Corners Rounded 46">
              <a:extLst>
                <a:ext uri="{FF2B5EF4-FFF2-40B4-BE49-F238E27FC236}">
                  <a16:creationId xmlns:a16="http://schemas.microsoft.com/office/drawing/2014/main" id="{71BD523D-29B2-4858-9A9A-EB3FC36A4DF0}"/>
                </a:ext>
              </a:extLst>
            </p:cNvPr>
            <p:cNvSpPr/>
            <p:nvPr/>
          </p:nvSpPr>
          <p:spPr>
            <a:xfrm>
              <a:off x="12352363" y="6603420"/>
              <a:ext cx="10607039" cy="2045174"/>
            </a:xfrm>
            <a:prstGeom prst="round2SameRect">
              <a:avLst/>
            </a:prstGeom>
            <a:solidFill>
              <a:srgbClr val="A3193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b="1" dirty="0">
                  <a:latin typeface="Cambria" panose="02040503050406030204" pitchFamily="18" charset="0"/>
                  <a:ea typeface="Cambria" panose="02040503050406030204" pitchFamily="18" charset="0"/>
                </a:rPr>
                <a:t>Results</a:t>
              </a:r>
            </a:p>
          </p:txBody>
        </p:sp>
        <p:sp>
          <p:nvSpPr>
            <p:cNvPr id="48" name="Rectangle: Top Corners Rounded 47">
              <a:extLst>
                <a:ext uri="{FF2B5EF4-FFF2-40B4-BE49-F238E27FC236}">
                  <a16:creationId xmlns:a16="http://schemas.microsoft.com/office/drawing/2014/main" id="{AA3F2EF9-7530-4E4F-8753-C69088493C2D}"/>
                </a:ext>
              </a:extLst>
            </p:cNvPr>
            <p:cNvSpPr/>
            <p:nvPr/>
          </p:nvSpPr>
          <p:spPr>
            <a:xfrm rot="10800000">
              <a:off x="12352360" y="8674265"/>
              <a:ext cx="10607039" cy="8699635"/>
            </a:xfrm>
            <a:prstGeom prst="round2SameRect">
              <a:avLst/>
            </a:prstGeom>
            <a:noFill/>
            <a:ln>
              <a:solidFill>
                <a:srgbClr val="A3193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13DDFF78-BA0C-4744-A0D4-2D5B16821D13}"/>
              </a:ext>
            </a:extLst>
          </p:cNvPr>
          <p:cNvGrpSpPr/>
          <p:nvPr/>
        </p:nvGrpSpPr>
        <p:grpSpPr>
          <a:xfrm>
            <a:off x="22890380" y="16585927"/>
            <a:ext cx="9767740" cy="4862584"/>
            <a:chOff x="12352360" y="6603418"/>
            <a:chExt cx="10607042" cy="10770482"/>
          </a:xfrm>
        </p:grpSpPr>
        <p:sp>
          <p:nvSpPr>
            <p:cNvPr id="50" name="Rectangle: Top Corners Rounded 49">
              <a:extLst>
                <a:ext uri="{FF2B5EF4-FFF2-40B4-BE49-F238E27FC236}">
                  <a16:creationId xmlns:a16="http://schemas.microsoft.com/office/drawing/2014/main" id="{6BB753AF-3C9D-44E0-88A9-F57D5AE4DA87}"/>
                </a:ext>
              </a:extLst>
            </p:cNvPr>
            <p:cNvSpPr/>
            <p:nvPr/>
          </p:nvSpPr>
          <p:spPr>
            <a:xfrm>
              <a:off x="12352363" y="6603418"/>
              <a:ext cx="10607039" cy="2430443"/>
            </a:xfrm>
            <a:prstGeom prst="round2SameRect">
              <a:avLst/>
            </a:prstGeom>
            <a:solidFill>
              <a:srgbClr val="A3193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b="1" dirty="0">
                  <a:latin typeface="Cambria" panose="02040503050406030204" pitchFamily="18" charset="0"/>
                  <a:ea typeface="Cambria" panose="02040503050406030204" pitchFamily="18" charset="0"/>
                </a:rPr>
                <a:t>Future Work</a:t>
              </a:r>
            </a:p>
          </p:txBody>
        </p:sp>
        <p:sp>
          <p:nvSpPr>
            <p:cNvPr id="51" name="Rectangle: Top Corners Rounded 50">
              <a:extLst>
                <a:ext uri="{FF2B5EF4-FFF2-40B4-BE49-F238E27FC236}">
                  <a16:creationId xmlns:a16="http://schemas.microsoft.com/office/drawing/2014/main" id="{9FA8EAB7-C61A-49DD-85DA-22A0642A66D0}"/>
                </a:ext>
              </a:extLst>
            </p:cNvPr>
            <p:cNvSpPr/>
            <p:nvPr/>
          </p:nvSpPr>
          <p:spPr>
            <a:xfrm rot="10800000">
              <a:off x="12352360" y="9064370"/>
              <a:ext cx="10607039" cy="8309530"/>
            </a:xfrm>
            <a:prstGeom prst="round2SameRect">
              <a:avLst/>
            </a:prstGeom>
            <a:noFill/>
            <a:ln>
              <a:solidFill>
                <a:srgbClr val="A3193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BCF233D1-7F2A-B97E-D70E-83863D2C12A6}"/>
              </a:ext>
            </a:extLst>
          </p:cNvPr>
          <p:cNvGrpSpPr/>
          <p:nvPr/>
        </p:nvGrpSpPr>
        <p:grpSpPr>
          <a:xfrm>
            <a:off x="719591" y="8691479"/>
            <a:ext cx="10607040" cy="3736335"/>
            <a:chOff x="719593" y="4214689"/>
            <a:chExt cx="10607040" cy="10671561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52DE2CF8-F513-7A0A-2C5E-24DEA4133D46}"/>
                </a:ext>
              </a:extLst>
            </p:cNvPr>
            <p:cNvSpPr txBox="1"/>
            <p:nvPr/>
          </p:nvSpPr>
          <p:spPr>
            <a:xfrm>
              <a:off x="1041758" y="7095381"/>
              <a:ext cx="9806939" cy="76478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Ø"/>
              </a:pPr>
              <a:r>
                <a:rPr lang="en-US" sz="2400" dirty="0">
                  <a:solidFill>
                    <a:srgbClr val="4D5054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Arial" panose="020B0604020202020204" pitchFamily="34" charset="0"/>
                </a:rPr>
                <a:t>Historical wildfire locations (US Forest Service incident reports)</a:t>
              </a:r>
            </a:p>
            <a:p>
              <a:pPr marL="342900" indent="-342900">
                <a:buFont typeface="Wingdings" panose="05000000000000000000" pitchFamily="2" charset="2"/>
                <a:buChar char="Ø"/>
              </a:pPr>
              <a:r>
                <a:rPr lang="en-US" sz="2400" dirty="0">
                  <a:solidFill>
                    <a:srgbClr val="4D5054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Arial" panose="020B0604020202020204" pitchFamily="34" charset="0"/>
                </a:rPr>
                <a:t>Number of available firefighting crews in each region</a:t>
              </a:r>
            </a:p>
            <a:p>
              <a:pPr marL="800100" lvl="1" indent="-342900">
                <a:buFont typeface="Wingdings" panose="05000000000000000000" pitchFamily="2" charset="2"/>
                <a:buChar char="Ø"/>
              </a:pPr>
              <a:r>
                <a:rPr lang="en-US" sz="2400" dirty="0">
                  <a:solidFill>
                    <a:srgbClr val="4D5054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Arial" panose="020B0604020202020204" pitchFamily="34" charset="0"/>
                </a:rPr>
                <a:t>Restrict to Type I (expert) crews, the most important suppression resource</a:t>
              </a:r>
            </a:p>
            <a:p>
              <a:pPr marL="342900" indent="-342900">
                <a:buFont typeface="Wingdings" panose="05000000000000000000" pitchFamily="2" charset="2"/>
                <a:buChar char="Ø"/>
              </a:pPr>
              <a:r>
                <a:rPr lang="en-US" sz="2400" dirty="0">
                  <a:solidFill>
                    <a:srgbClr val="4D5054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Arial" panose="020B0604020202020204" pitchFamily="34" charset="0"/>
                </a:rPr>
                <a:t>Simulated (for now) crew home base locations</a:t>
              </a:r>
            </a:p>
            <a:p>
              <a:pPr marL="342900" indent="-342900">
                <a:buFont typeface="Wingdings" panose="05000000000000000000" pitchFamily="2" charset="2"/>
                <a:buChar char="Ø"/>
              </a:pPr>
              <a:r>
                <a:rPr lang="en-US" sz="2400" dirty="0">
                  <a:solidFill>
                    <a:srgbClr val="4D5054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Arial" panose="020B0604020202020204" pitchFamily="34" charset="0"/>
                </a:rPr>
                <a:t>“HR rules” for crew routing (e.g., mandatory two-day rest every 14 days)</a:t>
              </a:r>
            </a:p>
          </p:txBody>
        </p:sp>
        <p:sp>
          <p:nvSpPr>
            <p:cNvPr id="57" name="Rectangle: Top Corners Rounded 1">
              <a:extLst>
                <a:ext uri="{FF2B5EF4-FFF2-40B4-BE49-F238E27FC236}">
                  <a16:creationId xmlns:a16="http://schemas.microsoft.com/office/drawing/2014/main" id="{7AD0918A-2635-CCDC-8A35-A79DDF811A8F}"/>
                </a:ext>
              </a:extLst>
            </p:cNvPr>
            <p:cNvSpPr/>
            <p:nvPr/>
          </p:nvSpPr>
          <p:spPr>
            <a:xfrm>
              <a:off x="719594" y="4214689"/>
              <a:ext cx="10607039" cy="2067057"/>
            </a:xfrm>
            <a:prstGeom prst="round2SameRect">
              <a:avLst/>
            </a:prstGeom>
            <a:solidFill>
              <a:srgbClr val="A3193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b="1" dirty="0">
                  <a:latin typeface="Cambria" panose="02040503050406030204" pitchFamily="18" charset="0"/>
                  <a:ea typeface="Cambria" panose="02040503050406030204" pitchFamily="18" charset="0"/>
                </a:rPr>
                <a:t>Data</a:t>
              </a:r>
            </a:p>
          </p:txBody>
        </p:sp>
        <p:sp>
          <p:nvSpPr>
            <p:cNvPr id="58" name="Rectangle: Top Corners Rounded 2">
              <a:extLst>
                <a:ext uri="{FF2B5EF4-FFF2-40B4-BE49-F238E27FC236}">
                  <a16:creationId xmlns:a16="http://schemas.microsoft.com/office/drawing/2014/main" id="{42184105-0EEC-93AB-C2DC-43D1B0A69F20}"/>
                </a:ext>
              </a:extLst>
            </p:cNvPr>
            <p:cNvSpPr/>
            <p:nvPr/>
          </p:nvSpPr>
          <p:spPr>
            <a:xfrm rot="10800000">
              <a:off x="719593" y="6312411"/>
              <a:ext cx="10607039" cy="8573839"/>
            </a:xfrm>
            <a:prstGeom prst="round2SameRect">
              <a:avLst/>
            </a:prstGeom>
            <a:noFill/>
            <a:ln>
              <a:solidFill>
                <a:srgbClr val="A3193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316A3D71-07FB-4052-BDEE-0D2253EB2E6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8"/>
          <a:stretch/>
        </p:blipFill>
        <p:spPr>
          <a:xfrm>
            <a:off x="809565" y="14904815"/>
            <a:ext cx="6037169" cy="4102838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D6A7776A-E19B-B839-FEB4-1B7490DA0108}"/>
              </a:ext>
            </a:extLst>
          </p:cNvPr>
          <p:cNvSpPr txBox="1"/>
          <p:nvPr/>
        </p:nvSpPr>
        <p:spPr>
          <a:xfrm>
            <a:off x="1041756" y="19509572"/>
            <a:ext cx="980693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4D5054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Constraint 1: each fire has at least one active suppression plan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4D5054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Constraint 2: each crew has a single route assigned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4D5054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Constraint 3 (linking): at each time period, the demand required by each active fire suppression plan is met by the supply of crews determined by the assigned routes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BD743ED-0983-5821-3077-5DFEF13C0D80}"/>
              </a:ext>
            </a:extLst>
          </p:cNvPr>
          <p:cNvSpPr txBox="1"/>
          <p:nvPr/>
        </p:nvSpPr>
        <p:spPr>
          <a:xfrm>
            <a:off x="16674662" y="6867260"/>
            <a:ext cx="546363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4D5054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Crew route subproblem is a shortest path in a time-space network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4D5054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HR rules such as mandatory rest requirements encoded by the absence of edges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4D5054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Fire plan subproblem is a mixed-integer program that models damage as area burned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4D5054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Assumes that at each time step, the fire grows at a given rate in the absence of suppression; each crew prevents a fixed amount of perimeter growth  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C41E84E-A973-85A9-204A-ED332B4F0F9C}"/>
              </a:ext>
            </a:extLst>
          </p:cNvPr>
          <p:cNvSpPr txBox="1"/>
          <p:nvPr/>
        </p:nvSpPr>
        <p:spPr>
          <a:xfrm>
            <a:off x="23251865" y="17573437"/>
            <a:ext cx="937668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endParaRPr lang="en-US" sz="2400" dirty="0">
              <a:solidFill>
                <a:srgbClr val="4D5054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4D5054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Embed double column generation in branch-and-price tree to ensure optimality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4D5054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Explore acceleration strategies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4D5054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Specialized cuts based on problem structure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4D5054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Incorporate global knowledge to improve suppression plans/crew routes generated by subproblems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4D5054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Improve fire progression model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4D5054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Dynamic programming formulation for increased flexibility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4D5054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ML + causal inference to learn parameters from historical data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EF4B0A3-B387-44D4-A973-7F06D7AA267D}"/>
              </a:ext>
            </a:extLst>
          </p:cNvPr>
          <p:cNvGrpSpPr/>
          <p:nvPr/>
        </p:nvGrpSpPr>
        <p:grpSpPr>
          <a:xfrm>
            <a:off x="12393580" y="6938830"/>
            <a:ext cx="4050259" cy="2453295"/>
            <a:chOff x="12687178" y="6722468"/>
            <a:chExt cx="7690703" cy="3377668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9999E31F-06E8-2380-FA4F-81CCEB9A3737}"/>
                </a:ext>
              </a:extLst>
            </p:cNvPr>
            <p:cNvSpPr/>
            <p:nvPr/>
          </p:nvSpPr>
          <p:spPr>
            <a:xfrm>
              <a:off x="14852912" y="6722468"/>
              <a:ext cx="3488267" cy="1405467"/>
            </a:xfrm>
            <a:prstGeom prst="rect">
              <a:avLst/>
            </a:prstGeom>
            <a:noFill/>
            <a:ln>
              <a:solidFill>
                <a:srgbClr val="4D50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19FFB4B-7C9A-268A-E951-B15DDB614C62}"/>
                </a:ext>
              </a:extLst>
            </p:cNvPr>
            <p:cNvSpPr txBox="1"/>
            <p:nvPr/>
          </p:nvSpPr>
          <p:spPr>
            <a:xfrm>
              <a:off x="14842797" y="7084355"/>
              <a:ext cx="3542239" cy="5084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4D5054"/>
                  </a:solidFill>
                  <a:latin typeface="Cambria" panose="02040503050406030204" pitchFamily="18" charset="0"/>
                </a:rPr>
                <a:t>Master Problem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3F0818D7-D079-977A-CBEA-96335F2935E0}"/>
                </a:ext>
              </a:extLst>
            </p:cNvPr>
            <p:cNvSpPr/>
            <p:nvPr/>
          </p:nvSpPr>
          <p:spPr>
            <a:xfrm>
              <a:off x="17359046" y="8730754"/>
              <a:ext cx="2946400" cy="1369382"/>
            </a:xfrm>
            <a:prstGeom prst="rect">
              <a:avLst/>
            </a:prstGeom>
            <a:noFill/>
            <a:ln>
              <a:solidFill>
                <a:srgbClr val="4D50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995FBC6B-92A6-1CC0-A6AC-0798A3FB08F5}"/>
                </a:ext>
              </a:extLst>
            </p:cNvPr>
            <p:cNvSpPr txBox="1"/>
            <p:nvPr/>
          </p:nvSpPr>
          <p:spPr>
            <a:xfrm>
              <a:off x="17329880" y="8948123"/>
              <a:ext cx="3048001" cy="974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4D5054"/>
                  </a:solidFill>
                  <a:latin typeface="Cambria" panose="02040503050406030204" pitchFamily="18" charset="0"/>
                </a:rPr>
                <a:t>Crew route subproblems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F2F225E5-1FAD-1CD0-7AFD-10F7B8DEDC3A}"/>
                </a:ext>
              </a:extLst>
            </p:cNvPr>
            <p:cNvSpPr/>
            <p:nvPr/>
          </p:nvSpPr>
          <p:spPr>
            <a:xfrm>
              <a:off x="12761646" y="8730754"/>
              <a:ext cx="2946400" cy="1369382"/>
            </a:xfrm>
            <a:prstGeom prst="rect">
              <a:avLst/>
            </a:prstGeom>
            <a:noFill/>
            <a:ln>
              <a:solidFill>
                <a:srgbClr val="4D50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3B0C6165-E6D8-3C0E-07A4-006D3E0AC3CC}"/>
                </a:ext>
              </a:extLst>
            </p:cNvPr>
            <p:cNvSpPr txBox="1"/>
            <p:nvPr/>
          </p:nvSpPr>
          <p:spPr>
            <a:xfrm>
              <a:off x="12687178" y="8948123"/>
              <a:ext cx="3048001" cy="974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4D5054"/>
                  </a:solidFill>
                  <a:latin typeface="Cambria" panose="02040503050406030204" pitchFamily="18" charset="0"/>
                </a:rPr>
                <a:t>Fire plan</a:t>
              </a:r>
            </a:p>
            <a:p>
              <a:pPr algn="ctr"/>
              <a:r>
                <a:rPr lang="en-US" sz="2000" dirty="0">
                  <a:solidFill>
                    <a:srgbClr val="4D5054"/>
                  </a:solidFill>
                  <a:latin typeface="Cambria" panose="02040503050406030204" pitchFamily="18" charset="0"/>
                </a:rPr>
                <a:t>subproblems </a:t>
              </a:r>
            </a:p>
          </p:txBody>
        </p:sp>
        <p:sp>
          <p:nvSpPr>
            <p:cNvPr id="68" name="Curved Left Arrow 67">
              <a:extLst>
                <a:ext uri="{FF2B5EF4-FFF2-40B4-BE49-F238E27FC236}">
                  <a16:creationId xmlns:a16="http://schemas.microsoft.com/office/drawing/2014/main" id="{A66A146A-F164-6861-80AE-D90A4F7C8779}"/>
                </a:ext>
              </a:extLst>
            </p:cNvPr>
            <p:cNvSpPr/>
            <p:nvPr/>
          </p:nvSpPr>
          <p:spPr>
            <a:xfrm>
              <a:off x="18341179" y="7425202"/>
              <a:ext cx="1303867" cy="1305552"/>
            </a:xfrm>
            <a:prstGeom prst="curvedLeftArrow">
              <a:avLst>
                <a:gd name="adj1" fmla="val 25000"/>
                <a:gd name="adj2" fmla="val 50000"/>
                <a:gd name="adj3" fmla="val 19805"/>
              </a:avLst>
            </a:prstGeom>
            <a:solidFill>
              <a:srgbClr val="4D5054">
                <a:alpha val="79863"/>
              </a:srgbClr>
            </a:solidFill>
            <a:ln>
              <a:solidFill>
                <a:srgbClr val="4D50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69" name="Curved Right Arrow 68">
              <a:extLst>
                <a:ext uri="{FF2B5EF4-FFF2-40B4-BE49-F238E27FC236}">
                  <a16:creationId xmlns:a16="http://schemas.microsoft.com/office/drawing/2014/main" id="{24A70968-09E6-937A-00B7-CDBBAE87FA89}"/>
                </a:ext>
              </a:extLst>
            </p:cNvPr>
            <p:cNvSpPr/>
            <p:nvPr/>
          </p:nvSpPr>
          <p:spPr>
            <a:xfrm>
              <a:off x="13586087" y="7516326"/>
              <a:ext cx="1212850" cy="1198811"/>
            </a:xfrm>
            <a:prstGeom prst="curvedRightArrow">
              <a:avLst/>
            </a:prstGeom>
            <a:solidFill>
              <a:srgbClr val="4D5054">
                <a:alpha val="7989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2FF35D4C-D47B-296A-81EC-90E79F1A725C}"/>
              </a:ext>
            </a:extLst>
          </p:cNvPr>
          <p:cNvGrpSpPr/>
          <p:nvPr/>
        </p:nvGrpSpPr>
        <p:grpSpPr>
          <a:xfrm>
            <a:off x="11889659" y="17002981"/>
            <a:ext cx="10085674" cy="3694462"/>
            <a:chOff x="12188288" y="17436422"/>
            <a:chExt cx="9645795" cy="3127248"/>
          </a:xfrm>
        </p:grpSpPr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17CA40C6-45FC-DC38-BD54-562915017DF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381351" y="17436422"/>
              <a:ext cx="3127248" cy="3127248"/>
            </a:xfrm>
            <a:prstGeom prst="rect">
              <a:avLst/>
            </a:prstGeom>
          </p:spPr>
        </p:pic>
        <p:pic>
          <p:nvPicPr>
            <p:cNvPr id="76" name="Picture 75">
              <a:extLst>
                <a:ext uri="{FF2B5EF4-FFF2-40B4-BE49-F238E27FC236}">
                  <a16:creationId xmlns:a16="http://schemas.microsoft.com/office/drawing/2014/main" id="{0C50CB6F-85B3-E91B-CA24-F59F7D548C7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11450" y="17436422"/>
              <a:ext cx="3122633" cy="3122633"/>
            </a:xfrm>
            <a:prstGeom prst="rect">
              <a:avLst/>
            </a:prstGeom>
          </p:spPr>
        </p:pic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738BCFBD-F278-EDD6-7732-057209E94FC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88288" y="17436422"/>
              <a:ext cx="3127248" cy="3127248"/>
            </a:xfrm>
            <a:prstGeom prst="rect">
              <a:avLst/>
            </a:prstGeom>
          </p:spPr>
        </p:pic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2341CDEE-9155-DF08-DF07-09B424C5D6CA}"/>
              </a:ext>
            </a:extLst>
          </p:cNvPr>
          <p:cNvSpPr txBox="1"/>
          <p:nvPr/>
        </p:nvSpPr>
        <p:spPr>
          <a:xfrm>
            <a:off x="12302792" y="16527543"/>
            <a:ext cx="100856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4D5054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Charts show column generation progress with 6 fires, 20 crews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A361DD6-2F48-D849-46D4-B2CBCA1BDCD7}"/>
              </a:ext>
            </a:extLst>
          </p:cNvPr>
          <p:cNvSpPr txBox="1"/>
          <p:nvPr/>
        </p:nvSpPr>
        <p:spPr>
          <a:xfrm>
            <a:off x="12302792" y="20248183"/>
            <a:ext cx="100856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>
              <a:solidFill>
                <a:srgbClr val="4D5054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4D5054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Quality feasible solutions found well before convergence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4D5054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Useful fire plans generated in warm start, challenge is crew routing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0B6D1FE7-EFB1-9787-F6DF-01EAA2429232}"/>
              </a:ext>
            </a:extLst>
          </p:cNvPr>
          <p:cNvGrpSpPr/>
          <p:nvPr/>
        </p:nvGrpSpPr>
        <p:grpSpPr>
          <a:xfrm>
            <a:off x="23199202" y="4195493"/>
            <a:ext cx="9458914" cy="6138097"/>
            <a:chOff x="22620596" y="4269368"/>
            <a:chExt cx="9767741" cy="6138097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B6DD56E7-2228-C043-6748-91194CACD70C}"/>
                </a:ext>
              </a:extLst>
            </p:cNvPr>
            <p:cNvSpPr txBox="1"/>
            <p:nvPr/>
          </p:nvSpPr>
          <p:spPr>
            <a:xfrm>
              <a:off x="22929608" y="5470476"/>
              <a:ext cx="917356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Ø"/>
              </a:pPr>
              <a:r>
                <a:rPr lang="en-US" sz="2000" dirty="0">
                  <a:solidFill>
                    <a:srgbClr val="4D5054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Fire damage is insensitive to number of crews utilized </a:t>
              </a:r>
              <a:r>
                <a:rPr lang="en-US" sz="2000" b="1" dirty="0">
                  <a:solidFill>
                    <a:srgbClr val="4D5054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after the fire is suppressed</a:t>
              </a:r>
              <a:r>
                <a:rPr lang="en-US" sz="2000" dirty="0">
                  <a:solidFill>
                    <a:srgbClr val="4D5054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, leading to multiple optimal solutions in fire subproblem</a:t>
              </a:r>
            </a:p>
            <a:p>
              <a:pPr marL="800100" lvl="1" indent="-342900">
                <a:buFont typeface="Wingdings" panose="05000000000000000000" pitchFamily="2" charset="2"/>
                <a:buChar char="Ø"/>
              </a:pPr>
              <a:r>
                <a:rPr lang="en-US" sz="2000" dirty="0">
                  <a:solidFill>
                    <a:srgbClr val="4D5054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“Useless” crew assignments can lead to bad convergence (shown below)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2000" dirty="0">
                <a:solidFill>
                  <a:srgbClr val="4D5054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91EAF525-C028-564F-5943-E08B124E117E}"/>
                </a:ext>
              </a:extLst>
            </p:cNvPr>
            <p:cNvGrpSpPr/>
            <p:nvPr/>
          </p:nvGrpSpPr>
          <p:grpSpPr>
            <a:xfrm>
              <a:off x="22620596" y="4269368"/>
              <a:ext cx="9767741" cy="6138097"/>
              <a:chOff x="12352356" y="6663853"/>
              <a:chExt cx="10607043" cy="10710047"/>
            </a:xfrm>
          </p:grpSpPr>
          <p:sp>
            <p:nvSpPr>
              <p:cNvPr id="83" name="Rectangle: Top Corners Rounded 43">
                <a:extLst>
                  <a:ext uri="{FF2B5EF4-FFF2-40B4-BE49-F238E27FC236}">
                    <a16:creationId xmlns:a16="http://schemas.microsoft.com/office/drawing/2014/main" id="{A7FA410A-1AEA-20E1-76AC-3296963A8B56}"/>
                  </a:ext>
                </a:extLst>
              </p:cNvPr>
              <p:cNvSpPr/>
              <p:nvPr/>
            </p:nvSpPr>
            <p:spPr>
              <a:xfrm>
                <a:off x="12352356" y="6663853"/>
                <a:ext cx="10607042" cy="1914587"/>
              </a:xfrm>
              <a:prstGeom prst="round2SameRect">
                <a:avLst/>
              </a:prstGeom>
              <a:solidFill>
                <a:srgbClr val="A3193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Degeneracy and Stabilization</a:t>
                </a:r>
              </a:p>
            </p:txBody>
          </p:sp>
          <p:sp>
            <p:nvSpPr>
              <p:cNvPr id="84" name="Rectangle: Top Corners Rounded 44">
                <a:extLst>
                  <a:ext uri="{FF2B5EF4-FFF2-40B4-BE49-F238E27FC236}">
                    <a16:creationId xmlns:a16="http://schemas.microsoft.com/office/drawing/2014/main" id="{D7C33428-E867-5C7E-8193-7C0BED87D773}"/>
                  </a:ext>
                </a:extLst>
              </p:cNvPr>
              <p:cNvSpPr/>
              <p:nvPr/>
            </p:nvSpPr>
            <p:spPr>
              <a:xfrm rot="10800000">
                <a:off x="12352360" y="8518005"/>
                <a:ext cx="10607039" cy="8855895"/>
              </a:xfrm>
              <a:prstGeom prst="round2SameRect">
                <a:avLst/>
              </a:prstGeom>
              <a:noFill/>
              <a:ln>
                <a:solidFill>
                  <a:srgbClr val="A3193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85" name="Picture 84">
            <a:extLst>
              <a:ext uri="{FF2B5EF4-FFF2-40B4-BE49-F238E27FC236}">
                <a16:creationId xmlns:a16="http://schemas.microsoft.com/office/drawing/2014/main" id="{A81A5FC7-5EA6-BEF3-9378-C1D90161106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7391" y="6431784"/>
            <a:ext cx="7500227" cy="3000090"/>
          </a:xfrm>
          <a:prstGeom prst="rect">
            <a:avLst/>
          </a:prstGeom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44FFED4C-2967-420A-7C28-1D935254A9B4}"/>
              </a:ext>
            </a:extLst>
          </p:cNvPr>
          <p:cNvSpPr txBox="1"/>
          <p:nvPr/>
        </p:nvSpPr>
        <p:spPr>
          <a:xfrm>
            <a:off x="23498443" y="9194714"/>
            <a:ext cx="888352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4D5054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Solution: multi-objective cost function in fire subproblem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4D5054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Add </a:t>
            </a:r>
            <a:r>
              <a:rPr lang="el-GR" sz="2000" dirty="0">
                <a:solidFill>
                  <a:srgbClr val="4D5054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ε</a:t>
            </a:r>
            <a:r>
              <a:rPr lang="en-US" sz="2000" dirty="0">
                <a:solidFill>
                  <a:srgbClr val="4D5054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(total crews used) to cost function to break ties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4D5054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 above example, reduces number of iterations from 141 to 28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D5054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D5054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6EB0B21C-2B40-EFF7-EA9F-0B0CF4CCE79F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475"/>
          <a:stretch/>
        </p:blipFill>
        <p:spPr>
          <a:xfrm>
            <a:off x="23513245" y="12188814"/>
            <a:ext cx="8685562" cy="1167809"/>
          </a:xfrm>
          <a:prstGeom prst="rect">
            <a:avLst/>
          </a:prstGeom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02AD61D9-8F8F-E1E8-79C9-A59C7EF9A006}"/>
              </a:ext>
            </a:extLst>
          </p:cNvPr>
          <p:cNvSpPr txBox="1"/>
          <p:nvPr/>
        </p:nvSpPr>
        <p:spPr>
          <a:xfrm>
            <a:off x="23251865" y="11532937"/>
            <a:ext cx="93766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endParaRPr lang="en-US" sz="2400" dirty="0">
              <a:solidFill>
                <a:srgbClr val="4D5054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4D5054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Price-and-branch heuristic is tight, outperforms simple baselines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DFC574F1-8F25-9B10-B918-CCD002E26759}"/>
              </a:ext>
            </a:extLst>
          </p:cNvPr>
          <p:cNvSpPr txBox="1"/>
          <p:nvPr/>
        </p:nvSpPr>
        <p:spPr>
          <a:xfrm>
            <a:off x="23111461" y="13285546"/>
            <a:ext cx="954665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4D5054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Optimality gaps compared to </a:t>
            </a:r>
            <a:r>
              <a:rPr lang="en-US" sz="1400" dirty="0" err="1">
                <a:solidFill>
                  <a:srgbClr val="4D5054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Gurobi</a:t>
            </a:r>
            <a:r>
              <a:rPr lang="en-US" sz="1400" dirty="0">
                <a:solidFill>
                  <a:srgbClr val="4D5054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solution. Baselines assign available crews in proportion to the fires’ sizes or damage potential (if unsuppressed). Myopic plans look one time step ahead; forward-looking plans look to the end of the time horizon.</a:t>
            </a:r>
            <a:endParaRPr lang="en-US" sz="1600" dirty="0">
              <a:solidFill>
                <a:srgbClr val="4D5054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>
              <a:solidFill>
                <a:srgbClr val="4D5054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DFE181CB-33DF-4D63-91F3-520B3313D5D3}"/>
                  </a:ext>
                </a:extLst>
              </p:cNvPr>
              <p:cNvSpPr txBox="1"/>
              <p:nvPr/>
            </p:nvSpPr>
            <p:spPr>
              <a:xfrm>
                <a:off x="7146497" y="14793677"/>
                <a:ext cx="3880370" cy="16808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4D5054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Arial" panose="020B0604020202020204" pitchFamily="34" charset="0"/>
                  </a:rPr>
                  <a:t>Sets</a:t>
                </a:r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en-US" sz="2000" dirty="0">
                    <a:solidFill>
                      <a:srgbClr val="4D5054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Arial" panose="020B0604020202020204" pitchFamily="34" charset="0"/>
                  </a:rPr>
                  <a:t>Fires: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D5054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rPr>
                      <m:t>𝑔</m:t>
                    </m:r>
                  </m:oMath>
                </a14:m>
                <a:endParaRPr lang="en-US" sz="2000" dirty="0">
                  <a:solidFill>
                    <a:srgbClr val="4D5054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Arial" panose="020B0604020202020204" pitchFamily="34" charset="0"/>
                </a:endParaRPr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en-US" sz="2000" dirty="0">
                    <a:solidFill>
                      <a:srgbClr val="4D5054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Arial" panose="020B0604020202020204" pitchFamily="34" charset="0"/>
                  </a:rPr>
                  <a:t>Crews: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D5054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rPr>
                      <m:t>𝑗</m:t>
                    </m:r>
                  </m:oMath>
                </a14:m>
                <a:endParaRPr lang="en-US" sz="2000" dirty="0">
                  <a:solidFill>
                    <a:srgbClr val="4D5054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Arial" panose="020B0604020202020204" pitchFamily="34" charset="0"/>
                </a:endParaRPr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en-US" sz="2000" dirty="0">
                    <a:solidFill>
                      <a:srgbClr val="4D5054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Arial" panose="020B0604020202020204" pitchFamily="34" charset="0"/>
                  </a:rPr>
                  <a:t>Fire suppression plans: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D5054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rPr>
                      <m:t>𝑞</m:t>
                    </m:r>
                    <m:r>
                      <a:rPr lang="en-US" sz="2000" b="0" i="1" smtClean="0">
                        <a:solidFill>
                          <a:srgbClr val="4D505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D505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D505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𝑄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D505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𝑔</m:t>
                        </m:r>
                      </m:sub>
                    </m:sSub>
                  </m:oMath>
                </a14:m>
                <a:endParaRPr lang="en-US" sz="2000" dirty="0">
                  <a:solidFill>
                    <a:srgbClr val="4D5054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Arial" panose="020B0604020202020204" pitchFamily="34" charset="0"/>
                </a:endParaRPr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en-US" sz="2000" dirty="0">
                    <a:solidFill>
                      <a:srgbClr val="4D5054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Arial" panose="020B0604020202020204" pitchFamily="34" charset="0"/>
                  </a:rPr>
                  <a:t>Crew routes: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D5054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rPr>
                      <m:t>𝑝</m:t>
                    </m:r>
                    <m:r>
                      <a:rPr lang="en-US" sz="2000" b="0" i="1" smtClean="0">
                        <a:solidFill>
                          <a:srgbClr val="4D505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D505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D505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D505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sz="2000" b="0" dirty="0">
                  <a:solidFill>
                    <a:srgbClr val="4D5054"/>
                  </a:solidFill>
                  <a:latin typeface="Cambria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DFE181CB-33DF-4D63-91F3-520B3313D5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6497" y="14793677"/>
                <a:ext cx="3880370" cy="1680845"/>
              </a:xfrm>
              <a:prstGeom prst="rect">
                <a:avLst/>
              </a:prstGeom>
              <a:blipFill>
                <a:blip r:embed="rId10"/>
                <a:stretch>
                  <a:fillRect l="-1570" t="-2174" b="-36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A97F1926-C585-4959-8DD1-EBDE48B1BFD1}"/>
                  </a:ext>
                </a:extLst>
              </p:cNvPr>
              <p:cNvSpPr txBox="1"/>
              <p:nvPr/>
            </p:nvSpPr>
            <p:spPr>
              <a:xfrm>
                <a:off x="7168900" y="16522066"/>
                <a:ext cx="3880370" cy="49918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4D5054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Arial" panose="020B0604020202020204" pitchFamily="34" charset="0"/>
                  </a:rPr>
                  <a:t>Data</a:t>
                </a:r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4D5054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D5054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D5054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Arial" panose="020B0604020202020204" pitchFamily="34" charset="0"/>
                          </a:rPr>
                          <m:t>𝑔𝑞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4D5054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Arial" panose="020B0604020202020204" pitchFamily="34" charset="0"/>
                  </a:rPr>
                  <a:t>: cost (damage) of plan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D5054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rPr>
                      <m:t>𝑞</m:t>
                    </m:r>
                  </m:oMath>
                </a14:m>
                <a:endParaRPr lang="en-US" sz="2000" b="0" dirty="0">
                  <a:solidFill>
                    <a:srgbClr val="4D5054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Arial" panose="020B0604020202020204" pitchFamily="34" charset="0"/>
                </a:endParaRPr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4D5054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D5054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Arial" panose="020B0604020202020204" pitchFamily="34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D5054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Arial" panose="020B0604020202020204" pitchFamily="34" charset="0"/>
                          </a:rPr>
                          <m:t>𝑗𝑝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4D5054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Arial" panose="020B0604020202020204" pitchFamily="34" charset="0"/>
                  </a:rPr>
                  <a:t>:  cost (travel, fatigue) of route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D5054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rPr>
                      <m:t>𝑝</m:t>
                    </m:r>
                  </m:oMath>
                </a14:m>
                <a:endParaRPr lang="en-US" sz="2000" b="0" dirty="0">
                  <a:solidFill>
                    <a:srgbClr val="4D5054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Arial" panose="020B0604020202020204" pitchFamily="34" charset="0"/>
                </a:endParaRPr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4D5054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D5054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Arial" panose="020B0604020202020204" pitchFamily="34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D5054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Arial" panose="020B0604020202020204" pitchFamily="34" charset="0"/>
                          </a:rPr>
                          <m:t>𝑔𝑡𝑝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4D5054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Arial" panose="020B0604020202020204" pitchFamily="34" charset="0"/>
                  </a:rPr>
                  <a:t>: indicator variable corresponding to route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D5054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rPr>
                      <m:t>𝑝</m:t>
                    </m:r>
                  </m:oMath>
                </a14:m>
                <a:r>
                  <a:rPr lang="en-US" sz="2000" dirty="0">
                    <a:solidFill>
                      <a:srgbClr val="4D5054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Arial" panose="020B0604020202020204" pitchFamily="34" charset="0"/>
                  </a:rPr>
                  <a:t> suppressing fire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D5054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rPr>
                      <m:t>𝑔</m:t>
                    </m:r>
                  </m:oMath>
                </a14:m>
                <a:r>
                  <a:rPr lang="en-US" sz="2000" dirty="0">
                    <a:solidFill>
                      <a:srgbClr val="4D5054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Arial" panose="020B0604020202020204" pitchFamily="34" charset="0"/>
                  </a:rPr>
                  <a:t> at time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D5054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rPr>
                      <m:t>𝑡</m:t>
                    </m:r>
                  </m:oMath>
                </a14:m>
                <a:endParaRPr lang="en-US" sz="2000" b="0" dirty="0">
                  <a:solidFill>
                    <a:srgbClr val="4D5054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Arial" panose="020B0604020202020204" pitchFamily="34" charset="0"/>
                </a:endParaRPr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4D5054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D5054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Arial" panose="020B0604020202020204" pitchFamily="34" charset="0"/>
                          </a:rPr>
                          <m:t>𝐵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D5054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Arial" panose="020B0604020202020204" pitchFamily="34" charset="0"/>
                          </a:rPr>
                          <m:t>𝑞</m:t>
                        </m:r>
                        <m:r>
                          <a:rPr lang="en-US" sz="2000" i="1">
                            <a:solidFill>
                              <a:srgbClr val="4D5054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4D5054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Arial" panose="020B0604020202020204" pitchFamily="34" charset="0"/>
                  </a:rPr>
                  <a:t>: number of crews used by suppression plan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D5054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rPr>
                      <m:t>𝑞</m:t>
                    </m:r>
                  </m:oMath>
                </a14:m>
                <a:r>
                  <a:rPr lang="en-US" sz="2000" dirty="0">
                    <a:solidFill>
                      <a:srgbClr val="4D5054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Arial" panose="020B0604020202020204" pitchFamily="34" charset="0"/>
                  </a:rPr>
                  <a:t> at time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4D5054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rPr>
                      <m:t>𝑡</m:t>
                    </m:r>
                  </m:oMath>
                </a14:m>
                <a:endParaRPr lang="en-US" sz="2000" dirty="0">
                  <a:solidFill>
                    <a:srgbClr val="4D5054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Arial" panose="020B0604020202020204" pitchFamily="34" charset="0"/>
                </a:endParaRPr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endParaRPr lang="en-US" sz="2000" dirty="0">
                  <a:solidFill>
                    <a:srgbClr val="4D5054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Arial" panose="020B0604020202020204" pitchFamily="34" charset="0"/>
                </a:endParaRPr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endParaRPr lang="en-US" sz="2000" dirty="0">
                  <a:solidFill>
                    <a:srgbClr val="4D5054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Arial" panose="020B0604020202020204" pitchFamily="34" charset="0"/>
                </a:endParaRPr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endParaRPr lang="en-US" sz="2000" dirty="0">
                  <a:solidFill>
                    <a:srgbClr val="4D5054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Arial" panose="020B0604020202020204" pitchFamily="34" charset="0"/>
                </a:endParaRPr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endParaRPr lang="en-US" sz="2400" dirty="0">
                  <a:solidFill>
                    <a:srgbClr val="4D5054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Arial" panose="020B0604020202020204" pitchFamily="34" charset="0"/>
                </a:endParaRPr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endParaRPr lang="en-US" sz="2400" dirty="0">
                  <a:solidFill>
                    <a:srgbClr val="4D5054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Arial" panose="020B0604020202020204" pitchFamily="34" charset="0"/>
                </a:endParaRPr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endParaRPr lang="en-US" sz="2400" dirty="0">
                  <a:solidFill>
                    <a:srgbClr val="4D5054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A97F1926-C585-4959-8DD1-EBDE48B1BF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8900" y="16522066"/>
                <a:ext cx="3880370" cy="4991879"/>
              </a:xfrm>
              <a:prstGeom prst="rect">
                <a:avLst/>
              </a:prstGeom>
              <a:blipFill>
                <a:blip r:embed="rId11"/>
                <a:stretch>
                  <a:fillRect l="-1570" t="-6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03DD801-70B1-4BB8-9F14-948CD8EFC571}"/>
                  </a:ext>
                </a:extLst>
              </p:cNvPr>
              <p:cNvSpPr txBox="1"/>
              <p:nvPr/>
            </p:nvSpPr>
            <p:spPr>
              <a:xfrm>
                <a:off x="12113808" y="9731489"/>
                <a:ext cx="5183461" cy="25443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>
                    <a:solidFill>
                      <a:srgbClr val="4D5054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Dual variables</a:t>
                </a:r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solidFill>
                              <a:srgbClr val="4D5054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smtClean="0">
                            <a:solidFill>
                              <a:srgbClr val="4D505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4D5054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rgbClr val="4D5054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for each crew (choose one route)</a:t>
                </a:r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solidFill>
                              <a:srgbClr val="4D5054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smtClean="0">
                            <a:solidFill>
                              <a:srgbClr val="4D505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4D505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rgbClr val="4D5054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for each fire (choose one plan)</a:t>
                </a:r>
                <a:endParaRPr lang="en-US" sz="2400" dirty="0">
                  <a:solidFill>
                    <a:srgbClr val="4D5054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solidFill>
                              <a:srgbClr val="4D5054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smtClean="0">
                            <a:solidFill>
                              <a:srgbClr val="4D505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2200" i="1">
                            <a:solidFill>
                              <a:srgbClr val="4D505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r>
                          <a:rPr lang="en-US" sz="2200" b="0" i="1" smtClean="0">
                            <a:solidFill>
                              <a:srgbClr val="4D505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rgbClr val="4D5054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for each fire, time period (crews meet fire demand); </a:t>
                </a:r>
                <a:r>
                  <a:rPr lang="en-US" sz="2200" b="1" u="sng" dirty="0">
                    <a:solidFill>
                      <a:srgbClr val="4D5054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these bring local information to both subproblems</a:t>
                </a:r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endParaRPr lang="en-US" sz="2200" dirty="0">
                  <a:solidFill>
                    <a:srgbClr val="4D5054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03DD801-70B1-4BB8-9F14-948CD8EFC5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13808" y="9731489"/>
                <a:ext cx="5183461" cy="2544351"/>
              </a:xfrm>
              <a:prstGeom prst="rect">
                <a:avLst/>
              </a:prstGeom>
              <a:blipFill>
                <a:blip r:embed="rId12"/>
                <a:stretch>
                  <a:fillRect l="-1529" t="-1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E8E2EF43-3A79-4661-8CD5-6F6B15695A1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2798" y="12060741"/>
            <a:ext cx="4741051" cy="2544351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45C59AB-D01E-45BD-93B5-A11083A1A894}"/>
              </a:ext>
            </a:extLst>
          </p:cNvPr>
          <p:cNvCxnSpPr>
            <a:cxnSpLocks/>
          </p:cNvCxnSpPr>
          <p:nvPr/>
        </p:nvCxnSpPr>
        <p:spPr>
          <a:xfrm flipH="1">
            <a:off x="16863266" y="12694449"/>
            <a:ext cx="1176899" cy="382922"/>
          </a:xfrm>
          <a:prstGeom prst="straightConnector1">
            <a:avLst/>
          </a:prstGeom>
          <a:ln w="28575">
            <a:solidFill>
              <a:srgbClr val="A3193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60E24C58-1C6D-447E-AE65-CAB6013A99C4}"/>
              </a:ext>
            </a:extLst>
          </p:cNvPr>
          <p:cNvCxnSpPr>
            <a:cxnSpLocks/>
          </p:cNvCxnSpPr>
          <p:nvPr/>
        </p:nvCxnSpPr>
        <p:spPr>
          <a:xfrm flipH="1">
            <a:off x="17173850" y="13377205"/>
            <a:ext cx="866315" cy="215099"/>
          </a:xfrm>
          <a:prstGeom prst="straightConnector1">
            <a:avLst/>
          </a:prstGeom>
          <a:ln w="28575">
            <a:solidFill>
              <a:srgbClr val="A3193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C9984D09-1C14-4633-B15B-295B0C0E09A6}"/>
              </a:ext>
            </a:extLst>
          </p:cNvPr>
          <p:cNvSpPr txBox="1"/>
          <p:nvPr/>
        </p:nvSpPr>
        <p:spPr>
          <a:xfrm>
            <a:off x="18139586" y="12394956"/>
            <a:ext cx="41108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4D5054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Fire subproblems seek violation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EBCF22D-3227-4E5B-B3DF-8724F1A745EB}"/>
              </a:ext>
            </a:extLst>
          </p:cNvPr>
          <p:cNvSpPr txBox="1"/>
          <p:nvPr/>
        </p:nvSpPr>
        <p:spPr>
          <a:xfrm>
            <a:off x="18139586" y="13126045"/>
            <a:ext cx="42488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4D5054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Crew subproblems seek violation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6CFB544-A3EB-444E-9069-C87F1EDA2899}"/>
              </a:ext>
            </a:extLst>
          </p:cNvPr>
          <p:cNvSpPr txBox="1"/>
          <p:nvPr/>
        </p:nvSpPr>
        <p:spPr>
          <a:xfrm>
            <a:off x="17245347" y="13869016"/>
            <a:ext cx="500505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4D5054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No violation = </a:t>
            </a:r>
            <a:r>
              <a:rPr lang="en-US" sz="2200" b="1" dirty="0">
                <a:solidFill>
                  <a:srgbClr val="4D5054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certificate of optimality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F1FBCF1-CAD7-41CE-B504-FEDA392DC76A}"/>
              </a:ext>
            </a:extLst>
          </p:cNvPr>
          <p:cNvSpPr txBox="1"/>
          <p:nvPr/>
        </p:nvSpPr>
        <p:spPr>
          <a:xfrm>
            <a:off x="23251865" y="14043065"/>
            <a:ext cx="93766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4D5054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For larger instances, our algorithm terminates faster than </a:t>
            </a:r>
            <a:r>
              <a:rPr lang="en-US" sz="2400" dirty="0" err="1">
                <a:solidFill>
                  <a:srgbClr val="4D5054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Gurobi</a:t>
            </a:r>
            <a:endParaRPr lang="en-US" sz="2400" dirty="0">
              <a:solidFill>
                <a:srgbClr val="4D5054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4D5054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However, the solver often returns a better feasible solution in equal time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E956D98-0A34-43EA-937E-C31223E2CDF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76608" y="14767309"/>
            <a:ext cx="9047410" cy="1097047"/>
          </a:xfrm>
          <a:prstGeom prst="rect">
            <a:avLst/>
          </a:prstGeom>
        </p:spPr>
      </p:pic>
      <p:sp>
        <p:nvSpPr>
          <p:cNvPr id="90" name="TextBox 89">
            <a:extLst>
              <a:ext uri="{FF2B5EF4-FFF2-40B4-BE49-F238E27FC236}">
                <a16:creationId xmlns:a16="http://schemas.microsoft.com/office/drawing/2014/main" id="{13AB07C0-C1FD-4DAA-B0A9-67829AB32561}"/>
              </a:ext>
            </a:extLst>
          </p:cNvPr>
          <p:cNvSpPr txBox="1"/>
          <p:nvPr/>
        </p:nvSpPr>
        <p:spPr>
          <a:xfrm>
            <a:off x="23405183" y="15731751"/>
            <a:ext cx="879362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rgbClr val="4D5054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Gurobi</a:t>
            </a:r>
            <a:r>
              <a:rPr lang="en-US" sz="1400" dirty="0">
                <a:solidFill>
                  <a:srgbClr val="4D5054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was allowed to run for the larger of 1800 seconds and the price-and-branch time. While the solver failed to terminate in the larger two cases, it still found a better feasible solution than the price-and-branch heuristic.</a:t>
            </a:r>
            <a:endParaRPr lang="en-US" sz="1600" dirty="0">
              <a:solidFill>
                <a:srgbClr val="4D5054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>
              <a:solidFill>
                <a:srgbClr val="4D5054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2740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11031</TotalTime>
  <Words>693</Words>
  <Application>Microsoft Office PowerPoint</Application>
  <PresentationFormat>Custom</PresentationFormat>
  <Paragraphs>75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Cambria</vt:lpstr>
      <vt:lpstr>Cambria Math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Dev Das</dc:creator>
  <cp:lastModifiedBy>mit</cp:lastModifiedBy>
  <cp:revision>65</cp:revision>
  <dcterms:created xsi:type="dcterms:W3CDTF">2021-12-01T02:18:34Z</dcterms:created>
  <dcterms:modified xsi:type="dcterms:W3CDTF">2022-05-02T01:45:29Z</dcterms:modified>
</cp:coreProperties>
</file>