
<file path=[Content_Types].xml><?xml version="1.0" encoding="utf-8"?>
<Types xmlns="http://schemas.openxmlformats.org/package/2006/content-types">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3" r:id="rId1"/>
  </p:sldMasterIdLst>
  <p:notesMasterIdLst>
    <p:notesMasterId r:id="rId92"/>
  </p:notesMasterIdLst>
  <p:handoutMasterIdLst>
    <p:handoutMasterId r:id="rId93"/>
  </p:handoutMasterIdLst>
  <p:sldIdLst>
    <p:sldId id="326" r:id="rId2"/>
    <p:sldId id="257" r:id="rId3"/>
    <p:sldId id="327" r:id="rId4"/>
    <p:sldId id="258" r:id="rId5"/>
    <p:sldId id="328" r:id="rId6"/>
    <p:sldId id="307" r:id="rId7"/>
    <p:sldId id="329" r:id="rId8"/>
    <p:sldId id="333" r:id="rId9"/>
    <p:sldId id="400" r:id="rId10"/>
    <p:sldId id="401" r:id="rId11"/>
    <p:sldId id="335" r:id="rId12"/>
    <p:sldId id="332" r:id="rId13"/>
    <p:sldId id="260" r:id="rId14"/>
    <p:sldId id="261" r:id="rId15"/>
    <p:sldId id="420" r:id="rId16"/>
    <p:sldId id="262" r:id="rId17"/>
    <p:sldId id="421" r:id="rId18"/>
    <p:sldId id="263" r:id="rId19"/>
    <p:sldId id="339" r:id="rId20"/>
    <p:sldId id="422" r:id="rId21"/>
    <p:sldId id="405" r:id="rId22"/>
    <p:sldId id="264" r:id="rId23"/>
    <p:sldId id="376" r:id="rId24"/>
    <p:sldId id="377" r:id="rId25"/>
    <p:sldId id="368" r:id="rId26"/>
    <p:sldId id="341" r:id="rId27"/>
    <p:sldId id="294" r:id="rId28"/>
    <p:sldId id="301" r:id="rId29"/>
    <p:sldId id="406" r:id="rId30"/>
    <p:sldId id="423" r:id="rId31"/>
    <p:sldId id="343" r:id="rId32"/>
    <p:sldId id="344" r:id="rId33"/>
    <p:sldId id="345" r:id="rId34"/>
    <p:sldId id="369" r:id="rId35"/>
    <p:sldId id="342" r:id="rId36"/>
    <p:sldId id="424" r:id="rId37"/>
    <p:sldId id="346" r:id="rId38"/>
    <p:sldId id="347" r:id="rId39"/>
    <p:sldId id="348" r:id="rId40"/>
    <p:sldId id="349" r:id="rId41"/>
    <p:sldId id="367" r:id="rId42"/>
    <p:sldId id="265" r:id="rId43"/>
    <p:sldId id="350" r:id="rId44"/>
    <p:sldId id="266" r:id="rId45"/>
    <p:sldId id="302" r:id="rId46"/>
    <p:sldId id="370" r:id="rId47"/>
    <p:sldId id="427" r:id="rId48"/>
    <p:sldId id="428" r:id="rId49"/>
    <p:sldId id="429" r:id="rId50"/>
    <p:sldId id="430" r:id="rId51"/>
    <p:sldId id="431" r:id="rId52"/>
    <p:sldId id="432" r:id="rId53"/>
    <p:sldId id="433" r:id="rId54"/>
    <p:sldId id="434" r:id="rId55"/>
    <p:sldId id="435" r:id="rId56"/>
    <p:sldId id="436" r:id="rId57"/>
    <p:sldId id="437" r:id="rId58"/>
    <p:sldId id="438" r:id="rId59"/>
    <p:sldId id="439" r:id="rId60"/>
    <p:sldId id="440" r:id="rId61"/>
    <p:sldId id="441" r:id="rId62"/>
    <p:sldId id="442" r:id="rId63"/>
    <p:sldId id="443" r:id="rId64"/>
    <p:sldId id="267" r:id="rId65"/>
    <p:sldId id="351" r:id="rId66"/>
    <p:sldId id="352" r:id="rId67"/>
    <p:sldId id="414" r:id="rId68"/>
    <p:sldId id="413" r:id="rId69"/>
    <p:sldId id="415" r:id="rId70"/>
    <p:sldId id="268" r:id="rId71"/>
    <p:sldId id="325" r:id="rId72"/>
    <p:sldId id="355" r:id="rId73"/>
    <p:sldId id="356" r:id="rId74"/>
    <p:sldId id="269" r:id="rId75"/>
    <p:sldId id="416" r:id="rId76"/>
    <p:sldId id="270" r:id="rId77"/>
    <p:sldId id="358" r:id="rId78"/>
    <p:sldId id="426" r:id="rId79"/>
    <p:sldId id="391" r:id="rId80"/>
    <p:sldId id="417" r:id="rId81"/>
    <p:sldId id="418" r:id="rId82"/>
    <p:sldId id="419" r:id="rId83"/>
    <p:sldId id="395" r:id="rId84"/>
    <p:sldId id="371" r:id="rId85"/>
    <p:sldId id="271" r:id="rId86"/>
    <p:sldId id="292" r:id="rId87"/>
    <p:sldId id="372" r:id="rId88"/>
    <p:sldId id="363" r:id="rId89"/>
    <p:sldId id="364" r:id="rId90"/>
    <p:sldId id="293" r:id="rId9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bg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6699"/>
    <a:srgbClr val="660033"/>
    <a:srgbClr val="993366"/>
    <a:srgbClr val="006699"/>
    <a:srgbClr val="00FFFF"/>
    <a:srgbClr val="FFCC00"/>
    <a:srgbClr val="D9B367"/>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198" autoAdjust="0"/>
    <p:restoredTop sz="63022" autoAdjust="0"/>
  </p:normalViewPr>
  <p:slideViewPr>
    <p:cSldViewPr snapToGrid="0">
      <p:cViewPr varScale="1">
        <p:scale>
          <a:sx n="56" d="100"/>
          <a:sy n="56" d="100"/>
        </p:scale>
        <p:origin x="-2580" y="-102"/>
      </p:cViewPr>
      <p:guideLst>
        <p:guide orient="horz" pos="4281"/>
        <p:guide/>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notesViewPr>
    <p:cSldViewPr snapToGrid="0">
      <p:cViewPr varScale="1">
        <p:scale>
          <a:sx n="70" d="100"/>
          <a:sy n="70" d="100"/>
        </p:scale>
        <p:origin x="-3246"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_rels/viewProps.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slide" Target="slides/slide4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eaLnBrk="0" hangingPunct="0">
              <a:defRPr sz="1000" i="1">
                <a:latin typeface="Arial Narrow" pitchFamily="34" charset="0"/>
              </a:defRPr>
            </a:lvl1pPr>
          </a:lstStyle>
          <a:p>
            <a:pPr>
              <a:defRPr/>
            </a:pPr>
            <a:endParaRPr lang="en-US"/>
          </a:p>
        </p:txBody>
      </p:sp>
      <p:sp>
        <p:nvSpPr>
          <p:cNvPr id="307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eaLnBrk="0" hangingPunct="0">
              <a:defRPr sz="1000" i="1">
                <a:latin typeface="Arial Narrow" pitchFamily="34" charset="0"/>
              </a:defRPr>
            </a:lvl1pPr>
          </a:lstStyle>
          <a:p>
            <a:pPr>
              <a:defRPr/>
            </a:pPr>
            <a:endParaRPr lang="en-US"/>
          </a:p>
        </p:txBody>
      </p:sp>
      <p:sp>
        <p:nvSpPr>
          <p:cNvPr id="307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eaLnBrk="0" hangingPunct="0">
              <a:defRPr sz="1000" i="1">
                <a:latin typeface="Arial Narrow" pitchFamily="34" charset="0"/>
              </a:defRPr>
            </a:lvl1pPr>
          </a:lstStyle>
          <a:p>
            <a:pPr>
              <a:defRPr/>
            </a:pPr>
            <a:endParaRPr lang="en-US"/>
          </a:p>
        </p:txBody>
      </p:sp>
      <p:sp>
        <p:nvSpPr>
          <p:cNvPr id="307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eaLnBrk="0" hangingPunct="0">
              <a:defRPr sz="1000" i="1">
                <a:latin typeface="Arial Narrow" pitchFamily="34" charset="0"/>
              </a:defRPr>
            </a:lvl1pPr>
          </a:lstStyle>
          <a:p>
            <a:pPr>
              <a:defRPr/>
            </a:pPr>
            <a:fld id="{03D0BFF0-165D-4A89-A1CC-50F5B2858F61}" type="slidenum">
              <a:rPr lang="en-US"/>
              <a:pPr>
                <a:defRPr/>
              </a:pPr>
              <a:t>‹#›</a:t>
            </a:fld>
            <a:endParaRPr lang="en-US"/>
          </a:p>
        </p:txBody>
      </p:sp>
      <p:sp>
        <p:nvSpPr>
          <p:cNvPr id="3078" name="Rectangle 6"/>
          <p:cNvSpPr>
            <a:spLocks noChangeArrowheads="1"/>
          </p:cNvSpPr>
          <p:nvPr/>
        </p:nvSpPr>
        <p:spPr bwMode="auto">
          <a:xfrm>
            <a:off x="6380163" y="8748713"/>
            <a:ext cx="409575" cy="304800"/>
          </a:xfrm>
          <a:prstGeom prst="rect">
            <a:avLst/>
          </a:prstGeom>
          <a:noFill/>
          <a:ln w="9525">
            <a:noFill/>
            <a:miter lim="800000"/>
            <a:headEnd/>
            <a:tailEnd/>
          </a:ln>
          <a:effectLst/>
        </p:spPr>
        <p:txBody>
          <a:bodyPr wrap="none" lIns="92075" tIns="46038" rIns="92075" bIns="46038" anchor="ctr">
            <a:spAutoFit/>
          </a:bodyPr>
          <a:lstStyle/>
          <a:p>
            <a:pPr algn="r" eaLnBrk="0" hangingPunct="0">
              <a:defRPr/>
            </a:pPr>
            <a:fld id="{2E27E62A-546F-4D47-B1E5-CAD1DFC3F11D}" type="slidenum">
              <a:rPr lang="en-US" sz="1400">
                <a:latin typeface="Book Antiqua" pitchFamily="18" charset="0"/>
              </a:rPr>
              <a:pPr algn="r" eaLnBrk="0" hangingPunct="0">
                <a:defRPr/>
              </a:pPr>
              <a:t>‹#›</a:t>
            </a:fld>
            <a:endParaRPr lang="en-US" sz="1400">
              <a:latin typeface="Book Antiqua" pitchFamily="18" charset="0"/>
            </a:endParaRPr>
          </a:p>
        </p:txBody>
      </p:sp>
    </p:spTree>
    <p:extLst>
      <p:ext uri="{BB962C8B-B14F-4D97-AF65-F5344CB8AC3E}">
        <p14:creationId xmlns:p14="http://schemas.microsoft.com/office/powerpoint/2010/main" val="25915608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eaLnBrk="0" hangingPunct="0">
              <a:defRPr sz="1000" i="1">
                <a:latin typeface="Times New Roman" pitchFamily="18" charset="0"/>
              </a:defRPr>
            </a:lvl1pPr>
          </a:lstStyle>
          <a:p>
            <a:pPr>
              <a:defRPr/>
            </a:pPr>
            <a:endParaRPr lang="en-US"/>
          </a:p>
        </p:txBody>
      </p:sp>
      <p:sp>
        <p:nvSpPr>
          <p:cNvPr id="205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eaLnBrk="0" hangingPunct="0">
              <a:defRPr sz="1000" i="1">
                <a:latin typeface="Times New Roman" pitchFamily="18" charset="0"/>
              </a:defRPr>
            </a:lvl1pPr>
          </a:lstStyle>
          <a:p>
            <a:pPr>
              <a:defRPr/>
            </a:pPr>
            <a:endParaRPr lang="en-US"/>
          </a:p>
        </p:txBody>
      </p:sp>
      <p:sp>
        <p:nvSpPr>
          <p:cNvPr id="2052" name="Rectangle 4"/>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eaLnBrk="0" hangingPunct="0">
              <a:defRPr sz="1000" i="1">
                <a:latin typeface="Times New Roman" pitchFamily="18" charset="0"/>
              </a:defRPr>
            </a:lvl1pPr>
          </a:lstStyle>
          <a:p>
            <a:pPr>
              <a:defRPr/>
            </a:pPr>
            <a:endParaRPr lang="en-US"/>
          </a:p>
        </p:txBody>
      </p:sp>
      <p:sp>
        <p:nvSpPr>
          <p:cNvPr id="2053" name="Rectangle 5"/>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eaLnBrk="0" hangingPunct="0">
              <a:defRPr sz="1000" i="1">
                <a:latin typeface="Times New Roman" pitchFamily="18" charset="0"/>
              </a:defRPr>
            </a:lvl1pPr>
          </a:lstStyle>
          <a:p>
            <a:pPr>
              <a:defRPr/>
            </a:pPr>
            <a:fld id="{A3B46BBD-AA18-4FCE-B9EE-18FE567E97CB}" type="slidenum">
              <a:rPr lang="en-US"/>
              <a:pPr>
                <a:defRPr/>
              </a:pPr>
              <a:t>‹#›</a:t>
            </a:fld>
            <a:endParaRPr lang="en-US"/>
          </a:p>
        </p:txBody>
      </p:sp>
      <p:sp>
        <p:nvSpPr>
          <p:cNvPr id="2054" name="Rectangle 6"/>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en-US" noProof="0" smtClean="0"/>
              <a:t>Click to edit Master notes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3495" name="Rectangle 7"/>
          <p:cNvSpPr>
            <a:spLocks noGrp="1" noRot="1" noChangeAspect="1" noChangeArrowheads="1" noTextEdit="1"/>
          </p:cNvSpPr>
          <p:nvPr>
            <p:ph type="sldImg" idx="2"/>
          </p:nvPr>
        </p:nvSpPr>
        <p:spPr bwMode="auto">
          <a:xfrm>
            <a:off x="1149350" y="692150"/>
            <a:ext cx="4559300" cy="3416300"/>
          </a:xfrm>
          <a:prstGeom prst="rect">
            <a:avLst/>
          </a:prstGeom>
          <a:noFill/>
          <a:ln w="12700">
            <a:solidFill>
              <a:schemeClr val="tx1"/>
            </a:solidFill>
            <a:miter lim="800000"/>
            <a:headEnd/>
            <a:tailEnd/>
          </a:ln>
        </p:spPr>
      </p:sp>
      <p:sp>
        <p:nvSpPr>
          <p:cNvPr id="2056" name="Rectangle 8"/>
          <p:cNvSpPr>
            <a:spLocks noChangeArrowheads="1"/>
          </p:cNvSpPr>
          <p:nvPr/>
        </p:nvSpPr>
        <p:spPr bwMode="auto">
          <a:xfrm>
            <a:off x="6380163" y="8748713"/>
            <a:ext cx="409575" cy="304800"/>
          </a:xfrm>
          <a:prstGeom prst="rect">
            <a:avLst/>
          </a:prstGeom>
          <a:noFill/>
          <a:ln w="9525">
            <a:noFill/>
            <a:miter lim="800000"/>
            <a:headEnd/>
            <a:tailEnd/>
          </a:ln>
          <a:effectLst/>
        </p:spPr>
        <p:txBody>
          <a:bodyPr wrap="none" lIns="92075" tIns="46038" rIns="92075" bIns="46038" anchor="ctr">
            <a:spAutoFit/>
          </a:bodyPr>
          <a:lstStyle/>
          <a:p>
            <a:pPr algn="r" eaLnBrk="0" hangingPunct="0">
              <a:defRPr/>
            </a:pPr>
            <a:fld id="{206861D4-7E97-44F4-8D8A-D86AE43A49B8}" type="slidenum">
              <a:rPr lang="en-US" sz="1400">
                <a:latin typeface="Book Antiqua" pitchFamily="18" charset="0"/>
              </a:rPr>
              <a:pPr algn="r" eaLnBrk="0" hangingPunct="0">
                <a:defRPr/>
              </a:pPr>
              <a:t>‹#›</a:t>
            </a:fld>
            <a:endParaRPr lang="en-US" sz="1400">
              <a:latin typeface="Book Antiqua" pitchFamily="18" charset="0"/>
            </a:endParaRPr>
          </a:p>
        </p:txBody>
      </p:sp>
    </p:spTree>
    <p:extLst>
      <p:ext uri="{BB962C8B-B14F-4D97-AF65-F5344CB8AC3E}">
        <p14:creationId xmlns:p14="http://schemas.microsoft.com/office/powerpoint/2010/main" val="59433532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Book Antiqua"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Book Antiqua"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Book Antiqua"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Book Antiqua"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Book Antiqua"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5"/>
          <p:cNvSpPr>
            <a:spLocks noGrp="1" noChangeArrowheads="1"/>
          </p:cNvSpPr>
          <p:nvPr>
            <p:ph type="sldNum" sz="quarter" idx="5"/>
          </p:nvPr>
        </p:nvSpPr>
        <p:spPr>
          <a:noFill/>
        </p:spPr>
        <p:txBody>
          <a:bodyPr/>
          <a:lstStyle/>
          <a:p>
            <a:fld id="{BD457FED-B5E9-466A-8F31-B1070C53BD79}" type="slidenum">
              <a:rPr lang="en-US" smtClean="0"/>
              <a:pPr/>
              <a:t>1</a:t>
            </a:fld>
            <a:endParaRPr lang="en-US" smtClean="0"/>
          </a:p>
        </p:txBody>
      </p:sp>
      <p:sp>
        <p:nvSpPr>
          <p:cNvPr id="64515" name="Rectangle 2"/>
          <p:cNvSpPr>
            <a:spLocks noGrp="1" noRot="1" noChangeAspect="1" noChangeArrowheads="1" noTextEdit="1"/>
          </p:cNvSpPr>
          <p:nvPr>
            <p:ph type="sldImg"/>
          </p:nvPr>
        </p:nvSpPr>
        <p:spPr>
          <a:xfrm>
            <a:off x="1150938" y="692150"/>
            <a:ext cx="4556125" cy="3416300"/>
          </a:xfrm>
          <a:ln/>
        </p:spPr>
      </p:sp>
      <p:sp>
        <p:nvSpPr>
          <p:cNvPr id="64516"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5"/>
          <p:cNvSpPr>
            <a:spLocks noGrp="1" noChangeArrowheads="1"/>
          </p:cNvSpPr>
          <p:nvPr>
            <p:ph type="sldNum" sz="quarter" idx="5"/>
          </p:nvPr>
        </p:nvSpPr>
        <p:spPr>
          <a:noFill/>
        </p:spPr>
        <p:txBody>
          <a:bodyPr/>
          <a:lstStyle/>
          <a:p>
            <a:fld id="{2F9F1A54-552B-4944-B1A2-D52655A4087D}" type="slidenum">
              <a:rPr lang="en-US" smtClean="0"/>
              <a:pPr/>
              <a:t>10</a:t>
            </a:fld>
            <a:endParaRPr lang="en-US" smtClean="0"/>
          </a:p>
        </p:txBody>
      </p:sp>
      <p:sp>
        <p:nvSpPr>
          <p:cNvPr id="71683" name="Rectangle 2"/>
          <p:cNvSpPr>
            <a:spLocks noGrp="1" noRot="1" noChangeAspect="1" noChangeArrowheads="1" noTextEdit="1"/>
          </p:cNvSpPr>
          <p:nvPr>
            <p:ph type="sldImg"/>
          </p:nvPr>
        </p:nvSpPr>
        <p:spPr>
          <a:xfrm>
            <a:off x="1150938" y="692150"/>
            <a:ext cx="4556125" cy="3416300"/>
          </a:xfrm>
          <a:ln cap="flat"/>
        </p:spPr>
      </p:sp>
      <p:sp>
        <p:nvSpPr>
          <p:cNvPr id="71684" name="Rectangle 3"/>
          <p:cNvSpPr>
            <a:spLocks noGrp="1" noChangeArrowheads="1"/>
          </p:cNvSpPr>
          <p:nvPr>
            <p:ph type="body" idx="1"/>
          </p:nvPr>
        </p:nvSpPr>
        <p:spPr>
          <a:noFill/>
          <a:ln/>
        </p:spPr>
        <p:txBody>
          <a:bodyPr/>
          <a:lstStyle/>
          <a:p>
            <a:endParaRPr lang="en-US"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5"/>
          <p:cNvSpPr>
            <a:spLocks noGrp="1" noChangeArrowheads="1"/>
          </p:cNvSpPr>
          <p:nvPr>
            <p:ph type="sldNum" sz="quarter" idx="5"/>
          </p:nvPr>
        </p:nvSpPr>
        <p:spPr>
          <a:noFill/>
        </p:spPr>
        <p:txBody>
          <a:bodyPr/>
          <a:lstStyle/>
          <a:p>
            <a:fld id="{BAA80DC8-4D16-415D-B115-6478C33025E4}" type="slidenum">
              <a:rPr lang="en-US" smtClean="0"/>
              <a:pPr/>
              <a:t>11</a:t>
            </a:fld>
            <a:endParaRPr lang="en-US" smtClean="0"/>
          </a:p>
        </p:txBody>
      </p:sp>
      <p:sp>
        <p:nvSpPr>
          <p:cNvPr id="72707" name="Rectangle 2"/>
          <p:cNvSpPr>
            <a:spLocks noGrp="1" noRot="1" noChangeAspect="1" noChangeArrowheads="1" noTextEdit="1"/>
          </p:cNvSpPr>
          <p:nvPr>
            <p:ph type="sldImg"/>
          </p:nvPr>
        </p:nvSpPr>
        <p:spPr>
          <a:xfrm>
            <a:off x="1150938" y="692150"/>
            <a:ext cx="4556125" cy="3416300"/>
          </a:xfrm>
          <a:ln/>
        </p:spPr>
      </p:sp>
      <p:sp>
        <p:nvSpPr>
          <p:cNvPr id="72708" name="Rectangle 3"/>
          <p:cNvSpPr>
            <a:spLocks noGrp="1" noChangeArrowheads="1"/>
          </p:cNvSpPr>
          <p:nvPr>
            <p:ph type="body" idx="1"/>
          </p:nvPr>
        </p:nvSpPr>
        <p:spPr>
          <a:noFill/>
          <a:ln/>
        </p:spPr>
        <p:txBody>
          <a:bodyPr/>
          <a:lstStyle/>
          <a:p>
            <a:endParaRPr lang="en-US"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5"/>
          <p:cNvSpPr>
            <a:spLocks noGrp="1" noChangeArrowheads="1"/>
          </p:cNvSpPr>
          <p:nvPr>
            <p:ph type="sldNum" sz="quarter" idx="5"/>
          </p:nvPr>
        </p:nvSpPr>
        <p:spPr>
          <a:noFill/>
        </p:spPr>
        <p:txBody>
          <a:bodyPr/>
          <a:lstStyle/>
          <a:p>
            <a:fld id="{0FEAE970-6E86-4EA7-9E0D-73C0A7E68354}" type="slidenum">
              <a:rPr lang="en-US" smtClean="0"/>
              <a:pPr/>
              <a:t>12</a:t>
            </a:fld>
            <a:endParaRPr lang="en-US" smtClean="0"/>
          </a:p>
        </p:txBody>
      </p:sp>
      <p:sp>
        <p:nvSpPr>
          <p:cNvPr id="73731" name="Rectangle 2"/>
          <p:cNvSpPr>
            <a:spLocks noGrp="1" noRot="1" noChangeAspect="1" noChangeArrowheads="1" noTextEdit="1"/>
          </p:cNvSpPr>
          <p:nvPr>
            <p:ph type="sldImg"/>
          </p:nvPr>
        </p:nvSpPr>
        <p:spPr>
          <a:xfrm>
            <a:off x="1150938" y="692150"/>
            <a:ext cx="4556125" cy="3416300"/>
          </a:xfrm>
          <a:ln/>
        </p:spPr>
      </p:sp>
      <p:sp>
        <p:nvSpPr>
          <p:cNvPr id="73732" name="Rectangle 3"/>
          <p:cNvSpPr>
            <a:spLocks noGrp="1" noChangeArrowheads="1"/>
          </p:cNvSpPr>
          <p:nvPr>
            <p:ph type="body" idx="1"/>
          </p:nvPr>
        </p:nvSpPr>
        <p:spPr>
          <a:noFill/>
          <a:ln/>
        </p:spPr>
        <p:txBody>
          <a:bodyPr/>
          <a:lstStyle/>
          <a:p>
            <a:endParaRPr lang="en-US" b="0"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5"/>
          <p:cNvSpPr>
            <a:spLocks noGrp="1" noChangeArrowheads="1"/>
          </p:cNvSpPr>
          <p:nvPr>
            <p:ph type="sldNum" sz="quarter" idx="5"/>
          </p:nvPr>
        </p:nvSpPr>
        <p:spPr>
          <a:noFill/>
        </p:spPr>
        <p:txBody>
          <a:bodyPr/>
          <a:lstStyle/>
          <a:p>
            <a:fld id="{8BC16C5A-A815-4290-ADFE-896797FCBBFA}" type="slidenum">
              <a:rPr lang="en-US" smtClean="0"/>
              <a:pPr/>
              <a:t>13</a:t>
            </a:fld>
            <a:endParaRPr lang="en-US" smtClean="0"/>
          </a:p>
        </p:txBody>
      </p:sp>
      <p:sp>
        <p:nvSpPr>
          <p:cNvPr id="74755" name="Rectangle 2"/>
          <p:cNvSpPr>
            <a:spLocks noGrp="1" noRot="1" noChangeAspect="1" noChangeArrowheads="1" noTextEdit="1"/>
          </p:cNvSpPr>
          <p:nvPr>
            <p:ph type="sldImg"/>
          </p:nvPr>
        </p:nvSpPr>
        <p:spPr>
          <a:xfrm>
            <a:off x="1150938" y="692150"/>
            <a:ext cx="4556125" cy="3416300"/>
          </a:xfrm>
          <a:ln cap="flat"/>
        </p:spPr>
      </p:sp>
      <p:sp>
        <p:nvSpPr>
          <p:cNvPr id="74756"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5"/>
          <p:cNvSpPr>
            <a:spLocks noGrp="1" noChangeArrowheads="1"/>
          </p:cNvSpPr>
          <p:nvPr>
            <p:ph type="sldNum" sz="quarter" idx="5"/>
          </p:nvPr>
        </p:nvSpPr>
        <p:spPr>
          <a:noFill/>
        </p:spPr>
        <p:txBody>
          <a:bodyPr/>
          <a:lstStyle/>
          <a:p>
            <a:fld id="{7B8E4E0F-534F-43D0-808C-D96F6AB6882A}" type="slidenum">
              <a:rPr lang="en-US" smtClean="0"/>
              <a:pPr/>
              <a:t>14</a:t>
            </a:fld>
            <a:endParaRPr lang="en-US" smtClean="0"/>
          </a:p>
        </p:txBody>
      </p:sp>
      <p:sp>
        <p:nvSpPr>
          <p:cNvPr id="75779" name="Rectangle 2"/>
          <p:cNvSpPr>
            <a:spLocks noGrp="1" noRot="1" noChangeAspect="1" noChangeArrowheads="1" noTextEdit="1"/>
          </p:cNvSpPr>
          <p:nvPr>
            <p:ph type="sldImg"/>
          </p:nvPr>
        </p:nvSpPr>
        <p:spPr>
          <a:xfrm>
            <a:off x="1150938" y="692150"/>
            <a:ext cx="4556125" cy="3416300"/>
          </a:xfrm>
          <a:ln cap="flat"/>
        </p:spPr>
      </p:sp>
      <p:sp>
        <p:nvSpPr>
          <p:cNvPr id="75780"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5"/>
          <p:cNvSpPr>
            <a:spLocks noGrp="1" noChangeArrowheads="1"/>
          </p:cNvSpPr>
          <p:nvPr>
            <p:ph type="sldNum" sz="quarter" idx="5"/>
          </p:nvPr>
        </p:nvSpPr>
        <p:spPr>
          <a:noFill/>
        </p:spPr>
        <p:txBody>
          <a:bodyPr/>
          <a:lstStyle/>
          <a:p>
            <a:fld id="{0FEAE970-6E86-4EA7-9E0D-73C0A7E68354}" type="slidenum">
              <a:rPr lang="en-US" smtClean="0"/>
              <a:pPr/>
              <a:t>15</a:t>
            </a:fld>
            <a:endParaRPr lang="en-US" smtClean="0"/>
          </a:p>
        </p:txBody>
      </p:sp>
      <p:sp>
        <p:nvSpPr>
          <p:cNvPr id="73731" name="Rectangle 2"/>
          <p:cNvSpPr>
            <a:spLocks noGrp="1" noRot="1" noChangeAspect="1" noChangeArrowheads="1" noTextEdit="1"/>
          </p:cNvSpPr>
          <p:nvPr>
            <p:ph type="sldImg"/>
          </p:nvPr>
        </p:nvSpPr>
        <p:spPr>
          <a:xfrm>
            <a:off x="1150938" y="692150"/>
            <a:ext cx="4556125" cy="3416300"/>
          </a:xfrm>
          <a:ln/>
        </p:spPr>
      </p:sp>
      <p:sp>
        <p:nvSpPr>
          <p:cNvPr id="73732" name="Rectangle 3"/>
          <p:cNvSpPr>
            <a:spLocks noGrp="1" noChangeArrowheads="1"/>
          </p:cNvSpPr>
          <p:nvPr>
            <p:ph type="body" idx="1"/>
          </p:nvPr>
        </p:nvSpPr>
        <p:spPr>
          <a:noFill/>
          <a:ln/>
        </p:spPr>
        <p:txBody>
          <a:bodyPr/>
          <a:lstStyle/>
          <a:p>
            <a:endParaRPr lang="en-US" b="0" dirty="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5"/>
          <p:cNvSpPr>
            <a:spLocks noGrp="1" noChangeArrowheads="1"/>
          </p:cNvSpPr>
          <p:nvPr>
            <p:ph type="sldNum" sz="quarter" idx="5"/>
          </p:nvPr>
        </p:nvSpPr>
        <p:spPr>
          <a:noFill/>
        </p:spPr>
        <p:txBody>
          <a:bodyPr/>
          <a:lstStyle/>
          <a:p>
            <a:fld id="{85EF652D-9583-4422-AD09-A766539BD974}" type="slidenum">
              <a:rPr lang="en-US" smtClean="0"/>
              <a:pPr/>
              <a:t>16</a:t>
            </a:fld>
            <a:endParaRPr lang="en-US" smtClean="0"/>
          </a:p>
        </p:txBody>
      </p:sp>
      <p:sp>
        <p:nvSpPr>
          <p:cNvPr id="77827" name="Rectangle 2"/>
          <p:cNvSpPr>
            <a:spLocks noGrp="1" noRot="1" noChangeAspect="1" noChangeArrowheads="1" noTextEdit="1"/>
          </p:cNvSpPr>
          <p:nvPr>
            <p:ph type="sldImg"/>
          </p:nvPr>
        </p:nvSpPr>
        <p:spPr>
          <a:xfrm>
            <a:off x="1150938" y="692150"/>
            <a:ext cx="4556125" cy="3416300"/>
          </a:xfrm>
          <a:ln cap="flat"/>
        </p:spPr>
      </p:sp>
      <p:sp>
        <p:nvSpPr>
          <p:cNvPr id="77828"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5"/>
          <p:cNvSpPr>
            <a:spLocks noGrp="1" noChangeArrowheads="1"/>
          </p:cNvSpPr>
          <p:nvPr>
            <p:ph type="sldNum" sz="quarter" idx="5"/>
          </p:nvPr>
        </p:nvSpPr>
        <p:spPr>
          <a:noFill/>
        </p:spPr>
        <p:txBody>
          <a:bodyPr/>
          <a:lstStyle/>
          <a:p>
            <a:fld id="{0FEAE970-6E86-4EA7-9E0D-73C0A7E68354}" type="slidenum">
              <a:rPr lang="en-US" smtClean="0"/>
              <a:pPr/>
              <a:t>17</a:t>
            </a:fld>
            <a:endParaRPr lang="en-US" smtClean="0"/>
          </a:p>
        </p:txBody>
      </p:sp>
      <p:sp>
        <p:nvSpPr>
          <p:cNvPr id="73731" name="Rectangle 2"/>
          <p:cNvSpPr>
            <a:spLocks noGrp="1" noRot="1" noChangeAspect="1" noChangeArrowheads="1" noTextEdit="1"/>
          </p:cNvSpPr>
          <p:nvPr>
            <p:ph type="sldImg"/>
          </p:nvPr>
        </p:nvSpPr>
        <p:spPr>
          <a:xfrm>
            <a:off x="1150938" y="692150"/>
            <a:ext cx="4556125" cy="3416300"/>
          </a:xfrm>
          <a:ln/>
        </p:spPr>
      </p:sp>
      <p:sp>
        <p:nvSpPr>
          <p:cNvPr id="73732" name="Rectangle 3"/>
          <p:cNvSpPr>
            <a:spLocks noGrp="1" noChangeArrowheads="1"/>
          </p:cNvSpPr>
          <p:nvPr>
            <p:ph type="body" idx="1"/>
          </p:nvPr>
        </p:nvSpPr>
        <p:spPr>
          <a:noFill/>
          <a:ln/>
        </p:spPr>
        <p:txBody>
          <a:bodyPr/>
          <a:lstStyle/>
          <a:p>
            <a:endParaRPr lang="en-US" b="0" dirty="0"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5"/>
          <p:cNvSpPr>
            <a:spLocks noGrp="1" noChangeArrowheads="1"/>
          </p:cNvSpPr>
          <p:nvPr>
            <p:ph type="sldNum" sz="quarter" idx="5"/>
          </p:nvPr>
        </p:nvSpPr>
        <p:spPr>
          <a:noFill/>
        </p:spPr>
        <p:txBody>
          <a:bodyPr/>
          <a:lstStyle/>
          <a:p>
            <a:fld id="{BB10FE89-7AFD-4809-B640-D0562F86A94F}" type="slidenum">
              <a:rPr lang="en-US" smtClean="0"/>
              <a:pPr/>
              <a:t>18</a:t>
            </a:fld>
            <a:endParaRPr lang="en-US" smtClean="0"/>
          </a:p>
        </p:txBody>
      </p:sp>
      <p:sp>
        <p:nvSpPr>
          <p:cNvPr id="79875" name="Rectangle 2"/>
          <p:cNvSpPr>
            <a:spLocks noGrp="1" noRot="1" noChangeAspect="1" noChangeArrowheads="1" noTextEdit="1"/>
          </p:cNvSpPr>
          <p:nvPr>
            <p:ph type="sldImg"/>
          </p:nvPr>
        </p:nvSpPr>
        <p:spPr>
          <a:xfrm>
            <a:off x="1150938" y="692150"/>
            <a:ext cx="4556125" cy="3416300"/>
          </a:xfrm>
          <a:ln cap="flat"/>
        </p:spPr>
      </p:sp>
      <p:sp>
        <p:nvSpPr>
          <p:cNvPr id="79876"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5"/>
          <p:cNvSpPr>
            <a:spLocks noGrp="1" noChangeArrowheads="1"/>
          </p:cNvSpPr>
          <p:nvPr>
            <p:ph type="sldNum" sz="quarter" idx="5"/>
          </p:nvPr>
        </p:nvSpPr>
        <p:spPr>
          <a:noFill/>
        </p:spPr>
        <p:txBody>
          <a:bodyPr/>
          <a:lstStyle/>
          <a:p>
            <a:fld id="{90C8A02E-F532-4A5C-9142-8CF9B0C17417}" type="slidenum">
              <a:rPr lang="en-US" smtClean="0"/>
              <a:pPr/>
              <a:t>19</a:t>
            </a:fld>
            <a:endParaRPr lang="en-US" smtClean="0"/>
          </a:p>
        </p:txBody>
      </p:sp>
      <p:sp>
        <p:nvSpPr>
          <p:cNvPr id="80899" name="Rectangle 2"/>
          <p:cNvSpPr>
            <a:spLocks noGrp="1" noRot="1" noChangeAspect="1" noChangeArrowheads="1" noTextEdit="1"/>
          </p:cNvSpPr>
          <p:nvPr>
            <p:ph type="sldImg"/>
          </p:nvPr>
        </p:nvSpPr>
        <p:spPr>
          <a:xfrm>
            <a:off x="1150938" y="692150"/>
            <a:ext cx="4556125" cy="3416300"/>
          </a:xfrm>
          <a:ln cap="flat"/>
        </p:spPr>
      </p:sp>
      <p:sp>
        <p:nvSpPr>
          <p:cNvPr id="80900"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5"/>
          <p:cNvSpPr>
            <a:spLocks noGrp="1" noChangeArrowheads="1"/>
          </p:cNvSpPr>
          <p:nvPr>
            <p:ph type="sldNum" sz="quarter" idx="5"/>
          </p:nvPr>
        </p:nvSpPr>
        <p:spPr>
          <a:noFill/>
        </p:spPr>
        <p:txBody>
          <a:bodyPr/>
          <a:lstStyle/>
          <a:p>
            <a:fld id="{9AD6769C-2696-4333-9A02-E61B8D66635F}" type="slidenum">
              <a:rPr lang="en-US" smtClean="0"/>
              <a:pPr/>
              <a:t>2</a:t>
            </a:fld>
            <a:endParaRPr lang="en-US" smtClean="0"/>
          </a:p>
        </p:txBody>
      </p:sp>
      <p:sp>
        <p:nvSpPr>
          <p:cNvPr id="65539" name="Rectangle 2"/>
          <p:cNvSpPr>
            <a:spLocks noGrp="1" noRot="1" noChangeAspect="1" noChangeArrowheads="1" noTextEdit="1"/>
          </p:cNvSpPr>
          <p:nvPr>
            <p:ph type="sldImg"/>
          </p:nvPr>
        </p:nvSpPr>
        <p:spPr>
          <a:xfrm>
            <a:off x="1150938" y="692150"/>
            <a:ext cx="4556125" cy="3416300"/>
          </a:xfrm>
          <a:ln cap="flat"/>
        </p:spPr>
      </p:sp>
      <p:sp>
        <p:nvSpPr>
          <p:cNvPr id="65540"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5"/>
          <p:cNvSpPr>
            <a:spLocks noGrp="1" noChangeArrowheads="1"/>
          </p:cNvSpPr>
          <p:nvPr>
            <p:ph type="sldNum" sz="quarter" idx="5"/>
          </p:nvPr>
        </p:nvSpPr>
        <p:spPr>
          <a:noFill/>
        </p:spPr>
        <p:txBody>
          <a:bodyPr/>
          <a:lstStyle/>
          <a:p>
            <a:fld id="{0FEAE970-6E86-4EA7-9E0D-73C0A7E68354}" type="slidenum">
              <a:rPr lang="en-US" smtClean="0"/>
              <a:pPr/>
              <a:t>20</a:t>
            </a:fld>
            <a:endParaRPr lang="en-US" smtClean="0"/>
          </a:p>
        </p:txBody>
      </p:sp>
      <p:sp>
        <p:nvSpPr>
          <p:cNvPr id="73731" name="Rectangle 2"/>
          <p:cNvSpPr>
            <a:spLocks noGrp="1" noRot="1" noChangeAspect="1" noChangeArrowheads="1" noTextEdit="1"/>
          </p:cNvSpPr>
          <p:nvPr>
            <p:ph type="sldImg"/>
          </p:nvPr>
        </p:nvSpPr>
        <p:spPr>
          <a:xfrm>
            <a:off x="1150938" y="692150"/>
            <a:ext cx="4556125" cy="3416300"/>
          </a:xfrm>
          <a:ln/>
        </p:spPr>
      </p:sp>
      <p:sp>
        <p:nvSpPr>
          <p:cNvPr id="73732" name="Rectangle 3"/>
          <p:cNvSpPr>
            <a:spLocks noGrp="1" noChangeArrowheads="1"/>
          </p:cNvSpPr>
          <p:nvPr>
            <p:ph type="body" idx="1"/>
          </p:nvPr>
        </p:nvSpPr>
        <p:spPr>
          <a:noFill/>
          <a:ln/>
        </p:spPr>
        <p:txBody>
          <a:bodyPr/>
          <a:lstStyle/>
          <a:p>
            <a:endParaRPr lang="en-US" b="0" dirty="0"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5"/>
          <p:cNvSpPr>
            <a:spLocks noGrp="1" noChangeArrowheads="1"/>
          </p:cNvSpPr>
          <p:nvPr>
            <p:ph type="sldNum" sz="quarter" idx="5"/>
          </p:nvPr>
        </p:nvSpPr>
        <p:spPr>
          <a:noFill/>
        </p:spPr>
        <p:txBody>
          <a:bodyPr/>
          <a:lstStyle/>
          <a:p>
            <a:fld id="{0FEAE970-6E86-4EA7-9E0D-73C0A7E68354}" type="slidenum">
              <a:rPr lang="en-US" smtClean="0"/>
              <a:pPr/>
              <a:t>21</a:t>
            </a:fld>
            <a:endParaRPr lang="en-US" smtClean="0"/>
          </a:p>
        </p:txBody>
      </p:sp>
      <p:sp>
        <p:nvSpPr>
          <p:cNvPr id="73731" name="Rectangle 2"/>
          <p:cNvSpPr>
            <a:spLocks noGrp="1" noRot="1" noChangeAspect="1" noChangeArrowheads="1" noTextEdit="1"/>
          </p:cNvSpPr>
          <p:nvPr>
            <p:ph type="sldImg"/>
          </p:nvPr>
        </p:nvSpPr>
        <p:spPr>
          <a:xfrm>
            <a:off x="1150938" y="692150"/>
            <a:ext cx="4556125" cy="3416300"/>
          </a:xfrm>
          <a:ln/>
        </p:spPr>
      </p:sp>
      <p:sp>
        <p:nvSpPr>
          <p:cNvPr id="73732" name="Rectangle 3"/>
          <p:cNvSpPr>
            <a:spLocks noGrp="1" noChangeArrowheads="1"/>
          </p:cNvSpPr>
          <p:nvPr>
            <p:ph type="body" idx="1"/>
          </p:nvPr>
        </p:nvSpPr>
        <p:spPr>
          <a:noFill/>
          <a:ln/>
        </p:spPr>
        <p:txBody>
          <a:bodyPr/>
          <a:lstStyle/>
          <a:p>
            <a:endParaRPr lang="en-US" b="0" dirty="0"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5"/>
          <p:cNvSpPr>
            <a:spLocks noGrp="1" noChangeArrowheads="1"/>
          </p:cNvSpPr>
          <p:nvPr>
            <p:ph type="sldNum" sz="quarter" idx="5"/>
          </p:nvPr>
        </p:nvSpPr>
        <p:spPr>
          <a:noFill/>
        </p:spPr>
        <p:txBody>
          <a:bodyPr/>
          <a:lstStyle/>
          <a:p>
            <a:fld id="{96CF3A32-53D9-4803-8CFB-DA4666A676D4}" type="slidenum">
              <a:rPr lang="en-US" smtClean="0"/>
              <a:pPr/>
              <a:t>22</a:t>
            </a:fld>
            <a:endParaRPr lang="en-US" smtClean="0"/>
          </a:p>
        </p:txBody>
      </p:sp>
      <p:sp>
        <p:nvSpPr>
          <p:cNvPr id="83971" name="Rectangle 2"/>
          <p:cNvSpPr>
            <a:spLocks noGrp="1" noRot="1" noChangeAspect="1" noChangeArrowheads="1" noTextEdit="1"/>
          </p:cNvSpPr>
          <p:nvPr>
            <p:ph type="sldImg"/>
          </p:nvPr>
        </p:nvSpPr>
        <p:spPr>
          <a:xfrm>
            <a:off x="1150938" y="692150"/>
            <a:ext cx="4556125" cy="3416300"/>
          </a:xfrm>
          <a:ln cap="flat"/>
        </p:spPr>
      </p:sp>
      <p:sp>
        <p:nvSpPr>
          <p:cNvPr id="83972" name="Rectangle 3"/>
          <p:cNvSpPr>
            <a:spLocks noGrp="1" noChangeArrowheads="1"/>
          </p:cNvSpPr>
          <p:nvPr>
            <p:ph type="body" idx="1"/>
          </p:nvPr>
        </p:nvSpPr>
        <p:spPr>
          <a:noFill/>
          <a:ln/>
        </p:spPr>
        <p:txBody>
          <a:bodyPr/>
          <a:lstStyle/>
          <a:p>
            <a:endParaRPr lang="en-US" dirty="0"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5"/>
          <p:cNvSpPr>
            <a:spLocks noGrp="1" noChangeArrowheads="1"/>
          </p:cNvSpPr>
          <p:nvPr>
            <p:ph type="sldNum" sz="quarter" idx="5"/>
          </p:nvPr>
        </p:nvSpPr>
        <p:spPr>
          <a:noFill/>
        </p:spPr>
        <p:txBody>
          <a:bodyPr/>
          <a:lstStyle/>
          <a:p>
            <a:fld id="{96CF3A32-53D9-4803-8CFB-DA4666A676D4}" type="slidenum">
              <a:rPr lang="en-US" smtClean="0"/>
              <a:pPr/>
              <a:t>23</a:t>
            </a:fld>
            <a:endParaRPr lang="en-US" smtClean="0"/>
          </a:p>
        </p:txBody>
      </p:sp>
      <p:sp>
        <p:nvSpPr>
          <p:cNvPr id="83971" name="Rectangle 2"/>
          <p:cNvSpPr>
            <a:spLocks noGrp="1" noRot="1" noChangeAspect="1" noChangeArrowheads="1" noTextEdit="1"/>
          </p:cNvSpPr>
          <p:nvPr>
            <p:ph type="sldImg"/>
          </p:nvPr>
        </p:nvSpPr>
        <p:spPr>
          <a:xfrm>
            <a:off x="1150938" y="692150"/>
            <a:ext cx="4556125" cy="3416300"/>
          </a:xfrm>
          <a:ln cap="flat"/>
        </p:spPr>
      </p:sp>
      <p:sp>
        <p:nvSpPr>
          <p:cNvPr id="83972"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5"/>
          <p:cNvSpPr>
            <a:spLocks noGrp="1" noChangeArrowheads="1"/>
          </p:cNvSpPr>
          <p:nvPr>
            <p:ph type="sldNum" sz="quarter" idx="5"/>
          </p:nvPr>
        </p:nvSpPr>
        <p:spPr>
          <a:noFill/>
        </p:spPr>
        <p:txBody>
          <a:bodyPr/>
          <a:lstStyle/>
          <a:p>
            <a:fld id="{96CF3A32-53D9-4803-8CFB-DA4666A676D4}" type="slidenum">
              <a:rPr lang="en-US" smtClean="0"/>
              <a:pPr/>
              <a:t>24</a:t>
            </a:fld>
            <a:endParaRPr lang="en-US" smtClean="0"/>
          </a:p>
        </p:txBody>
      </p:sp>
      <p:sp>
        <p:nvSpPr>
          <p:cNvPr id="83971" name="Rectangle 2"/>
          <p:cNvSpPr>
            <a:spLocks noGrp="1" noRot="1" noChangeAspect="1" noChangeArrowheads="1" noTextEdit="1"/>
          </p:cNvSpPr>
          <p:nvPr>
            <p:ph type="sldImg"/>
          </p:nvPr>
        </p:nvSpPr>
        <p:spPr>
          <a:xfrm>
            <a:off x="1150938" y="692150"/>
            <a:ext cx="4556125" cy="3416300"/>
          </a:xfrm>
          <a:ln cap="flat"/>
        </p:spPr>
      </p:sp>
      <p:sp>
        <p:nvSpPr>
          <p:cNvPr id="83972"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5"/>
          <p:cNvSpPr>
            <a:spLocks noGrp="1" noChangeArrowheads="1"/>
          </p:cNvSpPr>
          <p:nvPr>
            <p:ph type="sldNum" sz="quarter" idx="5"/>
          </p:nvPr>
        </p:nvSpPr>
        <p:spPr>
          <a:noFill/>
        </p:spPr>
        <p:txBody>
          <a:bodyPr/>
          <a:lstStyle/>
          <a:p>
            <a:fld id="{96CF3A32-53D9-4803-8CFB-DA4666A676D4}" type="slidenum">
              <a:rPr lang="en-US" smtClean="0"/>
              <a:pPr/>
              <a:t>25</a:t>
            </a:fld>
            <a:endParaRPr lang="en-US" smtClean="0"/>
          </a:p>
        </p:txBody>
      </p:sp>
      <p:sp>
        <p:nvSpPr>
          <p:cNvPr id="83971" name="Rectangle 2"/>
          <p:cNvSpPr>
            <a:spLocks noGrp="1" noRot="1" noChangeAspect="1" noChangeArrowheads="1" noTextEdit="1"/>
          </p:cNvSpPr>
          <p:nvPr>
            <p:ph type="sldImg"/>
          </p:nvPr>
        </p:nvSpPr>
        <p:spPr>
          <a:xfrm>
            <a:off x="1150938" y="692150"/>
            <a:ext cx="4556125" cy="3416300"/>
          </a:xfrm>
          <a:ln cap="flat"/>
        </p:spPr>
      </p:sp>
      <p:sp>
        <p:nvSpPr>
          <p:cNvPr id="83972"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5"/>
          <p:cNvSpPr>
            <a:spLocks noGrp="1" noChangeArrowheads="1"/>
          </p:cNvSpPr>
          <p:nvPr>
            <p:ph type="sldNum" sz="quarter" idx="5"/>
          </p:nvPr>
        </p:nvSpPr>
        <p:spPr>
          <a:noFill/>
        </p:spPr>
        <p:txBody>
          <a:bodyPr/>
          <a:lstStyle/>
          <a:p>
            <a:fld id="{7511CE66-C6C7-4719-A549-DB2E51A66BC1}" type="slidenum">
              <a:rPr lang="en-US" smtClean="0"/>
              <a:pPr/>
              <a:t>26</a:t>
            </a:fld>
            <a:endParaRPr lang="en-US" smtClean="0"/>
          </a:p>
        </p:txBody>
      </p:sp>
      <p:sp>
        <p:nvSpPr>
          <p:cNvPr id="84995" name="Rectangle 2"/>
          <p:cNvSpPr>
            <a:spLocks noGrp="1" noRot="1" noChangeAspect="1" noChangeArrowheads="1" noTextEdit="1"/>
          </p:cNvSpPr>
          <p:nvPr>
            <p:ph type="sldImg"/>
          </p:nvPr>
        </p:nvSpPr>
        <p:spPr>
          <a:xfrm>
            <a:off x="1150938" y="692150"/>
            <a:ext cx="4556125" cy="3416300"/>
          </a:xfrm>
          <a:ln cap="flat"/>
        </p:spPr>
      </p:sp>
      <p:sp>
        <p:nvSpPr>
          <p:cNvPr id="84996"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5"/>
          <p:cNvSpPr>
            <a:spLocks noGrp="1" noChangeArrowheads="1"/>
          </p:cNvSpPr>
          <p:nvPr>
            <p:ph type="sldNum" sz="quarter" idx="5"/>
          </p:nvPr>
        </p:nvSpPr>
        <p:spPr>
          <a:noFill/>
        </p:spPr>
        <p:txBody>
          <a:bodyPr/>
          <a:lstStyle/>
          <a:p>
            <a:fld id="{D03D9234-BCDB-4371-B21E-FB5B2869267B}" type="slidenum">
              <a:rPr lang="en-US" smtClean="0"/>
              <a:pPr/>
              <a:t>27</a:t>
            </a:fld>
            <a:endParaRPr lang="en-US" smtClean="0"/>
          </a:p>
        </p:txBody>
      </p:sp>
      <p:sp>
        <p:nvSpPr>
          <p:cNvPr id="86019" name="Rectangle 2"/>
          <p:cNvSpPr>
            <a:spLocks noGrp="1" noRot="1" noChangeAspect="1" noChangeArrowheads="1" noTextEdit="1"/>
          </p:cNvSpPr>
          <p:nvPr>
            <p:ph type="sldImg"/>
          </p:nvPr>
        </p:nvSpPr>
        <p:spPr>
          <a:xfrm>
            <a:off x="1150938" y="692150"/>
            <a:ext cx="4556125" cy="3416300"/>
          </a:xfrm>
          <a:ln cap="flat"/>
        </p:spPr>
      </p:sp>
      <p:sp>
        <p:nvSpPr>
          <p:cNvPr id="86020"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5"/>
          <p:cNvSpPr>
            <a:spLocks noGrp="1" noChangeArrowheads="1"/>
          </p:cNvSpPr>
          <p:nvPr>
            <p:ph type="sldNum" sz="quarter" idx="5"/>
          </p:nvPr>
        </p:nvSpPr>
        <p:spPr>
          <a:noFill/>
        </p:spPr>
        <p:txBody>
          <a:bodyPr/>
          <a:lstStyle/>
          <a:p>
            <a:fld id="{849BD598-CF68-4CD5-9840-0A39E561F2F1}" type="slidenum">
              <a:rPr lang="en-US" smtClean="0"/>
              <a:pPr/>
              <a:t>28</a:t>
            </a:fld>
            <a:endParaRPr lang="en-US" smtClean="0"/>
          </a:p>
        </p:txBody>
      </p:sp>
      <p:sp>
        <p:nvSpPr>
          <p:cNvPr id="87043" name="Rectangle 2"/>
          <p:cNvSpPr>
            <a:spLocks noGrp="1" noRot="1" noChangeAspect="1" noChangeArrowheads="1" noTextEdit="1"/>
          </p:cNvSpPr>
          <p:nvPr>
            <p:ph type="sldImg"/>
          </p:nvPr>
        </p:nvSpPr>
        <p:spPr>
          <a:xfrm>
            <a:off x="1150938" y="692150"/>
            <a:ext cx="4556125" cy="3416300"/>
          </a:xfrm>
          <a:ln cap="flat"/>
        </p:spPr>
      </p:sp>
      <p:sp>
        <p:nvSpPr>
          <p:cNvPr id="87044"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5"/>
          <p:cNvSpPr>
            <a:spLocks noGrp="1" noChangeArrowheads="1"/>
          </p:cNvSpPr>
          <p:nvPr>
            <p:ph type="sldNum" sz="quarter" idx="5"/>
          </p:nvPr>
        </p:nvSpPr>
        <p:spPr>
          <a:noFill/>
        </p:spPr>
        <p:txBody>
          <a:bodyPr/>
          <a:lstStyle/>
          <a:p>
            <a:fld id="{849BD598-CF68-4CD5-9840-0A39E561F2F1}" type="slidenum">
              <a:rPr lang="en-US" smtClean="0"/>
              <a:pPr/>
              <a:t>29</a:t>
            </a:fld>
            <a:endParaRPr lang="en-US" smtClean="0"/>
          </a:p>
        </p:txBody>
      </p:sp>
      <p:sp>
        <p:nvSpPr>
          <p:cNvPr id="87043" name="Rectangle 2"/>
          <p:cNvSpPr>
            <a:spLocks noGrp="1" noRot="1" noChangeAspect="1" noChangeArrowheads="1" noTextEdit="1"/>
          </p:cNvSpPr>
          <p:nvPr>
            <p:ph type="sldImg"/>
          </p:nvPr>
        </p:nvSpPr>
        <p:spPr>
          <a:xfrm>
            <a:off x="1150938" y="692150"/>
            <a:ext cx="4556125" cy="3416300"/>
          </a:xfrm>
          <a:ln cap="flat"/>
        </p:spPr>
      </p:sp>
      <p:sp>
        <p:nvSpPr>
          <p:cNvPr id="87044"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5"/>
          <p:cNvSpPr>
            <a:spLocks noGrp="1" noChangeArrowheads="1"/>
          </p:cNvSpPr>
          <p:nvPr>
            <p:ph type="sldNum" sz="quarter" idx="5"/>
          </p:nvPr>
        </p:nvSpPr>
        <p:spPr>
          <a:noFill/>
        </p:spPr>
        <p:txBody>
          <a:bodyPr/>
          <a:lstStyle/>
          <a:p>
            <a:fld id="{BFE0F0D0-BF9C-4006-9D0D-4C8D0588C745}" type="slidenum">
              <a:rPr lang="en-US" smtClean="0"/>
              <a:pPr/>
              <a:t>3</a:t>
            </a:fld>
            <a:endParaRPr lang="en-US" smtClean="0"/>
          </a:p>
        </p:txBody>
      </p:sp>
      <p:sp>
        <p:nvSpPr>
          <p:cNvPr id="66563" name="Rectangle 2"/>
          <p:cNvSpPr>
            <a:spLocks noGrp="1" noRot="1" noChangeAspect="1" noChangeArrowheads="1" noTextEdit="1"/>
          </p:cNvSpPr>
          <p:nvPr>
            <p:ph type="sldImg"/>
          </p:nvPr>
        </p:nvSpPr>
        <p:spPr>
          <a:xfrm>
            <a:off x="1150938" y="692150"/>
            <a:ext cx="4556125" cy="3416300"/>
          </a:xfrm>
          <a:ln/>
        </p:spPr>
      </p:sp>
      <p:sp>
        <p:nvSpPr>
          <p:cNvPr id="66564"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5"/>
          <p:cNvSpPr>
            <a:spLocks noGrp="1" noChangeArrowheads="1"/>
          </p:cNvSpPr>
          <p:nvPr>
            <p:ph type="sldNum" sz="quarter" idx="5"/>
          </p:nvPr>
        </p:nvSpPr>
        <p:spPr>
          <a:noFill/>
        </p:spPr>
        <p:txBody>
          <a:bodyPr/>
          <a:lstStyle/>
          <a:p>
            <a:fld id="{0FEAE970-6E86-4EA7-9E0D-73C0A7E68354}" type="slidenum">
              <a:rPr lang="en-US" smtClean="0"/>
              <a:pPr/>
              <a:t>30</a:t>
            </a:fld>
            <a:endParaRPr lang="en-US" smtClean="0"/>
          </a:p>
        </p:txBody>
      </p:sp>
      <p:sp>
        <p:nvSpPr>
          <p:cNvPr id="73731" name="Rectangle 2"/>
          <p:cNvSpPr>
            <a:spLocks noGrp="1" noRot="1" noChangeAspect="1" noChangeArrowheads="1" noTextEdit="1"/>
          </p:cNvSpPr>
          <p:nvPr>
            <p:ph type="sldImg"/>
          </p:nvPr>
        </p:nvSpPr>
        <p:spPr>
          <a:xfrm>
            <a:off x="1150938" y="692150"/>
            <a:ext cx="4556125" cy="3416300"/>
          </a:xfrm>
          <a:ln/>
        </p:spPr>
      </p:sp>
      <p:sp>
        <p:nvSpPr>
          <p:cNvPr id="73732" name="Rectangle 3"/>
          <p:cNvSpPr>
            <a:spLocks noGrp="1" noChangeArrowheads="1"/>
          </p:cNvSpPr>
          <p:nvPr>
            <p:ph type="body" idx="1"/>
          </p:nvPr>
        </p:nvSpPr>
        <p:spPr>
          <a:noFill/>
          <a:ln/>
        </p:spPr>
        <p:txBody>
          <a:bodyPr/>
          <a:lstStyle/>
          <a:p>
            <a:endParaRPr lang="en-US" b="0" dirty="0"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5"/>
          <p:cNvSpPr>
            <a:spLocks noGrp="1" noChangeArrowheads="1"/>
          </p:cNvSpPr>
          <p:nvPr>
            <p:ph type="sldNum" sz="quarter" idx="5"/>
          </p:nvPr>
        </p:nvSpPr>
        <p:spPr>
          <a:noFill/>
        </p:spPr>
        <p:txBody>
          <a:bodyPr/>
          <a:lstStyle/>
          <a:p>
            <a:fld id="{350F902A-4A0D-4191-BF77-41808503A169}" type="slidenum">
              <a:rPr lang="en-US" smtClean="0"/>
              <a:pPr/>
              <a:t>31</a:t>
            </a:fld>
            <a:endParaRPr lang="en-US" smtClean="0"/>
          </a:p>
        </p:txBody>
      </p:sp>
      <p:sp>
        <p:nvSpPr>
          <p:cNvPr id="89091" name="Rectangle 2"/>
          <p:cNvSpPr>
            <a:spLocks noGrp="1" noRot="1" noChangeAspect="1" noChangeArrowheads="1" noTextEdit="1"/>
          </p:cNvSpPr>
          <p:nvPr>
            <p:ph type="sldImg"/>
          </p:nvPr>
        </p:nvSpPr>
        <p:spPr>
          <a:xfrm>
            <a:off x="1150938" y="692150"/>
            <a:ext cx="4556125" cy="3416300"/>
          </a:xfrm>
          <a:ln cap="flat"/>
        </p:spPr>
      </p:sp>
      <p:sp>
        <p:nvSpPr>
          <p:cNvPr id="89092" name="Rectangle 3"/>
          <p:cNvSpPr>
            <a:spLocks noGrp="1" noChangeArrowheads="1"/>
          </p:cNvSpPr>
          <p:nvPr>
            <p:ph type="body" idx="1"/>
          </p:nvPr>
        </p:nvSpPr>
        <p:spPr>
          <a:noFill/>
          <a:ln/>
        </p:spPr>
        <p:txBody>
          <a:bodyPr/>
          <a:lstStyle/>
          <a:p>
            <a:endParaRPr lang="en-US" dirty="0"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5"/>
          <p:cNvSpPr>
            <a:spLocks noGrp="1" noChangeArrowheads="1"/>
          </p:cNvSpPr>
          <p:nvPr>
            <p:ph type="sldNum" sz="quarter" idx="5"/>
          </p:nvPr>
        </p:nvSpPr>
        <p:spPr>
          <a:noFill/>
        </p:spPr>
        <p:txBody>
          <a:bodyPr/>
          <a:lstStyle/>
          <a:p>
            <a:fld id="{F4864E25-4CEA-4A4E-9846-BF889FB90BC8}" type="slidenum">
              <a:rPr lang="en-US" smtClean="0"/>
              <a:pPr/>
              <a:t>32</a:t>
            </a:fld>
            <a:endParaRPr lang="en-US" smtClean="0"/>
          </a:p>
        </p:txBody>
      </p:sp>
      <p:sp>
        <p:nvSpPr>
          <p:cNvPr id="90115" name="Rectangle 2"/>
          <p:cNvSpPr>
            <a:spLocks noGrp="1" noRot="1" noChangeAspect="1" noChangeArrowheads="1" noTextEdit="1"/>
          </p:cNvSpPr>
          <p:nvPr>
            <p:ph type="sldImg"/>
          </p:nvPr>
        </p:nvSpPr>
        <p:spPr>
          <a:xfrm>
            <a:off x="1150938" y="692150"/>
            <a:ext cx="4556125" cy="3416300"/>
          </a:xfrm>
          <a:ln cap="flat"/>
        </p:spPr>
      </p:sp>
      <p:sp>
        <p:nvSpPr>
          <p:cNvPr id="90116" name="Rectangle 3"/>
          <p:cNvSpPr>
            <a:spLocks noGrp="1" noChangeArrowheads="1"/>
          </p:cNvSpPr>
          <p:nvPr>
            <p:ph type="body" idx="1"/>
          </p:nvPr>
        </p:nvSpPr>
        <p:spPr>
          <a:noFill/>
          <a:ln/>
        </p:spPr>
        <p:txBody>
          <a:bodyPr/>
          <a:lstStyle/>
          <a:p>
            <a:endParaRPr lang="en-US" dirty="0"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5"/>
          <p:cNvSpPr>
            <a:spLocks noGrp="1" noChangeArrowheads="1"/>
          </p:cNvSpPr>
          <p:nvPr>
            <p:ph type="sldNum" sz="quarter" idx="5"/>
          </p:nvPr>
        </p:nvSpPr>
        <p:spPr>
          <a:noFill/>
        </p:spPr>
        <p:txBody>
          <a:bodyPr/>
          <a:lstStyle/>
          <a:p>
            <a:fld id="{086EA25F-A7C4-44B8-915C-84A7292D9B6D}" type="slidenum">
              <a:rPr lang="en-US" smtClean="0"/>
              <a:pPr/>
              <a:t>33</a:t>
            </a:fld>
            <a:endParaRPr lang="en-US" smtClean="0"/>
          </a:p>
        </p:txBody>
      </p:sp>
      <p:sp>
        <p:nvSpPr>
          <p:cNvPr id="91139" name="Rectangle 2"/>
          <p:cNvSpPr>
            <a:spLocks noGrp="1" noRot="1" noChangeAspect="1" noChangeArrowheads="1" noTextEdit="1"/>
          </p:cNvSpPr>
          <p:nvPr>
            <p:ph type="sldImg"/>
          </p:nvPr>
        </p:nvSpPr>
        <p:spPr>
          <a:xfrm>
            <a:off x="1150938" y="692150"/>
            <a:ext cx="4556125" cy="3416300"/>
          </a:xfrm>
          <a:ln cap="flat"/>
        </p:spPr>
      </p:sp>
      <p:sp>
        <p:nvSpPr>
          <p:cNvPr id="91140"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5"/>
          <p:cNvSpPr>
            <a:spLocks noGrp="1" noChangeArrowheads="1"/>
          </p:cNvSpPr>
          <p:nvPr>
            <p:ph type="sldNum" sz="quarter" idx="5"/>
          </p:nvPr>
        </p:nvSpPr>
        <p:spPr>
          <a:noFill/>
        </p:spPr>
        <p:txBody>
          <a:bodyPr/>
          <a:lstStyle/>
          <a:p>
            <a:fld id="{96CF3A32-53D9-4803-8CFB-DA4666A676D4}" type="slidenum">
              <a:rPr lang="en-US" smtClean="0"/>
              <a:pPr/>
              <a:t>34</a:t>
            </a:fld>
            <a:endParaRPr lang="en-US" smtClean="0"/>
          </a:p>
        </p:txBody>
      </p:sp>
      <p:sp>
        <p:nvSpPr>
          <p:cNvPr id="83971" name="Rectangle 2"/>
          <p:cNvSpPr>
            <a:spLocks noGrp="1" noRot="1" noChangeAspect="1" noChangeArrowheads="1" noTextEdit="1"/>
          </p:cNvSpPr>
          <p:nvPr>
            <p:ph type="sldImg"/>
          </p:nvPr>
        </p:nvSpPr>
        <p:spPr>
          <a:xfrm>
            <a:off x="1150938" y="692150"/>
            <a:ext cx="4556125" cy="3416300"/>
          </a:xfrm>
          <a:ln cap="flat"/>
        </p:spPr>
      </p:sp>
      <p:sp>
        <p:nvSpPr>
          <p:cNvPr id="83972" name="Rectangle 3"/>
          <p:cNvSpPr>
            <a:spLocks noGrp="1" noChangeArrowheads="1"/>
          </p:cNvSpPr>
          <p:nvPr>
            <p:ph type="body" idx="1"/>
          </p:nvPr>
        </p:nvSpPr>
        <p:spPr>
          <a:noFill/>
          <a:ln/>
        </p:spPr>
        <p:txBody>
          <a:bodyPr/>
          <a:lstStyle/>
          <a:p>
            <a:endParaRPr lang="en-US" dirty="0"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5"/>
          <p:cNvSpPr>
            <a:spLocks noGrp="1" noChangeArrowheads="1"/>
          </p:cNvSpPr>
          <p:nvPr>
            <p:ph type="sldNum" sz="quarter" idx="5"/>
          </p:nvPr>
        </p:nvSpPr>
        <p:spPr>
          <a:noFill/>
        </p:spPr>
        <p:txBody>
          <a:bodyPr/>
          <a:lstStyle/>
          <a:p>
            <a:fld id="{26D19E3F-45D3-467F-B2F1-D27DB0754813}" type="slidenum">
              <a:rPr lang="en-US" smtClean="0"/>
              <a:pPr/>
              <a:t>35</a:t>
            </a:fld>
            <a:endParaRPr lang="en-US" smtClean="0"/>
          </a:p>
        </p:txBody>
      </p:sp>
      <p:sp>
        <p:nvSpPr>
          <p:cNvPr id="92163" name="Rectangle 2"/>
          <p:cNvSpPr>
            <a:spLocks noGrp="1" noRot="1" noChangeAspect="1" noChangeArrowheads="1" noTextEdit="1"/>
          </p:cNvSpPr>
          <p:nvPr>
            <p:ph type="sldImg"/>
          </p:nvPr>
        </p:nvSpPr>
        <p:spPr>
          <a:xfrm>
            <a:off x="1150938" y="692150"/>
            <a:ext cx="4556125" cy="3416300"/>
          </a:xfrm>
          <a:ln cap="flat"/>
        </p:spPr>
      </p:sp>
      <p:sp>
        <p:nvSpPr>
          <p:cNvPr id="92164"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5"/>
          <p:cNvSpPr>
            <a:spLocks noGrp="1" noChangeArrowheads="1"/>
          </p:cNvSpPr>
          <p:nvPr>
            <p:ph type="sldNum" sz="quarter" idx="5"/>
          </p:nvPr>
        </p:nvSpPr>
        <p:spPr>
          <a:noFill/>
        </p:spPr>
        <p:txBody>
          <a:bodyPr/>
          <a:lstStyle/>
          <a:p>
            <a:fld id="{A789008D-CA26-4187-B3A1-F37ADA558B62}" type="slidenum">
              <a:rPr lang="en-US" smtClean="0"/>
              <a:pPr/>
              <a:t>37</a:t>
            </a:fld>
            <a:endParaRPr lang="en-US" smtClean="0"/>
          </a:p>
        </p:txBody>
      </p:sp>
      <p:sp>
        <p:nvSpPr>
          <p:cNvPr id="94211" name="Rectangle 2"/>
          <p:cNvSpPr>
            <a:spLocks noGrp="1" noRot="1" noChangeAspect="1" noChangeArrowheads="1" noTextEdit="1"/>
          </p:cNvSpPr>
          <p:nvPr>
            <p:ph type="sldImg"/>
          </p:nvPr>
        </p:nvSpPr>
        <p:spPr>
          <a:xfrm>
            <a:off x="1150938" y="692150"/>
            <a:ext cx="4556125" cy="3416300"/>
          </a:xfrm>
          <a:ln cap="flat"/>
        </p:spPr>
      </p:sp>
      <p:sp>
        <p:nvSpPr>
          <p:cNvPr id="94212"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5"/>
          <p:cNvSpPr>
            <a:spLocks noGrp="1" noChangeArrowheads="1"/>
          </p:cNvSpPr>
          <p:nvPr>
            <p:ph type="sldNum" sz="quarter" idx="5"/>
          </p:nvPr>
        </p:nvSpPr>
        <p:spPr>
          <a:noFill/>
        </p:spPr>
        <p:txBody>
          <a:bodyPr/>
          <a:lstStyle/>
          <a:p>
            <a:fld id="{07FC0C52-9F32-400C-A459-0F426DA2AF49}" type="slidenum">
              <a:rPr lang="en-US" smtClean="0"/>
              <a:pPr/>
              <a:t>38</a:t>
            </a:fld>
            <a:endParaRPr lang="en-US" smtClean="0"/>
          </a:p>
        </p:txBody>
      </p:sp>
      <p:sp>
        <p:nvSpPr>
          <p:cNvPr id="95235" name="Rectangle 2"/>
          <p:cNvSpPr>
            <a:spLocks noGrp="1" noRot="1" noChangeAspect="1" noChangeArrowheads="1" noTextEdit="1"/>
          </p:cNvSpPr>
          <p:nvPr>
            <p:ph type="sldImg"/>
          </p:nvPr>
        </p:nvSpPr>
        <p:spPr>
          <a:xfrm>
            <a:off x="1150938" y="692150"/>
            <a:ext cx="4556125" cy="3416300"/>
          </a:xfrm>
          <a:ln cap="flat"/>
        </p:spPr>
      </p:sp>
      <p:sp>
        <p:nvSpPr>
          <p:cNvPr id="95236"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5"/>
          <p:cNvSpPr>
            <a:spLocks noGrp="1" noChangeArrowheads="1"/>
          </p:cNvSpPr>
          <p:nvPr>
            <p:ph type="sldNum" sz="quarter" idx="5"/>
          </p:nvPr>
        </p:nvSpPr>
        <p:spPr>
          <a:noFill/>
        </p:spPr>
        <p:txBody>
          <a:bodyPr/>
          <a:lstStyle/>
          <a:p>
            <a:fld id="{C9DF1B1E-C09C-47F0-9834-82CC07B8DB69}" type="slidenum">
              <a:rPr lang="en-US" smtClean="0"/>
              <a:pPr/>
              <a:t>39</a:t>
            </a:fld>
            <a:endParaRPr lang="en-US" smtClean="0"/>
          </a:p>
        </p:txBody>
      </p:sp>
      <p:sp>
        <p:nvSpPr>
          <p:cNvPr id="96259" name="Rectangle 2"/>
          <p:cNvSpPr>
            <a:spLocks noGrp="1" noRot="1" noChangeAspect="1" noChangeArrowheads="1" noTextEdit="1"/>
          </p:cNvSpPr>
          <p:nvPr>
            <p:ph type="sldImg"/>
          </p:nvPr>
        </p:nvSpPr>
        <p:spPr>
          <a:xfrm>
            <a:off x="1150938" y="692150"/>
            <a:ext cx="4556125" cy="3416300"/>
          </a:xfrm>
          <a:ln cap="flat"/>
        </p:spPr>
      </p:sp>
      <p:sp>
        <p:nvSpPr>
          <p:cNvPr id="96260"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5"/>
          <p:cNvSpPr>
            <a:spLocks noGrp="1" noChangeArrowheads="1"/>
          </p:cNvSpPr>
          <p:nvPr>
            <p:ph type="sldNum" sz="quarter" idx="5"/>
          </p:nvPr>
        </p:nvSpPr>
        <p:spPr>
          <a:noFill/>
        </p:spPr>
        <p:txBody>
          <a:bodyPr/>
          <a:lstStyle/>
          <a:p>
            <a:fld id="{BE208AF6-E610-4238-BB5C-9786F80A72E3}" type="slidenum">
              <a:rPr lang="en-US" smtClean="0"/>
              <a:pPr/>
              <a:t>40</a:t>
            </a:fld>
            <a:endParaRPr lang="en-US" smtClean="0"/>
          </a:p>
        </p:txBody>
      </p:sp>
      <p:sp>
        <p:nvSpPr>
          <p:cNvPr id="98307" name="Rectangle 2"/>
          <p:cNvSpPr>
            <a:spLocks noGrp="1" noRot="1" noChangeAspect="1" noChangeArrowheads="1" noTextEdit="1"/>
          </p:cNvSpPr>
          <p:nvPr>
            <p:ph type="sldImg"/>
          </p:nvPr>
        </p:nvSpPr>
        <p:spPr>
          <a:xfrm>
            <a:off x="1150938" y="692150"/>
            <a:ext cx="4556125" cy="3416300"/>
          </a:xfrm>
          <a:ln/>
        </p:spPr>
      </p:sp>
      <p:sp>
        <p:nvSpPr>
          <p:cNvPr id="98308" name="Rectangle 3"/>
          <p:cNvSpPr>
            <a:spLocks noGrp="1" noChangeArrowheads="1"/>
          </p:cNvSpPr>
          <p:nvPr>
            <p:ph type="body" idx="1"/>
          </p:nvPr>
        </p:nvSpPr>
        <p:spPr>
          <a:noFill/>
          <a:ln/>
        </p:spPr>
        <p:txBody>
          <a:bodyPr/>
          <a:lstStyle/>
          <a:p>
            <a:endParaRPr lang="en-US"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5"/>
          <p:cNvSpPr>
            <a:spLocks noGrp="1" noChangeArrowheads="1"/>
          </p:cNvSpPr>
          <p:nvPr>
            <p:ph type="sldNum" sz="quarter" idx="5"/>
          </p:nvPr>
        </p:nvSpPr>
        <p:spPr>
          <a:noFill/>
        </p:spPr>
        <p:txBody>
          <a:bodyPr/>
          <a:lstStyle/>
          <a:p>
            <a:fld id="{98B8A574-F6C8-4E4F-842E-ACEFC59D1443}" type="slidenum">
              <a:rPr lang="en-US" smtClean="0"/>
              <a:pPr/>
              <a:t>4</a:t>
            </a:fld>
            <a:endParaRPr lang="en-US" smtClean="0"/>
          </a:p>
        </p:txBody>
      </p:sp>
      <p:sp>
        <p:nvSpPr>
          <p:cNvPr id="67587" name="Rectangle 2"/>
          <p:cNvSpPr>
            <a:spLocks noGrp="1" noRot="1" noChangeAspect="1" noChangeArrowheads="1" noTextEdit="1"/>
          </p:cNvSpPr>
          <p:nvPr>
            <p:ph type="sldImg"/>
          </p:nvPr>
        </p:nvSpPr>
        <p:spPr>
          <a:xfrm>
            <a:off x="1150938" y="692150"/>
            <a:ext cx="4556125" cy="3416300"/>
          </a:xfrm>
          <a:ln cap="flat"/>
        </p:spPr>
      </p:sp>
      <p:sp>
        <p:nvSpPr>
          <p:cNvPr id="67588"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5"/>
          <p:cNvSpPr txBox="1">
            <a:spLocks noGrp="1" noChangeArrowheads="1"/>
          </p:cNvSpPr>
          <p:nvPr/>
        </p:nvSpPr>
        <p:spPr bwMode="auto">
          <a:xfrm>
            <a:off x="3886200" y="8686800"/>
            <a:ext cx="2971800" cy="457200"/>
          </a:xfrm>
          <a:prstGeom prst="rect">
            <a:avLst/>
          </a:prstGeom>
          <a:noFill/>
          <a:ln w="9525">
            <a:noFill/>
            <a:miter lim="800000"/>
            <a:headEnd/>
            <a:tailEnd/>
          </a:ln>
        </p:spPr>
        <p:txBody>
          <a:bodyPr lIns="19050" tIns="0" rIns="19050" bIns="0" anchor="b"/>
          <a:lstStyle/>
          <a:p>
            <a:pPr algn="r" eaLnBrk="0" hangingPunct="0"/>
            <a:fld id="{099DCBFC-35DD-4D71-A29B-430B39BF98E0}" type="slidenum">
              <a:rPr lang="en-US" sz="1000" i="1">
                <a:latin typeface="Times New Roman" pitchFamily="18" charset="0"/>
              </a:rPr>
              <a:pPr algn="r" eaLnBrk="0" hangingPunct="0"/>
              <a:t>41</a:t>
            </a:fld>
            <a:endParaRPr lang="en-US" sz="1000" i="1">
              <a:latin typeface="Times New Roman" pitchFamily="18" charset="0"/>
            </a:endParaRPr>
          </a:p>
        </p:txBody>
      </p:sp>
      <p:sp>
        <p:nvSpPr>
          <p:cNvPr id="139267" name="Rectangle 2"/>
          <p:cNvSpPr>
            <a:spLocks noGrp="1" noRot="1" noChangeAspect="1" noChangeArrowheads="1" noTextEdit="1"/>
          </p:cNvSpPr>
          <p:nvPr>
            <p:ph type="sldImg"/>
          </p:nvPr>
        </p:nvSpPr>
        <p:spPr>
          <a:xfrm>
            <a:off x="1150938" y="692150"/>
            <a:ext cx="4556125" cy="3416300"/>
          </a:xfrm>
          <a:ln/>
        </p:spPr>
      </p:sp>
      <p:sp>
        <p:nvSpPr>
          <p:cNvPr id="139268"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5"/>
          <p:cNvSpPr>
            <a:spLocks noGrp="1" noChangeArrowheads="1"/>
          </p:cNvSpPr>
          <p:nvPr>
            <p:ph type="sldNum" sz="quarter" idx="5"/>
          </p:nvPr>
        </p:nvSpPr>
        <p:spPr>
          <a:noFill/>
        </p:spPr>
        <p:txBody>
          <a:bodyPr/>
          <a:lstStyle/>
          <a:p>
            <a:fld id="{883514C6-D915-470D-94E9-6288E9E70B8E}" type="slidenum">
              <a:rPr lang="en-US" smtClean="0"/>
              <a:pPr/>
              <a:t>42</a:t>
            </a:fld>
            <a:endParaRPr lang="en-US" smtClean="0"/>
          </a:p>
        </p:txBody>
      </p:sp>
      <p:sp>
        <p:nvSpPr>
          <p:cNvPr id="99331" name="Rectangle 2"/>
          <p:cNvSpPr>
            <a:spLocks noGrp="1" noRot="1" noChangeAspect="1" noChangeArrowheads="1" noTextEdit="1"/>
          </p:cNvSpPr>
          <p:nvPr>
            <p:ph type="sldImg"/>
          </p:nvPr>
        </p:nvSpPr>
        <p:spPr>
          <a:xfrm>
            <a:off x="1150938" y="692150"/>
            <a:ext cx="4556125" cy="3416300"/>
          </a:xfrm>
          <a:ln cap="flat"/>
        </p:spPr>
      </p:sp>
      <p:sp>
        <p:nvSpPr>
          <p:cNvPr id="99332"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5"/>
          <p:cNvSpPr>
            <a:spLocks noGrp="1" noChangeArrowheads="1"/>
          </p:cNvSpPr>
          <p:nvPr>
            <p:ph type="sldNum" sz="quarter" idx="5"/>
          </p:nvPr>
        </p:nvSpPr>
        <p:spPr>
          <a:noFill/>
        </p:spPr>
        <p:txBody>
          <a:bodyPr/>
          <a:lstStyle/>
          <a:p>
            <a:fld id="{05934AB1-ED2C-4314-97BB-A69880C42AE1}" type="slidenum">
              <a:rPr lang="en-US" smtClean="0"/>
              <a:pPr/>
              <a:t>43</a:t>
            </a:fld>
            <a:endParaRPr lang="en-US" smtClean="0"/>
          </a:p>
        </p:txBody>
      </p:sp>
      <p:sp>
        <p:nvSpPr>
          <p:cNvPr id="100355" name="Rectangle 2"/>
          <p:cNvSpPr>
            <a:spLocks noGrp="1" noRot="1" noChangeAspect="1" noChangeArrowheads="1" noTextEdit="1"/>
          </p:cNvSpPr>
          <p:nvPr>
            <p:ph type="sldImg"/>
          </p:nvPr>
        </p:nvSpPr>
        <p:spPr>
          <a:xfrm>
            <a:off x="1150938" y="692150"/>
            <a:ext cx="4556125" cy="3416300"/>
          </a:xfrm>
          <a:ln cap="flat"/>
        </p:spPr>
      </p:sp>
      <p:sp>
        <p:nvSpPr>
          <p:cNvPr id="100356"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5"/>
          <p:cNvSpPr>
            <a:spLocks noGrp="1" noChangeArrowheads="1"/>
          </p:cNvSpPr>
          <p:nvPr>
            <p:ph type="sldNum" sz="quarter" idx="5"/>
          </p:nvPr>
        </p:nvSpPr>
        <p:spPr>
          <a:noFill/>
        </p:spPr>
        <p:txBody>
          <a:bodyPr/>
          <a:lstStyle/>
          <a:p>
            <a:fld id="{25A5E268-D735-4BAA-813A-ABA8791F61FE}" type="slidenum">
              <a:rPr lang="en-US" smtClean="0"/>
              <a:pPr/>
              <a:t>44</a:t>
            </a:fld>
            <a:endParaRPr lang="en-US" smtClean="0"/>
          </a:p>
        </p:txBody>
      </p:sp>
      <p:sp>
        <p:nvSpPr>
          <p:cNvPr id="101379" name="Rectangle 2"/>
          <p:cNvSpPr>
            <a:spLocks noGrp="1" noRot="1" noChangeAspect="1" noChangeArrowheads="1" noTextEdit="1"/>
          </p:cNvSpPr>
          <p:nvPr>
            <p:ph type="sldImg"/>
          </p:nvPr>
        </p:nvSpPr>
        <p:spPr>
          <a:xfrm>
            <a:off x="1150938" y="692150"/>
            <a:ext cx="4556125" cy="3416300"/>
          </a:xfrm>
          <a:ln cap="flat"/>
        </p:spPr>
      </p:sp>
      <p:sp>
        <p:nvSpPr>
          <p:cNvPr id="101380"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5"/>
          <p:cNvSpPr>
            <a:spLocks noGrp="1" noChangeArrowheads="1"/>
          </p:cNvSpPr>
          <p:nvPr>
            <p:ph type="sldNum" sz="quarter" idx="5"/>
          </p:nvPr>
        </p:nvSpPr>
        <p:spPr>
          <a:noFill/>
        </p:spPr>
        <p:txBody>
          <a:bodyPr/>
          <a:lstStyle/>
          <a:p>
            <a:fld id="{24B51BB3-5098-403A-89F4-10C43710A32A}" type="slidenum">
              <a:rPr lang="en-US" smtClean="0"/>
              <a:pPr/>
              <a:t>45</a:t>
            </a:fld>
            <a:endParaRPr lang="en-US" smtClean="0"/>
          </a:p>
        </p:txBody>
      </p:sp>
      <p:sp>
        <p:nvSpPr>
          <p:cNvPr id="102403" name="Rectangle 2"/>
          <p:cNvSpPr>
            <a:spLocks noGrp="1" noRot="1" noChangeAspect="1" noChangeArrowheads="1" noTextEdit="1"/>
          </p:cNvSpPr>
          <p:nvPr>
            <p:ph type="sldImg"/>
          </p:nvPr>
        </p:nvSpPr>
        <p:spPr>
          <a:xfrm>
            <a:off x="1150938" y="692150"/>
            <a:ext cx="4556125" cy="3416300"/>
          </a:xfrm>
          <a:ln cap="flat"/>
        </p:spPr>
      </p:sp>
      <p:sp>
        <p:nvSpPr>
          <p:cNvPr id="102404" name="Rectangle 3"/>
          <p:cNvSpPr>
            <a:spLocks noGrp="1" noChangeArrowheads="1"/>
          </p:cNvSpPr>
          <p:nvPr>
            <p:ph type="body" idx="1"/>
          </p:nvPr>
        </p:nvSpPr>
        <p:spPr>
          <a:noFill/>
          <a:ln/>
        </p:spPr>
        <p:txBody>
          <a:bodyPr/>
          <a:lstStyle/>
          <a:p>
            <a:endParaRPr lang="en-US" dirty="0"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5"/>
          <p:cNvSpPr>
            <a:spLocks noGrp="1" noChangeArrowheads="1"/>
          </p:cNvSpPr>
          <p:nvPr>
            <p:ph type="sldNum" sz="quarter" idx="5"/>
          </p:nvPr>
        </p:nvSpPr>
        <p:spPr>
          <a:noFill/>
        </p:spPr>
        <p:txBody>
          <a:bodyPr/>
          <a:lstStyle/>
          <a:p>
            <a:fld id="{96CF3A32-53D9-4803-8CFB-DA4666A676D4}" type="slidenum">
              <a:rPr lang="en-US" smtClean="0"/>
              <a:pPr/>
              <a:t>46</a:t>
            </a:fld>
            <a:endParaRPr lang="en-US" smtClean="0"/>
          </a:p>
        </p:txBody>
      </p:sp>
      <p:sp>
        <p:nvSpPr>
          <p:cNvPr id="83971" name="Rectangle 2"/>
          <p:cNvSpPr>
            <a:spLocks noGrp="1" noRot="1" noChangeAspect="1" noChangeArrowheads="1" noTextEdit="1"/>
          </p:cNvSpPr>
          <p:nvPr>
            <p:ph type="sldImg"/>
          </p:nvPr>
        </p:nvSpPr>
        <p:spPr>
          <a:xfrm>
            <a:off x="1150938" y="692150"/>
            <a:ext cx="4556125" cy="3416300"/>
          </a:xfrm>
          <a:ln cap="flat"/>
        </p:spPr>
      </p:sp>
      <p:sp>
        <p:nvSpPr>
          <p:cNvPr id="83972"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3B46BBD-AA18-4FCE-B9EE-18FE567E97CB}" type="slidenum">
              <a:rPr lang="en-US" smtClean="0"/>
              <a:pPr>
                <a:defRPr/>
              </a:pPr>
              <a:t>47</a:t>
            </a:fld>
            <a:endParaRPr lang="en-US"/>
          </a:p>
        </p:txBody>
      </p:sp>
    </p:spTree>
    <p:extLst>
      <p:ext uri="{BB962C8B-B14F-4D97-AF65-F5344CB8AC3E}">
        <p14:creationId xmlns:p14="http://schemas.microsoft.com/office/powerpoint/2010/main" val="53157806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3B46BBD-AA18-4FCE-B9EE-18FE567E97CB}" type="slidenum">
              <a:rPr lang="en-US" smtClean="0"/>
              <a:pPr>
                <a:defRPr/>
              </a:pPr>
              <a:t>48</a:t>
            </a:fld>
            <a:endParaRPr lang="en-US"/>
          </a:p>
        </p:txBody>
      </p:sp>
    </p:spTree>
    <p:extLst>
      <p:ext uri="{BB962C8B-B14F-4D97-AF65-F5344CB8AC3E}">
        <p14:creationId xmlns:p14="http://schemas.microsoft.com/office/powerpoint/2010/main" val="117125498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3B46BBD-AA18-4FCE-B9EE-18FE567E97CB}" type="slidenum">
              <a:rPr lang="en-US" smtClean="0"/>
              <a:pPr>
                <a:defRPr/>
              </a:pPr>
              <a:t>49</a:t>
            </a:fld>
            <a:endParaRPr lang="en-US"/>
          </a:p>
        </p:txBody>
      </p:sp>
    </p:spTree>
    <p:extLst>
      <p:ext uri="{BB962C8B-B14F-4D97-AF65-F5344CB8AC3E}">
        <p14:creationId xmlns:p14="http://schemas.microsoft.com/office/powerpoint/2010/main" val="281205236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A3B46BBD-AA18-4FCE-B9EE-18FE567E97CB}" type="slidenum">
              <a:rPr lang="en-US" smtClean="0"/>
              <a:pPr>
                <a:defRPr/>
              </a:pPr>
              <a:t>50</a:t>
            </a:fld>
            <a:endParaRPr lang="en-US"/>
          </a:p>
        </p:txBody>
      </p:sp>
    </p:spTree>
    <p:extLst>
      <p:ext uri="{BB962C8B-B14F-4D97-AF65-F5344CB8AC3E}">
        <p14:creationId xmlns:p14="http://schemas.microsoft.com/office/powerpoint/2010/main" val="37675577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5"/>
          <p:cNvSpPr>
            <a:spLocks noGrp="1" noChangeArrowheads="1"/>
          </p:cNvSpPr>
          <p:nvPr>
            <p:ph type="sldNum" sz="quarter" idx="5"/>
          </p:nvPr>
        </p:nvSpPr>
        <p:spPr>
          <a:noFill/>
        </p:spPr>
        <p:txBody>
          <a:bodyPr/>
          <a:lstStyle/>
          <a:p>
            <a:fld id="{83B9B99D-67CF-4638-A843-633479B92C34}" type="slidenum">
              <a:rPr lang="en-US" smtClean="0"/>
              <a:pPr/>
              <a:t>5</a:t>
            </a:fld>
            <a:endParaRPr lang="en-US" smtClean="0"/>
          </a:p>
        </p:txBody>
      </p:sp>
      <p:sp>
        <p:nvSpPr>
          <p:cNvPr id="68611" name="Rectangle 2"/>
          <p:cNvSpPr>
            <a:spLocks noGrp="1" noRot="1" noChangeAspect="1" noChangeArrowheads="1" noTextEdit="1"/>
          </p:cNvSpPr>
          <p:nvPr>
            <p:ph type="sldImg"/>
          </p:nvPr>
        </p:nvSpPr>
        <p:spPr>
          <a:xfrm>
            <a:off x="1150938" y="692150"/>
            <a:ext cx="4556125" cy="3416300"/>
          </a:xfrm>
          <a:ln/>
        </p:spPr>
      </p:sp>
      <p:sp>
        <p:nvSpPr>
          <p:cNvPr id="68612"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You’re guaranteed to make $500,000, regardless of which state occurs</a:t>
            </a:r>
            <a:endParaRPr lang="en-US" baseline="0" dirty="0" smtClean="0"/>
          </a:p>
          <a:p>
            <a:endParaRPr lang="en-US" baseline="0" dirty="0" smtClean="0"/>
          </a:p>
          <a:p>
            <a:r>
              <a:rPr lang="en-US" baseline="0" dirty="0" smtClean="0"/>
              <a:t>Consider the (modified) risk profile for D1 </a:t>
            </a:r>
            <a:r>
              <a:rPr lang="en-US" baseline="0" dirty="0" smtClean="0">
                <a:sym typeface="Wingdings" pitchFamily="2" charset="2"/>
              </a:rPr>
              <a:t></a:t>
            </a:r>
            <a:endParaRPr lang="en-US" dirty="0"/>
          </a:p>
        </p:txBody>
      </p:sp>
      <p:sp>
        <p:nvSpPr>
          <p:cNvPr id="4" name="Slide Number Placeholder 3"/>
          <p:cNvSpPr>
            <a:spLocks noGrp="1"/>
          </p:cNvSpPr>
          <p:nvPr>
            <p:ph type="sldNum" sz="quarter" idx="10"/>
          </p:nvPr>
        </p:nvSpPr>
        <p:spPr/>
        <p:txBody>
          <a:bodyPr/>
          <a:lstStyle/>
          <a:p>
            <a:pPr>
              <a:defRPr/>
            </a:pPr>
            <a:fld id="{A3B46BBD-AA18-4FCE-B9EE-18FE567E97CB}" type="slidenum">
              <a:rPr lang="en-US" smtClean="0"/>
              <a:pPr>
                <a:defRPr/>
              </a:pPr>
              <a:t>51</a:t>
            </a:fld>
            <a:endParaRPr lang="en-US"/>
          </a:p>
        </p:txBody>
      </p:sp>
    </p:spTree>
    <p:extLst>
      <p:ext uri="{BB962C8B-B14F-4D97-AF65-F5344CB8AC3E}">
        <p14:creationId xmlns:p14="http://schemas.microsoft.com/office/powerpoint/2010/main" val="355861192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54% </a:t>
            </a:r>
            <a:r>
              <a:rPr lang="en-US" dirty="0" smtClean="0"/>
              <a:t>chance you’ll lose</a:t>
            </a:r>
            <a:r>
              <a:rPr lang="en-US" baseline="0" dirty="0" smtClean="0"/>
              <a:t> $5 million, although you have a </a:t>
            </a:r>
            <a:r>
              <a:rPr lang="en-US" baseline="0" dirty="0" smtClean="0"/>
              <a:t>46% </a:t>
            </a:r>
            <a:r>
              <a:rPr lang="en-US" baseline="0" dirty="0" smtClean="0"/>
              <a:t>chance of making $5.25 million.</a:t>
            </a:r>
            <a:endParaRPr lang="en-US" dirty="0"/>
          </a:p>
        </p:txBody>
      </p:sp>
      <p:sp>
        <p:nvSpPr>
          <p:cNvPr id="4" name="Slide Number Placeholder 3"/>
          <p:cNvSpPr>
            <a:spLocks noGrp="1"/>
          </p:cNvSpPr>
          <p:nvPr>
            <p:ph type="sldNum" sz="quarter" idx="10"/>
          </p:nvPr>
        </p:nvSpPr>
        <p:spPr/>
        <p:txBody>
          <a:bodyPr/>
          <a:lstStyle/>
          <a:p>
            <a:pPr>
              <a:defRPr/>
            </a:pPr>
            <a:fld id="{A3B46BBD-AA18-4FCE-B9EE-18FE567E97CB}" type="slidenum">
              <a:rPr lang="en-US" smtClean="0"/>
              <a:pPr>
                <a:defRPr/>
              </a:pPr>
              <a:t>52</a:t>
            </a:fld>
            <a:endParaRPr lang="en-US"/>
          </a:p>
        </p:txBody>
      </p:sp>
    </p:spTree>
    <p:extLst>
      <p:ext uri="{BB962C8B-B14F-4D97-AF65-F5344CB8AC3E}">
        <p14:creationId xmlns:p14="http://schemas.microsoft.com/office/powerpoint/2010/main" val="281205236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5"/>
          <p:cNvSpPr>
            <a:spLocks noGrp="1" noChangeArrowheads="1"/>
          </p:cNvSpPr>
          <p:nvPr>
            <p:ph type="sldNum" sz="quarter" idx="5"/>
          </p:nvPr>
        </p:nvSpPr>
        <p:spPr>
          <a:noFill/>
        </p:spPr>
        <p:txBody>
          <a:bodyPr/>
          <a:lstStyle/>
          <a:p>
            <a:fld id="{96CF3A32-53D9-4803-8CFB-DA4666A676D4}" type="slidenum">
              <a:rPr lang="en-US" smtClean="0"/>
              <a:pPr/>
              <a:t>53</a:t>
            </a:fld>
            <a:endParaRPr lang="en-US" smtClean="0"/>
          </a:p>
        </p:txBody>
      </p:sp>
      <p:sp>
        <p:nvSpPr>
          <p:cNvPr id="83971" name="Rectangle 2"/>
          <p:cNvSpPr>
            <a:spLocks noGrp="1" noRot="1" noChangeAspect="1" noChangeArrowheads="1" noTextEdit="1"/>
          </p:cNvSpPr>
          <p:nvPr>
            <p:ph type="sldImg"/>
          </p:nvPr>
        </p:nvSpPr>
        <p:spPr>
          <a:xfrm>
            <a:off x="1150938" y="692150"/>
            <a:ext cx="4556125" cy="3416300"/>
          </a:xfrm>
          <a:ln cap="flat"/>
        </p:spPr>
      </p:sp>
      <p:sp>
        <p:nvSpPr>
          <p:cNvPr id="83972"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3B46BBD-AA18-4FCE-B9EE-18FE567E97CB}" type="slidenum">
              <a:rPr lang="en-US" smtClean="0"/>
              <a:pPr>
                <a:defRPr/>
              </a:pPr>
              <a:t>54</a:t>
            </a:fld>
            <a:endParaRPr lang="en-US"/>
          </a:p>
        </p:txBody>
      </p:sp>
    </p:spTree>
    <p:extLst>
      <p:ext uri="{BB962C8B-B14F-4D97-AF65-F5344CB8AC3E}">
        <p14:creationId xmlns:p14="http://schemas.microsoft.com/office/powerpoint/2010/main" val="414217924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pPr>
              <a:defRPr/>
            </a:pPr>
            <a:fld id="{A3B46BBD-AA18-4FCE-B9EE-18FE567E97CB}" type="slidenum">
              <a:rPr lang="en-US" smtClean="0"/>
              <a:pPr>
                <a:defRPr/>
              </a:pPr>
              <a:t>55</a:t>
            </a:fld>
            <a:endParaRPr lang="en-US"/>
          </a:p>
        </p:txBody>
      </p:sp>
    </p:spTree>
    <p:extLst>
      <p:ext uri="{BB962C8B-B14F-4D97-AF65-F5344CB8AC3E}">
        <p14:creationId xmlns:p14="http://schemas.microsoft.com/office/powerpoint/2010/main" val="167612526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5"/>
          <p:cNvSpPr>
            <a:spLocks noGrp="1" noChangeArrowheads="1"/>
          </p:cNvSpPr>
          <p:nvPr>
            <p:ph type="sldNum" sz="quarter" idx="5"/>
          </p:nvPr>
        </p:nvSpPr>
        <p:spPr>
          <a:noFill/>
        </p:spPr>
        <p:txBody>
          <a:bodyPr/>
          <a:lstStyle/>
          <a:p>
            <a:fld id="{0FEAE970-6E86-4EA7-9E0D-73C0A7E68354}" type="slidenum">
              <a:rPr lang="en-US" smtClean="0"/>
              <a:pPr/>
              <a:t>56</a:t>
            </a:fld>
            <a:endParaRPr lang="en-US" smtClean="0"/>
          </a:p>
        </p:txBody>
      </p:sp>
      <p:sp>
        <p:nvSpPr>
          <p:cNvPr id="73731" name="Rectangle 2"/>
          <p:cNvSpPr>
            <a:spLocks noGrp="1" noRot="1" noChangeAspect="1" noChangeArrowheads="1" noTextEdit="1"/>
          </p:cNvSpPr>
          <p:nvPr>
            <p:ph type="sldImg"/>
          </p:nvPr>
        </p:nvSpPr>
        <p:spPr>
          <a:xfrm>
            <a:off x="1150938" y="692150"/>
            <a:ext cx="4556125" cy="3416300"/>
          </a:xfrm>
          <a:ln/>
        </p:spPr>
      </p:sp>
      <p:sp>
        <p:nvSpPr>
          <p:cNvPr id="73732" name="Rectangle 3"/>
          <p:cNvSpPr>
            <a:spLocks noGrp="1" noChangeArrowheads="1"/>
          </p:cNvSpPr>
          <p:nvPr>
            <p:ph type="body" idx="1"/>
          </p:nvPr>
        </p:nvSpPr>
        <p:spPr>
          <a:noFill/>
          <a:ln/>
        </p:spPr>
        <p:txBody>
          <a:bodyPr/>
          <a:lstStyle/>
          <a:p>
            <a:endParaRPr lang="en-US" b="0" dirty="0" smtClean="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10"/>
          </p:nvPr>
        </p:nvSpPr>
        <p:spPr/>
        <p:txBody>
          <a:bodyPr/>
          <a:lstStyle/>
          <a:p>
            <a:pPr>
              <a:defRPr/>
            </a:pPr>
            <a:fld id="{A3B46BBD-AA18-4FCE-B9EE-18FE567E97CB}" type="slidenum">
              <a:rPr lang="en-US" smtClean="0"/>
              <a:pPr>
                <a:defRPr/>
              </a:pPr>
              <a:t>57</a:t>
            </a:fld>
            <a:endParaRPr lang="en-US"/>
          </a:p>
        </p:txBody>
      </p:sp>
    </p:spTree>
    <p:extLst>
      <p:ext uri="{BB962C8B-B14F-4D97-AF65-F5344CB8AC3E}">
        <p14:creationId xmlns:p14="http://schemas.microsoft.com/office/powerpoint/2010/main" val="262313511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A3B46BBD-AA18-4FCE-B9EE-18FE567E97CB}" type="slidenum">
              <a:rPr lang="en-US" smtClean="0"/>
              <a:pPr>
                <a:defRPr/>
              </a:pPr>
              <a:t>58</a:t>
            </a:fld>
            <a:endParaRPr lang="en-US"/>
          </a:p>
        </p:txBody>
      </p:sp>
    </p:spTree>
    <p:extLst>
      <p:ext uri="{BB962C8B-B14F-4D97-AF65-F5344CB8AC3E}">
        <p14:creationId xmlns:p14="http://schemas.microsoft.com/office/powerpoint/2010/main" val="284926408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10"/>
          </p:nvPr>
        </p:nvSpPr>
        <p:spPr/>
        <p:txBody>
          <a:bodyPr/>
          <a:lstStyle/>
          <a:p>
            <a:pPr>
              <a:defRPr/>
            </a:pPr>
            <a:fld id="{A3B46BBD-AA18-4FCE-B9EE-18FE567E97CB}" type="slidenum">
              <a:rPr lang="en-US" smtClean="0"/>
              <a:pPr>
                <a:defRPr/>
              </a:pPr>
              <a:t>59</a:t>
            </a:fld>
            <a:endParaRPr lang="en-US"/>
          </a:p>
        </p:txBody>
      </p:sp>
    </p:spTree>
    <p:extLst>
      <p:ext uri="{BB962C8B-B14F-4D97-AF65-F5344CB8AC3E}">
        <p14:creationId xmlns:p14="http://schemas.microsoft.com/office/powerpoint/2010/main" val="149136682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pPr marL="457200" lvl="1" indent="0">
              <a:buNone/>
            </a:pP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A3B46BBD-AA18-4FCE-B9EE-18FE567E97CB}" type="slidenum">
              <a:rPr lang="en-US" smtClean="0"/>
              <a:pPr>
                <a:defRPr/>
              </a:pPr>
              <a:t>60</a:t>
            </a:fld>
            <a:endParaRPr lang="en-US"/>
          </a:p>
        </p:txBody>
      </p:sp>
    </p:spTree>
    <p:extLst>
      <p:ext uri="{BB962C8B-B14F-4D97-AF65-F5344CB8AC3E}">
        <p14:creationId xmlns:p14="http://schemas.microsoft.com/office/powerpoint/2010/main" val="23373686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5"/>
          <p:cNvSpPr>
            <a:spLocks noGrp="1" noChangeArrowheads="1"/>
          </p:cNvSpPr>
          <p:nvPr>
            <p:ph type="sldNum" sz="quarter" idx="5"/>
          </p:nvPr>
        </p:nvSpPr>
        <p:spPr>
          <a:noFill/>
        </p:spPr>
        <p:txBody>
          <a:bodyPr/>
          <a:lstStyle/>
          <a:p>
            <a:fld id="{C8CC9052-10ED-48FD-BE75-B967E90C144A}" type="slidenum">
              <a:rPr lang="en-US" smtClean="0"/>
              <a:pPr/>
              <a:t>6</a:t>
            </a:fld>
            <a:endParaRPr lang="en-US" smtClean="0"/>
          </a:p>
        </p:txBody>
      </p:sp>
      <p:sp>
        <p:nvSpPr>
          <p:cNvPr id="69635" name="Rectangle 2"/>
          <p:cNvSpPr>
            <a:spLocks noGrp="1" noRot="1" noChangeAspect="1" noChangeArrowheads="1" noTextEdit="1"/>
          </p:cNvSpPr>
          <p:nvPr>
            <p:ph type="sldImg"/>
          </p:nvPr>
        </p:nvSpPr>
        <p:spPr>
          <a:xfrm>
            <a:off x="1150938" y="692150"/>
            <a:ext cx="4556125" cy="3416300"/>
          </a:xfrm>
          <a:ln/>
        </p:spPr>
      </p:sp>
      <p:sp>
        <p:nvSpPr>
          <p:cNvPr id="69636"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3B46BBD-AA18-4FCE-B9EE-18FE567E97CB}" type="slidenum">
              <a:rPr lang="en-US" smtClean="0"/>
              <a:pPr>
                <a:defRPr/>
              </a:pPr>
              <a:t>61</a:t>
            </a:fld>
            <a:endParaRPr lang="en-US"/>
          </a:p>
        </p:txBody>
      </p:sp>
    </p:spTree>
    <p:extLst>
      <p:ext uri="{BB962C8B-B14F-4D97-AF65-F5344CB8AC3E}">
        <p14:creationId xmlns:p14="http://schemas.microsoft.com/office/powerpoint/2010/main" val="316450358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5"/>
          <p:cNvSpPr>
            <a:spLocks noGrp="1" noChangeArrowheads="1"/>
          </p:cNvSpPr>
          <p:nvPr>
            <p:ph type="sldNum" sz="quarter" idx="5"/>
          </p:nvPr>
        </p:nvSpPr>
        <p:spPr>
          <a:noFill/>
        </p:spPr>
        <p:txBody>
          <a:bodyPr/>
          <a:lstStyle/>
          <a:p>
            <a:fld id="{0FEAE970-6E86-4EA7-9E0D-73C0A7E68354}" type="slidenum">
              <a:rPr lang="en-US" smtClean="0"/>
              <a:pPr/>
              <a:t>62</a:t>
            </a:fld>
            <a:endParaRPr lang="en-US" smtClean="0"/>
          </a:p>
        </p:txBody>
      </p:sp>
      <p:sp>
        <p:nvSpPr>
          <p:cNvPr id="73731" name="Rectangle 2"/>
          <p:cNvSpPr>
            <a:spLocks noGrp="1" noRot="1" noChangeAspect="1" noChangeArrowheads="1" noTextEdit="1"/>
          </p:cNvSpPr>
          <p:nvPr>
            <p:ph type="sldImg"/>
          </p:nvPr>
        </p:nvSpPr>
        <p:spPr>
          <a:xfrm>
            <a:off x="1150938" y="692150"/>
            <a:ext cx="4556125" cy="3416300"/>
          </a:xfrm>
          <a:ln/>
        </p:spPr>
      </p:sp>
      <p:sp>
        <p:nvSpPr>
          <p:cNvPr id="73732" name="Rectangle 3"/>
          <p:cNvSpPr>
            <a:spLocks noGrp="1" noChangeArrowheads="1"/>
          </p:cNvSpPr>
          <p:nvPr>
            <p:ph type="body" idx="1"/>
          </p:nvPr>
        </p:nvSpPr>
        <p:spPr>
          <a:noFill/>
          <a:ln/>
        </p:spPr>
        <p:txBody>
          <a:bodyPr/>
          <a:lstStyle/>
          <a:p>
            <a:endParaRPr lang="en-US" b="0" dirty="0" smtClean="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5"/>
          <p:cNvSpPr>
            <a:spLocks noGrp="1" noChangeArrowheads="1"/>
          </p:cNvSpPr>
          <p:nvPr>
            <p:ph type="sldNum" sz="quarter" idx="5"/>
          </p:nvPr>
        </p:nvSpPr>
        <p:spPr>
          <a:noFill/>
        </p:spPr>
        <p:txBody>
          <a:bodyPr/>
          <a:lstStyle/>
          <a:p>
            <a:fld id="{96CF3A32-53D9-4803-8CFB-DA4666A676D4}" type="slidenum">
              <a:rPr lang="en-US" smtClean="0"/>
              <a:pPr/>
              <a:t>63</a:t>
            </a:fld>
            <a:endParaRPr lang="en-US" smtClean="0"/>
          </a:p>
        </p:txBody>
      </p:sp>
      <p:sp>
        <p:nvSpPr>
          <p:cNvPr id="83971" name="Rectangle 2"/>
          <p:cNvSpPr>
            <a:spLocks noGrp="1" noRot="1" noChangeAspect="1" noChangeArrowheads="1" noTextEdit="1"/>
          </p:cNvSpPr>
          <p:nvPr>
            <p:ph type="sldImg"/>
          </p:nvPr>
        </p:nvSpPr>
        <p:spPr>
          <a:xfrm>
            <a:off x="1150938" y="692150"/>
            <a:ext cx="4556125" cy="3416300"/>
          </a:xfrm>
          <a:ln cap="flat"/>
        </p:spPr>
      </p:sp>
      <p:sp>
        <p:nvSpPr>
          <p:cNvPr id="83972"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5"/>
          <p:cNvSpPr>
            <a:spLocks noGrp="1" noChangeArrowheads="1"/>
          </p:cNvSpPr>
          <p:nvPr>
            <p:ph type="sldNum" sz="quarter" idx="5"/>
          </p:nvPr>
        </p:nvSpPr>
        <p:spPr>
          <a:noFill/>
        </p:spPr>
        <p:txBody>
          <a:bodyPr/>
          <a:lstStyle/>
          <a:p>
            <a:fld id="{65BD944A-5330-4F5F-AA95-A8C244A258E2}" type="slidenum">
              <a:rPr lang="en-US" smtClean="0"/>
              <a:pPr/>
              <a:t>64</a:t>
            </a:fld>
            <a:endParaRPr lang="en-US" smtClean="0"/>
          </a:p>
        </p:txBody>
      </p:sp>
      <p:sp>
        <p:nvSpPr>
          <p:cNvPr id="103427" name="Rectangle 2"/>
          <p:cNvSpPr>
            <a:spLocks noGrp="1" noRot="1" noChangeAspect="1" noChangeArrowheads="1" noTextEdit="1"/>
          </p:cNvSpPr>
          <p:nvPr>
            <p:ph type="sldImg"/>
          </p:nvPr>
        </p:nvSpPr>
        <p:spPr>
          <a:xfrm>
            <a:off x="1150938" y="692150"/>
            <a:ext cx="4556125" cy="3416300"/>
          </a:xfrm>
          <a:ln cap="flat"/>
        </p:spPr>
      </p:sp>
      <p:sp>
        <p:nvSpPr>
          <p:cNvPr id="103428"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5"/>
          <p:cNvSpPr>
            <a:spLocks noGrp="1" noChangeArrowheads="1"/>
          </p:cNvSpPr>
          <p:nvPr>
            <p:ph type="sldNum" sz="quarter" idx="5"/>
          </p:nvPr>
        </p:nvSpPr>
        <p:spPr>
          <a:noFill/>
        </p:spPr>
        <p:txBody>
          <a:bodyPr/>
          <a:lstStyle/>
          <a:p>
            <a:fld id="{3C46007F-9D19-47F9-B1F8-804B69ACB222}" type="slidenum">
              <a:rPr lang="en-US" smtClean="0"/>
              <a:pPr/>
              <a:t>65</a:t>
            </a:fld>
            <a:endParaRPr lang="en-US" smtClean="0"/>
          </a:p>
        </p:txBody>
      </p:sp>
      <p:sp>
        <p:nvSpPr>
          <p:cNvPr id="104451" name="Rectangle 2"/>
          <p:cNvSpPr>
            <a:spLocks noGrp="1" noRot="1" noChangeAspect="1" noChangeArrowheads="1" noTextEdit="1"/>
          </p:cNvSpPr>
          <p:nvPr>
            <p:ph type="sldImg"/>
          </p:nvPr>
        </p:nvSpPr>
        <p:spPr>
          <a:xfrm>
            <a:off x="1150938" y="692150"/>
            <a:ext cx="4556125" cy="3416300"/>
          </a:xfrm>
          <a:ln cap="flat"/>
        </p:spPr>
      </p:sp>
      <p:sp>
        <p:nvSpPr>
          <p:cNvPr id="104452" name="Rectangle 3"/>
          <p:cNvSpPr>
            <a:spLocks noGrp="1" noChangeArrowheads="1"/>
          </p:cNvSpPr>
          <p:nvPr>
            <p:ph type="body" idx="1"/>
          </p:nvPr>
        </p:nvSpPr>
        <p:spPr>
          <a:noFill/>
          <a:ln/>
        </p:spPr>
        <p:txBody>
          <a:bodyPr/>
          <a:lstStyle/>
          <a:p>
            <a:endParaRPr lang="en-US" b="0" dirty="0" smtClean="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5"/>
          <p:cNvSpPr>
            <a:spLocks noGrp="1" noChangeArrowheads="1"/>
          </p:cNvSpPr>
          <p:nvPr>
            <p:ph type="sldNum" sz="quarter" idx="5"/>
          </p:nvPr>
        </p:nvSpPr>
        <p:spPr>
          <a:noFill/>
        </p:spPr>
        <p:txBody>
          <a:bodyPr/>
          <a:lstStyle/>
          <a:p>
            <a:fld id="{B04DF7AC-C975-41E7-ACFF-99A387988BBA}" type="slidenum">
              <a:rPr lang="en-US" smtClean="0"/>
              <a:pPr/>
              <a:t>66</a:t>
            </a:fld>
            <a:endParaRPr lang="en-US" smtClean="0"/>
          </a:p>
        </p:txBody>
      </p:sp>
      <p:sp>
        <p:nvSpPr>
          <p:cNvPr id="105475" name="Rectangle 2"/>
          <p:cNvSpPr>
            <a:spLocks noGrp="1" noRot="1" noChangeAspect="1" noChangeArrowheads="1" noTextEdit="1"/>
          </p:cNvSpPr>
          <p:nvPr>
            <p:ph type="sldImg"/>
          </p:nvPr>
        </p:nvSpPr>
        <p:spPr>
          <a:xfrm>
            <a:off x="1150938" y="692150"/>
            <a:ext cx="4556125" cy="3416300"/>
          </a:xfrm>
          <a:ln cap="flat"/>
        </p:spPr>
      </p:sp>
      <p:sp>
        <p:nvSpPr>
          <p:cNvPr id="105476" name="Rectangle 3"/>
          <p:cNvSpPr>
            <a:spLocks noGrp="1" noChangeArrowheads="1"/>
          </p:cNvSpPr>
          <p:nvPr>
            <p:ph type="body" idx="1"/>
          </p:nvPr>
        </p:nvSpPr>
        <p:spPr>
          <a:noFill/>
          <a:ln/>
        </p:spPr>
        <p:txBody>
          <a:bodyPr/>
          <a:lstStyle/>
          <a:p>
            <a:endParaRPr lang="en-US" dirty="0" smtClean="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5"/>
          <p:cNvSpPr>
            <a:spLocks noGrp="1" noChangeArrowheads="1"/>
          </p:cNvSpPr>
          <p:nvPr>
            <p:ph type="sldNum" sz="quarter" idx="5"/>
          </p:nvPr>
        </p:nvSpPr>
        <p:spPr>
          <a:noFill/>
        </p:spPr>
        <p:txBody>
          <a:bodyPr/>
          <a:lstStyle/>
          <a:p>
            <a:fld id="{B04DF7AC-C975-41E7-ACFF-99A387988BBA}" type="slidenum">
              <a:rPr lang="en-US" smtClean="0"/>
              <a:pPr/>
              <a:t>67</a:t>
            </a:fld>
            <a:endParaRPr lang="en-US" smtClean="0"/>
          </a:p>
        </p:txBody>
      </p:sp>
      <p:sp>
        <p:nvSpPr>
          <p:cNvPr id="105475" name="Rectangle 2"/>
          <p:cNvSpPr>
            <a:spLocks noGrp="1" noRot="1" noChangeAspect="1" noChangeArrowheads="1" noTextEdit="1"/>
          </p:cNvSpPr>
          <p:nvPr>
            <p:ph type="sldImg"/>
          </p:nvPr>
        </p:nvSpPr>
        <p:spPr>
          <a:xfrm>
            <a:off x="1150938" y="692150"/>
            <a:ext cx="4556125" cy="3416300"/>
          </a:xfrm>
          <a:ln cap="flat"/>
        </p:spPr>
      </p:sp>
      <p:sp>
        <p:nvSpPr>
          <p:cNvPr id="105476" name="Rectangle 3"/>
          <p:cNvSpPr>
            <a:spLocks noGrp="1" noChangeArrowheads="1"/>
          </p:cNvSpPr>
          <p:nvPr>
            <p:ph type="body" idx="1"/>
          </p:nvPr>
        </p:nvSpPr>
        <p:spPr>
          <a:noFill/>
          <a:ln/>
        </p:spPr>
        <p:txBody>
          <a:bodyPr/>
          <a:lstStyle/>
          <a:p>
            <a:endParaRPr lang="en-US" dirty="0" smtClean="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5"/>
          <p:cNvSpPr>
            <a:spLocks noGrp="1" noChangeArrowheads="1"/>
          </p:cNvSpPr>
          <p:nvPr>
            <p:ph type="sldNum" sz="quarter" idx="5"/>
          </p:nvPr>
        </p:nvSpPr>
        <p:spPr>
          <a:noFill/>
        </p:spPr>
        <p:txBody>
          <a:bodyPr/>
          <a:lstStyle/>
          <a:p>
            <a:fld id="{B04DF7AC-C975-41E7-ACFF-99A387988BBA}" type="slidenum">
              <a:rPr lang="en-US" smtClean="0"/>
              <a:pPr/>
              <a:t>68</a:t>
            </a:fld>
            <a:endParaRPr lang="en-US" smtClean="0"/>
          </a:p>
        </p:txBody>
      </p:sp>
      <p:sp>
        <p:nvSpPr>
          <p:cNvPr id="105475" name="Rectangle 2"/>
          <p:cNvSpPr>
            <a:spLocks noGrp="1" noRot="1" noChangeAspect="1" noChangeArrowheads="1" noTextEdit="1"/>
          </p:cNvSpPr>
          <p:nvPr>
            <p:ph type="sldImg"/>
          </p:nvPr>
        </p:nvSpPr>
        <p:spPr>
          <a:xfrm>
            <a:off x="1150938" y="692150"/>
            <a:ext cx="4556125" cy="3416300"/>
          </a:xfrm>
          <a:ln cap="flat"/>
        </p:spPr>
      </p:sp>
      <p:sp>
        <p:nvSpPr>
          <p:cNvPr id="105476" name="Rectangle 3"/>
          <p:cNvSpPr>
            <a:spLocks noGrp="1" noChangeArrowheads="1"/>
          </p:cNvSpPr>
          <p:nvPr>
            <p:ph type="body" idx="1"/>
          </p:nvPr>
        </p:nvSpPr>
        <p:spPr>
          <a:noFill/>
          <a:ln/>
        </p:spPr>
        <p:txBody>
          <a:bodyPr/>
          <a:lstStyle/>
          <a:p>
            <a:endParaRPr lang="en-US" dirty="0" smtClean="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5"/>
          <p:cNvSpPr>
            <a:spLocks noGrp="1" noChangeArrowheads="1"/>
          </p:cNvSpPr>
          <p:nvPr>
            <p:ph type="sldNum" sz="quarter" idx="5"/>
          </p:nvPr>
        </p:nvSpPr>
        <p:spPr>
          <a:noFill/>
        </p:spPr>
        <p:txBody>
          <a:bodyPr/>
          <a:lstStyle/>
          <a:p>
            <a:fld id="{B04DF7AC-C975-41E7-ACFF-99A387988BBA}" type="slidenum">
              <a:rPr lang="en-US" smtClean="0"/>
              <a:pPr/>
              <a:t>69</a:t>
            </a:fld>
            <a:endParaRPr lang="en-US" smtClean="0"/>
          </a:p>
        </p:txBody>
      </p:sp>
      <p:sp>
        <p:nvSpPr>
          <p:cNvPr id="105475" name="Rectangle 2"/>
          <p:cNvSpPr>
            <a:spLocks noGrp="1" noRot="1" noChangeAspect="1" noChangeArrowheads="1" noTextEdit="1"/>
          </p:cNvSpPr>
          <p:nvPr>
            <p:ph type="sldImg"/>
          </p:nvPr>
        </p:nvSpPr>
        <p:spPr>
          <a:xfrm>
            <a:off x="1150938" y="692150"/>
            <a:ext cx="4556125" cy="3416300"/>
          </a:xfrm>
          <a:ln cap="flat"/>
        </p:spPr>
      </p:sp>
      <p:sp>
        <p:nvSpPr>
          <p:cNvPr id="105476" name="Rectangle 3"/>
          <p:cNvSpPr>
            <a:spLocks noGrp="1" noChangeArrowheads="1"/>
          </p:cNvSpPr>
          <p:nvPr>
            <p:ph type="body" idx="1"/>
          </p:nvPr>
        </p:nvSpPr>
        <p:spPr>
          <a:noFill/>
          <a:ln/>
        </p:spPr>
        <p:txBody>
          <a:bodyPr/>
          <a:lstStyle/>
          <a:p>
            <a:endParaRPr lang="en-US" dirty="0" smtClean="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5"/>
          <p:cNvSpPr>
            <a:spLocks noGrp="1" noChangeArrowheads="1"/>
          </p:cNvSpPr>
          <p:nvPr>
            <p:ph type="sldNum" sz="quarter" idx="5"/>
          </p:nvPr>
        </p:nvSpPr>
        <p:spPr>
          <a:noFill/>
        </p:spPr>
        <p:txBody>
          <a:bodyPr/>
          <a:lstStyle/>
          <a:p>
            <a:fld id="{3C33A5AA-3D46-4738-93DF-3AC54DBAD859}" type="slidenum">
              <a:rPr lang="en-US" smtClean="0"/>
              <a:pPr/>
              <a:t>70</a:t>
            </a:fld>
            <a:endParaRPr lang="en-US" smtClean="0"/>
          </a:p>
        </p:txBody>
      </p:sp>
      <p:sp>
        <p:nvSpPr>
          <p:cNvPr id="107523" name="Rectangle 2"/>
          <p:cNvSpPr>
            <a:spLocks noGrp="1" noRot="1" noChangeAspect="1" noChangeArrowheads="1" noTextEdit="1"/>
          </p:cNvSpPr>
          <p:nvPr>
            <p:ph type="sldImg"/>
          </p:nvPr>
        </p:nvSpPr>
        <p:spPr>
          <a:xfrm>
            <a:off x="1150938" y="692150"/>
            <a:ext cx="4556125" cy="3416300"/>
          </a:xfrm>
          <a:ln cap="flat"/>
        </p:spPr>
      </p:sp>
      <p:sp>
        <p:nvSpPr>
          <p:cNvPr id="107524"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5"/>
          <p:cNvSpPr>
            <a:spLocks noGrp="1" noChangeArrowheads="1"/>
          </p:cNvSpPr>
          <p:nvPr>
            <p:ph type="sldNum" sz="quarter" idx="5"/>
          </p:nvPr>
        </p:nvSpPr>
        <p:spPr>
          <a:noFill/>
        </p:spPr>
        <p:txBody>
          <a:bodyPr/>
          <a:lstStyle/>
          <a:p>
            <a:fld id="{2BE5A196-D974-48E0-8C7A-5546EE027EE9}" type="slidenum">
              <a:rPr lang="en-US" smtClean="0"/>
              <a:pPr/>
              <a:t>7</a:t>
            </a:fld>
            <a:endParaRPr lang="en-US" smtClean="0"/>
          </a:p>
        </p:txBody>
      </p:sp>
      <p:sp>
        <p:nvSpPr>
          <p:cNvPr id="70659" name="Rectangle 2"/>
          <p:cNvSpPr>
            <a:spLocks noGrp="1" noRot="1" noChangeAspect="1" noChangeArrowheads="1" noTextEdit="1"/>
          </p:cNvSpPr>
          <p:nvPr>
            <p:ph type="sldImg"/>
          </p:nvPr>
        </p:nvSpPr>
        <p:spPr>
          <a:xfrm>
            <a:off x="1150938" y="692150"/>
            <a:ext cx="4556125" cy="3416300"/>
          </a:xfrm>
          <a:ln/>
        </p:spPr>
      </p:sp>
      <p:sp>
        <p:nvSpPr>
          <p:cNvPr id="70660"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5"/>
          <p:cNvSpPr>
            <a:spLocks noGrp="1" noChangeArrowheads="1"/>
          </p:cNvSpPr>
          <p:nvPr>
            <p:ph type="sldNum" sz="quarter" idx="5"/>
          </p:nvPr>
        </p:nvSpPr>
        <p:spPr>
          <a:noFill/>
        </p:spPr>
        <p:txBody>
          <a:bodyPr/>
          <a:lstStyle/>
          <a:p>
            <a:fld id="{9042FD8C-857E-4AB3-BB2B-E0BD91919983}" type="slidenum">
              <a:rPr lang="en-US" smtClean="0"/>
              <a:pPr/>
              <a:t>71</a:t>
            </a:fld>
            <a:endParaRPr lang="en-US" smtClean="0"/>
          </a:p>
        </p:txBody>
      </p:sp>
      <p:sp>
        <p:nvSpPr>
          <p:cNvPr id="108547" name="Rectangle 2"/>
          <p:cNvSpPr>
            <a:spLocks noGrp="1" noRot="1" noChangeAspect="1" noChangeArrowheads="1" noTextEdit="1"/>
          </p:cNvSpPr>
          <p:nvPr>
            <p:ph type="sldImg"/>
          </p:nvPr>
        </p:nvSpPr>
        <p:spPr>
          <a:xfrm>
            <a:off x="1150938" y="692150"/>
            <a:ext cx="4556125" cy="3416300"/>
          </a:xfrm>
          <a:ln/>
        </p:spPr>
      </p:sp>
      <p:sp>
        <p:nvSpPr>
          <p:cNvPr id="108548"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5"/>
          <p:cNvSpPr>
            <a:spLocks noGrp="1" noChangeArrowheads="1"/>
          </p:cNvSpPr>
          <p:nvPr>
            <p:ph type="sldNum" sz="quarter" idx="5"/>
          </p:nvPr>
        </p:nvSpPr>
        <p:spPr>
          <a:noFill/>
        </p:spPr>
        <p:txBody>
          <a:bodyPr/>
          <a:lstStyle/>
          <a:p>
            <a:fld id="{E0F596C2-4674-4625-A747-0A60797057CB}" type="slidenum">
              <a:rPr lang="en-US" smtClean="0"/>
              <a:pPr/>
              <a:t>72</a:t>
            </a:fld>
            <a:endParaRPr lang="en-US" smtClean="0"/>
          </a:p>
        </p:txBody>
      </p:sp>
      <p:sp>
        <p:nvSpPr>
          <p:cNvPr id="109571" name="Rectangle 2"/>
          <p:cNvSpPr>
            <a:spLocks noGrp="1" noRot="1" noChangeAspect="1" noChangeArrowheads="1" noTextEdit="1"/>
          </p:cNvSpPr>
          <p:nvPr>
            <p:ph type="sldImg"/>
          </p:nvPr>
        </p:nvSpPr>
        <p:spPr>
          <a:xfrm>
            <a:off x="1150938" y="692150"/>
            <a:ext cx="4556125" cy="3416300"/>
          </a:xfrm>
          <a:ln/>
        </p:spPr>
      </p:sp>
      <p:sp>
        <p:nvSpPr>
          <p:cNvPr id="109572"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5"/>
          <p:cNvSpPr>
            <a:spLocks noGrp="1" noChangeArrowheads="1"/>
          </p:cNvSpPr>
          <p:nvPr>
            <p:ph type="sldNum" sz="quarter" idx="5"/>
          </p:nvPr>
        </p:nvSpPr>
        <p:spPr>
          <a:noFill/>
        </p:spPr>
        <p:txBody>
          <a:bodyPr/>
          <a:lstStyle/>
          <a:p>
            <a:fld id="{EAFA020E-50E7-48E3-BCAB-E8E40299CE9B}" type="slidenum">
              <a:rPr lang="en-US" smtClean="0"/>
              <a:pPr/>
              <a:t>73</a:t>
            </a:fld>
            <a:endParaRPr lang="en-US" smtClean="0"/>
          </a:p>
        </p:txBody>
      </p:sp>
      <p:sp>
        <p:nvSpPr>
          <p:cNvPr id="110595" name="Rectangle 2"/>
          <p:cNvSpPr>
            <a:spLocks noGrp="1" noRot="1" noChangeAspect="1" noChangeArrowheads="1" noTextEdit="1"/>
          </p:cNvSpPr>
          <p:nvPr>
            <p:ph type="sldImg"/>
          </p:nvPr>
        </p:nvSpPr>
        <p:spPr>
          <a:xfrm>
            <a:off x="1150938" y="692150"/>
            <a:ext cx="4556125" cy="3416300"/>
          </a:xfrm>
          <a:ln cap="flat"/>
        </p:spPr>
      </p:sp>
      <p:sp>
        <p:nvSpPr>
          <p:cNvPr id="110596" name="Rectangle 3"/>
          <p:cNvSpPr>
            <a:spLocks noGrp="1" noChangeArrowheads="1"/>
          </p:cNvSpPr>
          <p:nvPr>
            <p:ph type="body" idx="1"/>
          </p:nvPr>
        </p:nvSpPr>
        <p:spPr>
          <a:noFill/>
          <a:ln/>
        </p:spPr>
        <p:txBody>
          <a:bodyPr/>
          <a:lstStyle/>
          <a:p>
            <a:endParaRPr lang="en-US" dirty="0" smtClean="0"/>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5"/>
          <p:cNvSpPr>
            <a:spLocks noGrp="1" noChangeArrowheads="1"/>
          </p:cNvSpPr>
          <p:nvPr>
            <p:ph type="sldNum" sz="quarter" idx="5"/>
          </p:nvPr>
        </p:nvSpPr>
        <p:spPr>
          <a:noFill/>
        </p:spPr>
        <p:txBody>
          <a:bodyPr/>
          <a:lstStyle/>
          <a:p>
            <a:fld id="{3AE76AB6-87E3-498B-91D8-977ED240676F}" type="slidenum">
              <a:rPr lang="en-US" smtClean="0"/>
              <a:pPr/>
              <a:t>74</a:t>
            </a:fld>
            <a:endParaRPr lang="en-US" smtClean="0"/>
          </a:p>
        </p:txBody>
      </p:sp>
      <p:sp>
        <p:nvSpPr>
          <p:cNvPr id="112643" name="Rectangle 2"/>
          <p:cNvSpPr>
            <a:spLocks noGrp="1" noRot="1" noChangeAspect="1" noChangeArrowheads="1" noTextEdit="1"/>
          </p:cNvSpPr>
          <p:nvPr>
            <p:ph type="sldImg"/>
          </p:nvPr>
        </p:nvSpPr>
        <p:spPr>
          <a:xfrm>
            <a:off x="1150938" y="692150"/>
            <a:ext cx="4556125" cy="3416300"/>
          </a:xfrm>
          <a:ln cap="flat"/>
        </p:spPr>
      </p:sp>
      <p:sp>
        <p:nvSpPr>
          <p:cNvPr id="112644"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5"/>
          <p:cNvSpPr>
            <a:spLocks noGrp="1" noChangeArrowheads="1"/>
          </p:cNvSpPr>
          <p:nvPr>
            <p:ph type="sldNum" sz="quarter" idx="5"/>
          </p:nvPr>
        </p:nvSpPr>
        <p:spPr>
          <a:noFill/>
        </p:spPr>
        <p:txBody>
          <a:bodyPr/>
          <a:lstStyle/>
          <a:p>
            <a:fld id="{3AE76AB6-87E3-498B-91D8-977ED240676F}" type="slidenum">
              <a:rPr lang="en-US" smtClean="0"/>
              <a:pPr/>
              <a:t>75</a:t>
            </a:fld>
            <a:endParaRPr lang="en-US" smtClean="0"/>
          </a:p>
        </p:txBody>
      </p:sp>
      <p:sp>
        <p:nvSpPr>
          <p:cNvPr id="112643" name="Rectangle 2"/>
          <p:cNvSpPr>
            <a:spLocks noGrp="1" noRot="1" noChangeAspect="1" noChangeArrowheads="1" noTextEdit="1"/>
          </p:cNvSpPr>
          <p:nvPr>
            <p:ph type="sldImg"/>
          </p:nvPr>
        </p:nvSpPr>
        <p:spPr>
          <a:xfrm>
            <a:off x="1150938" y="692150"/>
            <a:ext cx="4556125" cy="3416300"/>
          </a:xfrm>
          <a:ln cap="flat"/>
        </p:spPr>
      </p:sp>
      <p:sp>
        <p:nvSpPr>
          <p:cNvPr id="112644"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5"/>
          <p:cNvSpPr>
            <a:spLocks noGrp="1" noChangeArrowheads="1"/>
          </p:cNvSpPr>
          <p:nvPr>
            <p:ph type="sldNum" sz="quarter" idx="5"/>
          </p:nvPr>
        </p:nvSpPr>
        <p:spPr>
          <a:noFill/>
        </p:spPr>
        <p:txBody>
          <a:bodyPr/>
          <a:lstStyle/>
          <a:p>
            <a:fld id="{89FF5963-0A36-4CE0-9425-4A01BB005A52}" type="slidenum">
              <a:rPr lang="en-US" smtClean="0"/>
              <a:pPr/>
              <a:t>76</a:t>
            </a:fld>
            <a:endParaRPr lang="en-US" smtClean="0"/>
          </a:p>
        </p:txBody>
      </p:sp>
      <p:sp>
        <p:nvSpPr>
          <p:cNvPr id="113667" name="Rectangle 2"/>
          <p:cNvSpPr>
            <a:spLocks noGrp="1" noRot="1" noChangeAspect="1" noChangeArrowheads="1" noTextEdit="1"/>
          </p:cNvSpPr>
          <p:nvPr>
            <p:ph type="sldImg"/>
          </p:nvPr>
        </p:nvSpPr>
        <p:spPr>
          <a:xfrm>
            <a:off x="1150938" y="692150"/>
            <a:ext cx="4556125" cy="3416300"/>
          </a:xfrm>
          <a:ln cap="flat"/>
        </p:spPr>
      </p:sp>
      <p:sp>
        <p:nvSpPr>
          <p:cNvPr id="113668"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5"/>
          <p:cNvSpPr>
            <a:spLocks noGrp="1" noChangeArrowheads="1"/>
          </p:cNvSpPr>
          <p:nvPr>
            <p:ph type="sldNum" sz="quarter" idx="5"/>
          </p:nvPr>
        </p:nvSpPr>
        <p:spPr>
          <a:noFill/>
        </p:spPr>
        <p:txBody>
          <a:bodyPr/>
          <a:lstStyle/>
          <a:p>
            <a:fld id="{79D72BCD-90EE-4F08-83CE-853E3F056A1A}" type="slidenum">
              <a:rPr lang="en-US" smtClean="0"/>
              <a:pPr/>
              <a:t>77</a:t>
            </a:fld>
            <a:endParaRPr lang="en-US" smtClean="0"/>
          </a:p>
        </p:txBody>
      </p:sp>
      <p:sp>
        <p:nvSpPr>
          <p:cNvPr id="114691" name="Rectangle 2"/>
          <p:cNvSpPr>
            <a:spLocks noGrp="1" noRot="1" noChangeAspect="1" noChangeArrowheads="1" noTextEdit="1"/>
          </p:cNvSpPr>
          <p:nvPr>
            <p:ph type="sldImg"/>
          </p:nvPr>
        </p:nvSpPr>
        <p:spPr>
          <a:xfrm>
            <a:off x="1150938" y="692150"/>
            <a:ext cx="4556125" cy="3416300"/>
          </a:xfrm>
          <a:ln cap="flat"/>
        </p:spPr>
      </p:sp>
      <p:sp>
        <p:nvSpPr>
          <p:cNvPr id="114692"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5"/>
          <p:cNvSpPr>
            <a:spLocks noGrp="1" noChangeArrowheads="1"/>
          </p:cNvSpPr>
          <p:nvPr>
            <p:ph type="sldNum" sz="quarter" idx="5"/>
          </p:nvPr>
        </p:nvSpPr>
        <p:spPr>
          <a:noFill/>
        </p:spPr>
        <p:txBody>
          <a:bodyPr/>
          <a:lstStyle/>
          <a:p>
            <a:fld id="{742E5AC0-6DB7-40FB-821C-06CAA6BEAED9}" type="slidenum">
              <a:rPr lang="en-US" smtClean="0"/>
              <a:pPr/>
              <a:t>78</a:t>
            </a:fld>
            <a:endParaRPr lang="en-US" smtClean="0"/>
          </a:p>
        </p:txBody>
      </p:sp>
      <p:sp>
        <p:nvSpPr>
          <p:cNvPr id="118787" name="Rectangle 2"/>
          <p:cNvSpPr>
            <a:spLocks noGrp="1" noRot="1" noChangeAspect="1" noChangeArrowheads="1" noTextEdit="1"/>
          </p:cNvSpPr>
          <p:nvPr>
            <p:ph type="sldImg"/>
          </p:nvPr>
        </p:nvSpPr>
        <p:spPr>
          <a:xfrm>
            <a:off x="1150938" y="692150"/>
            <a:ext cx="4556125" cy="3416300"/>
          </a:xfrm>
          <a:ln cap="flat"/>
        </p:spPr>
      </p:sp>
      <p:sp>
        <p:nvSpPr>
          <p:cNvPr id="118788" name="Rectangle 3"/>
          <p:cNvSpPr>
            <a:spLocks noGrp="1" noChangeArrowheads="1"/>
          </p:cNvSpPr>
          <p:nvPr>
            <p:ph type="body" idx="1"/>
          </p:nvPr>
        </p:nvSpPr>
        <p:spPr>
          <a:noFill/>
          <a:ln/>
        </p:spPr>
        <p:txBody>
          <a:bodyPr/>
          <a:lstStyle/>
          <a:p>
            <a:pPr eaLnBrk="1" hangingPunct="1">
              <a:lnSpc>
                <a:spcPct val="90000"/>
              </a:lnSpc>
              <a:buFont typeface="Wingdings" pitchFamily="2" charset="2"/>
              <a:buNone/>
            </a:pPr>
            <a:endParaRPr lang="en-US" sz="800" dirty="0" smtClean="0"/>
          </a:p>
          <a:p>
            <a:pPr eaLnBrk="1" hangingPunct="1">
              <a:lnSpc>
                <a:spcPct val="90000"/>
              </a:lnSpc>
              <a:buFont typeface="Wingdings" pitchFamily="2" charset="2"/>
              <a:buNone/>
            </a:pPr>
            <a:r>
              <a:rPr lang="en-US" dirty="0" smtClean="0"/>
              <a:t>		</a:t>
            </a: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3B46BBD-AA18-4FCE-B9EE-18FE567E97CB}" type="slidenum">
              <a:rPr lang="en-US" smtClean="0"/>
              <a:pPr>
                <a:defRPr/>
              </a:pPr>
              <a:t>79</a:t>
            </a:fld>
            <a:endParaRPr lang="en-US"/>
          </a:p>
        </p:txBody>
      </p:sp>
    </p:spTree>
    <p:extLst>
      <p:ext uri="{BB962C8B-B14F-4D97-AF65-F5344CB8AC3E}">
        <p14:creationId xmlns:p14="http://schemas.microsoft.com/office/powerpoint/2010/main" val="1909774468"/>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3B46BBD-AA18-4FCE-B9EE-18FE567E97CB}" type="slidenum">
              <a:rPr lang="en-US" smtClean="0"/>
              <a:pPr>
                <a:defRPr/>
              </a:pPr>
              <a:t>80</a:t>
            </a:fld>
            <a:endParaRPr lang="en-US"/>
          </a:p>
        </p:txBody>
      </p:sp>
    </p:spTree>
    <p:extLst>
      <p:ext uri="{BB962C8B-B14F-4D97-AF65-F5344CB8AC3E}">
        <p14:creationId xmlns:p14="http://schemas.microsoft.com/office/powerpoint/2010/main" val="23450765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5"/>
          <p:cNvSpPr>
            <a:spLocks noGrp="1" noChangeArrowheads="1"/>
          </p:cNvSpPr>
          <p:nvPr>
            <p:ph type="sldNum" sz="quarter" idx="5"/>
          </p:nvPr>
        </p:nvSpPr>
        <p:spPr>
          <a:noFill/>
        </p:spPr>
        <p:txBody>
          <a:bodyPr/>
          <a:lstStyle/>
          <a:p>
            <a:fld id="{2F9F1A54-552B-4944-B1A2-D52655A4087D}" type="slidenum">
              <a:rPr lang="en-US" smtClean="0"/>
              <a:pPr/>
              <a:t>8</a:t>
            </a:fld>
            <a:endParaRPr lang="en-US" smtClean="0"/>
          </a:p>
        </p:txBody>
      </p:sp>
      <p:sp>
        <p:nvSpPr>
          <p:cNvPr id="71683" name="Rectangle 2"/>
          <p:cNvSpPr>
            <a:spLocks noGrp="1" noRot="1" noChangeAspect="1" noChangeArrowheads="1" noTextEdit="1"/>
          </p:cNvSpPr>
          <p:nvPr>
            <p:ph type="sldImg"/>
          </p:nvPr>
        </p:nvSpPr>
        <p:spPr>
          <a:xfrm>
            <a:off x="1150938" y="692150"/>
            <a:ext cx="4556125" cy="3416300"/>
          </a:xfrm>
          <a:ln cap="flat"/>
        </p:spPr>
      </p:sp>
      <p:sp>
        <p:nvSpPr>
          <p:cNvPr id="71684" name="Rectangle 3"/>
          <p:cNvSpPr>
            <a:spLocks noGrp="1" noChangeArrowheads="1"/>
          </p:cNvSpPr>
          <p:nvPr>
            <p:ph type="body" idx="1"/>
          </p:nvPr>
        </p:nvSpPr>
        <p:spPr>
          <a:noFill/>
          <a:ln/>
        </p:spPr>
        <p:txBody>
          <a:bodyPr/>
          <a:lstStyle/>
          <a:p>
            <a:endParaRPr lang="en-US" dirty="0" smtClean="0"/>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3B46BBD-AA18-4FCE-B9EE-18FE567E97CB}" type="slidenum">
              <a:rPr lang="en-US" smtClean="0"/>
              <a:pPr>
                <a:defRPr/>
              </a:pPr>
              <a:t>81</a:t>
            </a:fld>
            <a:endParaRPr lang="en-US"/>
          </a:p>
        </p:txBody>
      </p:sp>
    </p:spTree>
    <p:extLst>
      <p:ext uri="{BB962C8B-B14F-4D97-AF65-F5344CB8AC3E}">
        <p14:creationId xmlns:p14="http://schemas.microsoft.com/office/powerpoint/2010/main" val="1909774468"/>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3B46BBD-AA18-4FCE-B9EE-18FE567E97CB}" type="slidenum">
              <a:rPr lang="en-US" smtClean="0"/>
              <a:pPr>
                <a:defRPr/>
              </a:pPr>
              <a:t>82</a:t>
            </a:fld>
            <a:endParaRPr lang="en-US"/>
          </a:p>
        </p:txBody>
      </p:sp>
    </p:spTree>
    <p:extLst>
      <p:ext uri="{BB962C8B-B14F-4D97-AF65-F5344CB8AC3E}">
        <p14:creationId xmlns:p14="http://schemas.microsoft.com/office/powerpoint/2010/main" val="1909774468"/>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3B46BBD-AA18-4FCE-B9EE-18FE567E97CB}" type="slidenum">
              <a:rPr lang="en-US" smtClean="0"/>
              <a:pPr>
                <a:defRPr/>
              </a:pPr>
              <a:t>83</a:t>
            </a:fld>
            <a:endParaRPr lang="en-US"/>
          </a:p>
        </p:txBody>
      </p:sp>
    </p:spTree>
    <p:extLst>
      <p:ext uri="{BB962C8B-B14F-4D97-AF65-F5344CB8AC3E}">
        <p14:creationId xmlns:p14="http://schemas.microsoft.com/office/powerpoint/2010/main" val="243052326"/>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5"/>
          <p:cNvSpPr>
            <a:spLocks noGrp="1" noChangeArrowheads="1"/>
          </p:cNvSpPr>
          <p:nvPr>
            <p:ph type="sldNum" sz="quarter" idx="5"/>
          </p:nvPr>
        </p:nvSpPr>
        <p:spPr>
          <a:noFill/>
        </p:spPr>
        <p:txBody>
          <a:bodyPr/>
          <a:lstStyle/>
          <a:p>
            <a:fld id="{96CF3A32-53D9-4803-8CFB-DA4666A676D4}" type="slidenum">
              <a:rPr lang="en-US" smtClean="0"/>
              <a:pPr/>
              <a:t>84</a:t>
            </a:fld>
            <a:endParaRPr lang="en-US" smtClean="0"/>
          </a:p>
        </p:txBody>
      </p:sp>
      <p:sp>
        <p:nvSpPr>
          <p:cNvPr id="83971" name="Rectangle 2"/>
          <p:cNvSpPr>
            <a:spLocks noGrp="1" noRot="1" noChangeAspect="1" noChangeArrowheads="1" noTextEdit="1"/>
          </p:cNvSpPr>
          <p:nvPr>
            <p:ph type="sldImg"/>
          </p:nvPr>
        </p:nvSpPr>
        <p:spPr>
          <a:xfrm>
            <a:off x="1150938" y="692150"/>
            <a:ext cx="4556125" cy="3416300"/>
          </a:xfrm>
          <a:ln cap="flat"/>
        </p:spPr>
      </p:sp>
      <p:sp>
        <p:nvSpPr>
          <p:cNvPr id="83972"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5"/>
          <p:cNvSpPr>
            <a:spLocks noGrp="1" noChangeArrowheads="1"/>
          </p:cNvSpPr>
          <p:nvPr>
            <p:ph type="sldNum" sz="quarter" idx="5"/>
          </p:nvPr>
        </p:nvSpPr>
        <p:spPr>
          <a:noFill/>
        </p:spPr>
        <p:txBody>
          <a:bodyPr/>
          <a:lstStyle/>
          <a:p>
            <a:fld id="{C1B1246E-2CE0-45D1-9745-07A6E8D583EE}" type="slidenum">
              <a:rPr lang="en-US" smtClean="0"/>
              <a:pPr/>
              <a:t>85</a:t>
            </a:fld>
            <a:endParaRPr lang="en-US" smtClean="0"/>
          </a:p>
        </p:txBody>
      </p:sp>
      <p:sp>
        <p:nvSpPr>
          <p:cNvPr id="119811" name="Rectangle 2"/>
          <p:cNvSpPr>
            <a:spLocks noGrp="1" noRot="1" noChangeAspect="1" noChangeArrowheads="1" noTextEdit="1"/>
          </p:cNvSpPr>
          <p:nvPr>
            <p:ph type="sldImg"/>
          </p:nvPr>
        </p:nvSpPr>
        <p:spPr>
          <a:xfrm>
            <a:off x="1150938" y="692150"/>
            <a:ext cx="4556125" cy="3416300"/>
          </a:xfrm>
          <a:ln cap="flat"/>
        </p:spPr>
      </p:sp>
      <p:sp>
        <p:nvSpPr>
          <p:cNvPr id="119812"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5"/>
          <p:cNvSpPr>
            <a:spLocks noGrp="1" noChangeArrowheads="1"/>
          </p:cNvSpPr>
          <p:nvPr>
            <p:ph type="sldNum" sz="quarter" idx="5"/>
          </p:nvPr>
        </p:nvSpPr>
        <p:spPr>
          <a:noFill/>
        </p:spPr>
        <p:txBody>
          <a:bodyPr/>
          <a:lstStyle/>
          <a:p>
            <a:fld id="{01E0B2FB-985E-4EF0-896A-16079F9F22E8}" type="slidenum">
              <a:rPr lang="en-US" smtClean="0"/>
              <a:pPr/>
              <a:t>86</a:t>
            </a:fld>
            <a:endParaRPr lang="en-US" smtClean="0"/>
          </a:p>
        </p:txBody>
      </p:sp>
      <p:sp>
        <p:nvSpPr>
          <p:cNvPr id="120835" name="Rectangle 2"/>
          <p:cNvSpPr>
            <a:spLocks noGrp="1" noRot="1" noChangeAspect="1" noChangeArrowheads="1" noTextEdit="1"/>
          </p:cNvSpPr>
          <p:nvPr>
            <p:ph type="sldImg"/>
          </p:nvPr>
        </p:nvSpPr>
        <p:spPr>
          <a:xfrm>
            <a:off x="1150938" y="692150"/>
            <a:ext cx="4556125" cy="3416300"/>
          </a:xfrm>
          <a:ln cap="flat"/>
        </p:spPr>
      </p:sp>
      <p:sp>
        <p:nvSpPr>
          <p:cNvPr id="120836" name="Rectangle 3"/>
          <p:cNvSpPr>
            <a:spLocks noGrp="1" noChangeArrowheads="1"/>
          </p:cNvSpPr>
          <p:nvPr>
            <p:ph type="body" idx="1"/>
          </p:nvPr>
        </p:nvSpPr>
        <p:spPr>
          <a:noFill/>
          <a:ln/>
        </p:spPr>
        <p:txBody>
          <a:bodyPr/>
          <a:lstStyle/>
          <a:p>
            <a:endParaRPr lang="en-US" dirty="0" smtClean="0"/>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5"/>
          <p:cNvSpPr>
            <a:spLocks noGrp="1" noChangeArrowheads="1"/>
          </p:cNvSpPr>
          <p:nvPr>
            <p:ph type="sldNum" sz="quarter" idx="5"/>
          </p:nvPr>
        </p:nvSpPr>
        <p:spPr>
          <a:noFill/>
        </p:spPr>
        <p:txBody>
          <a:bodyPr/>
          <a:lstStyle/>
          <a:p>
            <a:fld id="{96CF3A32-53D9-4803-8CFB-DA4666A676D4}" type="slidenum">
              <a:rPr lang="en-US" smtClean="0"/>
              <a:pPr/>
              <a:t>87</a:t>
            </a:fld>
            <a:endParaRPr lang="en-US" smtClean="0"/>
          </a:p>
        </p:txBody>
      </p:sp>
      <p:sp>
        <p:nvSpPr>
          <p:cNvPr id="83971" name="Rectangle 2"/>
          <p:cNvSpPr>
            <a:spLocks noGrp="1" noRot="1" noChangeAspect="1" noChangeArrowheads="1" noTextEdit="1"/>
          </p:cNvSpPr>
          <p:nvPr>
            <p:ph type="sldImg"/>
          </p:nvPr>
        </p:nvSpPr>
        <p:spPr>
          <a:xfrm>
            <a:off x="1150938" y="692150"/>
            <a:ext cx="4556125" cy="3416300"/>
          </a:xfrm>
          <a:ln cap="flat"/>
        </p:spPr>
      </p:sp>
      <p:sp>
        <p:nvSpPr>
          <p:cNvPr id="83972" name="Rectangle 3"/>
          <p:cNvSpPr>
            <a:spLocks noGrp="1" noChangeArrowheads="1"/>
          </p:cNvSpPr>
          <p:nvPr>
            <p:ph type="body" idx="1"/>
          </p:nvPr>
        </p:nvSpPr>
        <p:spPr>
          <a:noFill/>
          <a:ln/>
        </p:spPr>
        <p:txBody>
          <a:bodyPr/>
          <a:lstStyle/>
          <a:p>
            <a:endParaRPr lang="en-US" dirty="0" smtClean="0"/>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5"/>
          <p:cNvSpPr>
            <a:spLocks noGrp="1" noChangeArrowheads="1"/>
          </p:cNvSpPr>
          <p:nvPr>
            <p:ph type="sldNum" sz="quarter" idx="5"/>
          </p:nvPr>
        </p:nvSpPr>
        <p:spPr>
          <a:noFill/>
        </p:spPr>
        <p:txBody>
          <a:bodyPr/>
          <a:lstStyle/>
          <a:p>
            <a:fld id="{FA2495F7-460B-4327-AB8C-008EA21C7AC0}" type="slidenum">
              <a:rPr lang="en-US" smtClean="0"/>
              <a:pPr/>
              <a:t>88</a:t>
            </a:fld>
            <a:endParaRPr lang="en-US" smtClean="0"/>
          </a:p>
        </p:txBody>
      </p:sp>
      <p:sp>
        <p:nvSpPr>
          <p:cNvPr id="121859" name="Rectangle 2"/>
          <p:cNvSpPr>
            <a:spLocks noGrp="1" noRot="1" noChangeAspect="1" noChangeArrowheads="1" noTextEdit="1"/>
          </p:cNvSpPr>
          <p:nvPr>
            <p:ph type="sldImg"/>
          </p:nvPr>
        </p:nvSpPr>
        <p:spPr>
          <a:xfrm>
            <a:off x="1150938" y="692150"/>
            <a:ext cx="4556125" cy="3416300"/>
          </a:xfrm>
          <a:ln/>
        </p:spPr>
      </p:sp>
      <p:sp>
        <p:nvSpPr>
          <p:cNvPr id="121860"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5"/>
          <p:cNvSpPr>
            <a:spLocks noGrp="1" noChangeArrowheads="1"/>
          </p:cNvSpPr>
          <p:nvPr>
            <p:ph type="sldNum" sz="quarter" idx="5"/>
          </p:nvPr>
        </p:nvSpPr>
        <p:spPr>
          <a:noFill/>
        </p:spPr>
        <p:txBody>
          <a:bodyPr/>
          <a:lstStyle/>
          <a:p>
            <a:fld id="{E7D0320B-59FE-4308-B322-FA8A8B2266DD}" type="slidenum">
              <a:rPr lang="en-US" smtClean="0"/>
              <a:pPr/>
              <a:t>89</a:t>
            </a:fld>
            <a:endParaRPr lang="en-US" smtClean="0"/>
          </a:p>
        </p:txBody>
      </p:sp>
      <p:sp>
        <p:nvSpPr>
          <p:cNvPr id="122883" name="Rectangle 2"/>
          <p:cNvSpPr>
            <a:spLocks noGrp="1" noRot="1" noChangeAspect="1" noChangeArrowheads="1" noTextEdit="1"/>
          </p:cNvSpPr>
          <p:nvPr>
            <p:ph type="sldImg"/>
          </p:nvPr>
        </p:nvSpPr>
        <p:spPr>
          <a:xfrm>
            <a:off x="1150938" y="692150"/>
            <a:ext cx="4556125" cy="3416300"/>
          </a:xfrm>
          <a:ln/>
        </p:spPr>
      </p:sp>
      <p:sp>
        <p:nvSpPr>
          <p:cNvPr id="122884"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5"/>
          <p:cNvSpPr>
            <a:spLocks noGrp="1" noChangeArrowheads="1"/>
          </p:cNvSpPr>
          <p:nvPr>
            <p:ph type="sldNum" sz="quarter" idx="5"/>
          </p:nvPr>
        </p:nvSpPr>
        <p:spPr>
          <a:noFill/>
        </p:spPr>
        <p:txBody>
          <a:bodyPr/>
          <a:lstStyle/>
          <a:p>
            <a:fld id="{AED57E17-BFBB-4448-A54C-AFB12FCE5982}" type="slidenum">
              <a:rPr lang="en-US" smtClean="0"/>
              <a:pPr/>
              <a:t>90</a:t>
            </a:fld>
            <a:endParaRPr lang="en-US" smtClean="0"/>
          </a:p>
        </p:txBody>
      </p:sp>
      <p:sp>
        <p:nvSpPr>
          <p:cNvPr id="123907" name="Rectangle 2"/>
          <p:cNvSpPr>
            <a:spLocks noGrp="1" noRot="1" noChangeAspect="1" noChangeArrowheads="1" noTextEdit="1"/>
          </p:cNvSpPr>
          <p:nvPr>
            <p:ph type="sldImg"/>
          </p:nvPr>
        </p:nvSpPr>
        <p:spPr>
          <a:xfrm>
            <a:off x="1150938" y="692150"/>
            <a:ext cx="4556125" cy="3416300"/>
          </a:xfrm>
          <a:ln cap="flat"/>
        </p:spPr>
      </p:sp>
      <p:sp>
        <p:nvSpPr>
          <p:cNvPr id="123908"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5"/>
          <p:cNvSpPr>
            <a:spLocks noGrp="1" noChangeArrowheads="1"/>
          </p:cNvSpPr>
          <p:nvPr>
            <p:ph type="sldNum" sz="quarter" idx="5"/>
          </p:nvPr>
        </p:nvSpPr>
        <p:spPr>
          <a:noFill/>
        </p:spPr>
        <p:txBody>
          <a:bodyPr/>
          <a:lstStyle/>
          <a:p>
            <a:fld id="{2F9F1A54-552B-4944-B1A2-D52655A4087D}" type="slidenum">
              <a:rPr lang="en-US" smtClean="0"/>
              <a:pPr/>
              <a:t>9</a:t>
            </a:fld>
            <a:endParaRPr lang="en-US" smtClean="0"/>
          </a:p>
        </p:txBody>
      </p:sp>
      <p:sp>
        <p:nvSpPr>
          <p:cNvPr id="71683" name="Rectangle 2"/>
          <p:cNvSpPr>
            <a:spLocks noGrp="1" noRot="1" noChangeAspect="1" noChangeArrowheads="1" noTextEdit="1"/>
          </p:cNvSpPr>
          <p:nvPr>
            <p:ph type="sldImg"/>
          </p:nvPr>
        </p:nvSpPr>
        <p:spPr>
          <a:xfrm>
            <a:off x="1150938" y="692150"/>
            <a:ext cx="4556125" cy="3416300"/>
          </a:xfrm>
          <a:ln cap="flat"/>
        </p:spPr>
      </p:sp>
      <p:sp>
        <p:nvSpPr>
          <p:cNvPr id="71684" name="Rectangle 3"/>
          <p:cNvSpPr>
            <a:spLocks noGrp="1" noChangeArrowheads="1"/>
          </p:cNvSpPr>
          <p:nvPr>
            <p:ph type="body" idx="1"/>
          </p:nvPr>
        </p:nvSpPr>
        <p:spPr>
          <a:noFill/>
          <a:ln/>
        </p:spPr>
        <p:txBody>
          <a:bodyPr/>
          <a:lstStyle/>
          <a:p>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8763000" cy="5943600"/>
            <a:chOff x="0" y="0"/>
            <a:chExt cx="5520" cy="3744"/>
          </a:xfrm>
        </p:grpSpPr>
        <p:sp>
          <p:nvSpPr>
            <p:cNvPr id="5" name="Rectangle 3"/>
            <p:cNvSpPr>
              <a:spLocks noChangeArrowheads="1"/>
            </p:cNvSpPr>
            <p:nvPr/>
          </p:nvSpPr>
          <p:spPr bwMode="auto">
            <a:xfrm>
              <a:off x="0" y="0"/>
              <a:ext cx="1104" cy="3072"/>
            </a:xfrm>
            <a:prstGeom prst="rect">
              <a:avLst/>
            </a:prstGeom>
            <a:solidFill>
              <a:schemeClr val="accent1"/>
            </a:solidFill>
            <a:ln w="9525">
              <a:noFill/>
              <a:miter lim="800000"/>
              <a:headEnd/>
              <a:tailEnd/>
            </a:ln>
            <a:effectLst/>
          </p:spPr>
          <p:txBody>
            <a:bodyPr wrap="none" anchor="ctr"/>
            <a:lstStyle/>
            <a:p>
              <a:pPr algn="ctr">
                <a:defRPr/>
              </a:pPr>
              <a:endParaRPr lang="en-US" sz="2400">
                <a:latin typeface="Times New Roman" pitchFamily="18" charset="0"/>
              </a:endParaRPr>
            </a:p>
          </p:txBody>
        </p:sp>
        <p:grpSp>
          <p:nvGrpSpPr>
            <p:cNvPr id="6" name="Group 4"/>
            <p:cNvGrpSpPr>
              <a:grpSpLocks/>
            </p:cNvGrpSpPr>
            <p:nvPr userDrawn="1"/>
          </p:nvGrpSpPr>
          <p:grpSpPr bwMode="auto">
            <a:xfrm>
              <a:off x="0" y="2208"/>
              <a:ext cx="5520" cy="1536"/>
              <a:chOff x="0" y="2208"/>
              <a:chExt cx="5520" cy="1536"/>
            </a:xfrm>
          </p:grpSpPr>
          <p:sp>
            <p:nvSpPr>
              <p:cNvPr id="10" name="Rectangle 5"/>
              <p:cNvSpPr>
                <a:spLocks noChangeArrowheads="1"/>
              </p:cNvSpPr>
              <p:nvPr/>
            </p:nvSpPr>
            <p:spPr bwMode="ltGray">
              <a:xfrm>
                <a:off x="624" y="2208"/>
                <a:ext cx="4896" cy="1536"/>
              </a:xfrm>
              <a:prstGeom prst="rect">
                <a:avLst/>
              </a:prstGeom>
              <a:solidFill>
                <a:schemeClr val="bg2"/>
              </a:solidFill>
              <a:ln w="9525">
                <a:noFill/>
                <a:miter lim="800000"/>
                <a:headEnd/>
                <a:tailEnd/>
              </a:ln>
              <a:effectLst/>
            </p:spPr>
            <p:txBody>
              <a:bodyPr wrap="none" anchor="ctr"/>
              <a:lstStyle/>
              <a:p>
                <a:pPr algn="ctr">
                  <a:defRPr/>
                </a:pPr>
                <a:endParaRPr lang="en-US" sz="2400">
                  <a:latin typeface="Times New Roman" pitchFamily="18" charset="0"/>
                </a:endParaRPr>
              </a:p>
            </p:txBody>
          </p:sp>
          <p:sp>
            <p:nvSpPr>
              <p:cNvPr id="11" name="Rectangle 6"/>
              <p:cNvSpPr>
                <a:spLocks noChangeArrowheads="1"/>
              </p:cNvSpPr>
              <p:nvPr/>
            </p:nvSpPr>
            <p:spPr bwMode="white">
              <a:xfrm>
                <a:off x="654" y="2352"/>
                <a:ext cx="4818" cy="1347"/>
              </a:xfrm>
              <a:prstGeom prst="rect">
                <a:avLst/>
              </a:prstGeom>
              <a:solidFill>
                <a:schemeClr val="bg1"/>
              </a:solidFill>
              <a:ln w="9525">
                <a:noFill/>
                <a:miter lim="800000"/>
                <a:headEnd/>
                <a:tailEnd/>
              </a:ln>
              <a:effectLst/>
            </p:spPr>
            <p:txBody>
              <a:bodyPr wrap="none" anchor="ctr"/>
              <a:lstStyle/>
              <a:p>
                <a:pPr algn="ctr">
                  <a:defRPr/>
                </a:pPr>
                <a:endParaRPr lang="en-US" sz="2400">
                  <a:latin typeface="Times New Roman" pitchFamily="18" charset="0"/>
                </a:endParaRPr>
              </a:p>
            </p:txBody>
          </p:sp>
          <p:sp>
            <p:nvSpPr>
              <p:cNvPr id="12" name="Line 7"/>
              <p:cNvSpPr>
                <a:spLocks noChangeShapeType="1"/>
              </p:cNvSpPr>
              <p:nvPr/>
            </p:nvSpPr>
            <p:spPr bwMode="auto">
              <a:xfrm>
                <a:off x="0" y="3072"/>
                <a:ext cx="624" cy="0"/>
              </a:xfrm>
              <a:prstGeom prst="line">
                <a:avLst/>
              </a:prstGeom>
              <a:noFill/>
              <a:ln w="50800">
                <a:solidFill>
                  <a:schemeClr val="bg2"/>
                </a:solidFill>
                <a:round/>
                <a:headEnd/>
                <a:tailEnd/>
              </a:ln>
              <a:effectLst/>
            </p:spPr>
            <p:txBody>
              <a:bodyPr/>
              <a:lstStyle/>
              <a:p>
                <a:pPr>
                  <a:defRPr/>
                </a:pPr>
                <a:endParaRPr lang="en-US"/>
              </a:p>
            </p:txBody>
          </p:sp>
        </p:grpSp>
        <p:grpSp>
          <p:nvGrpSpPr>
            <p:cNvPr id="7" name="Group 8"/>
            <p:cNvGrpSpPr>
              <a:grpSpLocks/>
            </p:cNvGrpSpPr>
            <p:nvPr userDrawn="1"/>
          </p:nvGrpSpPr>
          <p:grpSpPr bwMode="auto">
            <a:xfrm>
              <a:off x="400" y="336"/>
              <a:ext cx="5088" cy="192"/>
              <a:chOff x="400" y="336"/>
              <a:chExt cx="5088" cy="192"/>
            </a:xfrm>
          </p:grpSpPr>
          <p:sp>
            <p:nvSpPr>
              <p:cNvPr id="8" name="Rectangle 9"/>
              <p:cNvSpPr>
                <a:spLocks noChangeArrowheads="1"/>
              </p:cNvSpPr>
              <p:nvPr/>
            </p:nvSpPr>
            <p:spPr bwMode="auto">
              <a:xfrm>
                <a:off x="3952" y="336"/>
                <a:ext cx="1536" cy="192"/>
              </a:xfrm>
              <a:prstGeom prst="rect">
                <a:avLst/>
              </a:prstGeom>
              <a:solidFill>
                <a:schemeClr val="folHlink"/>
              </a:solidFill>
              <a:ln w="9525">
                <a:noFill/>
                <a:miter lim="800000"/>
                <a:headEnd/>
                <a:tailEnd/>
              </a:ln>
              <a:effectLst/>
            </p:spPr>
            <p:txBody>
              <a:bodyPr wrap="none" anchor="ctr"/>
              <a:lstStyle/>
              <a:p>
                <a:pPr algn="ctr">
                  <a:defRPr/>
                </a:pPr>
                <a:endParaRPr lang="en-US" sz="2400">
                  <a:latin typeface="Times New Roman" pitchFamily="18" charset="0"/>
                </a:endParaRPr>
              </a:p>
            </p:txBody>
          </p:sp>
          <p:sp>
            <p:nvSpPr>
              <p:cNvPr id="9" name="Line 10"/>
              <p:cNvSpPr>
                <a:spLocks noChangeShapeType="1"/>
              </p:cNvSpPr>
              <p:nvPr/>
            </p:nvSpPr>
            <p:spPr bwMode="auto">
              <a:xfrm>
                <a:off x="400" y="432"/>
                <a:ext cx="5088" cy="0"/>
              </a:xfrm>
              <a:prstGeom prst="line">
                <a:avLst/>
              </a:prstGeom>
              <a:noFill/>
              <a:ln w="44450">
                <a:solidFill>
                  <a:schemeClr val="bg2"/>
                </a:solidFill>
                <a:round/>
                <a:headEnd/>
                <a:tailEnd/>
              </a:ln>
              <a:effectLst/>
            </p:spPr>
            <p:txBody>
              <a:bodyPr/>
              <a:lstStyle/>
              <a:p>
                <a:pPr>
                  <a:defRPr/>
                </a:pPr>
                <a:endParaRPr lang="en-US"/>
              </a:p>
            </p:txBody>
          </p:sp>
        </p:grpSp>
      </p:grpSp>
      <p:sp>
        <p:nvSpPr>
          <p:cNvPr id="148491" name="Rectangle 11"/>
          <p:cNvSpPr>
            <a:spLocks noGrp="1" noChangeArrowheads="1"/>
          </p:cNvSpPr>
          <p:nvPr>
            <p:ph type="ctrTitle"/>
          </p:nvPr>
        </p:nvSpPr>
        <p:spPr>
          <a:xfrm>
            <a:off x="2057400" y="1143000"/>
            <a:ext cx="6629400" cy="2209800"/>
          </a:xfrm>
        </p:spPr>
        <p:txBody>
          <a:bodyPr/>
          <a:lstStyle>
            <a:lvl1pPr>
              <a:defRPr sz="4800"/>
            </a:lvl1pPr>
          </a:lstStyle>
          <a:p>
            <a:r>
              <a:rPr lang="en-US"/>
              <a:t>Click to edit Master title style</a:t>
            </a:r>
          </a:p>
        </p:txBody>
      </p:sp>
      <p:sp>
        <p:nvSpPr>
          <p:cNvPr id="148492" name="Rectangle 12"/>
          <p:cNvSpPr>
            <a:spLocks noGrp="1" noChangeArrowheads="1"/>
          </p:cNvSpPr>
          <p:nvPr>
            <p:ph type="subTitle" idx="1"/>
          </p:nvPr>
        </p:nvSpPr>
        <p:spPr>
          <a:xfrm>
            <a:off x="1371600" y="3962400"/>
            <a:ext cx="6858000" cy="1600200"/>
          </a:xfrm>
        </p:spPr>
        <p:txBody>
          <a:bodyPr anchor="ctr"/>
          <a:lstStyle>
            <a:lvl1pPr marL="0" indent="0" algn="ctr">
              <a:buFont typeface="Wingdings" pitchFamily="2" charset="2"/>
              <a:buNone/>
              <a:defRPr/>
            </a:lvl1pPr>
          </a:lstStyle>
          <a:p>
            <a:r>
              <a:rPr lang="en-US"/>
              <a:t>Click to edit Master subtitle style</a:t>
            </a:r>
          </a:p>
        </p:txBody>
      </p:sp>
      <p:sp>
        <p:nvSpPr>
          <p:cNvPr id="13" name="Rectangle 13"/>
          <p:cNvSpPr>
            <a:spLocks noGrp="1" noChangeArrowheads="1"/>
          </p:cNvSpPr>
          <p:nvPr>
            <p:ph type="dt" sz="half" idx="10"/>
          </p:nvPr>
        </p:nvSpPr>
        <p:spPr>
          <a:xfrm>
            <a:off x="912813" y="6251575"/>
            <a:ext cx="1905000" cy="457200"/>
          </a:xfrm>
        </p:spPr>
        <p:txBody>
          <a:bodyPr/>
          <a:lstStyle>
            <a:lvl1pPr>
              <a:defRPr/>
            </a:lvl1pPr>
          </a:lstStyle>
          <a:p>
            <a:pPr>
              <a:defRPr/>
            </a:pPr>
            <a:endParaRPr lang="en-US"/>
          </a:p>
        </p:txBody>
      </p:sp>
      <p:sp>
        <p:nvSpPr>
          <p:cNvPr id="14" name="Rectangle 14"/>
          <p:cNvSpPr>
            <a:spLocks noGrp="1" noChangeArrowheads="1"/>
          </p:cNvSpPr>
          <p:nvPr>
            <p:ph type="ftr" sz="quarter" idx="11"/>
          </p:nvPr>
        </p:nvSpPr>
        <p:spPr>
          <a:xfrm>
            <a:off x="3354388" y="6248400"/>
            <a:ext cx="2895600" cy="457200"/>
          </a:xfrm>
        </p:spPr>
        <p:txBody>
          <a:bodyPr/>
          <a:lstStyle>
            <a:lvl1pPr>
              <a:defRPr/>
            </a:lvl1pPr>
          </a:lstStyle>
          <a:p>
            <a:pPr>
              <a:defRPr/>
            </a:pPr>
            <a:endParaRPr lang="en-US"/>
          </a:p>
        </p:txBody>
      </p:sp>
      <p:sp>
        <p:nvSpPr>
          <p:cNvPr id="15" name="Rectangle 15"/>
          <p:cNvSpPr>
            <a:spLocks noGrp="1" noChangeArrowheads="1"/>
          </p:cNvSpPr>
          <p:nvPr>
            <p:ph type="sldNum" sz="quarter" idx="12"/>
          </p:nvPr>
        </p:nvSpPr>
        <p:spPr/>
        <p:txBody>
          <a:bodyPr/>
          <a:lstStyle>
            <a:lvl1pPr>
              <a:defRPr/>
            </a:lvl1pPr>
          </a:lstStyle>
          <a:p>
            <a:pPr>
              <a:defRPr/>
            </a:pPr>
            <a:fld id="{CD1B2D2B-65D5-4E92-9E66-28CDCF5835E5}" type="slidenum">
              <a:rPr lang="en-US"/>
              <a:pPr>
                <a:defRPr/>
              </a:pPr>
              <a:t>‹#›</a:t>
            </a:fld>
            <a:endParaRPr lang="en-US"/>
          </a:p>
        </p:txBody>
      </p:sp>
    </p:spTree>
  </p:cSld>
  <p:clrMapOvr>
    <a:masterClrMapping/>
  </p:clrMapOvr>
  <p:transition>
    <p:zo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9"/>
          <p:cNvSpPr>
            <a:spLocks noGrp="1" noChangeArrowheads="1"/>
          </p:cNvSpPr>
          <p:nvPr>
            <p:ph type="dt" sz="half" idx="10"/>
          </p:nvPr>
        </p:nvSpPr>
        <p:spPr>
          <a:ln/>
        </p:spPr>
        <p:txBody>
          <a:bodyPr/>
          <a:lstStyle>
            <a:lvl1pPr>
              <a:defRPr/>
            </a:lvl1pPr>
          </a:lstStyle>
          <a:p>
            <a:pPr>
              <a:defRPr/>
            </a:pPr>
            <a:endParaRPr lang="en-US"/>
          </a:p>
        </p:txBody>
      </p:sp>
      <p:sp>
        <p:nvSpPr>
          <p:cNvPr id="5" name="Rectangle 10"/>
          <p:cNvSpPr>
            <a:spLocks noGrp="1" noChangeArrowheads="1"/>
          </p:cNvSpPr>
          <p:nvPr>
            <p:ph type="ftr" sz="quarter" idx="11"/>
          </p:nvPr>
        </p:nvSpPr>
        <p:spPr>
          <a:ln/>
        </p:spPr>
        <p:txBody>
          <a:bodyPr/>
          <a:lstStyle>
            <a:lvl1pPr>
              <a:defRPr/>
            </a:lvl1pPr>
          </a:lstStyle>
          <a:p>
            <a:pPr>
              <a:defRPr/>
            </a:pPr>
            <a:endParaRPr lang="en-US"/>
          </a:p>
        </p:txBody>
      </p:sp>
      <p:sp>
        <p:nvSpPr>
          <p:cNvPr id="6" name="Rectangle 11"/>
          <p:cNvSpPr>
            <a:spLocks noGrp="1" noChangeArrowheads="1"/>
          </p:cNvSpPr>
          <p:nvPr>
            <p:ph type="sldNum" sz="quarter" idx="12"/>
          </p:nvPr>
        </p:nvSpPr>
        <p:spPr>
          <a:ln/>
        </p:spPr>
        <p:txBody>
          <a:bodyPr/>
          <a:lstStyle>
            <a:lvl1pPr>
              <a:defRPr/>
            </a:lvl1pPr>
          </a:lstStyle>
          <a:p>
            <a:pPr>
              <a:defRPr/>
            </a:pPr>
            <a:fld id="{B21D60E7-0B09-4D85-B8A2-694F83773E2E}" type="slidenum">
              <a:rPr lang="en-US"/>
              <a:pPr>
                <a:defRPr/>
              </a:pPr>
              <a:t>‹#›</a:t>
            </a:fld>
            <a:endParaRPr lang="en-US"/>
          </a:p>
        </p:txBody>
      </p:sp>
    </p:spTree>
  </p:cSld>
  <p:clrMapOvr>
    <a:masterClrMapping/>
  </p:clrMapOvr>
  <p:transition>
    <p:zo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277813"/>
            <a:ext cx="19431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14400" y="277813"/>
            <a:ext cx="56769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9"/>
          <p:cNvSpPr>
            <a:spLocks noGrp="1" noChangeArrowheads="1"/>
          </p:cNvSpPr>
          <p:nvPr>
            <p:ph type="dt" sz="half" idx="10"/>
          </p:nvPr>
        </p:nvSpPr>
        <p:spPr>
          <a:ln/>
        </p:spPr>
        <p:txBody>
          <a:bodyPr/>
          <a:lstStyle>
            <a:lvl1pPr>
              <a:defRPr/>
            </a:lvl1pPr>
          </a:lstStyle>
          <a:p>
            <a:pPr>
              <a:defRPr/>
            </a:pPr>
            <a:endParaRPr lang="en-US"/>
          </a:p>
        </p:txBody>
      </p:sp>
      <p:sp>
        <p:nvSpPr>
          <p:cNvPr id="5" name="Rectangle 10"/>
          <p:cNvSpPr>
            <a:spLocks noGrp="1" noChangeArrowheads="1"/>
          </p:cNvSpPr>
          <p:nvPr>
            <p:ph type="ftr" sz="quarter" idx="11"/>
          </p:nvPr>
        </p:nvSpPr>
        <p:spPr>
          <a:ln/>
        </p:spPr>
        <p:txBody>
          <a:bodyPr/>
          <a:lstStyle>
            <a:lvl1pPr>
              <a:defRPr/>
            </a:lvl1pPr>
          </a:lstStyle>
          <a:p>
            <a:pPr>
              <a:defRPr/>
            </a:pPr>
            <a:endParaRPr lang="en-US"/>
          </a:p>
        </p:txBody>
      </p:sp>
      <p:sp>
        <p:nvSpPr>
          <p:cNvPr id="6" name="Rectangle 11"/>
          <p:cNvSpPr>
            <a:spLocks noGrp="1" noChangeArrowheads="1"/>
          </p:cNvSpPr>
          <p:nvPr>
            <p:ph type="sldNum" sz="quarter" idx="12"/>
          </p:nvPr>
        </p:nvSpPr>
        <p:spPr>
          <a:ln/>
        </p:spPr>
        <p:txBody>
          <a:bodyPr/>
          <a:lstStyle>
            <a:lvl1pPr>
              <a:defRPr/>
            </a:lvl1pPr>
          </a:lstStyle>
          <a:p>
            <a:pPr>
              <a:defRPr/>
            </a:pPr>
            <a:fld id="{5EFDE87C-D4CD-4F9B-A0DA-B73BB0DCDD63}" type="slidenum">
              <a:rPr lang="en-US"/>
              <a:pPr>
                <a:defRPr/>
              </a:pPr>
              <a:t>‹#›</a:t>
            </a:fld>
            <a:endParaRPr lang="en-US"/>
          </a:p>
        </p:txBody>
      </p:sp>
    </p:spTree>
  </p:cSld>
  <p:clrMapOvr>
    <a:masterClrMapping/>
  </p:clrMapOvr>
  <p:transition>
    <p:zo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7813"/>
            <a:ext cx="77724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914400" y="1600200"/>
            <a:ext cx="7772400" cy="4530725"/>
          </a:xfrm>
        </p:spPr>
        <p:txBody>
          <a:bodyPr/>
          <a:lstStyle/>
          <a:p>
            <a:pPr lvl="0"/>
            <a:endParaRPr lang="en-US" noProof="0" smtClean="0"/>
          </a:p>
        </p:txBody>
      </p:sp>
      <p:sp>
        <p:nvSpPr>
          <p:cNvPr id="4" name="Rectangle 9"/>
          <p:cNvSpPr>
            <a:spLocks noGrp="1" noChangeArrowheads="1"/>
          </p:cNvSpPr>
          <p:nvPr>
            <p:ph type="dt" sz="half" idx="10"/>
          </p:nvPr>
        </p:nvSpPr>
        <p:spPr>
          <a:ln/>
        </p:spPr>
        <p:txBody>
          <a:bodyPr/>
          <a:lstStyle>
            <a:lvl1pPr>
              <a:defRPr/>
            </a:lvl1pPr>
          </a:lstStyle>
          <a:p>
            <a:pPr>
              <a:defRPr/>
            </a:pPr>
            <a:endParaRPr lang="en-US"/>
          </a:p>
        </p:txBody>
      </p:sp>
      <p:sp>
        <p:nvSpPr>
          <p:cNvPr id="5" name="Rectangle 10"/>
          <p:cNvSpPr>
            <a:spLocks noGrp="1" noChangeArrowheads="1"/>
          </p:cNvSpPr>
          <p:nvPr>
            <p:ph type="ftr" sz="quarter" idx="11"/>
          </p:nvPr>
        </p:nvSpPr>
        <p:spPr>
          <a:ln/>
        </p:spPr>
        <p:txBody>
          <a:bodyPr/>
          <a:lstStyle>
            <a:lvl1pPr>
              <a:defRPr/>
            </a:lvl1pPr>
          </a:lstStyle>
          <a:p>
            <a:pPr>
              <a:defRPr/>
            </a:pPr>
            <a:endParaRPr lang="en-US"/>
          </a:p>
        </p:txBody>
      </p:sp>
      <p:sp>
        <p:nvSpPr>
          <p:cNvPr id="6" name="Rectangle 11"/>
          <p:cNvSpPr>
            <a:spLocks noGrp="1" noChangeArrowheads="1"/>
          </p:cNvSpPr>
          <p:nvPr>
            <p:ph type="sldNum" sz="quarter" idx="12"/>
          </p:nvPr>
        </p:nvSpPr>
        <p:spPr>
          <a:ln/>
        </p:spPr>
        <p:txBody>
          <a:bodyPr/>
          <a:lstStyle>
            <a:lvl1pPr>
              <a:defRPr/>
            </a:lvl1pPr>
          </a:lstStyle>
          <a:p>
            <a:pPr>
              <a:defRPr/>
            </a:pPr>
            <a:fld id="{77F89807-3D94-47E0-9142-A4401549E21B}" type="slidenum">
              <a:rPr lang="en-US"/>
              <a:pPr>
                <a:defRPr/>
              </a:pPr>
              <a:t>‹#›</a:t>
            </a:fld>
            <a:endParaRPr lang="en-US"/>
          </a:p>
        </p:txBody>
      </p:sp>
    </p:spTree>
  </p:cSld>
  <p:clrMapOvr>
    <a:masterClrMapping/>
  </p:clrMapOvr>
  <p:transition>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9"/>
          <p:cNvSpPr>
            <a:spLocks noGrp="1" noChangeArrowheads="1"/>
          </p:cNvSpPr>
          <p:nvPr>
            <p:ph type="dt" sz="half" idx="10"/>
          </p:nvPr>
        </p:nvSpPr>
        <p:spPr>
          <a:ln/>
        </p:spPr>
        <p:txBody>
          <a:bodyPr/>
          <a:lstStyle>
            <a:lvl1pPr>
              <a:defRPr/>
            </a:lvl1pPr>
          </a:lstStyle>
          <a:p>
            <a:pPr>
              <a:defRPr/>
            </a:pPr>
            <a:endParaRPr lang="en-US"/>
          </a:p>
        </p:txBody>
      </p:sp>
      <p:sp>
        <p:nvSpPr>
          <p:cNvPr id="5" name="Rectangle 10"/>
          <p:cNvSpPr>
            <a:spLocks noGrp="1" noChangeArrowheads="1"/>
          </p:cNvSpPr>
          <p:nvPr>
            <p:ph type="ftr" sz="quarter" idx="11"/>
          </p:nvPr>
        </p:nvSpPr>
        <p:spPr>
          <a:ln/>
        </p:spPr>
        <p:txBody>
          <a:bodyPr/>
          <a:lstStyle>
            <a:lvl1pPr>
              <a:defRPr/>
            </a:lvl1pPr>
          </a:lstStyle>
          <a:p>
            <a:pPr>
              <a:defRPr/>
            </a:pPr>
            <a:endParaRPr lang="en-US"/>
          </a:p>
        </p:txBody>
      </p:sp>
      <p:sp>
        <p:nvSpPr>
          <p:cNvPr id="6" name="Rectangle 11"/>
          <p:cNvSpPr>
            <a:spLocks noGrp="1" noChangeArrowheads="1"/>
          </p:cNvSpPr>
          <p:nvPr>
            <p:ph type="sldNum" sz="quarter" idx="12"/>
          </p:nvPr>
        </p:nvSpPr>
        <p:spPr>
          <a:ln/>
        </p:spPr>
        <p:txBody>
          <a:bodyPr/>
          <a:lstStyle>
            <a:lvl1pPr>
              <a:defRPr/>
            </a:lvl1pPr>
          </a:lstStyle>
          <a:p>
            <a:pPr>
              <a:defRPr/>
            </a:pPr>
            <a:fld id="{A985657D-3813-45C9-8037-2ADC5F0AFE44}" type="slidenum">
              <a:rPr lang="en-US"/>
              <a:pPr>
                <a:defRPr/>
              </a:pPr>
              <a:t>‹#›</a:t>
            </a:fld>
            <a:endParaRPr lang="en-US"/>
          </a:p>
        </p:txBody>
      </p:sp>
    </p:spTree>
  </p:cSld>
  <p:clrMapOvr>
    <a:masterClrMapping/>
  </p:clrMapOvr>
  <p:transition>
    <p:zo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9"/>
          <p:cNvSpPr>
            <a:spLocks noGrp="1" noChangeArrowheads="1"/>
          </p:cNvSpPr>
          <p:nvPr>
            <p:ph type="dt" sz="half" idx="10"/>
          </p:nvPr>
        </p:nvSpPr>
        <p:spPr>
          <a:ln/>
        </p:spPr>
        <p:txBody>
          <a:bodyPr/>
          <a:lstStyle>
            <a:lvl1pPr>
              <a:defRPr/>
            </a:lvl1pPr>
          </a:lstStyle>
          <a:p>
            <a:pPr>
              <a:defRPr/>
            </a:pPr>
            <a:endParaRPr lang="en-US"/>
          </a:p>
        </p:txBody>
      </p:sp>
      <p:sp>
        <p:nvSpPr>
          <p:cNvPr id="5" name="Rectangle 10"/>
          <p:cNvSpPr>
            <a:spLocks noGrp="1" noChangeArrowheads="1"/>
          </p:cNvSpPr>
          <p:nvPr>
            <p:ph type="ftr" sz="quarter" idx="11"/>
          </p:nvPr>
        </p:nvSpPr>
        <p:spPr>
          <a:ln/>
        </p:spPr>
        <p:txBody>
          <a:bodyPr/>
          <a:lstStyle>
            <a:lvl1pPr>
              <a:defRPr/>
            </a:lvl1pPr>
          </a:lstStyle>
          <a:p>
            <a:pPr>
              <a:defRPr/>
            </a:pPr>
            <a:endParaRPr lang="en-US"/>
          </a:p>
        </p:txBody>
      </p:sp>
      <p:sp>
        <p:nvSpPr>
          <p:cNvPr id="6" name="Rectangle 11"/>
          <p:cNvSpPr>
            <a:spLocks noGrp="1" noChangeArrowheads="1"/>
          </p:cNvSpPr>
          <p:nvPr>
            <p:ph type="sldNum" sz="quarter" idx="12"/>
          </p:nvPr>
        </p:nvSpPr>
        <p:spPr>
          <a:ln/>
        </p:spPr>
        <p:txBody>
          <a:bodyPr/>
          <a:lstStyle>
            <a:lvl1pPr>
              <a:defRPr/>
            </a:lvl1pPr>
          </a:lstStyle>
          <a:p>
            <a:pPr>
              <a:defRPr/>
            </a:pPr>
            <a:fld id="{464E07CE-CC9B-4466-94F1-8210ABA8581B}" type="slidenum">
              <a:rPr lang="en-US"/>
              <a:pPr>
                <a:defRPr/>
              </a:pPr>
              <a:t>‹#›</a:t>
            </a:fld>
            <a:endParaRPr lang="en-US"/>
          </a:p>
        </p:txBody>
      </p:sp>
    </p:spTree>
  </p:cSld>
  <p:clrMapOvr>
    <a:masterClrMapping/>
  </p:clrMapOvr>
  <p:transition>
    <p:zo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14400" y="1600200"/>
            <a:ext cx="38100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76800" y="1600200"/>
            <a:ext cx="38100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9"/>
          <p:cNvSpPr>
            <a:spLocks noGrp="1" noChangeArrowheads="1"/>
          </p:cNvSpPr>
          <p:nvPr>
            <p:ph type="dt" sz="half" idx="10"/>
          </p:nvPr>
        </p:nvSpPr>
        <p:spPr>
          <a:ln/>
        </p:spPr>
        <p:txBody>
          <a:bodyPr/>
          <a:lstStyle>
            <a:lvl1pPr>
              <a:defRPr/>
            </a:lvl1pPr>
          </a:lstStyle>
          <a:p>
            <a:pPr>
              <a:defRPr/>
            </a:pPr>
            <a:endParaRPr lang="en-US"/>
          </a:p>
        </p:txBody>
      </p:sp>
      <p:sp>
        <p:nvSpPr>
          <p:cNvPr id="6" name="Rectangle 10"/>
          <p:cNvSpPr>
            <a:spLocks noGrp="1" noChangeArrowheads="1"/>
          </p:cNvSpPr>
          <p:nvPr>
            <p:ph type="ftr" sz="quarter" idx="11"/>
          </p:nvPr>
        </p:nvSpPr>
        <p:spPr>
          <a:ln/>
        </p:spPr>
        <p:txBody>
          <a:bodyPr/>
          <a:lstStyle>
            <a:lvl1pPr>
              <a:defRPr/>
            </a:lvl1pPr>
          </a:lstStyle>
          <a:p>
            <a:pPr>
              <a:defRPr/>
            </a:pPr>
            <a:endParaRPr lang="en-US"/>
          </a:p>
        </p:txBody>
      </p:sp>
      <p:sp>
        <p:nvSpPr>
          <p:cNvPr id="7" name="Rectangle 11"/>
          <p:cNvSpPr>
            <a:spLocks noGrp="1" noChangeArrowheads="1"/>
          </p:cNvSpPr>
          <p:nvPr>
            <p:ph type="sldNum" sz="quarter" idx="12"/>
          </p:nvPr>
        </p:nvSpPr>
        <p:spPr>
          <a:ln/>
        </p:spPr>
        <p:txBody>
          <a:bodyPr/>
          <a:lstStyle>
            <a:lvl1pPr>
              <a:defRPr/>
            </a:lvl1pPr>
          </a:lstStyle>
          <a:p>
            <a:pPr>
              <a:defRPr/>
            </a:pPr>
            <a:fld id="{0315B0FE-2C8B-408C-8704-C18681576811}" type="slidenum">
              <a:rPr lang="en-US"/>
              <a:pPr>
                <a:defRPr/>
              </a:pPr>
              <a:t>‹#›</a:t>
            </a:fld>
            <a:endParaRPr lang="en-US"/>
          </a:p>
        </p:txBody>
      </p:sp>
    </p:spTree>
  </p:cSld>
  <p:clrMapOvr>
    <a:masterClrMapping/>
  </p:clrMapOvr>
  <p:transition>
    <p:zo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9"/>
          <p:cNvSpPr>
            <a:spLocks noGrp="1" noChangeArrowheads="1"/>
          </p:cNvSpPr>
          <p:nvPr>
            <p:ph type="dt" sz="half" idx="10"/>
          </p:nvPr>
        </p:nvSpPr>
        <p:spPr>
          <a:ln/>
        </p:spPr>
        <p:txBody>
          <a:bodyPr/>
          <a:lstStyle>
            <a:lvl1pPr>
              <a:defRPr/>
            </a:lvl1pPr>
          </a:lstStyle>
          <a:p>
            <a:pPr>
              <a:defRPr/>
            </a:pPr>
            <a:endParaRPr lang="en-US"/>
          </a:p>
        </p:txBody>
      </p:sp>
      <p:sp>
        <p:nvSpPr>
          <p:cNvPr id="8" name="Rectangle 10"/>
          <p:cNvSpPr>
            <a:spLocks noGrp="1" noChangeArrowheads="1"/>
          </p:cNvSpPr>
          <p:nvPr>
            <p:ph type="ftr" sz="quarter" idx="11"/>
          </p:nvPr>
        </p:nvSpPr>
        <p:spPr>
          <a:ln/>
        </p:spPr>
        <p:txBody>
          <a:bodyPr/>
          <a:lstStyle>
            <a:lvl1pPr>
              <a:defRPr/>
            </a:lvl1pPr>
          </a:lstStyle>
          <a:p>
            <a:pPr>
              <a:defRPr/>
            </a:pPr>
            <a:endParaRPr lang="en-US"/>
          </a:p>
        </p:txBody>
      </p:sp>
      <p:sp>
        <p:nvSpPr>
          <p:cNvPr id="9" name="Rectangle 11"/>
          <p:cNvSpPr>
            <a:spLocks noGrp="1" noChangeArrowheads="1"/>
          </p:cNvSpPr>
          <p:nvPr>
            <p:ph type="sldNum" sz="quarter" idx="12"/>
          </p:nvPr>
        </p:nvSpPr>
        <p:spPr>
          <a:ln/>
        </p:spPr>
        <p:txBody>
          <a:bodyPr/>
          <a:lstStyle>
            <a:lvl1pPr>
              <a:defRPr/>
            </a:lvl1pPr>
          </a:lstStyle>
          <a:p>
            <a:pPr>
              <a:defRPr/>
            </a:pPr>
            <a:fld id="{76C20F41-3C3E-4F93-937E-80496FF2A0A3}" type="slidenum">
              <a:rPr lang="en-US"/>
              <a:pPr>
                <a:defRPr/>
              </a:pPr>
              <a:t>‹#›</a:t>
            </a:fld>
            <a:endParaRPr lang="en-US"/>
          </a:p>
        </p:txBody>
      </p:sp>
    </p:spTree>
  </p:cSld>
  <p:clrMapOvr>
    <a:masterClrMapping/>
  </p:clrMapOvr>
  <p:transition>
    <p:zo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9"/>
          <p:cNvSpPr>
            <a:spLocks noGrp="1" noChangeArrowheads="1"/>
          </p:cNvSpPr>
          <p:nvPr>
            <p:ph type="dt" sz="half" idx="10"/>
          </p:nvPr>
        </p:nvSpPr>
        <p:spPr>
          <a:ln/>
        </p:spPr>
        <p:txBody>
          <a:bodyPr/>
          <a:lstStyle>
            <a:lvl1pPr>
              <a:defRPr/>
            </a:lvl1pPr>
          </a:lstStyle>
          <a:p>
            <a:pPr>
              <a:defRPr/>
            </a:pPr>
            <a:endParaRPr lang="en-US"/>
          </a:p>
        </p:txBody>
      </p:sp>
      <p:sp>
        <p:nvSpPr>
          <p:cNvPr id="4" name="Rectangle 10"/>
          <p:cNvSpPr>
            <a:spLocks noGrp="1" noChangeArrowheads="1"/>
          </p:cNvSpPr>
          <p:nvPr>
            <p:ph type="ftr" sz="quarter" idx="11"/>
          </p:nvPr>
        </p:nvSpPr>
        <p:spPr>
          <a:ln/>
        </p:spPr>
        <p:txBody>
          <a:bodyPr/>
          <a:lstStyle>
            <a:lvl1pPr>
              <a:defRPr/>
            </a:lvl1pPr>
          </a:lstStyle>
          <a:p>
            <a:pPr>
              <a:defRPr/>
            </a:pPr>
            <a:endParaRPr lang="en-US"/>
          </a:p>
        </p:txBody>
      </p:sp>
      <p:sp>
        <p:nvSpPr>
          <p:cNvPr id="5" name="Rectangle 11"/>
          <p:cNvSpPr>
            <a:spLocks noGrp="1" noChangeArrowheads="1"/>
          </p:cNvSpPr>
          <p:nvPr>
            <p:ph type="sldNum" sz="quarter" idx="12"/>
          </p:nvPr>
        </p:nvSpPr>
        <p:spPr>
          <a:ln/>
        </p:spPr>
        <p:txBody>
          <a:bodyPr/>
          <a:lstStyle>
            <a:lvl1pPr>
              <a:defRPr/>
            </a:lvl1pPr>
          </a:lstStyle>
          <a:p>
            <a:pPr>
              <a:defRPr/>
            </a:pPr>
            <a:fld id="{8592D97A-25A0-4F10-BCED-F300E8DD1CC7}" type="slidenum">
              <a:rPr lang="en-US"/>
              <a:pPr>
                <a:defRPr/>
              </a:pPr>
              <a:t>‹#›</a:t>
            </a:fld>
            <a:endParaRPr lang="en-US"/>
          </a:p>
        </p:txBody>
      </p:sp>
    </p:spTree>
  </p:cSld>
  <p:clrMapOvr>
    <a:masterClrMapping/>
  </p:clrMapOvr>
  <p:transition>
    <p:zo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9"/>
          <p:cNvSpPr>
            <a:spLocks noGrp="1" noChangeArrowheads="1"/>
          </p:cNvSpPr>
          <p:nvPr>
            <p:ph type="dt" sz="half" idx="10"/>
          </p:nvPr>
        </p:nvSpPr>
        <p:spPr>
          <a:ln/>
        </p:spPr>
        <p:txBody>
          <a:bodyPr/>
          <a:lstStyle>
            <a:lvl1pPr>
              <a:defRPr/>
            </a:lvl1pPr>
          </a:lstStyle>
          <a:p>
            <a:pPr>
              <a:defRPr/>
            </a:pPr>
            <a:endParaRPr lang="en-US"/>
          </a:p>
        </p:txBody>
      </p:sp>
      <p:sp>
        <p:nvSpPr>
          <p:cNvPr id="3" name="Rectangle 10"/>
          <p:cNvSpPr>
            <a:spLocks noGrp="1" noChangeArrowheads="1"/>
          </p:cNvSpPr>
          <p:nvPr>
            <p:ph type="ftr" sz="quarter" idx="11"/>
          </p:nvPr>
        </p:nvSpPr>
        <p:spPr>
          <a:ln/>
        </p:spPr>
        <p:txBody>
          <a:bodyPr/>
          <a:lstStyle>
            <a:lvl1pPr>
              <a:defRPr/>
            </a:lvl1pPr>
          </a:lstStyle>
          <a:p>
            <a:pPr>
              <a:defRPr/>
            </a:pPr>
            <a:endParaRPr lang="en-US"/>
          </a:p>
        </p:txBody>
      </p:sp>
      <p:sp>
        <p:nvSpPr>
          <p:cNvPr id="4" name="Rectangle 11"/>
          <p:cNvSpPr>
            <a:spLocks noGrp="1" noChangeArrowheads="1"/>
          </p:cNvSpPr>
          <p:nvPr>
            <p:ph type="sldNum" sz="quarter" idx="12"/>
          </p:nvPr>
        </p:nvSpPr>
        <p:spPr>
          <a:ln/>
        </p:spPr>
        <p:txBody>
          <a:bodyPr/>
          <a:lstStyle>
            <a:lvl1pPr>
              <a:defRPr/>
            </a:lvl1pPr>
          </a:lstStyle>
          <a:p>
            <a:pPr>
              <a:defRPr/>
            </a:pPr>
            <a:fld id="{3B99A8B1-3C8A-4354-B89F-FC424014BCD7}" type="slidenum">
              <a:rPr lang="en-US"/>
              <a:pPr>
                <a:defRPr/>
              </a:pPr>
              <a:t>‹#›</a:t>
            </a:fld>
            <a:endParaRPr lang="en-US"/>
          </a:p>
        </p:txBody>
      </p:sp>
    </p:spTree>
  </p:cSld>
  <p:clrMapOvr>
    <a:masterClrMapping/>
  </p:clrMapOvr>
  <p:transition>
    <p:zo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9"/>
          <p:cNvSpPr>
            <a:spLocks noGrp="1" noChangeArrowheads="1"/>
          </p:cNvSpPr>
          <p:nvPr>
            <p:ph type="dt" sz="half" idx="10"/>
          </p:nvPr>
        </p:nvSpPr>
        <p:spPr>
          <a:ln/>
        </p:spPr>
        <p:txBody>
          <a:bodyPr/>
          <a:lstStyle>
            <a:lvl1pPr>
              <a:defRPr/>
            </a:lvl1pPr>
          </a:lstStyle>
          <a:p>
            <a:pPr>
              <a:defRPr/>
            </a:pPr>
            <a:endParaRPr lang="en-US"/>
          </a:p>
        </p:txBody>
      </p:sp>
      <p:sp>
        <p:nvSpPr>
          <p:cNvPr id="6" name="Rectangle 10"/>
          <p:cNvSpPr>
            <a:spLocks noGrp="1" noChangeArrowheads="1"/>
          </p:cNvSpPr>
          <p:nvPr>
            <p:ph type="ftr" sz="quarter" idx="11"/>
          </p:nvPr>
        </p:nvSpPr>
        <p:spPr>
          <a:ln/>
        </p:spPr>
        <p:txBody>
          <a:bodyPr/>
          <a:lstStyle>
            <a:lvl1pPr>
              <a:defRPr/>
            </a:lvl1pPr>
          </a:lstStyle>
          <a:p>
            <a:pPr>
              <a:defRPr/>
            </a:pPr>
            <a:endParaRPr lang="en-US"/>
          </a:p>
        </p:txBody>
      </p:sp>
      <p:sp>
        <p:nvSpPr>
          <p:cNvPr id="7" name="Rectangle 11"/>
          <p:cNvSpPr>
            <a:spLocks noGrp="1" noChangeArrowheads="1"/>
          </p:cNvSpPr>
          <p:nvPr>
            <p:ph type="sldNum" sz="quarter" idx="12"/>
          </p:nvPr>
        </p:nvSpPr>
        <p:spPr>
          <a:ln/>
        </p:spPr>
        <p:txBody>
          <a:bodyPr/>
          <a:lstStyle>
            <a:lvl1pPr>
              <a:defRPr/>
            </a:lvl1pPr>
          </a:lstStyle>
          <a:p>
            <a:pPr>
              <a:defRPr/>
            </a:pPr>
            <a:fld id="{46C998C8-0487-4B76-8DF1-41DEAB049C41}" type="slidenum">
              <a:rPr lang="en-US"/>
              <a:pPr>
                <a:defRPr/>
              </a:pPr>
              <a:t>‹#›</a:t>
            </a:fld>
            <a:endParaRPr lang="en-US"/>
          </a:p>
        </p:txBody>
      </p:sp>
    </p:spTree>
  </p:cSld>
  <p:clrMapOvr>
    <a:masterClrMapping/>
  </p:clrMapOvr>
  <p:transition>
    <p:zo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9"/>
          <p:cNvSpPr>
            <a:spLocks noGrp="1" noChangeArrowheads="1"/>
          </p:cNvSpPr>
          <p:nvPr>
            <p:ph type="dt" sz="half" idx="10"/>
          </p:nvPr>
        </p:nvSpPr>
        <p:spPr>
          <a:ln/>
        </p:spPr>
        <p:txBody>
          <a:bodyPr/>
          <a:lstStyle>
            <a:lvl1pPr>
              <a:defRPr/>
            </a:lvl1pPr>
          </a:lstStyle>
          <a:p>
            <a:pPr>
              <a:defRPr/>
            </a:pPr>
            <a:endParaRPr lang="en-US"/>
          </a:p>
        </p:txBody>
      </p:sp>
      <p:sp>
        <p:nvSpPr>
          <p:cNvPr id="6" name="Rectangle 10"/>
          <p:cNvSpPr>
            <a:spLocks noGrp="1" noChangeArrowheads="1"/>
          </p:cNvSpPr>
          <p:nvPr>
            <p:ph type="ftr" sz="quarter" idx="11"/>
          </p:nvPr>
        </p:nvSpPr>
        <p:spPr>
          <a:ln/>
        </p:spPr>
        <p:txBody>
          <a:bodyPr/>
          <a:lstStyle>
            <a:lvl1pPr>
              <a:defRPr/>
            </a:lvl1pPr>
          </a:lstStyle>
          <a:p>
            <a:pPr>
              <a:defRPr/>
            </a:pPr>
            <a:endParaRPr lang="en-US"/>
          </a:p>
        </p:txBody>
      </p:sp>
      <p:sp>
        <p:nvSpPr>
          <p:cNvPr id="7" name="Rectangle 11"/>
          <p:cNvSpPr>
            <a:spLocks noGrp="1" noChangeArrowheads="1"/>
          </p:cNvSpPr>
          <p:nvPr>
            <p:ph type="sldNum" sz="quarter" idx="12"/>
          </p:nvPr>
        </p:nvSpPr>
        <p:spPr>
          <a:ln/>
        </p:spPr>
        <p:txBody>
          <a:bodyPr/>
          <a:lstStyle>
            <a:lvl1pPr>
              <a:defRPr/>
            </a:lvl1pPr>
          </a:lstStyle>
          <a:p>
            <a:pPr>
              <a:defRPr/>
            </a:pPr>
            <a:fld id="{7BE77EF2-D961-46BE-81F1-306C52B65602}" type="slidenum">
              <a:rPr lang="en-US"/>
              <a:pPr>
                <a:defRPr/>
              </a:pPr>
              <a:t>‹#›</a:t>
            </a:fld>
            <a:endParaRPr lang="en-US"/>
          </a:p>
        </p:txBody>
      </p:sp>
    </p:spTree>
  </p:cSld>
  <p:clrMapOvr>
    <a:masterClrMapping/>
  </p:clrMapOvr>
  <p:transition>
    <p:zo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050" name="Group 2"/>
          <p:cNvGrpSpPr>
            <a:grpSpLocks/>
          </p:cNvGrpSpPr>
          <p:nvPr/>
        </p:nvGrpSpPr>
        <p:grpSpPr bwMode="auto">
          <a:xfrm>
            <a:off x="0" y="0"/>
            <a:ext cx="8686800" cy="4876800"/>
            <a:chOff x="0" y="0"/>
            <a:chExt cx="5472" cy="3072"/>
          </a:xfrm>
        </p:grpSpPr>
        <p:sp>
          <p:nvSpPr>
            <p:cNvPr id="147459" name="Rectangle 3"/>
            <p:cNvSpPr>
              <a:spLocks noChangeArrowheads="1"/>
            </p:cNvSpPr>
            <p:nvPr/>
          </p:nvSpPr>
          <p:spPr bwMode="auto">
            <a:xfrm>
              <a:off x="0" y="0"/>
              <a:ext cx="384" cy="3072"/>
            </a:xfrm>
            <a:prstGeom prst="rect">
              <a:avLst/>
            </a:prstGeom>
            <a:solidFill>
              <a:schemeClr val="accent1"/>
            </a:solidFill>
            <a:ln w="9525">
              <a:noFill/>
              <a:miter lim="800000"/>
              <a:headEnd/>
              <a:tailEnd/>
            </a:ln>
            <a:effectLst/>
          </p:spPr>
          <p:txBody>
            <a:bodyPr wrap="none" anchor="ctr"/>
            <a:lstStyle/>
            <a:p>
              <a:pPr algn="ctr">
                <a:defRPr/>
              </a:pPr>
              <a:endParaRPr lang="en-US" sz="2400">
                <a:latin typeface="Times New Roman" pitchFamily="18" charset="0"/>
              </a:endParaRPr>
            </a:p>
          </p:txBody>
        </p:sp>
        <p:grpSp>
          <p:nvGrpSpPr>
            <p:cNvPr id="2058" name="Group 4"/>
            <p:cNvGrpSpPr>
              <a:grpSpLocks/>
            </p:cNvGrpSpPr>
            <p:nvPr/>
          </p:nvGrpSpPr>
          <p:grpSpPr bwMode="auto">
            <a:xfrm>
              <a:off x="240" y="893"/>
              <a:ext cx="5232" cy="115"/>
              <a:chOff x="240" y="893"/>
              <a:chExt cx="5232" cy="115"/>
            </a:xfrm>
          </p:grpSpPr>
          <p:sp>
            <p:nvSpPr>
              <p:cNvPr id="147461" name="Rectangle 5"/>
              <p:cNvSpPr>
                <a:spLocks noChangeArrowheads="1"/>
              </p:cNvSpPr>
              <p:nvPr/>
            </p:nvSpPr>
            <p:spPr bwMode="auto">
              <a:xfrm>
                <a:off x="4320" y="893"/>
                <a:ext cx="1152" cy="115"/>
              </a:xfrm>
              <a:prstGeom prst="rect">
                <a:avLst/>
              </a:prstGeom>
              <a:solidFill>
                <a:schemeClr val="folHlink"/>
              </a:solidFill>
              <a:ln w="9525">
                <a:noFill/>
                <a:miter lim="800000"/>
                <a:headEnd/>
                <a:tailEnd/>
              </a:ln>
              <a:effectLst/>
            </p:spPr>
            <p:txBody>
              <a:bodyPr wrap="none" anchor="ctr"/>
              <a:lstStyle/>
              <a:p>
                <a:pPr algn="ctr">
                  <a:defRPr/>
                </a:pPr>
                <a:endParaRPr lang="en-US" sz="2400">
                  <a:latin typeface="Times New Roman" pitchFamily="18" charset="0"/>
                </a:endParaRPr>
              </a:p>
            </p:txBody>
          </p:sp>
          <p:sp>
            <p:nvSpPr>
              <p:cNvPr id="147462" name="Line 6"/>
              <p:cNvSpPr>
                <a:spLocks noChangeShapeType="1"/>
              </p:cNvSpPr>
              <p:nvPr/>
            </p:nvSpPr>
            <p:spPr bwMode="auto">
              <a:xfrm>
                <a:off x="240" y="941"/>
                <a:ext cx="5232" cy="0"/>
              </a:xfrm>
              <a:prstGeom prst="line">
                <a:avLst/>
              </a:prstGeom>
              <a:noFill/>
              <a:ln w="19050">
                <a:solidFill>
                  <a:schemeClr val="bg2"/>
                </a:solidFill>
                <a:round/>
                <a:headEnd/>
                <a:tailEnd/>
              </a:ln>
              <a:effectLst/>
            </p:spPr>
            <p:txBody>
              <a:bodyPr/>
              <a:lstStyle/>
              <a:p>
                <a:pPr>
                  <a:defRPr/>
                </a:pPr>
                <a:endParaRPr lang="en-US"/>
              </a:p>
            </p:txBody>
          </p:sp>
        </p:grpSp>
      </p:grpSp>
      <p:sp>
        <p:nvSpPr>
          <p:cNvPr id="2051" name="Rectangle 7"/>
          <p:cNvSpPr>
            <a:spLocks noGrp="1" noChangeArrowheads="1"/>
          </p:cNvSpPr>
          <p:nvPr>
            <p:ph type="title"/>
          </p:nvPr>
        </p:nvSpPr>
        <p:spPr bwMode="auto">
          <a:xfrm>
            <a:off x="914400" y="277813"/>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2" name="Rectangle 8"/>
          <p:cNvSpPr>
            <a:spLocks noGrp="1" noChangeArrowheads="1"/>
          </p:cNvSpPr>
          <p:nvPr>
            <p:ph type="body" idx="1"/>
          </p:nvPr>
        </p:nvSpPr>
        <p:spPr bwMode="auto">
          <a:xfrm>
            <a:off x="914400" y="1600200"/>
            <a:ext cx="7772400" cy="4530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7465" name="Rectangle 9"/>
          <p:cNvSpPr>
            <a:spLocks noGrp="1" noChangeArrowheads="1"/>
          </p:cNvSpPr>
          <p:nvPr>
            <p:ph type="dt" sz="half" idx="2"/>
          </p:nvPr>
        </p:nvSpPr>
        <p:spPr bwMode="auto">
          <a:xfrm>
            <a:off x="914400" y="6251575"/>
            <a:ext cx="19812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lvl1pPr>
          </a:lstStyle>
          <a:p>
            <a:pPr>
              <a:defRPr/>
            </a:pPr>
            <a:endParaRPr lang="en-US"/>
          </a:p>
        </p:txBody>
      </p:sp>
      <p:sp>
        <p:nvSpPr>
          <p:cNvPr id="147466" name="Rectangle 10"/>
          <p:cNvSpPr>
            <a:spLocks noGrp="1" noChangeArrowheads="1"/>
          </p:cNvSpPr>
          <p:nvPr>
            <p:ph type="ftr" sz="quarter" idx="3"/>
          </p:nvPr>
        </p:nvSpPr>
        <p:spPr bwMode="auto">
          <a:xfrm>
            <a:off x="3352800" y="624840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lvl1pPr>
          </a:lstStyle>
          <a:p>
            <a:pPr>
              <a:defRPr/>
            </a:pPr>
            <a:endParaRPr lang="en-US"/>
          </a:p>
        </p:txBody>
      </p:sp>
      <p:sp>
        <p:nvSpPr>
          <p:cNvPr id="147467" name="Rectangle 11"/>
          <p:cNvSpPr>
            <a:spLocks noGrp="1" noChangeArrowheads="1"/>
          </p:cNvSpPr>
          <p:nvPr>
            <p:ph type="sldNum" sz="quarter" idx="4"/>
          </p:nvPr>
        </p:nvSpPr>
        <p:spPr bwMode="auto">
          <a:xfrm>
            <a:off x="6781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lvl1pPr>
          </a:lstStyle>
          <a:p>
            <a:pPr>
              <a:defRPr/>
            </a:pPr>
            <a:fld id="{438F803B-E2D0-43D3-886B-E8D059A7E2CF}" type="slidenum">
              <a:rPr lang="en-US"/>
              <a:pPr>
                <a:defRPr/>
              </a:pPr>
              <a:t>‹#›</a:t>
            </a:fld>
            <a:endParaRPr lang="en-US"/>
          </a:p>
        </p:txBody>
      </p:sp>
      <p:sp>
        <p:nvSpPr>
          <p:cNvPr id="147468" name="Line 12"/>
          <p:cNvSpPr>
            <a:spLocks noChangeShapeType="1"/>
          </p:cNvSpPr>
          <p:nvPr/>
        </p:nvSpPr>
        <p:spPr bwMode="auto">
          <a:xfrm>
            <a:off x="0" y="4876800"/>
            <a:ext cx="609600" cy="0"/>
          </a:xfrm>
          <a:prstGeom prst="line">
            <a:avLst/>
          </a:prstGeom>
          <a:noFill/>
          <a:ln w="44450">
            <a:solidFill>
              <a:schemeClr val="bg2"/>
            </a:solidFill>
            <a:round/>
            <a:headEnd/>
            <a:tailEnd/>
          </a:ln>
          <a:effectLst/>
        </p:spPr>
        <p:txBody>
          <a:bodyPr/>
          <a:lstStyle/>
          <a:p>
            <a:pPr>
              <a:defRPr/>
            </a:pPr>
            <a:endParaRPr lang="en-US"/>
          </a:p>
        </p:txBody>
      </p:sp>
    </p:spTree>
  </p:cSld>
  <p:clrMap bg1="lt1" tx1="dk1" bg2="lt2" tx2="dk2" accent1="accent1" accent2="accent2" accent3="accent3" accent4="accent4" accent5="accent5" accent6="accent6" hlink="hlink" folHlink="folHlink"/>
  <p:sldLayoutIdLst>
    <p:sldLayoutId id="2147483691" r:id="rId1"/>
    <p:sldLayoutId id="2147483690" r:id="rId2"/>
    <p:sldLayoutId id="2147483689" r:id="rId3"/>
    <p:sldLayoutId id="2147483688" r:id="rId4"/>
    <p:sldLayoutId id="2147483687" r:id="rId5"/>
    <p:sldLayoutId id="2147483686" r:id="rId6"/>
    <p:sldLayoutId id="2147483685" r:id="rId7"/>
    <p:sldLayoutId id="2147483684" r:id="rId8"/>
    <p:sldLayoutId id="2147483683" r:id="rId9"/>
    <p:sldLayoutId id="2147483682" r:id="rId10"/>
    <p:sldLayoutId id="2147483681" r:id="rId11"/>
    <p:sldLayoutId id="2147483680" r:id="rId12"/>
  </p:sldLayoutIdLst>
  <p:transition>
    <p:zoom/>
  </p:transition>
  <p:timing>
    <p:tnLst>
      <p:par>
        <p:cTn id="1" dur="indefinite" restart="never" nodeType="tmRoot"/>
      </p:par>
    </p:tnLst>
  </p:timing>
  <p:txStyles>
    <p:title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Times New Roman" pitchFamily="18" charset="0"/>
        </a:defRPr>
      </a:lvl2pPr>
      <a:lvl3pPr algn="l" rtl="0" eaLnBrk="0" fontAlgn="base" hangingPunct="0">
        <a:spcBef>
          <a:spcPct val="0"/>
        </a:spcBef>
        <a:spcAft>
          <a:spcPct val="0"/>
        </a:spcAft>
        <a:defRPr sz="4200">
          <a:solidFill>
            <a:schemeClr val="tx2"/>
          </a:solidFill>
          <a:latin typeface="Times New Roman" pitchFamily="18" charset="0"/>
        </a:defRPr>
      </a:lvl3pPr>
      <a:lvl4pPr algn="l" rtl="0" eaLnBrk="0" fontAlgn="base" hangingPunct="0">
        <a:spcBef>
          <a:spcPct val="0"/>
        </a:spcBef>
        <a:spcAft>
          <a:spcPct val="0"/>
        </a:spcAft>
        <a:defRPr sz="4200">
          <a:solidFill>
            <a:schemeClr val="tx2"/>
          </a:solidFill>
          <a:latin typeface="Times New Roman" pitchFamily="18" charset="0"/>
        </a:defRPr>
      </a:lvl4pPr>
      <a:lvl5pPr algn="l" rtl="0" eaLnBrk="0" fontAlgn="base" hangingPunct="0">
        <a:spcBef>
          <a:spcPct val="0"/>
        </a:spcBef>
        <a:spcAft>
          <a:spcPct val="0"/>
        </a:spcAft>
        <a:defRPr sz="4200">
          <a:solidFill>
            <a:schemeClr val="tx2"/>
          </a:solidFill>
          <a:latin typeface="Times New Roman" pitchFamily="18" charset="0"/>
        </a:defRPr>
      </a:lvl5pPr>
      <a:lvl6pPr marL="457200" algn="l" rtl="0" fontAlgn="base">
        <a:spcBef>
          <a:spcPct val="0"/>
        </a:spcBef>
        <a:spcAft>
          <a:spcPct val="0"/>
        </a:spcAft>
        <a:defRPr sz="4200">
          <a:solidFill>
            <a:schemeClr val="tx2"/>
          </a:solidFill>
          <a:latin typeface="Times New Roman" pitchFamily="18" charset="0"/>
        </a:defRPr>
      </a:lvl6pPr>
      <a:lvl7pPr marL="914400" algn="l" rtl="0" fontAlgn="base">
        <a:spcBef>
          <a:spcPct val="0"/>
        </a:spcBef>
        <a:spcAft>
          <a:spcPct val="0"/>
        </a:spcAft>
        <a:defRPr sz="4200">
          <a:solidFill>
            <a:schemeClr val="tx2"/>
          </a:solidFill>
          <a:latin typeface="Times New Roman" pitchFamily="18" charset="0"/>
        </a:defRPr>
      </a:lvl7pPr>
      <a:lvl8pPr marL="1371600" algn="l" rtl="0" fontAlgn="base">
        <a:spcBef>
          <a:spcPct val="0"/>
        </a:spcBef>
        <a:spcAft>
          <a:spcPct val="0"/>
        </a:spcAft>
        <a:defRPr sz="4200">
          <a:solidFill>
            <a:schemeClr val="tx2"/>
          </a:solidFill>
          <a:latin typeface="Times New Roman" pitchFamily="18" charset="0"/>
        </a:defRPr>
      </a:lvl8pPr>
      <a:lvl9pPr marL="1828800" algn="l" rtl="0" fontAlgn="base">
        <a:spcBef>
          <a:spcPct val="0"/>
        </a:spcBef>
        <a:spcAft>
          <a:spcPct val="0"/>
        </a:spcAft>
        <a:defRPr sz="42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lr>
          <a:schemeClr val="folHlink"/>
        </a:buClr>
        <a:buSzPct val="90000"/>
        <a:buFont typeface="Wingdings" pitchFamily="2" charset="2"/>
        <a:buChar char="n"/>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5000"/>
        <a:buFont typeface="Wingdings" pitchFamily="2" charset="2"/>
        <a:buChar char="n"/>
        <a:defRPr sz="2600">
          <a:solidFill>
            <a:schemeClr val="tx1"/>
          </a:solidFill>
          <a:latin typeface="+mn-lt"/>
        </a:defRPr>
      </a:lvl2pPr>
      <a:lvl3pPr marL="1143000" indent="-228600" algn="l" rtl="0" eaLnBrk="0" fontAlgn="base" hangingPunct="0">
        <a:spcBef>
          <a:spcPct val="20000"/>
        </a:spcBef>
        <a:spcAft>
          <a:spcPct val="0"/>
        </a:spcAft>
        <a:buClr>
          <a:schemeClr val="folHlink"/>
        </a:buClr>
        <a:buSzPct val="55000"/>
        <a:buFont typeface="Wingdings" pitchFamily="2" charset="2"/>
        <a:buChar char="n"/>
        <a:defRPr sz="2300">
          <a:solidFill>
            <a:schemeClr val="tx1"/>
          </a:solidFill>
          <a:latin typeface="+mn-lt"/>
        </a:defRPr>
      </a:lvl3pPr>
      <a:lvl4pPr marL="1600200" indent="-228600" algn="l" rtl="0" eaLnBrk="0" fontAlgn="base" hangingPunct="0">
        <a:spcBef>
          <a:spcPct val="20000"/>
        </a:spcBef>
        <a:spcAft>
          <a:spcPct val="0"/>
        </a:spcAft>
        <a:buClr>
          <a:schemeClr val="accent1"/>
        </a:buClr>
        <a:buFont typeface="Wingdings"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accent1"/>
        </a:buClr>
        <a:buFont typeface="Wingdings" pitchFamily="2" charset="2"/>
        <a:buChar char="§"/>
        <a:defRPr sz="2000">
          <a:solidFill>
            <a:schemeClr val="tx1"/>
          </a:solidFill>
          <a:latin typeface="+mn-lt"/>
        </a:defRPr>
      </a:lvl5pPr>
      <a:lvl6pPr marL="2514600" indent="-228600" algn="l" rtl="0" fontAlgn="base">
        <a:spcBef>
          <a:spcPct val="20000"/>
        </a:spcBef>
        <a:spcAft>
          <a:spcPct val="0"/>
        </a:spcAft>
        <a:buClr>
          <a:schemeClr val="accent1"/>
        </a:buClr>
        <a:buFont typeface="Wingdings" pitchFamily="2" charset="2"/>
        <a:buChar char="§"/>
        <a:defRPr sz="2000">
          <a:solidFill>
            <a:schemeClr val="tx1"/>
          </a:solidFill>
          <a:latin typeface="+mn-lt"/>
        </a:defRPr>
      </a:lvl6pPr>
      <a:lvl7pPr marL="2971800" indent="-228600" algn="l" rtl="0" fontAlgn="base">
        <a:spcBef>
          <a:spcPct val="20000"/>
        </a:spcBef>
        <a:spcAft>
          <a:spcPct val="0"/>
        </a:spcAft>
        <a:buClr>
          <a:schemeClr val="accent1"/>
        </a:buClr>
        <a:buFont typeface="Wingdings" pitchFamily="2" charset="2"/>
        <a:buChar char="§"/>
        <a:defRPr sz="2000">
          <a:solidFill>
            <a:schemeClr val="tx1"/>
          </a:solidFill>
          <a:latin typeface="+mn-lt"/>
        </a:defRPr>
      </a:lvl7pPr>
      <a:lvl8pPr marL="3429000" indent="-228600" algn="l" rtl="0" fontAlgn="base">
        <a:spcBef>
          <a:spcPct val="20000"/>
        </a:spcBef>
        <a:spcAft>
          <a:spcPct val="0"/>
        </a:spcAft>
        <a:buClr>
          <a:schemeClr val="accent1"/>
        </a:buClr>
        <a:buFont typeface="Wingdings" pitchFamily="2" charset="2"/>
        <a:buChar char="§"/>
        <a:defRPr sz="2000">
          <a:solidFill>
            <a:schemeClr val="tx1"/>
          </a:solidFill>
          <a:latin typeface="+mn-lt"/>
        </a:defRPr>
      </a:lvl8pPr>
      <a:lvl9pPr marL="3886200" indent="-228600" algn="l" rtl="0" fontAlgn="base">
        <a:spcBef>
          <a:spcPct val="20000"/>
        </a:spcBef>
        <a:spcAft>
          <a:spcPct val="0"/>
        </a:spcAft>
        <a:buClr>
          <a:schemeClr val="accent1"/>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wmf"/><Relationship Id="rId4" Type="http://schemas.openxmlformats.org/officeDocument/2006/relationships/oleObject" Target="../embeddings/oleObject1.bin"/></Relationships>
</file>

<file path=ppt/slides/_rels/slide28.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55.xml"/><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61.xml"/><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4"/>
          <p:cNvSpPr>
            <a:spLocks noGrp="1" noChangeArrowheads="1"/>
          </p:cNvSpPr>
          <p:nvPr>
            <p:ph type="ctrTitle"/>
          </p:nvPr>
        </p:nvSpPr>
        <p:spPr/>
        <p:txBody>
          <a:bodyPr/>
          <a:lstStyle/>
          <a:p>
            <a:pPr eaLnBrk="1" hangingPunct="1"/>
            <a:r>
              <a:rPr lang="en-US" smtClean="0"/>
              <a:t>Decision Analysis</a:t>
            </a:r>
          </a:p>
        </p:txBody>
      </p:sp>
      <p:sp>
        <p:nvSpPr>
          <p:cNvPr id="4099" name="Rectangle 5"/>
          <p:cNvSpPr>
            <a:spLocks noGrp="1" noChangeArrowheads="1"/>
          </p:cNvSpPr>
          <p:nvPr>
            <p:ph type="subTitle" idx="1"/>
          </p:nvPr>
        </p:nvSpPr>
        <p:spPr/>
        <p:txBody>
          <a:bodyPr/>
          <a:lstStyle/>
          <a:p>
            <a:pPr eaLnBrk="1" hangingPunct="1">
              <a:lnSpc>
                <a:spcPct val="80000"/>
              </a:lnSpc>
            </a:pPr>
            <a:r>
              <a:rPr lang="en-US" sz="2400" dirty="0" smtClean="0"/>
              <a:t>Anderson, Sweeney and Williams</a:t>
            </a:r>
          </a:p>
          <a:p>
            <a:pPr eaLnBrk="1" hangingPunct="1">
              <a:lnSpc>
                <a:spcPct val="80000"/>
              </a:lnSpc>
            </a:pPr>
            <a:r>
              <a:rPr lang="en-US" sz="2400" dirty="0" smtClean="0"/>
              <a:t>Chapter 4</a:t>
            </a:r>
          </a:p>
          <a:p>
            <a:pPr eaLnBrk="1" hangingPunct="1">
              <a:lnSpc>
                <a:spcPct val="80000"/>
              </a:lnSpc>
            </a:pPr>
            <a:r>
              <a:rPr lang="en-US" sz="2400" dirty="0" smtClean="0"/>
              <a:t>Read: Sections 4.1, 4.2, 4.3, 4.4, 4.5, 4.6, </a:t>
            </a:r>
          </a:p>
          <a:p>
            <a:pPr eaLnBrk="1" hangingPunct="1">
              <a:lnSpc>
                <a:spcPct val="80000"/>
              </a:lnSpc>
            </a:pPr>
            <a:r>
              <a:rPr lang="en-US" sz="2400" dirty="0" smtClean="0"/>
              <a:t>and appendix 4.1</a:t>
            </a:r>
          </a:p>
        </p:txBody>
      </p:sp>
    </p:spTree>
  </p:cSld>
  <p:clrMapOvr>
    <a:masterClrMapping/>
  </p:clrMapOvr>
  <p:transition>
    <p:zo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1925618" y="277813"/>
            <a:ext cx="6761181" cy="1143000"/>
          </a:xfrm>
          <a:noFill/>
        </p:spPr>
        <p:txBody>
          <a:bodyPr lIns="92075" tIns="46038" rIns="92075" bIns="46038"/>
          <a:lstStyle/>
          <a:p>
            <a:pPr eaLnBrk="1" hangingPunct="1"/>
            <a:r>
              <a:rPr lang="en-US" dirty="0" smtClean="0"/>
              <a:t>Example:  Optimal Drilling</a:t>
            </a:r>
          </a:p>
        </p:txBody>
      </p:sp>
      <p:sp>
        <p:nvSpPr>
          <p:cNvPr id="11267" name="Rectangle 3"/>
          <p:cNvSpPr>
            <a:spLocks noGrp="1" noChangeArrowheads="1"/>
          </p:cNvSpPr>
          <p:nvPr>
            <p:ph type="body" idx="1"/>
          </p:nvPr>
        </p:nvSpPr>
        <p:spPr>
          <a:xfrm>
            <a:off x="687388" y="1870075"/>
            <a:ext cx="7772400" cy="4476750"/>
          </a:xfrm>
          <a:noFill/>
        </p:spPr>
        <p:txBody>
          <a:bodyPr lIns="92075" tIns="46038" rIns="92075" bIns="46038"/>
          <a:lstStyle/>
          <a:p>
            <a:pPr eaLnBrk="1" hangingPunct="1">
              <a:lnSpc>
                <a:spcPct val="110000"/>
              </a:lnSpc>
              <a:buFont typeface="Wingdings" pitchFamily="2" charset="2"/>
              <a:buNone/>
            </a:pPr>
            <a:r>
              <a:rPr lang="en-US" sz="2400" dirty="0" err="1" smtClean="0"/>
              <a:t>Optimal’s</a:t>
            </a:r>
            <a:r>
              <a:rPr lang="en-US" sz="2400" dirty="0" smtClean="0"/>
              <a:t> forecasters have determined that there are four likely outcomes.</a:t>
            </a:r>
          </a:p>
          <a:p>
            <a:pPr marL="457200" indent="-457200" eaLnBrk="1" hangingPunct="1">
              <a:lnSpc>
                <a:spcPct val="110000"/>
              </a:lnSpc>
              <a:buFont typeface="Wingdings" pitchFamily="2" charset="2"/>
              <a:buAutoNum type="arabicPeriod"/>
            </a:pPr>
            <a:r>
              <a:rPr lang="en-US" sz="2400" dirty="0" smtClean="0"/>
              <a:t>About 5,000,000 </a:t>
            </a:r>
            <a:r>
              <a:rPr lang="en-US" sz="2400" dirty="0" err="1" smtClean="0"/>
              <a:t>mcf</a:t>
            </a:r>
            <a:r>
              <a:rPr lang="en-US" sz="2400" dirty="0" smtClean="0"/>
              <a:t> of recoverable gas are on the property.</a:t>
            </a:r>
          </a:p>
          <a:p>
            <a:pPr eaLnBrk="1" hangingPunct="1">
              <a:lnSpc>
                <a:spcPct val="110000"/>
              </a:lnSpc>
              <a:buFont typeface="Wingdings" pitchFamily="2" charset="2"/>
              <a:buAutoNum type="arabicPeriod"/>
            </a:pPr>
            <a:r>
              <a:rPr lang="en-US" sz="2400" dirty="0" smtClean="0"/>
              <a:t>About 3,500,000 </a:t>
            </a:r>
            <a:r>
              <a:rPr lang="en-US" sz="2400" dirty="0" err="1" smtClean="0"/>
              <a:t>mcf</a:t>
            </a:r>
            <a:r>
              <a:rPr lang="en-US" sz="2400" dirty="0" smtClean="0"/>
              <a:t> of recoverable gas are on the property.</a:t>
            </a:r>
          </a:p>
          <a:p>
            <a:pPr eaLnBrk="1" hangingPunct="1">
              <a:lnSpc>
                <a:spcPct val="110000"/>
              </a:lnSpc>
              <a:buFont typeface="Wingdings" pitchFamily="2" charset="2"/>
              <a:buAutoNum type="arabicPeriod"/>
            </a:pPr>
            <a:r>
              <a:rPr lang="en-US" sz="2400" dirty="0" smtClean="0"/>
              <a:t>About 2,500,000 </a:t>
            </a:r>
            <a:r>
              <a:rPr lang="en-US" sz="2400" dirty="0" err="1" smtClean="0"/>
              <a:t>mcf</a:t>
            </a:r>
            <a:r>
              <a:rPr lang="en-US" sz="2400" dirty="0" smtClean="0"/>
              <a:t> of recoverable gas are on the property.</a:t>
            </a:r>
          </a:p>
          <a:p>
            <a:pPr eaLnBrk="1" hangingPunct="1">
              <a:lnSpc>
                <a:spcPct val="110000"/>
              </a:lnSpc>
              <a:buFont typeface="Wingdings" pitchFamily="2" charset="2"/>
              <a:buAutoNum type="arabicPeriod"/>
            </a:pPr>
            <a:r>
              <a:rPr lang="en-US" sz="2400" dirty="0" smtClean="0"/>
              <a:t>No recoverable gas is on the property.</a:t>
            </a:r>
            <a:endParaRPr lang="en-US" sz="1400" dirty="0" smtClean="0"/>
          </a:p>
        </p:txBody>
      </p:sp>
      <p:pic>
        <p:nvPicPr>
          <p:cNvPr id="132" name="Picture 2" descr="C:\Users\Ellen\AppData\Local\Microsoft\Windows\Temporary Internet Files\Content.IE5\44YXD3SU\MC900340840[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0362" y="242704"/>
            <a:ext cx="1166426" cy="11664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2676145"/>
      </p:ext>
    </p:extLst>
  </p:cSld>
  <p:clrMapOvr>
    <a:masterClrMapping/>
  </p:clrMapOvr>
  <p:transition spd="med">
    <p:zo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p:cNvSpPr>
            <a:spLocks noGrp="1" noChangeArrowheads="1"/>
          </p:cNvSpPr>
          <p:nvPr>
            <p:ph type="body" idx="1"/>
          </p:nvPr>
        </p:nvSpPr>
        <p:spPr/>
        <p:txBody>
          <a:bodyPr/>
          <a:lstStyle/>
          <a:p>
            <a:pPr eaLnBrk="1" hangingPunct="1"/>
            <a:r>
              <a:rPr lang="en-US" dirty="0" smtClean="0"/>
              <a:t>What are the </a:t>
            </a:r>
            <a:r>
              <a:rPr lang="en-US" dirty="0" smtClean="0">
                <a:solidFill>
                  <a:srgbClr val="D9B367"/>
                </a:solidFill>
              </a:rPr>
              <a:t>decision alternatives</a:t>
            </a:r>
            <a:r>
              <a:rPr lang="en-US" dirty="0" smtClean="0"/>
              <a:t>?</a:t>
            </a:r>
          </a:p>
          <a:p>
            <a:pPr eaLnBrk="1" hangingPunct="1"/>
            <a:endParaRPr lang="en-US" dirty="0" smtClean="0"/>
          </a:p>
          <a:p>
            <a:pPr eaLnBrk="1" hangingPunct="1"/>
            <a:r>
              <a:rPr lang="en-US" dirty="0" smtClean="0"/>
              <a:t>What are the </a:t>
            </a:r>
            <a:r>
              <a:rPr lang="en-US" dirty="0" smtClean="0">
                <a:solidFill>
                  <a:srgbClr val="D9B367"/>
                </a:solidFill>
              </a:rPr>
              <a:t>states of nature</a:t>
            </a:r>
            <a:r>
              <a:rPr lang="en-US" dirty="0" smtClean="0"/>
              <a:t>?</a:t>
            </a:r>
          </a:p>
          <a:p>
            <a:pPr eaLnBrk="1" hangingPunct="1"/>
            <a:endParaRPr lang="en-US" dirty="0"/>
          </a:p>
          <a:p>
            <a:pPr eaLnBrk="1" hangingPunct="1"/>
            <a:r>
              <a:rPr lang="en-US" dirty="0" smtClean="0"/>
              <a:t>Confirm that the following payoff table is correct </a:t>
            </a:r>
            <a:r>
              <a:rPr lang="en-US" dirty="0" smtClean="0">
                <a:sym typeface="Wingdings" panose="05000000000000000000" pitchFamily="2" charset="2"/>
              </a:rPr>
              <a:t></a:t>
            </a:r>
            <a:endParaRPr lang="en-US" dirty="0" smtClean="0"/>
          </a:p>
        </p:txBody>
      </p:sp>
      <p:sp>
        <p:nvSpPr>
          <p:cNvPr id="12291" name="Rectangle 4"/>
          <p:cNvSpPr>
            <a:spLocks noChangeArrowheads="1"/>
          </p:cNvSpPr>
          <p:nvPr/>
        </p:nvSpPr>
        <p:spPr bwMode="auto">
          <a:xfrm>
            <a:off x="1538344" y="277813"/>
            <a:ext cx="7148456" cy="1143000"/>
          </a:xfrm>
          <a:prstGeom prst="rect">
            <a:avLst/>
          </a:prstGeom>
          <a:noFill/>
          <a:ln w="9525">
            <a:noFill/>
            <a:miter lim="800000"/>
            <a:headEnd/>
            <a:tailEnd/>
          </a:ln>
        </p:spPr>
        <p:txBody>
          <a:bodyPr lIns="92075" tIns="46038" rIns="92075" bIns="46038" anchor="ctr"/>
          <a:lstStyle/>
          <a:p>
            <a:r>
              <a:rPr lang="en-US" sz="4200" dirty="0">
                <a:solidFill>
                  <a:schemeClr val="tx2"/>
                </a:solidFill>
                <a:latin typeface="Times New Roman" pitchFamily="18" charset="0"/>
              </a:rPr>
              <a:t>Example:  </a:t>
            </a:r>
            <a:r>
              <a:rPr lang="en-US" sz="4200" dirty="0" smtClean="0">
                <a:solidFill>
                  <a:schemeClr val="tx2"/>
                </a:solidFill>
                <a:latin typeface="Times New Roman" pitchFamily="18" charset="0"/>
              </a:rPr>
              <a:t>Optimal Drilling</a:t>
            </a:r>
            <a:endParaRPr lang="en-US" sz="4200" dirty="0">
              <a:solidFill>
                <a:schemeClr val="tx2"/>
              </a:solidFill>
              <a:latin typeface="Times New Roman" pitchFamily="18" charset="0"/>
            </a:endParaRPr>
          </a:p>
        </p:txBody>
      </p:sp>
      <p:pic>
        <p:nvPicPr>
          <p:cNvPr id="132" name="Picture 2" descr="C:\Users\Ellen\AppData\Local\Microsoft\Windows\Temporary Internet Files\Content.IE5\44YXD3SU\MC900340840[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0362" y="242704"/>
            <a:ext cx="1166426" cy="116642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zo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smtClean="0"/>
              <a:t>Payoff Table </a:t>
            </a:r>
          </a:p>
        </p:txBody>
      </p:sp>
      <p:graphicFrame>
        <p:nvGraphicFramePr>
          <p:cNvPr id="157865" name="Group 169"/>
          <p:cNvGraphicFramePr>
            <a:graphicFrameLocks noGrp="1"/>
          </p:cNvGraphicFramePr>
          <p:nvPr>
            <p:ph idx="1"/>
            <p:extLst>
              <p:ext uri="{D42A27DB-BD31-4B8C-83A1-F6EECF244321}">
                <p14:modId xmlns:p14="http://schemas.microsoft.com/office/powerpoint/2010/main" val="1818612930"/>
              </p:ext>
            </p:extLst>
          </p:nvPr>
        </p:nvGraphicFramePr>
        <p:xfrm>
          <a:off x="666750" y="1600200"/>
          <a:ext cx="7849456" cy="4688048"/>
        </p:xfrm>
        <a:graphic>
          <a:graphicData uri="http://schemas.openxmlformats.org/drawingml/2006/table">
            <a:tbl>
              <a:tblPr/>
              <a:tblGrid>
                <a:gridCol w="1820027"/>
                <a:gridCol w="1508305"/>
                <a:gridCol w="1619906"/>
                <a:gridCol w="1614487"/>
                <a:gridCol w="1286731"/>
              </a:tblGrid>
              <a:tr h="108599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0" i="0" u="none" strike="noStrike" cap="none" normalizeH="0" baseline="0" dirty="0" smtClean="0">
                          <a:ln>
                            <a:noFill/>
                          </a:ln>
                          <a:solidFill>
                            <a:schemeClr val="tx1"/>
                          </a:solidFill>
                          <a:effectLst/>
                          <a:latin typeface="Arial" charset="0"/>
                        </a:rPr>
                        <a:t>MCF of gas</a:t>
                      </a:r>
                      <a:r>
                        <a:rPr kumimoji="0" lang="en-US" sz="2000" b="0" i="0" u="none" strike="noStrike" cap="none" normalizeH="0" baseline="0" dirty="0" smtClean="0">
                          <a:ln>
                            <a:noFill/>
                          </a:ln>
                          <a:solidFill>
                            <a:schemeClr val="tx1"/>
                          </a:solidFill>
                          <a:effectLst/>
                          <a:latin typeface="Arial" charset="0"/>
                          <a:sym typeface="Wingdings" pitchFamily="2" charset="2"/>
                        </a:rPr>
                        <a:t></a:t>
                      </a:r>
                      <a:endParaRPr kumimoji="0" lang="en-US" sz="2000" b="0" i="0" u="none" strike="noStrike" cap="none" normalizeH="0" baseline="0" dirty="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0" i="0" u="none" strike="noStrike" cap="none" normalizeH="0" baseline="0" dirty="0" smtClean="0">
                          <a:ln>
                            <a:noFill/>
                          </a:ln>
                          <a:solidFill>
                            <a:schemeClr val="tx1"/>
                          </a:solidFill>
                          <a:effectLst/>
                          <a:latin typeface="Arial" charset="0"/>
                        </a:rPr>
                        <a:t>Decision </a:t>
                      </a:r>
                      <a:r>
                        <a:rPr kumimoji="0" lang="en-US" sz="2400" b="0" i="0" u="none" strike="noStrike" cap="none" normalizeH="0" baseline="0" dirty="0" smtClean="0">
                          <a:ln>
                            <a:noFill/>
                          </a:ln>
                          <a:solidFill>
                            <a:schemeClr val="tx1"/>
                          </a:solidFill>
                          <a:effectLst/>
                          <a:latin typeface="Arial" charset="0"/>
                          <a:cs typeface="Arial" charset="0"/>
                        </a:rPr>
                        <a:t>↓</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5 million</a:t>
                      </a:r>
                    </a:p>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(s1)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3.5 million</a:t>
                      </a:r>
                    </a:p>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(s2)</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2.5 million</a:t>
                      </a:r>
                    </a:p>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(s3)</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0</a:t>
                      </a:r>
                    </a:p>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(s4)</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1078311">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Drill</a:t>
                      </a:r>
                    </a:p>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(d1)</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$16.5 million</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$9.75 million</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$5.25 million</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$-5 million</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1202142">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0" i="0" u="none" strike="noStrike" cap="none" normalizeH="0" baseline="0" dirty="0" err="1" smtClean="0">
                          <a:ln>
                            <a:noFill/>
                          </a:ln>
                          <a:solidFill>
                            <a:schemeClr val="tx1"/>
                          </a:solidFill>
                          <a:effectLst/>
                          <a:latin typeface="Arial" charset="0"/>
                        </a:rPr>
                        <a:t>Uncond</a:t>
                      </a:r>
                      <a:r>
                        <a:rPr kumimoji="0" lang="en-US" sz="2400" b="0" i="0" u="none" strike="noStrike" cap="none" normalizeH="0" baseline="0" dirty="0" smtClean="0">
                          <a:ln>
                            <a:noFill/>
                          </a:ln>
                          <a:solidFill>
                            <a:schemeClr val="tx1"/>
                          </a:solidFill>
                          <a:effectLst/>
                          <a:latin typeface="Arial" charset="0"/>
                        </a:rPr>
                        <a:t>. Lease</a:t>
                      </a:r>
                    </a:p>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(d2)</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$.5 million</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$.5 million</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$.5 million</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$.5 million</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1202142">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Cond. Lease</a:t>
                      </a:r>
                    </a:p>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(d3)</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$11.25 million</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$7.875 million</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pic>
        <p:nvPicPr>
          <p:cNvPr id="132" name="Picture 2" descr="C:\Users\Ellen\AppData\Local\Microsoft\Windows\Temporary Internet Files\Content.IE5\44YXD3SU\MC900340840[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35879" y="147170"/>
            <a:ext cx="1166426" cy="116642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zoom/>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060450" y="492125"/>
            <a:ext cx="7475538" cy="714375"/>
          </a:xfrm>
          <a:noFill/>
        </p:spPr>
        <p:txBody>
          <a:bodyPr lIns="92075" tIns="46038" rIns="92075" bIns="46038"/>
          <a:lstStyle/>
          <a:p>
            <a:pPr eaLnBrk="1" hangingPunct="1"/>
            <a:r>
              <a:rPr lang="en-US" smtClean="0"/>
              <a:t>Decision Making without Probabilities</a:t>
            </a:r>
          </a:p>
        </p:txBody>
      </p:sp>
      <p:sp>
        <p:nvSpPr>
          <p:cNvPr id="14339" name="Rectangle 3"/>
          <p:cNvSpPr>
            <a:spLocks noGrp="1" noChangeArrowheads="1"/>
          </p:cNvSpPr>
          <p:nvPr>
            <p:ph type="body" idx="1"/>
          </p:nvPr>
        </p:nvSpPr>
        <p:spPr>
          <a:xfrm>
            <a:off x="801688" y="2149475"/>
            <a:ext cx="7456487" cy="3632200"/>
          </a:xfrm>
          <a:noFill/>
        </p:spPr>
        <p:txBody>
          <a:bodyPr lIns="92075" tIns="46038" rIns="92075" bIns="46038"/>
          <a:lstStyle/>
          <a:p>
            <a:pPr eaLnBrk="1" hangingPunct="1"/>
            <a:r>
              <a:rPr lang="en-US" smtClean="0"/>
              <a:t>Three commonly used criteria for decision making when probability information regarding the likelihood of the states of nature is unavailable are: </a:t>
            </a:r>
          </a:p>
          <a:p>
            <a:pPr lvl="1" eaLnBrk="1" hangingPunct="1"/>
            <a:r>
              <a:rPr lang="en-US" smtClean="0"/>
              <a:t>the </a:t>
            </a:r>
            <a:r>
              <a:rPr lang="en-US" u="sng" smtClean="0"/>
              <a:t>optimistic</a:t>
            </a:r>
            <a:r>
              <a:rPr lang="en-US" smtClean="0"/>
              <a:t> approach</a:t>
            </a:r>
            <a:endParaRPr lang="en-US" u="sng" smtClean="0"/>
          </a:p>
          <a:p>
            <a:pPr lvl="1" eaLnBrk="1" hangingPunct="1"/>
            <a:r>
              <a:rPr lang="en-US" smtClean="0"/>
              <a:t>the </a:t>
            </a:r>
            <a:r>
              <a:rPr lang="en-US" u="sng" smtClean="0"/>
              <a:t>conservative</a:t>
            </a:r>
            <a:r>
              <a:rPr lang="en-US" smtClean="0"/>
              <a:t> approach</a:t>
            </a:r>
            <a:endParaRPr lang="en-US" u="sng" smtClean="0"/>
          </a:p>
          <a:p>
            <a:pPr lvl="1" eaLnBrk="1" hangingPunct="1"/>
            <a:r>
              <a:rPr lang="en-US" smtClean="0"/>
              <a:t>the </a:t>
            </a:r>
            <a:r>
              <a:rPr lang="en-US" u="sng" smtClean="0"/>
              <a:t>minimax regret</a:t>
            </a:r>
            <a:r>
              <a:rPr lang="en-US" smtClean="0"/>
              <a:t> approach.  </a:t>
            </a:r>
          </a:p>
        </p:txBody>
      </p:sp>
    </p:spTree>
  </p:cSld>
  <p:clrMapOvr>
    <a:masterClrMapping/>
  </p:clrMapOvr>
  <p:transition spd="med">
    <p:zoom/>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1060450" y="549275"/>
            <a:ext cx="7475538" cy="608013"/>
          </a:xfrm>
          <a:noFill/>
        </p:spPr>
        <p:txBody>
          <a:bodyPr lIns="92075" tIns="46038" rIns="92075" bIns="46038"/>
          <a:lstStyle/>
          <a:p>
            <a:pPr eaLnBrk="1" hangingPunct="1"/>
            <a:r>
              <a:rPr lang="en-US" smtClean="0"/>
              <a:t>Optimistic Approach</a:t>
            </a:r>
          </a:p>
        </p:txBody>
      </p:sp>
      <p:sp>
        <p:nvSpPr>
          <p:cNvPr id="15363" name="Rectangle 3"/>
          <p:cNvSpPr>
            <a:spLocks noGrp="1" noChangeArrowheads="1"/>
          </p:cNvSpPr>
          <p:nvPr>
            <p:ph type="body" idx="1"/>
          </p:nvPr>
        </p:nvSpPr>
        <p:spPr>
          <a:xfrm>
            <a:off x="496888" y="2200275"/>
            <a:ext cx="7772400" cy="3824288"/>
          </a:xfrm>
          <a:noFill/>
        </p:spPr>
        <p:txBody>
          <a:bodyPr lIns="92075" tIns="46038" rIns="92075" bIns="46038"/>
          <a:lstStyle/>
          <a:p>
            <a:pPr eaLnBrk="1" hangingPunct="1"/>
            <a:r>
              <a:rPr lang="en-US" smtClean="0"/>
              <a:t>The </a:t>
            </a:r>
            <a:r>
              <a:rPr lang="en-US" u="sng" smtClean="0"/>
              <a:t>optimistic approach</a:t>
            </a:r>
            <a:r>
              <a:rPr lang="en-US" smtClean="0"/>
              <a:t> would be used by an optimistic decision maker.</a:t>
            </a:r>
          </a:p>
          <a:p>
            <a:pPr eaLnBrk="1" hangingPunct="1"/>
            <a:r>
              <a:rPr lang="en-US" smtClean="0"/>
              <a:t>The </a:t>
            </a:r>
            <a:r>
              <a:rPr lang="en-US" u="sng" smtClean="0"/>
              <a:t>decision with the largest possible payoff</a:t>
            </a:r>
            <a:r>
              <a:rPr lang="en-US" smtClean="0"/>
              <a:t> is chosen.  </a:t>
            </a:r>
          </a:p>
        </p:txBody>
      </p:sp>
    </p:spTree>
  </p:cSld>
  <p:clrMapOvr>
    <a:masterClrMapping/>
  </p:clrMapOvr>
  <p:transition spd="med">
    <p:zoom/>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smtClean="0"/>
              <a:t>Payoff Table </a:t>
            </a:r>
          </a:p>
        </p:txBody>
      </p:sp>
      <p:graphicFrame>
        <p:nvGraphicFramePr>
          <p:cNvPr id="157865" name="Group 169"/>
          <p:cNvGraphicFramePr>
            <a:graphicFrameLocks noGrp="1"/>
          </p:cNvGraphicFramePr>
          <p:nvPr>
            <p:ph idx="1"/>
            <p:extLst>
              <p:ext uri="{D42A27DB-BD31-4B8C-83A1-F6EECF244321}">
                <p14:modId xmlns:p14="http://schemas.microsoft.com/office/powerpoint/2010/main" val="3842198007"/>
              </p:ext>
            </p:extLst>
          </p:nvPr>
        </p:nvGraphicFramePr>
        <p:xfrm>
          <a:off x="666750" y="1600200"/>
          <a:ext cx="7849456" cy="4688048"/>
        </p:xfrm>
        <a:graphic>
          <a:graphicData uri="http://schemas.openxmlformats.org/drawingml/2006/table">
            <a:tbl>
              <a:tblPr/>
              <a:tblGrid>
                <a:gridCol w="1820027"/>
                <a:gridCol w="1508305"/>
                <a:gridCol w="1619906"/>
                <a:gridCol w="1614487"/>
                <a:gridCol w="1286731"/>
              </a:tblGrid>
              <a:tr h="108599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0" i="0" u="none" strike="noStrike" cap="none" normalizeH="0" baseline="0" dirty="0" smtClean="0">
                          <a:ln>
                            <a:noFill/>
                          </a:ln>
                          <a:solidFill>
                            <a:schemeClr val="tx1"/>
                          </a:solidFill>
                          <a:effectLst/>
                          <a:latin typeface="Arial" charset="0"/>
                        </a:rPr>
                        <a:t>MCF of gas</a:t>
                      </a:r>
                      <a:r>
                        <a:rPr kumimoji="0" lang="en-US" sz="2000" b="0" i="0" u="none" strike="noStrike" cap="none" normalizeH="0" baseline="0" dirty="0" smtClean="0">
                          <a:ln>
                            <a:noFill/>
                          </a:ln>
                          <a:solidFill>
                            <a:schemeClr val="tx1"/>
                          </a:solidFill>
                          <a:effectLst/>
                          <a:latin typeface="Arial" charset="0"/>
                          <a:sym typeface="Wingdings" pitchFamily="2" charset="2"/>
                        </a:rPr>
                        <a:t></a:t>
                      </a:r>
                      <a:endParaRPr kumimoji="0" lang="en-US" sz="2000" b="0" i="0" u="none" strike="noStrike" cap="none" normalizeH="0" baseline="0" dirty="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0" i="0" u="none" strike="noStrike" cap="none" normalizeH="0" baseline="0" dirty="0" smtClean="0">
                          <a:ln>
                            <a:noFill/>
                          </a:ln>
                          <a:solidFill>
                            <a:schemeClr val="tx1"/>
                          </a:solidFill>
                          <a:effectLst/>
                          <a:latin typeface="Arial" charset="0"/>
                        </a:rPr>
                        <a:t>Decision </a:t>
                      </a:r>
                      <a:r>
                        <a:rPr kumimoji="0" lang="en-US" sz="2400" b="0" i="0" u="none" strike="noStrike" cap="none" normalizeH="0" baseline="0" dirty="0" smtClean="0">
                          <a:ln>
                            <a:noFill/>
                          </a:ln>
                          <a:solidFill>
                            <a:schemeClr val="tx1"/>
                          </a:solidFill>
                          <a:effectLst/>
                          <a:latin typeface="Arial" charset="0"/>
                          <a:cs typeface="Arial" charset="0"/>
                        </a:rPr>
                        <a:t>↓</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5 million</a:t>
                      </a:r>
                    </a:p>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(s1)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3.5 million</a:t>
                      </a:r>
                    </a:p>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(s2)</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2.5 million</a:t>
                      </a:r>
                    </a:p>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(s3)</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0</a:t>
                      </a:r>
                    </a:p>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(s4)</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1078311">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Drill</a:t>
                      </a:r>
                    </a:p>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(d1)</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$16.5 million</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$9.75 million</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$5.25 million</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$-5 million</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1202142">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0" i="0" u="none" strike="noStrike" cap="none" normalizeH="0" baseline="0" dirty="0" err="1" smtClean="0">
                          <a:ln>
                            <a:noFill/>
                          </a:ln>
                          <a:solidFill>
                            <a:schemeClr val="tx1"/>
                          </a:solidFill>
                          <a:effectLst/>
                          <a:latin typeface="Arial" charset="0"/>
                        </a:rPr>
                        <a:t>Uncond</a:t>
                      </a:r>
                      <a:r>
                        <a:rPr kumimoji="0" lang="en-US" sz="2400" b="0" i="0" u="none" strike="noStrike" cap="none" normalizeH="0" baseline="0" dirty="0" smtClean="0">
                          <a:ln>
                            <a:noFill/>
                          </a:ln>
                          <a:solidFill>
                            <a:schemeClr val="tx1"/>
                          </a:solidFill>
                          <a:effectLst/>
                          <a:latin typeface="Arial" charset="0"/>
                        </a:rPr>
                        <a:t>. Lease</a:t>
                      </a:r>
                    </a:p>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(d2)</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$.5 million</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$.5 million</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$.5 million</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$.5 million</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1202142">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Cond. Lease</a:t>
                      </a:r>
                    </a:p>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(d3)</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$11.25 million</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$7.875 million</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pic>
        <p:nvPicPr>
          <p:cNvPr id="132" name="Picture 2" descr="C:\Users\Ellen\AppData\Local\Microsoft\Windows\Temporary Internet Files\Content.IE5\44YXD3SU\MC900340840[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35879" y="147170"/>
            <a:ext cx="1166426" cy="11664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6118126"/>
      </p:ext>
    </p:extLst>
  </p:cSld>
  <p:clrMapOvr>
    <a:masterClrMapping/>
  </p:clrMapOvr>
  <p:transition>
    <p:zoom/>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1060450" y="549275"/>
            <a:ext cx="7475538" cy="608013"/>
          </a:xfrm>
          <a:noFill/>
        </p:spPr>
        <p:txBody>
          <a:bodyPr lIns="92075" tIns="46038" rIns="92075" bIns="46038"/>
          <a:lstStyle/>
          <a:p>
            <a:pPr eaLnBrk="1" hangingPunct="1"/>
            <a:r>
              <a:rPr lang="en-US" smtClean="0"/>
              <a:t>Conservative Approach</a:t>
            </a:r>
          </a:p>
        </p:txBody>
      </p:sp>
      <p:sp>
        <p:nvSpPr>
          <p:cNvPr id="17411" name="Rectangle 3"/>
          <p:cNvSpPr>
            <a:spLocks noGrp="1" noChangeArrowheads="1"/>
          </p:cNvSpPr>
          <p:nvPr>
            <p:ph type="body" idx="1"/>
          </p:nvPr>
        </p:nvSpPr>
        <p:spPr>
          <a:xfrm>
            <a:off x="927100" y="1601788"/>
            <a:ext cx="7456488" cy="3521075"/>
          </a:xfrm>
          <a:noFill/>
        </p:spPr>
        <p:txBody>
          <a:bodyPr lIns="92075" tIns="46038" rIns="92075" bIns="46038"/>
          <a:lstStyle/>
          <a:p>
            <a:pPr eaLnBrk="1" hangingPunct="1"/>
            <a:r>
              <a:rPr lang="en-US" smtClean="0"/>
              <a:t>The </a:t>
            </a:r>
            <a:r>
              <a:rPr lang="en-US" u="sng" smtClean="0"/>
              <a:t>conservative approach</a:t>
            </a:r>
            <a:r>
              <a:rPr lang="en-US" smtClean="0"/>
              <a:t> would be used by a conservative decision maker.  </a:t>
            </a:r>
          </a:p>
          <a:p>
            <a:pPr eaLnBrk="1" hangingPunct="1">
              <a:buFont typeface="Wingdings" pitchFamily="2" charset="2"/>
              <a:buNone/>
            </a:pPr>
            <a:endParaRPr lang="en-US" smtClean="0"/>
          </a:p>
          <a:p>
            <a:pPr eaLnBrk="1" hangingPunct="1"/>
            <a:r>
              <a:rPr lang="en-US" smtClean="0"/>
              <a:t>For each decision the minimum payoff is listed and then the decision corresponding to the maximum of these minimum payoffs is selected.  (Hence, the </a:t>
            </a:r>
            <a:r>
              <a:rPr lang="en-US" u="sng" smtClean="0"/>
              <a:t>minimum possible payoff is maximized</a:t>
            </a:r>
            <a:r>
              <a:rPr lang="en-US" smtClean="0"/>
              <a:t>.)</a:t>
            </a:r>
          </a:p>
        </p:txBody>
      </p:sp>
    </p:spTree>
  </p:cSld>
  <p:clrMapOvr>
    <a:masterClrMapping/>
  </p:clrMapOvr>
  <p:transition spd="med">
    <p:zoom/>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smtClean="0"/>
              <a:t>Payoff Table </a:t>
            </a:r>
          </a:p>
        </p:txBody>
      </p:sp>
      <p:graphicFrame>
        <p:nvGraphicFramePr>
          <p:cNvPr id="157865" name="Group 169"/>
          <p:cNvGraphicFramePr>
            <a:graphicFrameLocks noGrp="1"/>
          </p:cNvGraphicFramePr>
          <p:nvPr>
            <p:ph idx="1"/>
            <p:extLst>
              <p:ext uri="{D42A27DB-BD31-4B8C-83A1-F6EECF244321}">
                <p14:modId xmlns:p14="http://schemas.microsoft.com/office/powerpoint/2010/main" val="2516718326"/>
              </p:ext>
            </p:extLst>
          </p:nvPr>
        </p:nvGraphicFramePr>
        <p:xfrm>
          <a:off x="666750" y="1600200"/>
          <a:ext cx="7849456" cy="4688048"/>
        </p:xfrm>
        <a:graphic>
          <a:graphicData uri="http://schemas.openxmlformats.org/drawingml/2006/table">
            <a:tbl>
              <a:tblPr/>
              <a:tblGrid>
                <a:gridCol w="1820027"/>
                <a:gridCol w="1508305"/>
                <a:gridCol w="1619906"/>
                <a:gridCol w="1614487"/>
                <a:gridCol w="1286731"/>
              </a:tblGrid>
              <a:tr h="108599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0" i="0" u="none" strike="noStrike" cap="none" normalizeH="0" baseline="0" dirty="0" smtClean="0">
                          <a:ln>
                            <a:noFill/>
                          </a:ln>
                          <a:solidFill>
                            <a:schemeClr val="tx1"/>
                          </a:solidFill>
                          <a:effectLst/>
                          <a:latin typeface="Arial" charset="0"/>
                        </a:rPr>
                        <a:t>MCF of gas</a:t>
                      </a:r>
                      <a:r>
                        <a:rPr kumimoji="0" lang="en-US" sz="2000" b="0" i="0" u="none" strike="noStrike" cap="none" normalizeH="0" baseline="0" dirty="0" smtClean="0">
                          <a:ln>
                            <a:noFill/>
                          </a:ln>
                          <a:solidFill>
                            <a:schemeClr val="tx1"/>
                          </a:solidFill>
                          <a:effectLst/>
                          <a:latin typeface="Arial" charset="0"/>
                          <a:sym typeface="Wingdings" pitchFamily="2" charset="2"/>
                        </a:rPr>
                        <a:t></a:t>
                      </a:r>
                      <a:endParaRPr kumimoji="0" lang="en-US" sz="2000" b="0" i="0" u="none" strike="noStrike" cap="none" normalizeH="0" baseline="0" dirty="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0" i="0" u="none" strike="noStrike" cap="none" normalizeH="0" baseline="0" dirty="0" smtClean="0">
                          <a:ln>
                            <a:noFill/>
                          </a:ln>
                          <a:solidFill>
                            <a:schemeClr val="tx1"/>
                          </a:solidFill>
                          <a:effectLst/>
                          <a:latin typeface="Arial" charset="0"/>
                        </a:rPr>
                        <a:t>Decision </a:t>
                      </a:r>
                      <a:r>
                        <a:rPr kumimoji="0" lang="en-US" sz="2400" b="0" i="0" u="none" strike="noStrike" cap="none" normalizeH="0" baseline="0" dirty="0" smtClean="0">
                          <a:ln>
                            <a:noFill/>
                          </a:ln>
                          <a:solidFill>
                            <a:schemeClr val="tx1"/>
                          </a:solidFill>
                          <a:effectLst/>
                          <a:latin typeface="Arial" charset="0"/>
                          <a:cs typeface="Arial" charset="0"/>
                        </a:rPr>
                        <a:t>↓</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5 million</a:t>
                      </a:r>
                    </a:p>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(s1)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3.5 million</a:t>
                      </a:r>
                    </a:p>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(s2)</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2.5 million</a:t>
                      </a:r>
                    </a:p>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(s3)</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0</a:t>
                      </a:r>
                    </a:p>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(s4)</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1078311">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Drill</a:t>
                      </a:r>
                    </a:p>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(d1)</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$16.5 million</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$9.75 million</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$5.25 million</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$-5 million</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1202142">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0" i="0" u="none" strike="noStrike" cap="none" normalizeH="0" baseline="0" dirty="0" err="1" smtClean="0">
                          <a:ln>
                            <a:noFill/>
                          </a:ln>
                          <a:solidFill>
                            <a:schemeClr val="tx1"/>
                          </a:solidFill>
                          <a:effectLst/>
                          <a:latin typeface="Arial" charset="0"/>
                        </a:rPr>
                        <a:t>Uncond</a:t>
                      </a:r>
                      <a:r>
                        <a:rPr kumimoji="0" lang="en-US" sz="2400" b="0" i="0" u="none" strike="noStrike" cap="none" normalizeH="0" baseline="0" dirty="0" smtClean="0">
                          <a:ln>
                            <a:noFill/>
                          </a:ln>
                          <a:solidFill>
                            <a:schemeClr val="tx1"/>
                          </a:solidFill>
                          <a:effectLst/>
                          <a:latin typeface="Arial" charset="0"/>
                        </a:rPr>
                        <a:t>. Lease</a:t>
                      </a:r>
                    </a:p>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(d2)</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$.5 million</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$.5 million</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$.5 million</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$.5 million</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1202142">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Cond. Lease</a:t>
                      </a:r>
                    </a:p>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(d3)</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$11.25 million</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$7.875 million</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pic>
        <p:nvPicPr>
          <p:cNvPr id="132" name="Picture 2" descr="C:\Users\Ellen\AppData\Local\Microsoft\Windows\Temporary Internet Files\Content.IE5\44YXD3SU\MC900340840[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35879" y="147170"/>
            <a:ext cx="1166426" cy="11664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143819"/>
      </p:ext>
    </p:extLst>
  </p:cSld>
  <p:clrMapOvr>
    <a:masterClrMapping/>
  </p:clrMapOvr>
  <p:transition>
    <p:zoom/>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1060450" y="500063"/>
            <a:ext cx="7475538" cy="715962"/>
          </a:xfrm>
          <a:noFill/>
        </p:spPr>
        <p:txBody>
          <a:bodyPr lIns="92075" tIns="46038" rIns="92075" bIns="46038"/>
          <a:lstStyle/>
          <a:p>
            <a:pPr eaLnBrk="1" hangingPunct="1"/>
            <a:r>
              <a:rPr lang="en-US" smtClean="0"/>
              <a:t>Minimax Regret Approach</a:t>
            </a:r>
          </a:p>
        </p:txBody>
      </p:sp>
      <p:sp>
        <p:nvSpPr>
          <p:cNvPr id="19459" name="Rectangle 3"/>
          <p:cNvSpPr>
            <a:spLocks noGrp="1" noChangeArrowheads="1"/>
          </p:cNvSpPr>
          <p:nvPr>
            <p:ph type="body" idx="1"/>
          </p:nvPr>
        </p:nvSpPr>
        <p:spPr>
          <a:xfrm>
            <a:off x="927100" y="1601788"/>
            <a:ext cx="7456488" cy="4276725"/>
          </a:xfrm>
          <a:noFill/>
        </p:spPr>
        <p:txBody>
          <a:bodyPr lIns="92075" tIns="46038" rIns="92075" bIns="46038"/>
          <a:lstStyle/>
          <a:p>
            <a:pPr eaLnBrk="1" hangingPunct="1"/>
            <a:r>
              <a:rPr lang="en-US" smtClean="0"/>
              <a:t>The minimax regret approach requires the construction of a </a:t>
            </a:r>
            <a:r>
              <a:rPr lang="en-US" u="sng" smtClean="0"/>
              <a:t>regret table</a:t>
            </a:r>
            <a:r>
              <a:rPr lang="en-US" smtClean="0"/>
              <a:t> or an </a:t>
            </a:r>
            <a:r>
              <a:rPr lang="en-US" u="sng" smtClean="0"/>
              <a:t>opportunity loss table</a:t>
            </a:r>
            <a:r>
              <a:rPr lang="en-US" smtClean="0"/>
              <a:t>. </a:t>
            </a:r>
          </a:p>
          <a:p>
            <a:pPr eaLnBrk="1" hangingPunct="1">
              <a:buFont typeface="Wingdings" pitchFamily="2" charset="2"/>
              <a:buNone/>
            </a:pPr>
            <a:endParaRPr lang="en-US" smtClean="0"/>
          </a:p>
          <a:p>
            <a:pPr eaLnBrk="1" hangingPunct="1"/>
            <a:r>
              <a:rPr lang="en-US" smtClean="0"/>
              <a:t>This is done by calculating, for each state of nature, the difference between each payoff and the largest payoff for that state of nature.  </a:t>
            </a:r>
          </a:p>
        </p:txBody>
      </p:sp>
    </p:spTree>
  </p:cSld>
  <p:clrMapOvr>
    <a:masterClrMapping/>
  </p:clrMapOvr>
  <p:transition spd="med">
    <p:zoom/>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1060450" y="500063"/>
            <a:ext cx="7475538" cy="715962"/>
          </a:xfrm>
          <a:noFill/>
        </p:spPr>
        <p:txBody>
          <a:bodyPr lIns="92075" tIns="46038" rIns="92075" bIns="46038"/>
          <a:lstStyle/>
          <a:p>
            <a:pPr eaLnBrk="1" hangingPunct="1"/>
            <a:r>
              <a:rPr lang="en-US" smtClean="0"/>
              <a:t>Minimax Regret Approach</a:t>
            </a:r>
          </a:p>
        </p:txBody>
      </p:sp>
      <p:sp>
        <p:nvSpPr>
          <p:cNvPr id="20483" name="Rectangle 3"/>
          <p:cNvSpPr>
            <a:spLocks noGrp="1" noChangeArrowheads="1"/>
          </p:cNvSpPr>
          <p:nvPr>
            <p:ph type="body" idx="1"/>
          </p:nvPr>
        </p:nvSpPr>
        <p:spPr>
          <a:xfrm>
            <a:off x="927100" y="1601788"/>
            <a:ext cx="7456488" cy="4276725"/>
          </a:xfrm>
          <a:noFill/>
        </p:spPr>
        <p:txBody>
          <a:bodyPr lIns="92075" tIns="46038" rIns="92075" bIns="46038"/>
          <a:lstStyle/>
          <a:p>
            <a:pPr eaLnBrk="1" hangingPunct="1"/>
            <a:r>
              <a:rPr lang="en-US" smtClean="0"/>
              <a:t>Then, using this regret table, the maximum regret for each possible decision is listed.  </a:t>
            </a:r>
          </a:p>
          <a:p>
            <a:pPr eaLnBrk="1" hangingPunct="1">
              <a:buFont typeface="Wingdings" pitchFamily="2" charset="2"/>
              <a:buNone/>
            </a:pPr>
            <a:endParaRPr lang="en-US" smtClean="0"/>
          </a:p>
          <a:p>
            <a:pPr eaLnBrk="1" hangingPunct="1"/>
            <a:r>
              <a:rPr lang="en-US" smtClean="0"/>
              <a:t>The decision chosen is the one corresponding to the </a:t>
            </a:r>
            <a:r>
              <a:rPr lang="en-US" u="sng" smtClean="0"/>
              <a:t>minimum of the maximum regrets</a:t>
            </a:r>
            <a:r>
              <a:rPr lang="en-US" smtClean="0"/>
              <a:t>.</a:t>
            </a:r>
          </a:p>
        </p:txBody>
      </p:sp>
    </p:spTree>
  </p:cSld>
  <p:clrMapOvr>
    <a:masterClrMapping/>
  </p:clrMapOvr>
  <p:transition spd="med">
    <p:zoom/>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781050" y="304800"/>
            <a:ext cx="7772400" cy="1100138"/>
          </a:xfrm>
          <a:noFill/>
        </p:spPr>
        <p:txBody>
          <a:bodyPr lIns="92075" tIns="46038" rIns="92075" bIns="46038"/>
          <a:lstStyle/>
          <a:p>
            <a:pPr eaLnBrk="1" hangingPunct="1"/>
            <a:r>
              <a:rPr lang="en-US" smtClean="0"/>
              <a:t>Chapter 4: Decision Analysis</a:t>
            </a:r>
          </a:p>
        </p:txBody>
      </p:sp>
      <p:sp>
        <p:nvSpPr>
          <p:cNvPr id="5123" name="Rectangle 3"/>
          <p:cNvSpPr>
            <a:spLocks noGrp="1" noChangeArrowheads="1"/>
          </p:cNvSpPr>
          <p:nvPr>
            <p:ph type="body" idx="1"/>
          </p:nvPr>
        </p:nvSpPr>
        <p:spPr>
          <a:xfrm>
            <a:off x="1085850" y="1755775"/>
            <a:ext cx="7415213" cy="4138613"/>
          </a:xfrm>
          <a:noFill/>
        </p:spPr>
        <p:txBody>
          <a:bodyPr lIns="92075" tIns="46038" rIns="92075" bIns="46038"/>
          <a:lstStyle/>
          <a:p>
            <a:pPr eaLnBrk="1" hangingPunct="1"/>
            <a:r>
              <a:rPr lang="en-US" dirty="0" smtClean="0"/>
              <a:t>Problem Formulation</a:t>
            </a:r>
          </a:p>
          <a:p>
            <a:pPr eaLnBrk="1" hangingPunct="1"/>
            <a:r>
              <a:rPr lang="en-US" dirty="0" smtClean="0"/>
              <a:t>Decision Making without Probabilities</a:t>
            </a:r>
          </a:p>
          <a:p>
            <a:pPr eaLnBrk="1" hangingPunct="1"/>
            <a:r>
              <a:rPr lang="en-US" dirty="0" smtClean="0"/>
              <a:t>Decision Making with Probabilities</a:t>
            </a:r>
          </a:p>
          <a:p>
            <a:pPr eaLnBrk="1" hangingPunct="1"/>
            <a:r>
              <a:rPr lang="en-US" dirty="0" smtClean="0"/>
              <a:t>Risk Analysis and Sensitivity Analysis</a:t>
            </a:r>
          </a:p>
          <a:p>
            <a:pPr eaLnBrk="1" hangingPunct="1"/>
            <a:r>
              <a:rPr lang="en-US" dirty="0" smtClean="0"/>
              <a:t>Decision Analysis with Sample Information</a:t>
            </a:r>
          </a:p>
          <a:p>
            <a:pPr eaLnBrk="1" hangingPunct="1"/>
            <a:r>
              <a:rPr lang="en-US" dirty="0" smtClean="0"/>
              <a:t>Computing Posterior Probabilities</a:t>
            </a:r>
          </a:p>
        </p:txBody>
      </p:sp>
    </p:spTree>
  </p:cSld>
  <p:clrMapOvr>
    <a:masterClrMapping/>
  </p:clrMapOvr>
  <p:transition spd="med">
    <p:zoom/>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smtClean="0"/>
              <a:t>Payoff Table </a:t>
            </a:r>
          </a:p>
        </p:txBody>
      </p:sp>
      <p:graphicFrame>
        <p:nvGraphicFramePr>
          <p:cNvPr id="157865" name="Group 169"/>
          <p:cNvGraphicFramePr>
            <a:graphicFrameLocks noGrp="1"/>
          </p:cNvGraphicFramePr>
          <p:nvPr>
            <p:ph idx="1"/>
            <p:extLst>
              <p:ext uri="{D42A27DB-BD31-4B8C-83A1-F6EECF244321}">
                <p14:modId xmlns:p14="http://schemas.microsoft.com/office/powerpoint/2010/main" val="820802483"/>
              </p:ext>
            </p:extLst>
          </p:nvPr>
        </p:nvGraphicFramePr>
        <p:xfrm>
          <a:off x="666750" y="1600200"/>
          <a:ext cx="7849456" cy="4688048"/>
        </p:xfrm>
        <a:graphic>
          <a:graphicData uri="http://schemas.openxmlformats.org/drawingml/2006/table">
            <a:tbl>
              <a:tblPr/>
              <a:tblGrid>
                <a:gridCol w="1820027"/>
                <a:gridCol w="1508305"/>
                <a:gridCol w="1619906"/>
                <a:gridCol w="1614487"/>
                <a:gridCol w="1286731"/>
              </a:tblGrid>
              <a:tr h="108599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0" i="0" u="none" strike="noStrike" cap="none" normalizeH="0" baseline="0" dirty="0" smtClean="0">
                          <a:ln>
                            <a:noFill/>
                          </a:ln>
                          <a:solidFill>
                            <a:schemeClr val="tx1"/>
                          </a:solidFill>
                          <a:effectLst/>
                          <a:latin typeface="Arial" charset="0"/>
                        </a:rPr>
                        <a:t>MCF of gas</a:t>
                      </a:r>
                      <a:r>
                        <a:rPr kumimoji="0" lang="en-US" sz="2000" b="0" i="0" u="none" strike="noStrike" cap="none" normalizeH="0" baseline="0" dirty="0" smtClean="0">
                          <a:ln>
                            <a:noFill/>
                          </a:ln>
                          <a:solidFill>
                            <a:schemeClr val="tx1"/>
                          </a:solidFill>
                          <a:effectLst/>
                          <a:latin typeface="Arial" charset="0"/>
                          <a:sym typeface="Wingdings" pitchFamily="2" charset="2"/>
                        </a:rPr>
                        <a:t></a:t>
                      </a:r>
                      <a:endParaRPr kumimoji="0" lang="en-US" sz="2000" b="0" i="0" u="none" strike="noStrike" cap="none" normalizeH="0" baseline="0" dirty="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0" i="0" u="none" strike="noStrike" cap="none" normalizeH="0" baseline="0" dirty="0" smtClean="0">
                          <a:ln>
                            <a:noFill/>
                          </a:ln>
                          <a:solidFill>
                            <a:schemeClr val="tx1"/>
                          </a:solidFill>
                          <a:effectLst/>
                          <a:latin typeface="Arial" charset="0"/>
                        </a:rPr>
                        <a:t>Decision </a:t>
                      </a:r>
                      <a:r>
                        <a:rPr kumimoji="0" lang="en-US" sz="2400" b="0" i="0" u="none" strike="noStrike" cap="none" normalizeH="0" baseline="0" dirty="0" smtClean="0">
                          <a:ln>
                            <a:noFill/>
                          </a:ln>
                          <a:solidFill>
                            <a:schemeClr val="tx1"/>
                          </a:solidFill>
                          <a:effectLst/>
                          <a:latin typeface="Arial" charset="0"/>
                          <a:cs typeface="Arial" charset="0"/>
                        </a:rPr>
                        <a:t>↓</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5 million</a:t>
                      </a:r>
                    </a:p>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(s1)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3.5 million</a:t>
                      </a:r>
                    </a:p>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(s2)</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2.5 million</a:t>
                      </a:r>
                    </a:p>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(s3)</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0</a:t>
                      </a:r>
                    </a:p>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(s4)</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1078311">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Drill</a:t>
                      </a:r>
                    </a:p>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(d1)</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$16.5 million</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$9.75 million</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$5.25 million</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$-5 million</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1202142">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0" i="0" u="none" strike="noStrike" cap="none" normalizeH="0" baseline="0" dirty="0" err="1" smtClean="0">
                          <a:ln>
                            <a:noFill/>
                          </a:ln>
                          <a:solidFill>
                            <a:schemeClr val="tx1"/>
                          </a:solidFill>
                          <a:effectLst/>
                          <a:latin typeface="Arial" charset="0"/>
                        </a:rPr>
                        <a:t>Uncond</a:t>
                      </a:r>
                      <a:r>
                        <a:rPr kumimoji="0" lang="en-US" sz="2400" b="0" i="0" u="none" strike="noStrike" cap="none" normalizeH="0" baseline="0" dirty="0" smtClean="0">
                          <a:ln>
                            <a:noFill/>
                          </a:ln>
                          <a:solidFill>
                            <a:schemeClr val="tx1"/>
                          </a:solidFill>
                          <a:effectLst/>
                          <a:latin typeface="Arial" charset="0"/>
                        </a:rPr>
                        <a:t>. Lease</a:t>
                      </a:r>
                    </a:p>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(d2)</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$.5 million</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$.5 million</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$.5 million</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$.5 million</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1202142">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Cond. Lease</a:t>
                      </a:r>
                    </a:p>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(d3)</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$11.25 million</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$7.875 million</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pic>
        <p:nvPicPr>
          <p:cNvPr id="132" name="Picture 2" descr="C:\Users\Ellen\AppData\Local\Microsoft\Windows\Temporary Internet Files\Content.IE5\44YXD3SU\MC900340840[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35879" y="147170"/>
            <a:ext cx="1166426" cy="11664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6281805"/>
      </p:ext>
    </p:extLst>
  </p:cSld>
  <p:clrMapOvr>
    <a:masterClrMapping/>
  </p:clrMapOvr>
  <p:transition>
    <p:zoom/>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dirty="0" smtClean="0"/>
              <a:t>Regret Table </a:t>
            </a:r>
          </a:p>
        </p:txBody>
      </p:sp>
      <p:graphicFrame>
        <p:nvGraphicFramePr>
          <p:cNvPr id="157865" name="Group 169"/>
          <p:cNvGraphicFramePr>
            <a:graphicFrameLocks noGrp="1"/>
          </p:cNvGraphicFramePr>
          <p:nvPr>
            <p:ph idx="1"/>
            <p:extLst>
              <p:ext uri="{D42A27DB-BD31-4B8C-83A1-F6EECF244321}">
                <p14:modId xmlns:p14="http://schemas.microsoft.com/office/powerpoint/2010/main" val="2675441696"/>
              </p:ext>
            </p:extLst>
          </p:nvPr>
        </p:nvGraphicFramePr>
        <p:xfrm>
          <a:off x="666750" y="1600200"/>
          <a:ext cx="7849455" cy="4688048"/>
        </p:xfrm>
        <a:graphic>
          <a:graphicData uri="http://schemas.openxmlformats.org/drawingml/2006/table">
            <a:tbl>
              <a:tblPr/>
              <a:tblGrid>
                <a:gridCol w="1820027"/>
                <a:gridCol w="1508305"/>
                <a:gridCol w="1534195"/>
                <a:gridCol w="1534195"/>
                <a:gridCol w="1452733"/>
              </a:tblGrid>
              <a:tr h="108599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0" i="0" u="none" strike="noStrike" cap="none" normalizeH="0" baseline="0" dirty="0" smtClean="0">
                          <a:ln>
                            <a:noFill/>
                          </a:ln>
                          <a:solidFill>
                            <a:schemeClr val="tx1"/>
                          </a:solidFill>
                          <a:effectLst/>
                          <a:latin typeface="Arial" charset="0"/>
                        </a:rPr>
                        <a:t>MCF of gas</a:t>
                      </a:r>
                      <a:r>
                        <a:rPr kumimoji="0" lang="en-US" sz="2000" b="0" i="0" u="none" strike="noStrike" cap="none" normalizeH="0" baseline="0" dirty="0" smtClean="0">
                          <a:ln>
                            <a:noFill/>
                          </a:ln>
                          <a:solidFill>
                            <a:schemeClr val="tx1"/>
                          </a:solidFill>
                          <a:effectLst/>
                          <a:latin typeface="Arial" charset="0"/>
                          <a:sym typeface="Wingdings" pitchFamily="2" charset="2"/>
                        </a:rPr>
                        <a:t></a:t>
                      </a:r>
                      <a:endParaRPr kumimoji="0" lang="en-US" sz="2000" b="0" i="0" u="none" strike="noStrike" cap="none" normalizeH="0" baseline="0" dirty="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0" i="0" u="none" strike="noStrike" cap="none" normalizeH="0" baseline="0" dirty="0" smtClean="0">
                          <a:ln>
                            <a:noFill/>
                          </a:ln>
                          <a:solidFill>
                            <a:schemeClr val="tx1"/>
                          </a:solidFill>
                          <a:effectLst/>
                          <a:latin typeface="Arial" charset="0"/>
                        </a:rPr>
                        <a:t>Decision </a:t>
                      </a:r>
                      <a:r>
                        <a:rPr kumimoji="0" lang="en-US" sz="2400" b="0" i="0" u="none" strike="noStrike" cap="none" normalizeH="0" baseline="0" dirty="0" smtClean="0">
                          <a:ln>
                            <a:noFill/>
                          </a:ln>
                          <a:solidFill>
                            <a:schemeClr val="tx1"/>
                          </a:solidFill>
                          <a:effectLst/>
                          <a:latin typeface="Arial" charset="0"/>
                          <a:cs typeface="Arial" charset="0"/>
                        </a:rPr>
                        <a:t>↓</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500,000</a:t>
                      </a:r>
                    </a:p>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(s1)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200,000</a:t>
                      </a:r>
                    </a:p>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(s2)</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50,000</a:t>
                      </a:r>
                    </a:p>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(s3)</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0</a:t>
                      </a:r>
                    </a:p>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(s4)</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1078311">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Drill</a:t>
                      </a:r>
                    </a:p>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(d1)</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24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24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24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24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1202142">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0" i="0" u="none" strike="noStrike" cap="none" normalizeH="0" baseline="0" dirty="0" err="1" smtClean="0">
                          <a:ln>
                            <a:noFill/>
                          </a:ln>
                          <a:solidFill>
                            <a:schemeClr val="tx1"/>
                          </a:solidFill>
                          <a:effectLst/>
                          <a:latin typeface="Arial" charset="0"/>
                        </a:rPr>
                        <a:t>Uncond</a:t>
                      </a:r>
                      <a:r>
                        <a:rPr kumimoji="0" lang="en-US" sz="2400" b="0" i="0" u="none" strike="noStrike" cap="none" normalizeH="0" baseline="0" dirty="0" smtClean="0">
                          <a:ln>
                            <a:noFill/>
                          </a:ln>
                          <a:solidFill>
                            <a:schemeClr val="tx1"/>
                          </a:solidFill>
                          <a:effectLst/>
                          <a:latin typeface="Arial" charset="0"/>
                        </a:rPr>
                        <a:t>. Lease</a:t>
                      </a:r>
                    </a:p>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(d2)</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24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24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24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24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1202142">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Cond. Lease</a:t>
                      </a:r>
                    </a:p>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(d3)</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24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24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24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24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pic>
        <p:nvPicPr>
          <p:cNvPr id="132" name="Picture 2" descr="C:\Users\Ellen\AppData\Local\Microsoft\Windows\Temporary Internet Files\Content.IE5\44YXD3SU\MC900340840[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35879" y="147170"/>
            <a:ext cx="1166426" cy="11664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7919256"/>
      </p:ext>
    </p:extLst>
  </p:cSld>
  <p:clrMapOvr>
    <a:masterClrMapping/>
  </p:clrMapOvr>
  <p:transition>
    <p:zoom/>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1058863" y="442913"/>
            <a:ext cx="7475537" cy="822325"/>
          </a:xfrm>
          <a:noFill/>
        </p:spPr>
        <p:txBody>
          <a:bodyPr lIns="92075" tIns="46038" rIns="92075" bIns="46038"/>
          <a:lstStyle/>
          <a:p>
            <a:pPr eaLnBrk="1" hangingPunct="1"/>
            <a:r>
              <a:rPr lang="en-US" dirty="0" smtClean="0"/>
              <a:t>Homework status</a:t>
            </a:r>
          </a:p>
        </p:txBody>
      </p:sp>
      <p:sp>
        <p:nvSpPr>
          <p:cNvPr id="23555" name="Rectangle 3"/>
          <p:cNvSpPr>
            <a:spLocks noGrp="1" noChangeArrowheads="1"/>
          </p:cNvSpPr>
          <p:nvPr>
            <p:ph type="body" idx="1"/>
          </p:nvPr>
        </p:nvSpPr>
        <p:spPr>
          <a:xfrm>
            <a:off x="927100" y="1601788"/>
            <a:ext cx="7456488" cy="4276725"/>
          </a:xfrm>
          <a:noFill/>
        </p:spPr>
        <p:txBody>
          <a:bodyPr lIns="92075" tIns="46038" rIns="92075" bIns="46038"/>
          <a:lstStyle/>
          <a:p>
            <a:pPr eaLnBrk="1" hangingPunct="1"/>
            <a:r>
              <a:rPr lang="en-US" dirty="0" smtClean="0"/>
              <a:t>Before the next class, you should complete the following homework problems in chapter 4:</a:t>
            </a:r>
            <a:endParaRPr lang="en-US" dirty="0" smtClean="0">
              <a:solidFill>
                <a:schemeClr val="tx2"/>
              </a:solidFill>
            </a:endParaRPr>
          </a:p>
          <a:p>
            <a:pPr lvl="1" eaLnBrk="1" hangingPunct="1"/>
            <a:r>
              <a:rPr lang="en-US" dirty="0" smtClean="0">
                <a:solidFill>
                  <a:schemeClr val="tx2"/>
                </a:solidFill>
              </a:rPr>
              <a:t>1 and 2</a:t>
            </a:r>
          </a:p>
        </p:txBody>
      </p:sp>
    </p:spTree>
  </p:cSld>
  <p:clrMapOvr>
    <a:masterClrMapping/>
  </p:clrMapOvr>
  <p:transition spd="med">
    <p:zoom/>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1058863" y="442913"/>
            <a:ext cx="7475537" cy="822325"/>
          </a:xfrm>
          <a:noFill/>
        </p:spPr>
        <p:txBody>
          <a:bodyPr lIns="92075" tIns="46038" rIns="92075" bIns="46038"/>
          <a:lstStyle/>
          <a:p>
            <a:pPr eaLnBrk="1" hangingPunct="1"/>
            <a:r>
              <a:rPr lang="en-US" dirty="0" smtClean="0"/>
              <a:t>Question</a:t>
            </a:r>
          </a:p>
        </p:txBody>
      </p:sp>
      <p:sp>
        <p:nvSpPr>
          <p:cNvPr id="23555" name="Rectangle 3"/>
          <p:cNvSpPr>
            <a:spLocks noGrp="1" noChangeArrowheads="1"/>
          </p:cNvSpPr>
          <p:nvPr>
            <p:ph type="body" idx="1"/>
          </p:nvPr>
        </p:nvSpPr>
        <p:spPr>
          <a:xfrm>
            <a:off x="927100" y="1601788"/>
            <a:ext cx="7456488" cy="4276725"/>
          </a:xfrm>
          <a:noFill/>
        </p:spPr>
        <p:txBody>
          <a:bodyPr lIns="92075" tIns="46038" rIns="92075" bIns="46038"/>
          <a:lstStyle/>
          <a:p>
            <a:pPr eaLnBrk="1" hangingPunct="1"/>
            <a:r>
              <a:rPr lang="en-US" dirty="0" smtClean="0">
                <a:solidFill>
                  <a:schemeClr val="tx2"/>
                </a:solidFill>
              </a:rPr>
              <a:t>Which of these three decision strategies is Mark Cuban, owner of the Dallas Mavericks, employing in the following quote?</a:t>
            </a:r>
          </a:p>
        </p:txBody>
      </p:sp>
    </p:spTree>
  </p:cSld>
  <p:clrMapOvr>
    <a:masterClrMapping/>
  </p:clrMapOvr>
  <p:transition spd="med">
    <p:zoom/>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42" name="Picture 2" descr="L:\SMU\ITOM 3306\2-Decision Analysis\MarkCubanQuote.JPG"/>
          <p:cNvPicPr>
            <a:picLocks noChangeAspect="1" noChangeArrowheads="1"/>
          </p:cNvPicPr>
          <p:nvPr/>
        </p:nvPicPr>
        <p:blipFill>
          <a:blip r:embed="rId3" cstate="print"/>
          <a:srcRect/>
          <a:stretch>
            <a:fillRect/>
          </a:stretch>
        </p:blipFill>
        <p:spPr bwMode="auto">
          <a:xfrm>
            <a:off x="1698985" y="344245"/>
            <a:ext cx="5625597" cy="6207161"/>
          </a:xfrm>
          <a:prstGeom prst="rect">
            <a:avLst/>
          </a:prstGeom>
          <a:noFill/>
        </p:spPr>
      </p:pic>
    </p:spTree>
  </p:cSld>
  <p:clrMapOvr>
    <a:masterClrMapping/>
  </p:clrMapOvr>
  <p:transition spd="med">
    <p:zoom/>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1058863" y="442913"/>
            <a:ext cx="7475537" cy="822325"/>
          </a:xfrm>
          <a:noFill/>
        </p:spPr>
        <p:txBody>
          <a:bodyPr lIns="92075" tIns="46038" rIns="92075" bIns="46038"/>
          <a:lstStyle/>
          <a:p>
            <a:pPr eaLnBrk="1" hangingPunct="1"/>
            <a:r>
              <a:rPr lang="en-US" smtClean="0"/>
              <a:t>Decision Making with Probabilities</a:t>
            </a:r>
          </a:p>
        </p:txBody>
      </p:sp>
      <p:sp>
        <p:nvSpPr>
          <p:cNvPr id="23555" name="Rectangle 3"/>
          <p:cNvSpPr>
            <a:spLocks noGrp="1" noChangeArrowheads="1"/>
          </p:cNvSpPr>
          <p:nvPr>
            <p:ph type="body" idx="1"/>
          </p:nvPr>
        </p:nvSpPr>
        <p:spPr>
          <a:xfrm>
            <a:off x="927100" y="1601788"/>
            <a:ext cx="7456488" cy="4276725"/>
          </a:xfrm>
          <a:noFill/>
        </p:spPr>
        <p:txBody>
          <a:bodyPr lIns="92075" tIns="46038" rIns="92075" bIns="46038"/>
          <a:lstStyle/>
          <a:p>
            <a:pPr eaLnBrk="1" hangingPunct="1"/>
            <a:r>
              <a:rPr lang="en-US" dirty="0" smtClean="0">
                <a:solidFill>
                  <a:srgbClr val="66FFFF"/>
                </a:solidFill>
              </a:rPr>
              <a:t>Expected Value Approach</a:t>
            </a:r>
          </a:p>
          <a:p>
            <a:pPr lvl="1" eaLnBrk="1" hangingPunct="1"/>
            <a:r>
              <a:rPr lang="en-US" dirty="0" smtClean="0"/>
              <a:t>If probabilistic information regarding the states of nature is available, one may use the </a:t>
            </a:r>
            <a:r>
              <a:rPr lang="en-US" u="sng" dirty="0" smtClean="0"/>
              <a:t>expected value (EV) approach</a:t>
            </a:r>
            <a:r>
              <a:rPr lang="en-US" dirty="0" smtClean="0"/>
              <a:t>.   </a:t>
            </a:r>
          </a:p>
        </p:txBody>
      </p:sp>
    </p:spTree>
  </p:cSld>
  <p:clrMapOvr>
    <a:masterClrMapping/>
  </p:clrMapOvr>
  <p:transition spd="med">
    <p:zoom/>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1058863" y="442913"/>
            <a:ext cx="7475537" cy="822325"/>
          </a:xfrm>
          <a:noFill/>
        </p:spPr>
        <p:txBody>
          <a:bodyPr lIns="92075" tIns="46038" rIns="92075" bIns="46038"/>
          <a:lstStyle/>
          <a:p>
            <a:pPr eaLnBrk="1" hangingPunct="1"/>
            <a:r>
              <a:rPr lang="en-US" smtClean="0"/>
              <a:t>Decision Making with Probabilities</a:t>
            </a:r>
          </a:p>
        </p:txBody>
      </p:sp>
      <p:sp>
        <p:nvSpPr>
          <p:cNvPr id="24579" name="Rectangle 3"/>
          <p:cNvSpPr>
            <a:spLocks noGrp="1" noChangeArrowheads="1"/>
          </p:cNvSpPr>
          <p:nvPr>
            <p:ph type="body" idx="1"/>
          </p:nvPr>
        </p:nvSpPr>
        <p:spPr>
          <a:xfrm>
            <a:off x="927100" y="1601788"/>
            <a:ext cx="7456488" cy="4276725"/>
          </a:xfrm>
          <a:noFill/>
        </p:spPr>
        <p:txBody>
          <a:bodyPr lIns="92075" tIns="46038" rIns="92075" bIns="46038"/>
          <a:lstStyle/>
          <a:p>
            <a:pPr eaLnBrk="1" hangingPunct="1"/>
            <a:r>
              <a:rPr lang="en-US" dirty="0" smtClean="0">
                <a:solidFill>
                  <a:srgbClr val="66FFFF"/>
                </a:solidFill>
              </a:rPr>
              <a:t>Expected Value Approach (EV)</a:t>
            </a:r>
          </a:p>
          <a:p>
            <a:pPr lvl="1" eaLnBrk="1" hangingPunct="1"/>
            <a:r>
              <a:rPr lang="en-US" dirty="0" smtClean="0"/>
              <a:t>Here the expected return for each decision is calculated by computing a weighted average of the possible payoffs under each state of nature.  </a:t>
            </a:r>
          </a:p>
          <a:p>
            <a:pPr lvl="1" eaLnBrk="1" hangingPunct="1"/>
            <a:r>
              <a:rPr lang="en-US" dirty="0" smtClean="0"/>
              <a:t>The decision yielding the </a:t>
            </a:r>
            <a:r>
              <a:rPr lang="en-US" u="sng" dirty="0" smtClean="0"/>
              <a:t>best expected return</a:t>
            </a:r>
            <a:r>
              <a:rPr lang="en-US" dirty="0" smtClean="0"/>
              <a:t> is chosen.</a:t>
            </a:r>
          </a:p>
          <a:p>
            <a:pPr lvl="1" eaLnBrk="1" hangingPunct="1"/>
            <a:r>
              <a:rPr lang="en-US" dirty="0" smtClean="0"/>
              <a:t>This is sometimes called the Expected Monetary Value (EMV) approach.</a:t>
            </a:r>
          </a:p>
        </p:txBody>
      </p:sp>
    </p:spTree>
  </p:cSld>
  <p:clrMapOvr>
    <a:masterClrMapping/>
  </p:clrMapOvr>
  <p:transition spd="med">
    <p:zoom/>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3"/>
          <p:cNvSpPr>
            <a:spLocks noGrp="1" noChangeArrowheads="1"/>
          </p:cNvSpPr>
          <p:nvPr>
            <p:ph type="body" idx="1"/>
          </p:nvPr>
        </p:nvSpPr>
        <p:spPr>
          <a:xfrm>
            <a:off x="585788" y="1647825"/>
            <a:ext cx="7748587" cy="4483100"/>
          </a:xfrm>
          <a:noFill/>
        </p:spPr>
        <p:txBody>
          <a:bodyPr lIns="92075" tIns="46038" rIns="92075" bIns="46038"/>
          <a:lstStyle/>
          <a:p>
            <a:pPr eaLnBrk="1" hangingPunct="1"/>
            <a:r>
              <a:rPr lang="en-US" sz="2400" dirty="0" smtClean="0"/>
              <a:t>The expected value (EV) of decision alternative </a:t>
            </a:r>
            <a:r>
              <a:rPr lang="en-US" sz="2400" i="1" dirty="0" smtClean="0"/>
              <a:t>d</a:t>
            </a:r>
            <a:r>
              <a:rPr lang="en-US" sz="2400" i="1" baseline="-25000" dirty="0" smtClean="0"/>
              <a:t>i</a:t>
            </a:r>
            <a:r>
              <a:rPr lang="en-US" sz="2400" dirty="0" smtClean="0"/>
              <a:t>  is defined as:</a:t>
            </a:r>
          </a:p>
          <a:p>
            <a:pPr eaLnBrk="1" hangingPunct="1">
              <a:buFont typeface="Wingdings" pitchFamily="2" charset="2"/>
              <a:buNone/>
            </a:pPr>
            <a:endParaRPr lang="en-US" sz="2400" dirty="0" smtClean="0"/>
          </a:p>
          <a:p>
            <a:pPr eaLnBrk="1" hangingPunct="1">
              <a:buFont typeface="Wingdings" pitchFamily="2" charset="2"/>
              <a:buNone/>
            </a:pPr>
            <a:endParaRPr lang="en-US" sz="2400" dirty="0" smtClean="0"/>
          </a:p>
          <a:p>
            <a:pPr eaLnBrk="1" hangingPunct="1">
              <a:buFont typeface="Wingdings" pitchFamily="2" charset="2"/>
              <a:buNone/>
            </a:pPr>
            <a:endParaRPr lang="en-US" sz="1600" dirty="0" smtClean="0"/>
          </a:p>
          <a:p>
            <a:pPr eaLnBrk="1" hangingPunct="1">
              <a:buFont typeface="Wingdings" pitchFamily="2" charset="2"/>
              <a:buNone/>
            </a:pPr>
            <a:r>
              <a:rPr lang="en-US" sz="1200" dirty="0" smtClean="0"/>
              <a:t>	</a:t>
            </a:r>
          </a:p>
          <a:p>
            <a:pPr eaLnBrk="1" hangingPunct="1">
              <a:buFont typeface="Wingdings" pitchFamily="2" charset="2"/>
              <a:buNone/>
            </a:pPr>
            <a:r>
              <a:rPr lang="en-US" sz="2400" dirty="0" smtClean="0"/>
              <a:t>	where:      </a:t>
            </a:r>
            <a:r>
              <a:rPr lang="en-US" sz="2400" i="1" dirty="0" smtClean="0"/>
              <a:t>N</a:t>
            </a:r>
            <a:r>
              <a:rPr lang="en-US" sz="2400" dirty="0" smtClean="0"/>
              <a:t> = the number of states of nature</a:t>
            </a:r>
          </a:p>
          <a:p>
            <a:pPr eaLnBrk="1" hangingPunct="1">
              <a:buFont typeface="Wingdings" pitchFamily="2" charset="2"/>
              <a:buNone/>
            </a:pPr>
            <a:r>
              <a:rPr lang="en-US" sz="2400" dirty="0" smtClean="0"/>
              <a:t>		      </a:t>
            </a:r>
            <a:r>
              <a:rPr lang="en-US" sz="2400" i="1" dirty="0" smtClean="0"/>
              <a:t>P</a:t>
            </a:r>
            <a:r>
              <a:rPr lang="en-US" sz="2400" dirty="0" smtClean="0"/>
              <a:t>(</a:t>
            </a:r>
            <a:r>
              <a:rPr lang="en-US" sz="2400" i="1" dirty="0" err="1" smtClean="0"/>
              <a:t>s</a:t>
            </a:r>
            <a:r>
              <a:rPr lang="en-US" sz="2400" i="1" baseline="-25000" dirty="0" err="1" smtClean="0"/>
              <a:t>j</a:t>
            </a:r>
            <a:r>
              <a:rPr lang="en-US" sz="2400" i="1" baseline="-25000" dirty="0" smtClean="0"/>
              <a:t> </a:t>
            </a:r>
            <a:r>
              <a:rPr lang="en-US" sz="2400" dirty="0" smtClean="0"/>
              <a:t>) = the probability of state of nature </a:t>
            </a:r>
            <a:r>
              <a:rPr lang="en-US" sz="2400" i="1" dirty="0" err="1" smtClean="0"/>
              <a:t>s</a:t>
            </a:r>
            <a:r>
              <a:rPr lang="en-US" sz="2400" i="1" baseline="-25000" dirty="0" err="1" smtClean="0"/>
              <a:t>j</a:t>
            </a:r>
            <a:endParaRPr lang="en-US" sz="2400" dirty="0" smtClean="0"/>
          </a:p>
          <a:p>
            <a:pPr eaLnBrk="1" hangingPunct="1">
              <a:buFont typeface="Wingdings" pitchFamily="2" charset="2"/>
              <a:buNone/>
            </a:pPr>
            <a:r>
              <a:rPr lang="en-US" sz="2400" dirty="0" smtClean="0"/>
              <a:t>		         </a:t>
            </a:r>
            <a:r>
              <a:rPr lang="en-US" sz="2400" i="1" dirty="0" err="1" smtClean="0"/>
              <a:t>V</a:t>
            </a:r>
            <a:r>
              <a:rPr lang="en-US" sz="2400" i="1" baseline="-25000" dirty="0" err="1" smtClean="0"/>
              <a:t>ij</a:t>
            </a:r>
            <a:r>
              <a:rPr lang="en-US" sz="2400" i="1" baseline="-25000" dirty="0" smtClean="0"/>
              <a:t> </a:t>
            </a:r>
            <a:r>
              <a:rPr lang="en-US" sz="2400" dirty="0" smtClean="0"/>
              <a:t> = the payoff corresponding to decision 		       alternative </a:t>
            </a:r>
            <a:r>
              <a:rPr lang="en-US" sz="2400" i="1" dirty="0" smtClean="0"/>
              <a:t>d</a:t>
            </a:r>
            <a:r>
              <a:rPr lang="en-US" sz="2400" i="1" baseline="-25000" dirty="0" smtClean="0"/>
              <a:t>i</a:t>
            </a:r>
            <a:r>
              <a:rPr lang="en-US" sz="2400" dirty="0" smtClean="0"/>
              <a:t>  and state of nature </a:t>
            </a:r>
            <a:r>
              <a:rPr lang="en-US" sz="2400" i="1" dirty="0" err="1" smtClean="0"/>
              <a:t>s</a:t>
            </a:r>
            <a:r>
              <a:rPr lang="en-US" sz="2400" i="1" baseline="-25000" dirty="0" err="1" smtClean="0"/>
              <a:t>j</a:t>
            </a:r>
            <a:endParaRPr lang="en-US" sz="2400" i="1" baseline="-25000" dirty="0" smtClean="0"/>
          </a:p>
        </p:txBody>
      </p:sp>
      <p:sp>
        <p:nvSpPr>
          <p:cNvPr id="1028" name="Rectangle 5"/>
          <p:cNvSpPr>
            <a:spLocks noChangeArrowheads="1"/>
          </p:cNvSpPr>
          <p:nvPr/>
        </p:nvSpPr>
        <p:spPr bwMode="auto">
          <a:xfrm>
            <a:off x="2952750" y="2609850"/>
            <a:ext cx="3105150" cy="1162050"/>
          </a:xfrm>
          <a:prstGeom prst="rect">
            <a:avLst/>
          </a:prstGeom>
          <a:gradFill rotWithShape="0">
            <a:gsLst>
              <a:gs pos="0">
                <a:srgbClr val="47182F"/>
              </a:gs>
              <a:gs pos="50000">
                <a:srgbClr val="993366"/>
              </a:gs>
              <a:gs pos="100000">
                <a:srgbClr val="47182F"/>
              </a:gs>
            </a:gsLst>
            <a:lin ang="5400000" scaled="1"/>
          </a:gradFill>
          <a:ln w="12700">
            <a:solidFill>
              <a:srgbClr val="FFFFFF"/>
            </a:solidFill>
            <a:miter lim="800000"/>
            <a:headEnd type="none" w="sm" len="sm"/>
            <a:tailEnd type="none" w="sm" len="sm"/>
          </a:ln>
        </p:spPr>
        <p:txBody>
          <a:bodyPr wrap="none" anchor="ctr"/>
          <a:lstStyle/>
          <a:p>
            <a:endParaRPr lang="en-US"/>
          </a:p>
        </p:txBody>
      </p:sp>
      <p:sp>
        <p:nvSpPr>
          <p:cNvPr id="1029" name="Rectangle 2"/>
          <p:cNvSpPr>
            <a:spLocks noGrp="1" noChangeArrowheads="1"/>
          </p:cNvSpPr>
          <p:nvPr>
            <p:ph type="title"/>
          </p:nvPr>
        </p:nvSpPr>
        <p:spPr>
          <a:noFill/>
        </p:spPr>
        <p:txBody>
          <a:bodyPr lIns="92075" tIns="46038" rIns="92075" bIns="46038"/>
          <a:lstStyle/>
          <a:p>
            <a:pPr eaLnBrk="1" hangingPunct="1"/>
            <a:r>
              <a:rPr lang="en-US" dirty="0" smtClean="0"/>
              <a:t>Expected Value of a Decision Alternative</a:t>
            </a:r>
          </a:p>
        </p:txBody>
      </p:sp>
      <p:graphicFrame>
        <p:nvGraphicFramePr>
          <p:cNvPr id="1026" name="Object 4"/>
          <p:cNvGraphicFramePr>
            <a:graphicFrameLocks/>
          </p:cNvGraphicFramePr>
          <p:nvPr/>
        </p:nvGraphicFramePr>
        <p:xfrm>
          <a:off x="3173413" y="2722563"/>
          <a:ext cx="2744787" cy="954087"/>
        </p:xfrm>
        <a:graphic>
          <a:graphicData uri="http://schemas.openxmlformats.org/presentationml/2006/ole">
            <mc:AlternateContent xmlns:mc="http://schemas.openxmlformats.org/markup-compatibility/2006">
              <mc:Choice xmlns:v="urn:schemas-microsoft-com:vml" Requires="v">
                <p:oleObj spid="_x0000_s1352" name="Equation" r:id="rId4" imgW="2744640" imgH="954000" progId="Equation.2">
                  <p:embed/>
                </p:oleObj>
              </mc:Choice>
              <mc:Fallback>
                <p:oleObj name="Equation" r:id="rId4" imgW="2744640" imgH="954000" progId="Equation.2">
                  <p:embed/>
                  <p:pic>
                    <p:nvPicPr>
                      <p:cNvPr id="0" name="Object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73413" y="2722563"/>
                        <a:ext cx="2744787" cy="954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spd="med">
    <p:zoom/>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1742738" y="277813"/>
            <a:ext cx="6944061" cy="1143000"/>
          </a:xfrm>
          <a:noFill/>
        </p:spPr>
        <p:txBody>
          <a:bodyPr lIns="92075" tIns="46038" rIns="92075" bIns="46038"/>
          <a:lstStyle/>
          <a:p>
            <a:pPr eaLnBrk="1" hangingPunct="1"/>
            <a:r>
              <a:rPr lang="en-US" dirty="0" smtClean="0"/>
              <a:t>Expected Value Approach</a:t>
            </a:r>
          </a:p>
        </p:txBody>
      </p:sp>
      <p:sp>
        <p:nvSpPr>
          <p:cNvPr id="25603" name="Rectangle 3"/>
          <p:cNvSpPr>
            <a:spLocks noGrp="1" noChangeArrowheads="1"/>
          </p:cNvSpPr>
          <p:nvPr>
            <p:ph type="body" idx="1"/>
          </p:nvPr>
        </p:nvSpPr>
        <p:spPr>
          <a:noFill/>
        </p:spPr>
        <p:txBody>
          <a:bodyPr lIns="92075" tIns="46038" rIns="92075" bIns="46038"/>
          <a:lstStyle/>
          <a:p>
            <a:pPr eaLnBrk="1" hangingPunct="1">
              <a:buFont typeface="Wingdings" pitchFamily="2" charset="2"/>
              <a:buNone/>
            </a:pPr>
            <a:r>
              <a:rPr lang="en-US" dirty="0" smtClean="0"/>
              <a:t>Suppose we have studied historical data about the amount of recoverable gas on 100 similar properties.  The number of times each outcome occurred is shown below:</a:t>
            </a:r>
          </a:p>
          <a:p>
            <a:pPr eaLnBrk="1" hangingPunct="1">
              <a:buFont typeface="Wingdings" pitchFamily="2" charset="2"/>
              <a:buNone/>
            </a:pPr>
            <a:r>
              <a:rPr lang="en-US" dirty="0"/>
              <a:t>	</a:t>
            </a:r>
            <a:r>
              <a:rPr lang="en-US" dirty="0" smtClean="0"/>
              <a:t>	S1:  10</a:t>
            </a:r>
          </a:p>
          <a:p>
            <a:pPr eaLnBrk="1" hangingPunct="1">
              <a:buFont typeface="Wingdings" pitchFamily="2" charset="2"/>
              <a:buNone/>
            </a:pPr>
            <a:r>
              <a:rPr lang="en-US" dirty="0"/>
              <a:t>	</a:t>
            </a:r>
            <a:r>
              <a:rPr lang="en-US" dirty="0" smtClean="0"/>
              <a:t>	S2:  15</a:t>
            </a:r>
          </a:p>
          <a:p>
            <a:pPr eaLnBrk="1" hangingPunct="1">
              <a:buFont typeface="Wingdings" pitchFamily="2" charset="2"/>
              <a:buNone/>
            </a:pPr>
            <a:r>
              <a:rPr lang="en-US" dirty="0"/>
              <a:t>	</a:t>
            </a:r>
            <a:r>
              <a:rPr lang="en-US" dirty="0" smtClean="0"/>
              <a:t>	S3:  35</a:t>
            </a:r>
          </a:p>
          <a:p>
            <a:pPr eaLnBrk="1" hangingPunct="1">
              <a:buFont typeface="Wingdings" pitchFamily="2" charset="2"/>
              <a:buNone/>
            </a:pPr>
            <a:r>
              <a:rPr lang="en-US" dirty="0" smtClean="0"/>
              <a:t>		S4:  40</a:t>
            </a:r>
          </a:p>
        </p:txBody>
      </p:sp>
      <p:pic>
        <p:nvPicPr>
          <p:cNvPr id="132" name="Picture 2" descr="C:\Users\Ellen\AppData\Local\Microsoft\Windows\Temporary Internet Files\Content.IE5\44YXD3SU\MC900340840[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0766" y="147170"/>
            <a:ext cx="1166426" cy="116642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zoom/>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1742738" y="277813"/>
            <a:ext cx="6944061" cy="1143000"/>
          </a:xfrm>
          <a:noFill/>
        </p:spPr>
        <p:txBody>
          <a:bodyPr lIns="92075" tIns="46038" rIns="92075" bIns="46038"/>
          <a:lstStyle/>
          <a:p>
            <a:pPr eaLnBrk="1" hangingPunct="1"/>
            <a:r>
              <a:rPr lang="en-US" dirty="0" smtClean="0"/>
              <a:t>Expected Value Approach</a:t>
            </a:r>
          </a:p>
        </p:txBody>
      </p:sp>
      <p:sp>
        <p:nvSpPr>
          <p:cNvPr id="25603" name="Rectangle 3"/>
          <p:cNvSpPr>
            <a:spLocks noGrp="1" noChangeArrowheads="1"/>
          </p:cNvSpPr>
          <p:nvPr>
            <p:ph type="body" idx="1"/>
          </p:nvPr>
        </p:nvSpPr>
        <p:spPr>
          <a:noFill/>
        </p:spPr>
        <p:txBody>
          <a:bodyPr lIns="92075" tIns="46038" rIns="92075" bIns="46038"/>
          <a:lstStyle/>
          <a:p>
            <a:pPr eaLnBrk="1" hangingPunct="1">
              <a:buFont typeface="Wingdings" pitchFamily="2" charset="2"/>
              <a:buNone/>
            </a:pPr>
            <a:r>
              <a:rPr lang="en-US" dirty="0" smtClean="0"/>
              <a:t>We can use these frequencies to estimate the probability of each state occurring as follows:</a:t>
            </a:r>
          </a:p>
          <a:p>
            <a:pPr eaLnBrk="1" hangingPunct="1">
              <a:buFont typeface="Wingdings" pitchFamily="2" charset="2"/>
              <a:buNone/>
            </a:pPr>
            <a:r>
              <a:rPr lang="en-US" dirty="0"/>
              <a:t>	</a:t>
            </a:r>
            <a:r>
              <a:rPr lang="en-US" dirty="0" smtClean="0"/>
              <a:t>	P(S1) = .10</a:t>
            </a:r>
          </a:p>
          <a:p>
            <a:pPr eaLnBrk="1" hangingPunct="1">
              <a:buFont typeface="Wingdings" pitchFamily="2" charset="2"/>
              <a:buNone/>
            </a:pPr>
            <a:r>
              <a:rPr lang="en-US" dirty="0"/>
              <a:t>	</a:t>
            </a:r>
            <a:r>
              <a:rPr lang="en-US" dirty="0" smtClean="0"/>
              <a:t>	P(S2) = .15</a:t>
            </a:r>
          </a:p>
          <a:p>
            <a:pPr eaLnBrk="1" hangingPunct="1">
              <a:buFont typeface="Wingdings" pitchFamily="2" charset="2"/>
              <a:buNone/>
            </a:pPr>
            <a:r>
              <a:rPr lang="en-US" dirty="0"/>
              <a:t>	</a:t>
            </a:r>
            <a:r>
              <a:rPr lang="en-US" dirty="0" smtClean="0"/>
              <a:t>	P(S3) = .35</a:t>
            </a:r>
          </a:p>
          <a:p>
            <a:pPr eaLnBrk="1" hangingPunct="1">
              <a:buFont typeface="Wingdings" pitchFamily="2" charset="2"/>
              <a:buNone/>
            </a:pPr>
            <a:r>
              <a:rPr lang="en-US" dirty="0" smtClean="0"/>
              <a:t>		P(S4) = .40</a:t>
            </a:r>
          </a:p>
          <a:p>
            <a:pPr eaLnBrk="1" hangingPunct="1">
              <a:buFont typeface="Wingdings" pitchFamily="2" charset="2"/>
              <a:buNone/>
            </a:pPr>
            <a:r>
              <a:rPr lang="en-US" dirty="0" smtClean="0"/>
              <a:t>	</a:t>
            </a:r>
          </a:p>
          <a:p>
            <a:pPr eaLnBrk="1" hangingPunct="1">
              <a:lnSpc>
                <a:spcPct val="110000"/>
              </a:lnSpc>
              <a:buFont typeface="Wingdings" pitchFamily="2" charset="2"/>
              <a:buNone/>
            </a:pPr>
            <a:r>
              <a:rPr lang="en-US" dirty="0" smtClean="0"/>
              <a:t>Calculate the expected value for each decision.  </a:t>
            </a:r>
          </a:p>
          <a:p>
            <a:pPr eaLnBrk="1" hangingPunct="1">
              <a:lnSpc>
                <a:spcPct val="110000"/>
              </a:lnSpc>
              <a:buFont typeface="Wingdings" pitchFamily="2" charset="2"/>
              <a:buNone/>
            </a:pPr>
            <a:endParaRPr lang="en-US" dirty="0" smtClean="0"/>
          </a:p>
        </p:txBody>
      </p:sp>
      <p:pic>
        <p:nvPicPr>
          <p:cNvPr id="132" name="Picture 2" descr="C:\Users\Ellen\AppData\Local\Microsoft\Windows\Temporary Internet Files\Content.IE5\44YXD3SU\MC900340840[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0035" y="147170"/>
            <a:ext cx="1166426" cy="11664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5539225"/>
      </p:ext>
    </p:extLst>
  </p:cSld>
  <p:clrMapOvr>
    <a:masterClrMapping/>
  </p:clrMapOvr>
  <p:transition spd="med">
    <p:zo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mtClean="0"/>
              <a:t>Decision Analysis	</a:t>
            </a:r>
          </a:p>
        </p:txBody>
      </p:sp>
      <p:sp>
        <p:nvSpPr>
          <p:cNvPr id="6147" name="Rectangle 3"/>
          <p:cNvSpPr>
            <a:spLocks noGrp="1" noChangeArrowheads="1"/>
          </p:cNvSpPr>
          <p:nvPr>
            <p:ph type="body" idx="1"/>
          </p:nvPr>
        </p:nvSpPr>
        <p:spPr>
          <a:xfrm>
            <a:off x="914400" y="1600200"/>
            <a:ext cx="7210425" cy="4530725"/>
          </a:xfrm>
        </p:spPr>
        <p:txBody>
          <a:bodyPr/>
          <a:lstStyle/>
          <a:p>
            <a:pPr eaLnBrk="1" hangingPunct="1"/>
            <a:r>
              <a:rPr lang="en-US" smtClean="0">
                <a:latin typeface="Univers" pitchFamily="34" charset="0"/>
              </a:rPr>
              <a:t>A quantitative technique to use in deciding what course of action is likely to be "best" (most profitable, least costly, least risky, ...)</a:t>
            </a:r>
            <a:br>
              <a:rPr lang="en-US" smtClean="0">
                <a:latin typeface="Univers" pitchFamily="34" charset="0"/>
              </a:rPr>
            </a:br>
            <a:endParaRPr lang="en-US" smtClean="0">
              <a:latin typeface="Univers" pitchFamily="34" charset="0"/>
            </a:endParaRPr>
          </a:p>
          <a:p>
            <a:pPr eaLnBrk="1" hangingPunct="1">
              <a:buFont typeface="Wingdings" pitchFamily="2" charset="2"/>
              <a:buNone/>
            </a:pPr>
            <a:endParaRPr lang="en-US" smtClean="0"/>
          </a:p>
        </p:txBody>
      </p:sp>
    </p:spTree>
  </p:cSld>
  <p:clrMapOvr>
    <a:masterClrMapping/>
  </p:clrMapOvr>
  <p:transition>
    <p:zoom/>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smtClean="0"/>
              <a:t>Payoff Table </a:t>
            </a:r>
          </a:p>
        </p:txBody>
      </p:sp>
      <p:graphicFrame>
        <p:nvGraphicFramePr>
          <p:cNvPr id="157865" name="Group 169"/>
          <p:cNvGraphicFramePr>
            <a:graphicFrameLocks noGrp="1"/>
          </p:cNvGraphicFramePr>
          <p:nvPr>
            <p:ph idx="1"/>
            <p:extLst>
              <p:ext uri="{D42A27DB-BD31-4B8C-83A1-F6EECF244321}">
                <p14:modId xmlns:p14="http://schemas.microsoft.com/office/powerpoint/2010/main" val="1267761986"/>
              </p:ext>
            </p:extLst>
          </p:nvPr>
        </p:nvGraphicFramePr>
        <p:xfrm>
          <a:off x="666750" y="1600200"/>
          <a:ext cx="7849456" cy="5302839"/>
        </p:xfrm>
        <a:graphic>
          <a:graphicData uri="http://schemas.openxmlformats.org/drawingml/2006/table">
            <a:tbl>
              <a:tblPr/>
              <a:tblGrid>
                <a:gridCol w="1820027"/>
                <a:gridCol w="1508305"/>
                <a:gridCol w="1619906"/>
                <a:gridCol w="1614487"/>
                <a:gridCol w="1286731"/>
              </a:tblGrid>
              <a:tr h="108599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0" i="0" u="none" strike="noStrike" cap="none" normalizeH="0" baseline="0" dirty="0" smtClean="0">
                          <a:ln>
                            <a:noFill/>
                          </a:ln>
                          <a:solidFill>
                            <a:schemeClr val="tx1"/>
                          </a:solidFill>
                          <a:effectLst/>
                          <a:latin typeface="Arial" charset="0"/>
                        </a:rPr>
                        <a:t>MCF of gas</a:t>
                      </a:r>
                      <a:r>
                        <a:rPr kumimoji="0" lang="en-US" sz="2000" b="0" i="0" u="none" strike="noStrike" cap="none" normalizeH="0" baseline="0" dirty="0" smtClean="0">
                          <a:ln>
                            <a:noFill/>
                          </a:ln>
                          <a:solidFill>
                            <a:schemeClr val="tx1"/>
                          </a:solidFill>
                          <a:effectLst/>
                          <a:latin typeface="Arial" charset="0"/>
                          <a:sym typeface="Wingdings" pitchFamily="2" charset="2"/>
                        </a:rPr>
                        <a:t></a:t>
                      </a:r>
                    </a:p>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2000" b="0" i="0" u="none" strike="noStrike" cap="none" normalizeH="0" baseline="0" dirty="0" smtClean="0">
                        <a:ln>
                          <a:noFill/>
                        </a:ln>
                        <a:solidFill>
                          <a:schemeClr val="tx1"/>
                        </a:solidFill>
                        <a:effectLst/>
                        <a:latin typeface="Arial" charset="0"/>
                        <a:sym typeface="Wingdings" pitchFamily="2" charset="2"/>
                      </a:endParaRPr>
                    </a:p>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0" i="0" u="none" strike="noStrike" cap="none" normalizeH="0" baseline="0" dirty="0" smtClean="0">
                          <a:ln>
                            <a:noFill/>
                          </a:ln>
                          <a:solidFill>
                            <a:schemeClr val="tx1"/>
                          </a:solidFill>
                          <a:effectLst/>
                          <a:latin typeface="Arial" charset="0"/>
                          <a:sym typeface="Wingdings" pitchFamily="2" charset="2"/>
                        </a:rPr>
                        <a:t>Probability</a:t>
                      </a:r>
                      <a:endParaRPr kumimoji="0" lang="en-US" sz="2000" b="0" i="0" u="none" strike="noStrike" cap="none" normalizeH="0" baseline="0" dirty="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0" i="0" u="none" strike="noStrike" cap="none" normalizeH="0" baseline="0" dirty="0" smtClean="0">
                          <a:ln>
                            <a:noFill/>
                          </a:ln>
                          <a:solidFill>
                            <a:schemeClr val="tx1"/>
                          </a:solidFill>
                          <a:effectLst/>
                          <a:latin typeface="Arial" charset="0"/>
                        </a:rPr>
                        <a:t>Decision </a:t>
                      </a:r>
                      <a:r>
                        <a:rPr kumimoji="0" lang="en-US" sz="2400" b="0" i="0" u="none" strike="noStrike" cap="none" normalizeH="0" baseline="0" dirty="0" smtClean="0">
                          <a:ln>
                            <a:noFill/>
                          </a:ln>
                          <a:solidFill>
                            <a:schemeClr val="tx1"/>
                          </a:solidFill>
                          <a:effectLst/>
                          <a:latin typeface="Arial" charset="0"/>
                          <a:cs typeface="Arial" charset="0"/>
                        </a:rPr>
                        <a:t>↓</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5 million</a:t>
                      </a:r>
                    </a:p>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(s1)        .1</a:t>
                      </a:r>
                    </a:p>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24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3.5 million</a:t>
                      </a:r>
                    </a:p>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(s2)       .15</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2.5 million</a:t>
                      </a:r>
                    </a:p>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(s3)      .35</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0</a:t>
                      </a:r>
                    </a:p>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(s4)    .40</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1078311">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Drill</a:t>
                      </a:r>
                    </a:p>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(d1)</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$16.5 million</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$9.75 million</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$5.25 million</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$-5 million</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1202142">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0" i="0" u="none" strike="noStrike" cap="none" normalizeH="0" baseline="0" dirty="0" err="1" smtClean="0">
                          <a:ln>
                            <a:noFill/>
                          </a:ln>
                          <a:solidFill>
                            <a:schemeClr val="tx1"/>
                          </a:solidFill>
                          <a:effectLst/>
                          <a:latin typeface="Arial" charset="0"/>
                        </a:rPr>
                        <a:t>Uncond</a:t>
                      </a:r>
                      <a:r>
                        <a:rPr kumimoji="0" lang="en-US" sz="2400" b="0" i="0" u="none" strike="noStrike" cap="none" normalizeH="0" baseline="0" dirty="0" smtClean="0">
                          <a:ln>
                            <a:noFill/>
                          </a:ln>
                          <a:solidFill>
                            <a:schemeClr val="tx1"/>
                          </a:solidFill>
                          <a:effectLst/>
                          <a:latin typeface="Arial" charset="0"/>
                        </a:rPr>
                        <a:t>. Lease</a:t>
                      </a:r>
                    </a:p>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(d2)</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$.5 million</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$.5 million</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$.5 million</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$.5 million</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1202142">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Cond. Lease</a:t>
                      </a:r>
                    </a:p>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(d3)</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$11.25 million</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$7.875 million</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pic>
        <p:nvPicPr>
          <p:cNvPr id="132" name="Picture 2" descr="C:\Users\Ellen\AppData\Local\Microsoft\Windows\Temporary Internet Files\Content.IE5\44YXD3SU\MC900340840[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35879" y="147170"/>
            <a:ext cx="1166426" cy="11664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0605458"/>
      </p:ext>
    </p:extLst>
  </p:cSld>
  <p:clrMapOvr>
    <a:masterClrMapping/>
  </p:clrMapOvr>
  <p:transition>
    <p:zoom/>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1807285" y="277813"/>
            <a:ext cx="6045798" cy="1143000"/>
          </a:xfrm>
          <a:noFill/>
        </p:spPr>
        <p:txBody>
          <a:bodyPr lIns="92075" tIns="46038" rIns="92075" bIns="46038"/>
          <a:lstStyle/>
          <a:p>
            <a:pPr eaLnBrk="1" hangingPunct="1"/>
            <a:r>
              <a:rPr lang="en-US" dirty="0" smtClean="0"/>
              <a:t>Expected Value Approach</a:t>
            </a:r>
          </a:p>
        </p:txBody>
      </p:sp>
      <p:sp>
        <p:nvSpPr>
          <p:cNvPr id="27651" name="Rectangle 3"/>
          <p:cNvSpPr>
            <a:spLocks noGrp="1" noChangeArrowheads="1"/>
          </p:cNvSpPr>
          <p:nvPr>
            <p:ph type="body" idx="1"/>
          </p:nvPr>
        </p:nvSpPr>
        <p:spPr>
          <a:noFill/>
        </p:spPr>
        <p:txBody>
          <a:bodyPr lIns="92075" tIns="46038" rIns="92075" bIns="46038"/>
          <a:lstStyle/>
          <a:p>
            <a:pPr eaLnBrk="1" hangingPunct="1">
              <a:buFont typeface="Wingdings" pitchFamily="2" charset="2"/>
              <a:buNone/>
            </a:pPr>
            <a:endParaRPr lang="en-US" dirty="0" smtClean="0">
              <a:solidFill>
                <a:srgbClr val="66FFFF"/>
              </a:solidFill>
            </a:endParaRPr>
          </a:p>
          <a:p>
            <a:pPr eaLnBrk="1" hangingPunct="1">
              <a:lnSpc>
                <a:spcPct val="110000"/>
              </a:lnSpc>
              <a:buFont typeface="Wingdings" pitchFamily="2" charset="2"/>
              <a:buNone/>
            </a:pPr>
            <a:r>
              <a:rPr lang="en-US" dirty="0" smtClean="0"/>
              <a:t>For decision 1 (Drill), the expected value of the payoff is:</a:t>
            </a:r>
          </a:p>
          <a:p>
            <a:pPr eaLnBrk="1" hangingPunct="1">
              <a:lnSpc>
                <a:spcPct val="110000"/>
              </a:lnSpc>
              <a:buFont typeface="Wingdings" pitchFamily="2" charset="2"/>
              <a:buNone/>
            </a:pPr>
            <a:endParaRPr lang="en-US" dirty="0" smtClean="0"/>
          </a:p>
          <a:p>
            <a:r>
              <a:rPr lang="en-US" dirty="0" smtClean="0"/>
              <a:t>EV(d1) = </a:t>
            </a:r>
            <a:r>
              <a:rPr lang="en-US" dirty="0"/>
              <a:t>.1(16,500,000) + .15(9,750,000) + .</a:t>
            </a:r>
            <a:r>
              <a:rPr lang="en-US" dirty="0" smtClean="0"/>
              <a:t>35(5,250,000</a:t>
            </a:r>
            <a:r>
              <a:rPr lang="en-US" dirty="0"/>
              <a:t>) + .40(-5,000,000)</a:t>
            </a:r>
          </a:p>
          <a:p>
            <a:pPr marL="0" indent="0">
              <a:buNone/>
            </a:pPr>
            <a:r>
              <a:rPr lang="en-US" dirty="0" smtClean="0"/>
              <a:t> </a:t>
            </a:r>
            <a:r>
              <a:rPr lang="en-US" dirty="0"/>
              <a:t>= </a:t>
            </a:r>
            <a:r>
              <a:rPr lang="en-US" dirty="0" smtClean="0"/>
              <a:t>1,650,000+1,462,500+1,837,500 </a:t>
            </a:r>
            <a:r>
              <a:rPr lang="en-US" dirty="0"/>
              <a:t>– 2,000,000</a:t>
            </a:r>
          </a:p>
          <a:p>
            <a:r>
              <a:rPr lang="en-US" dirty="0"/>
              <a:t>	       = 2,950,000</a:t>
            </a:r>
          </a:p>
          <a:p>
            <a:pPr eaLnBrk="1" hangingPunct="1">
              <a:lnSpc>
                <a:spcPct val="110000"/>
              </a:lnSpc>
              <a:buFont typeface="Wingdings" pitchFamily="2" charset="2"/>
              <a:buNone/>
            </a:pPr>
            <a:endParaRPr lang="en-US" dirty="0" smtClean="0"/>
          </a:p>
        </p:txBody>
      </p:sp>
      <p:pic>
        <p:nvPicPr>
          <p:cNvPr id="132" name="Picture 2" descr="C:\Users\Ellen\AppData\Local\Microsoft\Windows\Temporary Internet Files\Content.IE5\44YXD3SU\MC900340840[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3531" y="147170"/>
            <a:ext cx="1166426" cy="116642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zoom/>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1592132" y="277813"/>
            <a:ext cx="7094668" cy="1143000"/>
          </a:xfrm>
          <a:noFill/>
        </p:spPr>
        <p:txBody>
          <a:bodyPr lIns="92075" tIns="46038" rIns="92075" bIns="46038"/>
          <a:lstStyle/>
          <a:p>
            <a:pPr eaLnBrk="1" hangingPunct="1"/>
            <a:r>
              <a:rPr lang="en-US" dirty="0" smtClean="0"/>
              <a:t>Expected Value Approach</a:t>
            </a:r>
          </a:p>
        </p:txBody>
      </p:sp>
      <p:sp>
        <p:nvSpPr>
          <p:cNvPr id="28675" name="Rectangle 3"/>
          <p:cNvSpPr>
            <a:spLocks noGrp="1" noChangeArrowheads="1"/>
          </p:cNvSpPr>
          <p:nvPr>
            <p:ph type="body" idx="1"/>
          </p:nvPr>
        </p:nvSpPr>
        <p:spPr>
          <a:noFill/>
        </p:spPr>
        <p:txBody>
          <a:bodyPr lIns="92075" tIns="46038" rIns="92075" bIns="46038"/>
          <a:lstStyle/>
          <a:p>
            <a:pPr eaLnBrk="1" hangingPunct="1">
              <a:buFont typeface="Wingdings" pitchFamily="2" charset="2"/>
              <a:buNone/>
            </a:pPr>
            <a:endParaRPr lang="en-US" smtClean="0">
              <a:solidFill>
                <a:srgbClr val="66FFFF"/>
              </a:solidFill>
            </a:endParaRPr>
          </a:p>
          <a:p>
            <a:pPr eaLnBrk="1" hangingPunct="1">
              <a:lnSpc>
                <a:spcPct val="110000"/>
              </a:lnSpc>
              <a:buFont typeface="Wingdings" pitchFamily="2" charset="2"/>
              <a:buNone/>
            </a:pPr>
            <a:r>
              <a:rPr lang="en-US" smtClean="0"/>
              <a:t>EV(d2) =</a:t>
            </a:r>
          </a:p>
          <a:p>
            <a:pPr eaLnBrk="1" hangingPunct="1">
              <a:lnSpc>
                <a:spcPct val="110000"/>
              </a:lnSpc>
              <a:buFont typeface="Wingdings" pitchFamily="2" charset="2"/>
              <a:buNone/>
            </a:pPr>
            <a:endParaRPr lang="en-US" smtClean="0"/>
          </a:p>
          <a:p>
            <a:pPr eaLnBrk="1" hangingPunct="1">
              <a:lnSpc>
                <a:spcPct val="110000"/>
              </a:lnSpc>
              <a:buFont typeface="Wingdings" pitchFamily="2" charset="2"/>
              <a:buNone/>
            </a:pPr>
            <a:r>
              <a:rPr lang="en-US" smtClean="0"/>
              <a:t>EV(d3) =</a:t>
            </a:r>
            <a:endParaRPr lang="en-US" sz="2400" smtClean="0"/>
          </a:p>
        </p:txBody>
      </p:sp>
      <p:pic>
        <p:nvPicPr>
          <p:cNvPr id="132" name="Picture 2" descr="C:\Users\Ellen\AppData\Local\Microsoft\Windows\Temporary Internet Files\Content.IE5\44YXD3SU\MC900340840[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3531" y="147170"/>
            <a:ext cx="1166426" cy="116642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zoom/>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1559858" y="277813"/>
            <a:ext cx="7126941" cy="1143000"/>
          </a:xfrm>
          <a:noFill/>
        </p:spPr>
        <p:txBody>
          <a:bodyPr lIns="92075" tIns="46038" rIns="92075" bIns="46038"/>
          <a:lstStyle/>
          <a:p>
            <a:pPr eaLnBrk="1" hangingPunct="1"/>
            <a:r>
              <a:rPr lang="en-US" dirty="0" smtClean="0"/>
              <a:t>Expected Value Approach</a:t>
            </a:r>
          </a:p>
        </p:txBody>
      </p:sp>
      <p:sp>
        <p:nvSpPr>
          <p:cNvPr id="29699" name="Rectangle 3"/>
          <p:cNvSpPr>
            <a:spLocks noGrp="1" noChangeArrowheads="1"/>
          </p:cNvSpPr>
          <p:nvPr>
            <p:ph type="body" idx="1"/>
          </p:nvPr>
        </p:nvSpPr>
        <p:spPr>
          <a:noFill/>
        </p:spPr>
        <p:txBody>
          <a:bodyPr lIns="92075" tIns="46038" rIns="92075" bIns="46038"/>
          <a:lstStyle/>
          <a:p>
            <a:pPr eaLnBrk="1" hangingPunct="1">
              <a:buFont typeface="Wingdings" pitchFamily="2" charset="2"/>
              <a:buNone/>
            </a:pPr>
            <a:endParaRPr lang="en-US" dirty="0" smtClean="0">
              <a:solidFill>
                <a:srgbClr val="66FFFF"/>
              </a:solidFill>
            </a:endParaRPr>
          </a:p>
          <a:p>
            <a:pPr eaLnBrk="1" hangingPunct="1">
              <a:lnSpc>
                <a:spcPct val="110000"/>
              </a:lnSpc>
              <a:buFont typeface="Wingdings" pitchFamily="2" charset="2"/>
              <a:buNone/>
            </a:pPr>
            <a:r>
              <a:rPr lang="en-US" dirty="0" smtClean="0"/>
              <a:t>So, we choose D1 (drill), since it his the highest EV.</a:t>
            </a:r>
          </a:p>
          <a:p>
            <a:pPr eaLnBrk="1" hangingPunct="1">
              <a:lnSpc>
                <a:spcPct val="110000"/>
              </a:lnSpc>
              <a:buFont typeface="Wingdings" pitchFamily="2" charset="2"/>
              <a:buNone/>
            </a:pPr>
            <a:endParaRPr lang="en-US" sz="2400" dirty="0" smtClean="0"/>
          </a:p>
        </p:txBody>
      </p:sp>
      <p:pic>
        <p:nvPicPr>
          <p:cNvPr id="132" name="Picture 2" descr="C:\Users\Ellen\AppData\Local\Microsoft\Windows\Temporary Internet Files\Content.IE5\44YXD3SU\MC900340840[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3531" y="147170"/>
            <a:ext cx="1166426" cy="116642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zoom/>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1058863" y="442913"/>
            <a:ext cx="7475537" cy="822325"/>
          </a:xfrm>
          <a:noFill/>
        </p:spPr>
        <p:txBody>
          <a:bodyPr lIns="92075" tIns="46038" rIns="92075" bIns="46038"/>
          <a:lstStyle/>
          <a:p>
            <a:pPr eaLnBrk="1" hangingPunct="1"/>
            <a:r>
              <a:rPr lang="en-US" dirty="0" smtClean="0"/>
              <a:t>Homework status</a:t>
            </a:r>
          </a:p>
        </p:txBody>
      </p:sp>
      <p:sp>
        <p:nvSpPr>
          <p:cNvPr id="23555" name="Rectangle 3"/>
          <p:cNvSpPr>
            <a:spLocks noGrp="1" noChangeArrowheads="1"/>
          </p:cNvSpPr>
          <p:nvPr>
            <p:ph type="body" idx="1"/>
          </p:nvPr>
        </p:nvSpPr>
        <p:spPr>
          <a:xfrm>
            <a:off x="927100" y="1601788"/>
            <a:ext cx="7456488" cy="4276725"/>
          </a:xfrm>
          <a:noFill/>
        </p:spPr>
        <p:txBody>
          <a:bodyPr lIns="92075" tIns="46038" rIns="92075" bIns="46038"/>
          <a:lstStyle/>
          <a:p>
            <a:r>
              <a:rPr lang="en-US" dirty="0" smtClean="0"/>
              <a:t>Before the next class, you should complete the following homework problems in chapter 4:</a:t>
            </a:r>
          </a:p>
          <a:p>
            <a:pPr lvl="1" eaLnBrk="1" hangingPunct="1"/>
            <a:r>
              <a:rPr lang="en-US" dirty="0" smtClean="0">
                <a:solidFill>
                  <a:schemeClr val="tx2"/>
                </a:solidFill>
              </a:rPr>
              <a:t>5, 9a, 9b, 9c, 9d</a:t>
            </a:r>
          </a:p>
        </p:txBody>
      </p:sp>
    </p:spTree>
  </p:cSld>
  <p:clrMapOvr>
    <a:masterClrMapping/>
  </p:clrMapOvr>
  <p:transition spd="med">
    <p:zoom/>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1624404" y="277813"/>
            <a:ext cx="7062395" cy="1143000"/>
          </a:xfrm>
          <a:noFill/>
        </p:spPr>
        <p:txBody>
          <a:bodyPr lIns="92075" tIns="46038" rIns="92075" bIns="46038"/>
          <a:lstStyle/>
          <a:p>
            <a:pPr eaLnBrk="1" hangingPunct="1"/>
            <a:r>
              <a:rPr lang="en-US" dirty="0" smtClean="0"/>
              <a:t>Decision Tree</a:t>
            </a:r>
          </a:p>
        </p:txBody>
      </p:sp>
      <p:sp>
        <p:nvSpPr>
          <p:cNvPr id="30723" name="Rectangle 3"/>
          <p:cNvSpPr>
            <a:spLocks noGrp="1" noChangeArrowheads="1"/>
          </p:cNvSpPr>
          <p:nvPr>
            <p:ph type="body" idx="1"/>
          </p:nvPr>
        </p:nvSpPr>
        <p:spPr>
          <a:noFill/>
        </p:spPr>
        <p:txBody>
          <a:bodyPr lIns="92075" tIns="46038" rIns="92075" bIns="46038"/>
          <a:lstStyle/>
          <a:p>
            <a:pPr eaLnBrk="1" hangingPunct="1">
              <a:buFont typeface="Wingdings" pitchFamily="2" charset="2"/>
              <a:buNone/>
            </a:pPr>
            <a:endParaRPr lang="en-US" smtClean="0">
              <a:solidFill>
                <a:srgbClr val="66FFFF"/>
              </a:solidFill>
            </a:endParaRPr>
          </a:p>
          <a:p>
            <a:pPr eaLnBrk="1" hangingPunct="1">
              <a:lnSpc>
                <a:spcPct val="110000"/>
              </a:lnSpc>
              <a:buFont typeface="Wingdings" pitchFamily="2" charset="2"/>
              <a:buNone/>
            </a:pPr>
            <a:r>
              <a:rPr lang="en-US" smtClean="0"/>
              <a:t>Often a </a:t>
            </a:r>
            <a:r>
              <a:rPr lang="en-US" u="sng" smtClean="0"/>
              <a:t>decision tree</a:t>
            </a:r>
            <a:r>
              <a:rPr lang="en-US" smtClean="0"/>
              <a:t> is used to help organize the calculations, especially in complex decision problems</a:t>
            </a:r>
          </a:p>
          <a:p>
            <a:pPr eaLnBrk="1" hangingPunct="1">
              <a:lnSpc>
                <a:spcPct val="110000"/>
              </a:lnSpc>
              <a:buFont typeface="Wingdings" pitchFamily="2" charset="2"/>
              <a:buNone/>
            </a:pPr>
            <a:r>
              <a:rPr lang="en-US" smtClean="0"/>
              <a:t>The  decision tree on the next slide illustrates.  </a:t>
            </a:r>
          </a:p>
        </p:txBody>
      </p:sp>
      <p:pic>
        <p:nvPicPr>
          <p:cNvPr id="132" name="Picture 2" descr="C:\Users\Ellen\AppData\Local\Microsoft\Windows\Temporary Internet Files\Content.IE5\44YXD3SU\MC900340840[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3531" y="147170"/>
            <a:ext cx="1166426" cy="116642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zoom/>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Tree</a:t>
            </a:r>
            <a:endParaRPr lang="en-US" dirty="0"/>
          </a:p>
        </p:txBody>
      </p:sp>
      <p:sp>
        <p:nvSpPr>
          <p:cNvPr id="3" name="Content Placeholder 2"/>
          <p:cNvSpPr>
            <a:spLocks noGrp="1"/>
          </p:cNvSpPr>
          <p:nvPr>
            <p:ph idx="1"/>
          </p:nvPr>
        </p:nvSpPr>
        <p:spPr/>
        <p:txBody>
          <a:bodyPr/>
          <a:lstStyle/>
          <a:p>
            <a:r>
              <a:rPr lang="en-US" dirty="0" smtClean="0"/>
              <a:t>Create the decision tree using the steps on the following slides.</a:t>
            </a:r>
            <a:endParaRPr lang="en-US" dirty="0"/>
          </a:p>
        </p:txBody>
      </p:sp>
    </p:spTree>
    <p:extLst>
      <p:ext uri="{BB962C8B-B14F-4D97-AF65-F5344CB8AC3E}">
        <p14:creationId xmlns:p14="http://schemas.microsoft.com/office/powerpoint/2010/main" val="2539673725"/>
      </p:ext>
    </p:extLst>
  </p:cSld>
  <p:clrMapOvr>
    <a:masterClrMapping/>
  </p:clrMapOvr>
  <p:transition>
    <p:zoom/>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2517288" y="277813"/>
            <a:ext cx="6169511" cy="1143000"/>
          </a:xfrm>
          <a:noFill/>
        </p:spPr>
        <p:txBody>
          <a:bodyPr lIns="92075" tIns="46038" rIns="92075" bIns="46038"/>
          <a:lstStyle/>
          <a:p>
            <a:pPr eaLnBrk="1" hangingPunct="1"/>
            <a:r>
              <a:rPr lang="en-US" dirty="0" smtClean="0"/>
              <a:t>Decision Tree</a:t>
            </a:r>
          </a:p>
        </p:txBody>
      </p:sp>
      <p:sp>
        <p:nvSpPr>
          <p:cNvPr id="32771" name="Rectangle 3"/>
          <p:cNvSpPr>
            <a:spLocks noGrp="1" noChangeArrowheads="1"/>
          </p:cNvSpPr>
          <p:nvPr>
            <p:ph type="body" idx="1"/>
          </p:nvPr>
        </p:nvSpPr>
        <p:spPr>
          <a:noFill/>
        </p:spPr>
        <p:txBody>
          <a:bodyPr lIns="92075" tIns="46038" rIns="92075" bIns="46038"/>
          <a:lstStyle/>
          <a:p>
            <a:pPr eaLnBrk="1" hangingPunct="1">
              <a:buFont typeface="Wingdings" pitchFamily="2" charset="2"/>
              <a:buNone/>
            </a:pPr>
            <a:endParaRPr lang="en-US" smtClean="0">
              <a:solidFill>
                <a:srgbClr val="66FFFF"/>
              </a:solidFill>
            </a:endParaRPr>
          </a:p>
          <a:p>
            <a:pPr eaLnBrk="1" hangingPunct="1"/>
            <a:r>
              <a:rPr lang="en-US" smtClean="0"/>
              <a:t>Layout decision tree (left to right) in </a:t>
            </a:r>
            <a:r>
              <a:rPr lang="en-US" u="sng" smtClean="0"/>
              <a:t>chronological order</a:t>
            </a:r>
            <a:r>
              <a:rPr lang="en-US" smtClean="0"/>
              <a:t>.</a:t>
            </a:r>
          </a:p>
          <a:p>
            <a:pPr lvl="1" eaLnBrk="1" hangingPunct="1"/>
            <a:r>
              <a:rPr lang="en-US" sz="2800" smtClean="0"/>
              <a:t>Use squares to represent decision nodes</a:t>
            </a:r>
          </a:p>
          <a:p>
            <a:pPr lvl="1" eaLnBrk="1" hangingPunct="1"/>
            <a:r>
              <a:rPr lang="en-US" sz="2800" smtClean="0"/>
              <a:t>Use circles to represent state-of-nature nodes</a:t>
            </a:r>
          </a:p>
          <a:p>
            <a:pPr eaLnBrk="1" hangingPunct="1"/>
            <a:r>
              <a:rPr lang="en-US" smtClean="0"/>
              <a:t>At decision (square) nodes, create and label one branch to the right for each d</a:t>
            </a:r>
            <a:r>
              <a:rPr lang="en-US" baseline="-25000" smtClean="0"/>
              <a:t>i</a:t>
            </a:r>
            <a:endParaRPr lang="en-US" smtClean="0"/>
          </a:p>
        </p:txBody>
      </p:sp>
    </p:spTree>
  </p:cSld>
  <p:clrMapOvr>
    <a:masterClrMapping/>
  </p:clrMapOvr>
  <p:transition spd="med">
    <p:zoom/>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2366682" y="277813"/>
            <a:ext cx="6320118" cy="1143000"/>
          </a:xfrm>
          <a:noFill/>
        </p:spPr>
        <p:txBody>
          <a:bodyPr lIns="92075" tIns="46038" rIns="92075" bIns="46038"/>
          <a:lstStyle/>
          <a:p>
            <a:pPr eaLnBrk="1" hangingPunct="1"/>
            <a:r>
              <a:rPr lang="en-US" dirty="0" smtClean="0"/>
              <a:t>Decision Tree</a:t>
            </a:r>
          </a:p>
        </p:txBody>
      </p:sp>
      <p:sp>
        <p:nvSpPr>
          <p:cNvPr id="33795" name="Rectangle 3"/>
          <p:cNvSpPr>
            <a:spLocks noGrp="1" noChangeArrowheads="1"/>
          </p:cNvSpPr>
          <p:nvPr>
            <p:ph type="body" idx="1"/>
          </p:nvPr>
        </p:nvSpPr>
        <p:spPr>
          <a:noFill/>
        </p:spPr>
        <p:txBody>
          <a:bodyPr lIns="92075" tIns="46038" rIns="92075" bIns="46038"/>
          <a:lstStyle/>
          <a:p>
            <a:pPr eaLnBrk="1" hangingPunct="1"/>
            <a:r>
              <a:rPr lang="en-US" smtClean="0"/>
              <a:t>At state-of-nature (circle) nodes, create and label one branch to the right for each s</a:t>
            </a:r>
            <a:r>
              <a:rPr lang="en-US" baseline="-25000" smtClean="0"/>
              <a:t>j</a:t>
            </a:r>
            <a:r>
              <a:rPr lang="en-US" smtClean="0"/>
              <a:t> </a:t>
            </a:r>
          </a:p>
          <a:p>
            <a:pPr eaLnBrk="1" hangingPunct="1">
              <a:buFont typeface="Wingdings" pitchFamily="2" charset="2"/>
              <a:buNone/>
            </a:pPr>
            <a:endParaRPr lang="en-US" smtClean="0"/>
          </a:p>
          <a:p>
            <a:pPr eaLnBrk="1" hangingPunct="1"/>
            <a:r>
              <a:rPr lang="en-US" smtClean="0"/>
              <a:t>List payoff, V</a:t>
            </a:r>
            <a:r>
              <a:rPr lang="en-US" baseline="-25000" smtClean="0"/>
              <a:t>ij</a:t>
            </a:r>
            <a:r>
              <a:rPr lang="en-US" smtClean="0"/>
              <a:t>, associated with each endpoint</a:t>
            </a:r>
          </a:p>
          <a:p>
            <a:pPr eaLnBrk="1" hangingPunct="1">
              <a:buFont typeface="Wingdings" pitchFamily="2" charset="2"/>
              <a:buNone/>
            </a:pPr>
            <a:endParaRPr lang="en-US" smtClean="0"/>
          </a:p>
          <a:p>
            <a:pPr eaLnBrk="1" hangingPunct="1"/>
            <a:r>
              <a:rPr lang="en-US" smtClean="0"/>
              <a:t>Note probabilities on branches to the right of state-of-nature nodes.</a:t>
            </a:r>
          </a:p>
        </p:txBody>
      </p:sp>
    </p:spTree>
  </p:cSld>
  <p:clrMapOvr>
    <a:masterClrMapping/>
  </p:clrMapOvr>
  <p:transition spd="med">
    <p:zoom/>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2130014" y="277813"/>
            <a:ext cx="6556786" cy="1143000"/>
          </a:xfrm>
          <a:noFill/>
        </p:spPr>
        <p:txBody>
          <a:bodyPr lIns="92075" tIns="46038" rIns="92075" bIns="46038"/>
          <a:lstStyle/>
          <a:p>
            <a:pPr eaLnBrk="1" hangingPunct="1"/>
            <a:r>
              <a:rPr lang="en-US" dirty="0" smtClean="0"/>
              <a:t>Decision Tree</a:t>
            </a:r>
          </a:p>
        </p:txBody>
      </p:sp>
      <p:sp>
        <p:nvSpPr>
          <p:cNvPr id="34819" name="Rectangle 3"/>
          <p:cNvSpPr>
            <a:spLocks noGrp="1" noChangeArrowheads="1"/>
          </p:cNvSpPr>
          <p:nvPr>
            <p:ph type="body" idx="1"/>
          </p:nvPr>
        </p:nvSpPr>
        <p:spPr>
          <a:noFill/>
        </p:spPr>
        <p:txBody>
          <a:bodyPr lIns="92075" tIns="46038" rIns="92075" bIns="46038"/>
          <a:lstStyle/>
          <a:p>
            <a:pPr eaLnBrk="1" hangingPunct="1">
              <a:lnSpc>
                <a:spcPct val="90000"/>
              </a:lnSpc>
            </a:pPr>
            <a:r>
              <a:rPr lang="en-US" dirty="0" smtClean="0"/>
              <a:t>(Optional: Arbitrarily label the nodes for reference.)</a:t>
            </a:r>
          </a:p>
          <a:p>
            <a:pPr eaLnBrk="1" hangingPunct="1">
              <a:lnSpc>
                <a:spcPct val="90000"/>
              </a:lnSpc>
            </a:pPr>
            <a:endParaRPr lang="en-US" dirty="0" smtClean="0"/>
          </a:p>
          <a:p>
            <a:pPr eaLnBrk="1" hangingPunct="1">
              <a:lnSpc>
                <a:spcPct val="90000"/>
              </a:lnSpc>
            </a:pPr>
            <a:r>
              <a:rPr lang="en-US" dirty="0" smtClean="0"/>
              <a:t>Then you can make expected value calculations for each state-of-nature node.  These calculations are made, by working </a:t>
            </a:r>
            <a:r>
              <a:rPr lang="en-US" u="sng" dirty="0" smtClean="0"/>
              <a:t>from right to left</a:t>
            </a:r>
            <a:r>
              <a:rPr lang="en-US" dirty="0" smtClean="0"/>
              <a:t> across the tree.</a:t>
            </a:r>
          </a:p>
          <a:p>
            <a:pPr eaLnBrk="1" hangingPunct="1">
              <a:lnSpc>
                <a:spcPct val="90000"/>
              </a:lnSpc>
              <a:buFont typeface="Wingdings" pitchFamily="2" charset="2"/>
              <a:buNone/>
            </a:pPr>
            <a:endParaRPr lang="en-US" dirty="0" smtClean="0"/>
          </a:p>
          <a:p>
            <a:pPr eaLnBrk="1" hangingPunct="1">
              <a:lnSpc>
                <a:spcPct val="90000"/>
              </a:lnSpc>
            </a:pPr>
            <a:r>
              <a:rPr lang="en-US" dirty="0" smtClean="0"/>
              <a:t>Expected value at a </a:t>
            </a:r>
            <a:r>
              <a:rPr lang="en-US" u="sng" dirty="0" smtClean="0"/>
              <a:t>decision node </a:t>
            </a:r>
            <a:r>
              <a:rPr lang="en-US" dirty="0" smtClean="0"/>
              <a:t>is the value of the best decision available at that node.</a:t>
            </a:r>
          </a:p>
          <a:p>
            <a:pPr eaLnBrk="1" hangingPunct="1">
              <a:lnSpc>
                <a:spcPct val="90000"/>
              </a:lnSpc>
              <a:buFont typeface="Wingdings" pitchFamily="2" charset="2"/>
              <a:buNone/>
            </a:pPr>
            <a:endParaRPr lang="en-US" dirty="0" smtClean="0">
              <a:solidFill>
                <a:srgbClr val="66FFFF"/>
              </a:solidFill>
            </a:endParaRPr>
          </a:p>
        </p:txBody>
      </p:sp>
    </p:spTree>
  </p:cSld>
  <p:clrMapOvr>
    <a:masterClrMapping/>
  </p:clrMapOvr>
  <p:transition spd="med">
    <p:zoom/>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1058863" y="365125"/>
            <a:ext cx="7475537" cy="955675"/>
          </a:xfrm>
          <a:noFill/>
        </p:spPr>
        <p:txBody>
          <a:bodyPr lIns="92075" tIns="46038" rIns="92075" bIns="46038"/>
          <a:lstStyle/>
          <a:p>
            <a:pPr eaLnBrk="1" hangingPunct="1"/>
            <a:r>
              <a:rPr lang="en-US" smtClean="0"/>
              <a:t>Model Formulation</a:t>
            </a:r>
          </a:p>
        </p:txBody>
      </p:sp>
      <p:sp>
        <p:nvSpPr>
          <p:cNvPr id="7171" name="Rectangle 3"/>
          <p:cNvSpPr>
            <a:spLocks noGrp="1" noChangeArrowheads="1"/>
          </p:cNvSpPr>
          <p:nvPr>
            <p:ph type="body" idx="1"/>
          </p:nvPr>
        </p:nvSpPr>
        <p:spPr>
          <a:xfrm>
            <a:off x="927100" y="1601788"/>
            <a:ext cx="7456488" cy="4344987"/>
          </a:xfrm>
          <a:noFill/>
        </p:spPr>
        <p:txBody>
          <a:bodyPr lIns="92075" tIns="46038" rIns="92075" bIns="46038"/>
          <a:lstStyle/>
          <a:p>
            <a:pPr eaLnBrk="1" hangingPunct="1"/>
            <a:r>
              <a:rPr lang="en-US" smtClean="0"/>
              <a:t>A decision problem is characterized by </a:t>
            </a:r>
            <a:r>
              <a:rPr lang="en-US" smtClean="0">
                <a:solidFill>
                  <a:srgbClr val="D9B367"/>
                </a:solidFill>
              </a:rPr>
              <a:t>decision alternatives</a:t>
            </a:r>
            <a:r>
              <a:rPr lang="en-US" smtClean="0"/>
              <a:t>, </a:t>
            </a:r>
            <a:r>
              <a:rPr lang="en-US" smtClean="0">
                <a:solidFill>
                  <a:srgbClr val="D9B367"/>
                </a:solidFill>
              </a:rPr>
              <a:t>states of nature</a:t>
            </a:r>
            <a:r>
              <a:rPr lang="en-US" smtClean="0"/>
              <a:t>, and resulting </a:t>
            </a:r>
            <a:r>
              <a:rPr lang="en-US" smtClean="0">
                <a:solidFill>
                  <a:srgbClr val="D9B367"/>
                </a:solidFill>
              </a:rPr>
              <a:t>payoffs</a:t>
            </a:r>
            <a:r>
              <a:rPr lang="en-US" smtClean="0"/>
              <a:t>.</a:t>
            </a:r>
          </a:p>
          <a:p>
            <a:pPr eaLnBrk="1" hangingPunct="1"/>
            <a:endParaRPr lang="en-US" smtClean="0"/>
          </a:p>
          <a:p>
            <a:pPr eaLnBrk="1" hangingPunct="1"/>
            <a:r>
              <a:rPr lang="en-US" smtClean="0"/>
              <a:t>The </a:t>
            </a:r>
            <a:r>
              <a:rPr lang="en-US" u="sng" smtClean="0">
                <a:solidFill>
                  <a:srgbClr val="D9B367"/>
                </a:solidFill>
              </a:rPr>
              <a:t>decision alternatives</a:t>
            </a:r>
            <a:r>
              <a:rPr lang="en-US" smtClean="0"/>
              <a:t> are the different possible strategies the decision maker can employ. </a:t>
            </a:r>
            <a:r>
              <a:rPr lang="en-US" smtClean="0">
                <a:solidFill>
                  <a:schemeClr val="hlink"/>
                </a:solidFill>
              </a:rPr>
              <a:t>(denoted d</a:t>
            </a:r>
            <a:r>
              <a:rPr lang="en-US" baseline="-25000" smtClean="0">
                <a:solidFill>
                  <a:schemeClr val="hlink"/>
                </a:solidFill>
              </a:rPr>
              <a:t>i</a:t>
            </a:r>
            <a:r>
              <a:rPr lang="en-US" smtClean="0">
                <a:solidFill>
                  <a:schemeClr val="hlink"/>
                </a:solidFill>
              </a:rPr>
              <a:t>)</a:t>
            </a:r>
            <a:endParaRPr lang="en-US" smtClean="0"/>
          </a:p>
          <a:p>
            <a:pPr eaLnBrk="1" hangingPunct="1">
              <a:buFont typeface="Wingdings" pitchFamily="2" charset="2"/>
              <a:buNone/>
            </a:pPr>
            <a:endParaRPr lang="en-US" b="1" smtClean="0"/>
          </a:p>
          <a:p>
            <a:pPr eaLnBrk="1" hangingPunct="1"/>
            <a:endParaRPr lang="en-US" b="1" smtClean="0"/>
          </a:p>
        </p:txBody>
      </p:sp>
    </p:spTree>
  </p:cSld>
  <p:clrMapOvr>
    <a:masterClrMapping/>
  </p:clrMapOvr>
  <p:transition spd="med">
    <p:zoom/>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smtClean="0"/>
              <a:t>TreePlan</a:t>
            </a:r>
          </a:p>
        </p:txBody>
      </p:sp>
      <p:sp>
        <p:nvSpPr>
          <p:cNvPr id="36867" name="Rectangle 3"/>
          <p:cNvSpPr>
            <a:spLocks noGrp="1" noChangeArrowheads="1"/>
          </p:cNvSpPr>
          <p:nvPr>
            <p:ph type="body" idx="1"/>
          </p:nvPr>
        </p:nvSpPr>
        <p:spPr/>
        <p:txBody>
          <a:bodyPr/>
          <a:lstStyle/>
          <a:p>
            <a:pPr eaLnBrk="1" hangingPunct="1"/>
            <a:r>
              <a:rPr lang="en-US" dirty="0" err="1" smtClean="0"/>
              <a:t>TreePlan</a:t>
            </a:r>
            <a:r>
              <a:rPr lang="en-US" dirty="0" smtClean="0"/>
              <a:t> is an Excel Add-In which facilitates calculations on decision trees.</a:t>
            </a:r>
          </a:p>
          <a:p>
            <a:pPr eaLnBrk="1" hangingPunct="1"/>
            <a:r>
              <a:rPr lang="en-US" dirty="0" smtClean="0"/>
              <a:t>It is available for download from Blackboard </a:t>
            </a:r>
            <a:r>
              <a:rPr lang="en-US" smtClean="0"/>
              <a:t>(under Tools).</a:t>
            </a:r>
            <a:endParaRPr lang="en-US" dirty="0" smtClean="0"/>
          </a:p>
          <a:p>
            <a:pPr eaLnBrk="1" hangingPunct="1">
              <a:buFont typeface="Wingdings" pitchFamily="2" charset="2"/>
              <a:buNone/>
            </a:pPr>
            <a:endParaRPr lang="en-US" dirty="0" smtClean="0"/>
          </a:p>
        </p:txBody>
      </p:sp>
    </p:spTree>
  </p:cSld>
  <p:clrMapOvr>
    <a:masterClrMapping/>
  </p:clrMapOvr>
  <p:transition>
    <p:zoom/>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idx="4294967295"/>
          </p:nvPr>
        </p:nvSpPr>
        <p:spPr/>
        <p:txBody>
          <a:bodyPr/>
          <a:lstStyle/>
          <a:p>
            <a:pPr eaLnBrk="1" hangingPunct="1"/>
            <a:r>
              <a:rPr lang="en-US" smtClean="0"/>
              <a:t>The Value of Information	</a:t>
            </a:r>
          </a:p>
        </p:txBody>
      </p:sp>
      <p:sp>
        <p:nvSpPr>
          <p:cNvPr id="138243" name="Rectangle 3"/>
          <p:cNvSpPr>
            <a:spLocks noGrp="1" noChangeArrowheads="1"/>
          </p:cNvSpPr>
          <p:nvPr>
            <p:ph type="body" idx="4294967295"/>
          </p:nvPr>
        </p:nvSpPr>
        <p:spPr/>
        <p:txBody>
          <a:bodyPr/>
          <a:lstStyle/>
          <a:p>
            <a:pPr eaLnBrk="1" hangingPunct="1"/>
            <a:r>
              <a:rPr lang="en-US" dirty="0" smtClean="0"/>
              <a:t>What is it worth (to the decision maker) to have more information about which state will occur?</a:t>
            </a:r>
          </a:p>
          <a:p>
            <a:pPr eaLnBrk="1" hangingPunct="1"/>
            <a:r>
              <a:rPr lang="en-US" dirty="0" smtClean="0"/>
              <a:t>Tack Tossing Game  (or)</a:t>
            </a:r>
          </a:p>
          <a:p>
            <a:pPr eaLnBrk="1" hangingPunct="1"/>
            <a:r>
              <a:rPr lang="en-US" dirty="0" smtClean="0"/>
              <a:t>HIV Infection Example</a:t>
            </a:r>
          </a:p>
          <a:p>
            <a:pPr eaLnBrk="1" hangingPunct="1">
              <a:buFont typeface="Wingdings" pitchFamily="2" charset="2"/>
              <a:buNone/>
            </a:pPr>
            <a:endParaRPr lang="en-US" dirty="0" smtClean="0"/>
          </a:p>
        </p:txBody>
      </p:sp>
    </p:spTree>
  </p:cSld>
  <p:clrMapOvr>
    <a:masterClrMapping/>
  </p:clrMapOvr>
  <p:transition>
    <p:zoom/>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1054100" y="500063"/>
            <a:ext cx="7475538" cy="715962"/>
          </a:xfrm>
          <a:noFill/>
        </p:spPr>
        <p:txBody>
          <a:bodyPr lIns="92075" tIns="46038" rIns="92075" bIns="46038"/>
          <a:lstStyle/>
          <a:p>
            <a:pPr eaLnBrk="1" hangingPunct="1"/>
            <a:r>
              <a:rPr lang="en-US" dirty="0" smtClean="0"/>
              <a:t>Expected Value of Perfect Information</a:t>
            </a:r>
          </a:p>
        </p:txBody>
      </p:sp>
      <p:sp>
        <p:nvSpPr>
          <p:cNvPr id="37891" name="Rectangle 3"/>
          <p:cNvSpPr>
            <a:spLocks noGrp="1" noChangeArrowheads="1"/>
          </p:cNvSpPr>
          <p:nvPr>
            <p:ph type="body" idx="1"/>
          </p:nvPr>
        </p:nvSpPr>
        <p:spPr>
          <a:xfrm>
            <a:off x="915988" y="1597025"/>
            <a:ext cx="7456487" cy="4168775"/>
          </a:xfrm>
          <a:noFill/>
        </p:spPr>
        <p:txBody>
          <a:bodyPr lIns="92075" tIns="46038" rIns="92075" bIns="46038"/>
          <a:lstStyle/>
          <a:p>
            <a:pPr eaLnBrk="1" hangingPunct="1"/>
            <a:r>
              <a:rPr lang="en-US" dirty="0" smtClean="0"/>
              <a:t>Frequently information is available which can improve the probability estimates for the states of nature.  </a:t>
            </a:r>
          </a:p>
          <a:p>
            <a:pPr eaLnBrk="1" hangingPunct="1">
              <a:buFont typeface="Wingdings" pitchFamily="2" charset="2"/>
              <a:buNone/>
            </a:pPr>
            <a:endParaRPr lang="en-US" dirty="0" smtClean="0"/>
          </a:p>
          <a:p>
            <a:pPr eaLnBrk="1" hangingPunct="1"/>
            <a:r>
              <a:rPr lang="en-US" dirty="0" smtClean="0"/>
              <a:t>The </a:t>
            </a:r>
            <a:r>
              <a:rPr lang="en-US" u="sng" dirty="0" smtClean="0"/>
              <a:t>expected value of perfect information</a:t>
            </a:r>
            <a:r>
              <a:rPr lang="en-US" dirty="0" smtClean="0"/>
              <a:t> (EVPI) is the increase in the expected profit that would result if one knew with certainty which state of nature would occur.  </a:t>
            </a:r>
          </a:p>
        </p:txBody>
      </p:sp>
    </p:spTree>
  </p:cSld>
  <p:clrMapOvr>
    <a:masterClrMapping/>
  </p:clrMapOvr>
  <p:transition spd="med">
    <p:zoom/>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1054100" y="500063"/>
            <a:ext cx="7475538" cy="715962"/>
          </a:xfrm>
          <a:noFill/>
        </p:spPr>
        <p:txBody>
          <a:bodyPr lIns="92075" tIns="46038" rIns="92075" bIns="46038"/>
          <a:lstStyle/>
          <a:p>
            <a:pPr eaLnBrk="1" hangingPunct="1"/>
            <a:r>
              <a:rPr lang="en-US" dirty="0" smtClean="0"/>
              <a:t>Expected Value of Perfect Information</a:t>
            </a:r>
          </a:p>
        </p:txBody>
      </p:sp>
      <p:sp>
        <p:nvSpPr>
          <p:cNvPr id="38915" name="Rectangle 3"/>
          <p:cNvSpPr>
            <a:spLocks noGrp="1" noChangeArrowheads="1"/>
          </p:cNvSpPr>
          <p:nvPr>
            <p:ph type="body" idx="1"/>
          </p:nvPr>
        </p:nvSpPr>
        <p:spPr>
          <a:xfrm>
            <a:off x="915988" y="1597025"/>
            <a:ext cx="7456487" cy="4168775"/>
          </a:xfrm>
          <a:noFill/>
        </p:spPr>
        <p:txBody>
          <a:bodyPr lIns="92075" tIns="46038" rIns="92075" bIns="46038"/>
          <a:lstStyle/>
          <a:p>
            <a:pPr eaLnBrk="1" hangingPunct="1"/>
            <a:r>
              <a:rPr lang="en-US" dirty="0" smtClean="0"/>
              <a:t>The EVPI provides an </a:t>
            </a:r>
            <a:r>
              <a:rPr lang="en-US" u="sng" dirty="0" smtClean="0"/>
              <a:t>upper bound on the expected value of any sample or survey information</a:t>
            </a:r>
            <a:r>
              <a:rPr lang="en-US" dirty="0" smtClean="0"/>
              <a:t>.</a:t>
            </a:r>
          </a:p>
          <a:p>
            <a:pPr eaLnBrk="1" hangingPunct="1"/>
            <a:endParaRPr lang="en-US" dirty="0" smtClean="0"/>
          </a:p>
          <a:p>
            <a:pPr eaLnBrk="1" hangingPunct="1"/>
            <a:r>
              <a:rPr lang="en-US" dirty="0" smtClean="0"/>
              <a:t>What would it be worth to KNOW which state would occur before making a decision?</a:t>
            </a:r>
          </a:p>
        </p:txBody>
      </p:sp>
    </p:spTree>
  </p:cSld>
  <p:clrMapOvr>
    <a:masterClrMapping/>
  </p:clrMapOvr>
  <p:transition spd="med">
    <p:zoom/>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677863" y="327025"/>
            <a:ext cx="8081962" cy="1257300"/>
          </a:xfrm>
          <a:noFill/>
        </p:spPr>
        <p:txBody>
          <a:bodyPr lIns="92075" tIns="46038" rIns="92075" bIns="46038"/>
          <a:lstStyle/>
          <a:p>
            <a:pPr eaLnBrk="1" hangingPunct="1"/>
            <a:r>
              <a:rPr lang="en-US" dirty="0" smtClean="0"/>
              <a:t>Expected Value of Perfect Information</a:t>
            </a:r>
          </a:p>
        </p:txBody>
      </p:sp>
      <p:sp>
        <p:nvSpPr>
          <p:cNvPr id="39939" name="Rectangle 3"/>
          <p:cNvSpPr>
            <a:spLocks noGrp="1" noChangeArrowheads="1"/>
          </p:cNvSpPr>
          <p:nvPr>
            <p:ph type="body" idx="1"/>
          </p:nvPr>
        </p:nvSpPr>
        <p:spPr>
          <a:xfrm>
            <a:off x="520700" y="1677988"/>
            <a:ext cx="8101013" cy="4621212"/>
          </a:xfrm>
          <a:noFill/>
        </p:spPr>
        <p:txBody>
          <a:bodyPr lIns="92075" tIns="46038" rIns="92075" bIns="46038"/>
          <a:lstStyle/>
          <a:p>
            <a:pPr lvl="1" eaLnBrk="1" hangingPunct="1"/>
            <a:r>
              <a:rPr lang="en-US" dirty="0" smtClean="0">
                <a:solidFill>
                  <a:srgbClr val="66FFFF"/>
                </a:solidFill>
              </a:rPr>
              <a:t>Step 1:</a:t>
            </a:r>
          </a:p>
          <a:p>
            <a:pPr lvl="1" eaLnBrk="1" hangingPunct="1">
              <a:buFont typeface="Wingdings" pitchFamily="2" charset="2"/>
              <a:buNone/>
            </a:pPr>
            <a:r>
              <a:rPr lang="en-US" dirty="0" smtClean="0"/>
              <a:t>		    Determine the optimal decision </a:t>
            </a:r>
            <a:r>
              <a:rPr lang="en-US" i="1" dirty="0" smtClean="0"/>
              <a:t>for each state of nature</a:t>
            </a:r>
            <a:r>
              <a:rPr lang="en-US" dirty="0" smtClean="0"/>
              <a:t>.  (This tells the decision strategy which uses perfect information.)</a:t>
            </a:r>
          </a:p>
          <a:p>
            <a:pPr lvl="1" eaLnBrk="1" hangingPunct="1"/>
            <a:r>
              <a:rPr lang="en-US" dirty="0" smtClean="0">
                <a:solidFill>
                  <a:srgbClr val="66FFFF"/>
                </a:solidFill>
              </a:rPr>
              <a:t>Step 2:</a:t>
            </a:r>
          </a:p>
          <a:p>
            <a:pPr lvl="1" eaLnBrk="1" hangingPunct="1">
              <a:buFont typeface="Wingdings" pitchFamily="2" charset="2"/>
              <a:buNone/>
            </a:pPr>
            <a:r>
              <a:rPr lang="en-US" dirty="0" smtClean="0"/>
              <a:t>		    Compute the expected value of this decision strategy which uses perfect information.</a:t>
            </a:r>
          </a:p>
          <a:p>
            <a:pPr lvl="1" eaLnBrk="1" hangingPunct="1"/>
            <a:r>
              <a:rPr lang="en-US" dirty="0" smtClean="0">
                <a:solidFill>
                  <a:srgbClr val="66FFFF"/>
                </a:solidFill>
              </a:rPr>
              <a:t>Step 3:</a:t>
            </a:r>
          </a:p>
          <a:p>
            <a:pPr lvl="1" eaLnBrk="1" hangingPunct="1">
              <a:buFont typeface="Wingdings" pitchFamily="2" charset="2"/>
              <a:buNone/>
            </a:pPr>
            <a:r>
              <a:rPr lang="en-US" dirty="0" smtClean="0"/>
              <a:t>		    Subtract the EV of the optimal decision (i.e. the one found previously) from the amount determined in step (2).</a:t>
            </a:r>
          </a:p>
        </p:txBody>
      </p:sp>
    </p:spTree>
  </p:cSld>
  <p:clrMapOvr>
    <a:masterClrMapping/>
  </p:clrMapOvr>
  <p:transition spd="med">
    <p:zoom/>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
          <p:cNvSpPr>
            <a:spLocks noGrp="1" noChangeArrowheads="1"/>
          </p:cNvSpPr>
          <p:nvPr>
            <p:ph type="body" idx="1"/>
          </p:nvPr>
        </p:nvSpPr>
        <p:spPr>
          <a:xfrm>
            <a:off x="492125" y="1622425"/>
            <a:ext cx="8034338" cy="4594225"/>
          </a:xfrm>
          <a:noFill/>
        </p:spPr>
        <p:txBody>
          <a:bodyPr lIns="92075" tIns="46038" rIns="92075" bIns="46038"/>
          <a:lstStyle/>
          <a:p>
            <a:pPr marL="514350" indent="-514350" eaLnBrk="1" hangingPunct="1">
              <a:buFont typeface="Wingdings" pitchFamily="2" charset="2"/>
              <a:buAutoNum type="arabicPeriod"/>
            </a:pPr>
            <a:r>
              <a:rPr lang="en-US" dirty="0" smtClean="0"/>
              <a:t>If s1 will occur, choose _____.</a:t>
            </a:r>
          </a:p>
          <a:p>
            <a:pPr marL="514350" indent="-514350" eaLnBrk="1" hangingPunct="1">
              <a:buFont typeface="Wingdings" pitchFamily="2" charset="2"/>
              <a:buNone/>
            </a:pPr>
            <a:r>
              <a:rPr lang="en-US" dirty="0" smtClean="0"/>
              <a:t>	If s2 will occur, choose _____.</a:t>
            </a:r>
          </a:p>
          <a:p>
            <a:pPr marL="514350" indent="-514350" eaLnBrk="1" hangingPunct="1">
              <a:buFont typeface="Wingdings" pitchFamily="2" charset="2"/>
              <a:buNone/>
            </a:pPr>
            <a:r>
              <a:rPr lang="en-US" dirty="0" smtClean="0"/>
              <a:t>	If s3 will occur, choose _____.</a:t>
            </a:r>
          </a:p>
          <a:p>
            <a:pPr marL="514350" indent="-514350" eaLnBrk="1" hangingPunct="1">
              <a:buFont typeface="Wingdings" pitchFamily="2" charset="2"/>
              <a:buNone/>
            </a:pPr>
            <a:r>
              <a:rPr lang="en-US" dirty="0" smtClean="0"/>
              <a:t>	If s4 will occur, choose _____.</a:t>
            </a:r>
          </a:p>
          <a:p>
            <a:pPr marL="514350" indent="-514350" eaLnBrk="1" hangingPunct="1">
              <a:buFont typeface="Wingdings" pitchFamily="2" charset="2"/>
              <a:buNone/>
            </a:pPr>
            <a:endParaRPr lang="en-US" dirty="0" smtClean="0"/>
          </a:p>
          <a:p>
            <a:pPr marL="514350" indent="-514350" eaLnBrk="1" hangingPunct="1">
              <a:buFont typeface="Wingdings" pitchFamily="2" charset="2"/>
              <a:buNone/>
            </a:pPr>
            <a:r>
              <a:rPr lang="en-US" dirty="0" smtClean="0"/>
              <a:t>2. EV of this strategy is ______.</a:t>
            </a:r>
          </a:p>
          <a:p>
            <a:pPr marL="514350" indent="-514350" eaLnBrk="1" hangingPunct="1">
              <a:buFont typeface="Wingdings" pitchFamily="2" charset="2"/>
              <a:buNone/>
            </a:pPr>
            <a:endParaRPr lang="en-US" dirty="0" smtClean="0"/>
          </a:p>
          <a:p>
            <a:pPr marL="514350" indent="-514350" eaLnBrk="1" hangingPunct="1">
              <a:buFont typeface="Wingdings" pitchFamily="2" charset="2"/>
              <a:buNone/>
            </a:pPr>
            <a:r>
              <a:rPr lang="en-US" dirty="0" smtClean="0"/>
              <a:t>3. EVPI= _____.</a:t>
            </a:r>
          </a:p>
        </p:txBody>
      </p:sp>
      <p:sp>
        <p:nvSpPr>
          <p:cNvPr id="40964" name="Rectangle 134"/>
          <p:cNvSpPr>
            <a:spLocks noGrp="1" noChangeArrowheads="1"/>
          </p:cNvSpPr>
          <p:nvPr>
            <p:ph type="title"/>
          </p:nvPr>
        </p:nvSpPr>
        <p:spPr>
          <a:xfrm>
            <a:off x="1861073" y="327025"/>
            <a:ext cx="6759052" cy="1025525"/>
          </a:xfrm>
          <a:noFill/>
        </p:spPr>
        <p:txBody>
          <a:bodyPr lIns="92075" tIns="46038" rIns="92075" bIns="46038"/>
          <a:lstStyle/>
          <a:p>
            <a:pPr eaLnBrk="1" hangingPunct="1"/>
            <a:r>
              <a:rPr lang="en-US" dirty="0" smtClean="0"/>
              <a:t>Expected Value of Perfect Information</a:t>
            </a:r>
          </a:p>
        </p:txBody>
      </p:sp>
      <p:pic>
        <p:nvPicPr>
          <p:cNvPr id="132" name="Picture 2" descr="C:\Users\Ellen\AppData\Local\Microsoft\Windows\Temporary Internet Files\Content.IE5\44YXD3SU\MC900340840[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3531" y="147170"/>
            <a:ext cx="1166426" cy="116642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zoom/>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1058863" y="442913"/>
            <a:ext cx="7475537" cy="822325"/>
          </a:xfrm>
          <a:noFill/>
        </p:spPr>
        <p:txBody>
          <a:bodyPr lIns="92075" tIns="46038" rIns="92075" bIns="46038"/>
          <a:lstStyle/>
          <a:p>
            <a:pPr eaLnBrk="1" hangingPunct="1"/>
            <a:r>
              <a:rPr lang="en-US" dirty="0" smtClean="0"/>
              <a:t>Homework status</a:t>
            </a:r>
          </a:p>
        </p:txBody>
      </p:sp>
      <p:sp>
        <p:nvSpPr>
          <p:cNvPr id="23555" name="Rectangle 3"/>
          <p:cNvSpPr>
            <a:spLocks noGrp="1" noChangeArrowheads="1"/>
          </p:cNvSpPr>
          <p:nvPr>
            <p:ph type="body" idx="1"/>
          </p:nvPr>
        </p:nvSpPr>
        <p:spPr>
          <a:xfrm>
            <a:off x="927100" y="1601788"/>
            <a:ext cx="7456488" cy="4276725"/>
          </a:xfrm>
          <a:noFill/>
        </p:spPr>
        <p:txBody>
          <a:bodyPr lIns="92075" tIns="46038" rIns="92075" bIns="46038"/>
          <a:lstStyle/>
          <a:p>
            <a:r>
              <a:rPr lang="en-US" dirty="0" smtClean="0"/>
              <a:t>Before the next class, you should complete the following homework problems in chapter 4:</a:t>
            </a:r>
          </a:p>
          <a:p>
            <a:pPr lvl="1" eaLnBrk="1" hangingPunct="1"/>
            <a:r>
              <a:rPr lang="en-US" dirty="0" smtClean="0">
                <a:solidFill>
                  <a:schemeClr val="tx2"/>
                </a:solidFill>
              </a:rPr>
              <a:t>14, 21a</a:t>
            </a:r>
          </a:p>
        </p:txBody>
      </p:sp>
    </p:spTree>
  </p:cSld>
  <p:clrMapOvr>
    <a:masterClrMapping/>
  </p:clrMapOvr>
  <p:transition spd="med">
    <p:zoom/>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Analysis</a:t>
            </a:r>
            <a:endParaRPr lang="en-US" dirty="0"/>
          </a:p>
        </p:txBody>
      </p:sp>
      <p:sp>
        <p:nvSpPr>
          <p:cNvPr id="3" name="Content Placeholder 2"/>
          <p:cNvSpPr>
            <a:spLocks noGrp="1"/>
          </p:cNvSpPr>
          <p:nvPr>
            <p:ph idx="1"/>
          </p:nvPr>
        </p:nvSpPr>
        <p:spPr/>
        <p:txBody>
          <a:bodyPr/>
          <a:lstStyle/>
          <a:p>
            <a:r>
              <a:rPr lang="en-US" u="sng" dirty="0"/>
              <a:t>Risk analysis</a:t>
            </a:r>
            <a:r>
              <a:rPr lang="en-US" dirty="0"/>
              <a:t> helps the decision maker recognize the difference between:</a:t>
            </a:r>
          </a:p>
          <a:p>
            <a:pPr lvl="1"/>
            <a:r>
              <a:rPr lang="en-US" dirty="0"/>
              <a:t>the expected value of a decision alternative, and</a:t>
            </a:r>
          </a:p>
          <a:p>
            <a:pPr lvl="1"/>
            <a:r>
              <a:rPr lang="en-US" dirty="0"/>
              <a:t>the payoff that might actually occur</a:t>
            </a:r>
          </a:p>
          <a:p>
            <a:r>
              <a:rPr lang="en-US" dirty="0"/>
              <a:t>The </a:t>
            </a:r>
            <a:r>
              <a:rPr lang="en-US" u="sng" dirty="0"/>
              <a:t>risk profile</a:t>
            </a:r>
            <a:r>
              <a:rPr lang="en-US" dirty="0"/>
              <a:t> for a decision alternative shows the possible payoffs for the decision alternative along with their associated probabilities.</a:t>
            </a:r>
          </a:p>
          <a:p>
            <a:endParaRPr lang="en-US" dirty="0"/>
          </a:p>
        </p:txBody>
      </p:sp>
    </p:spTree>
    <p:extLst>
      <p:ext uri="{BB962C8B-B14F-4D97-AF65-F5344CB8AC3E}">
        <p14:creationId xmlns:p14="http://schemas.microsoft.com/office/powerpoint/2010/main" val="1955690168"/>
      </p:ext>
    </p:extLst>
  </p:cSld>
  <p:clrMapOvr>
    <a:masterClrMapping/>
  </p:clrMapOvr>
  <p:transition>
    <p:zoom/>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Analysis</a:t>
            </a:r>
            <a:endParaRPr lang="en-US" dirty="0"/>
          </a:p>
        </p:txBody>
      </p:sp>
      <p:sp>
        <p:nvSpPr>
          <p:cNvPr id="3" name="Content Placeholder 2"/>
          <p:cNvSpPr>
            <a:spLocks noGrp="1"/>
          </p:cNvSpPr>
          <p:nvPr>
            <p:ph idx="1"/>
          </p:nvPr>
        </p:nvSpPr>
        <p:spPr/>
        <p:txBody>
          <a:bodyPr/>
          <a:lstStyle/>
          <a:p>
            <a:r>
              <a:rPr lang="en-US" dirty="0" smtClean="0"/>
              <a:t>Risk Profile for D1: Drill (presented in a tabular form)</a:t>
            </a:r>
          </a:p>
          <a:p>
            <a:endParaRPr lang="en-US" dirty="0" smtClean="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936229542"/>
              </p:ext>
            </p:extLst>
          </p:nvPr>
        </p:nvGraphicFramePr>
        <p:xfrm>
          <a:off x="1451428" y="3501571"/>
          <a:ext cx="6096000" cy="1854200"/>
        </p:xfrm>
        <a:graphic>
          <a:graphicData uri="http://schemas.openxmlformats.org/drawingml/2006/table">
            <a:tbl>
              <a:tblPr firstRow="1" bandRow="1">
                <a:tableStyleId>{5C22544A-7EE6-4342-B048-85BDC9FD1C3A}</a:tableStyleId>
              </a:tblPr>
              <a:tblGrid>
                <a:gridCol w="3048000"/>
                <a:gridCol w="3048000"/>
              </a:tblGrid>
              <a:tr h="370840">
                <a:tc>
                  <a:txBody>
                    <a:bodyPr/>
                    <a:lstStyle/>
                    <a:p>
                      <a:pPr algn="ctr"/>
                      <a:r>
                        <a:rPr lang="en-US" dirty="0" smtClean="0"/>
                        <a:t>Payoff</a:t>
                      </a:r>
                      <a:endParaRPr lang="en-US" dirty="0"/>
                    </a:p>
                  </a:txBody>
                  <a:tcPr/>
                </a:tc>
                <a:tc>
                  <a:txBody>
                    <a:bodyPr/>
                    <a:lstStyle/>
                    <a:p>
                      <a:pPr algn="ctr"/>
                      <a:r>
                        <a:rPr lang="en-US" dirty="0" smtClean="0"/>
                        <a:t>Probability</a:t>
                      </a:r>
                      <a:endParaRPr lang="en-US" dirty="0"/>
                    </a:p>
                  </a:txBody>
                  <a:tcPr/>
                </a:tc>
              </a:tr>
              <a:tr h="370840">
                <a:tc>
                  <a:txBody>
                    <a:bodyPr/>
                    <a:lstStyle/>
                    <a:p>
                      <a:pPr algn="ctr"/>
                      <a:r>
                        <a:rPr lang="en-US" dirty="0" smtClean="0"/>
                        <a:t>$-5,000,000</a:t>
                      </a:r>
                      <a:endParaRPr lang="en-US" dirty="0"/>
                    </a:p>
                  </a:txBody>
                  <a:tcPr/>
                </a:tc>
                <a:tc>
                  <a:txBody>
                    <a:bodyPr/>
                    <a:lstStyle/>
                    <a:p>
                      <a:pPr algn="ctr"/>
                      <a:r>
                        <a:rPr lang="en-US" dirty="0" smtClean="0"/>
                        <a:t>.40</a:t>
                      </a:r>
                      <a:endParaRPr lang="en-US" dirty="0"/>
                    </a:p>
                  </a:txBody>
                  <a:tcPr/>
                </a:tc>
              </a:tr>
              <a:tr h="370840">
                <a:tc>
                  <a:txBody>
                    <a:bodyPr/>
                    <a:lstStyle/>
                    <a:p>
                      <a:pPr algn="ctr"/>
                      <a:r>
                        <a:rPr lang="en-US" dirty="0" smtClean="0"/>
                        <a:t>$5,250,000</a:t>
                      </a:r>
                      <a:endParaRPr lang="en-US" dirty="0"/>
                    </a:p>
                  </a:txBody>
                  <a:tcPr/>
                </a:tc>
                <a:tc>
                  <a:txBody>
                    <a:bodyPr/>
                    <a:lstStyle/>
                    <a:p>
                      <a:pPr algn="ctr"/>
                      <a:r>
                        <a:rPr lang="en-US" dirty="0" smtClean="0"/>
                        <a:t>.35</a:t>
                      </a:r>
                      <a:endParaRPr lang="en-US" dirty="0"/>
                    </a:p>
                  </a:txBody>
                  <a:tcPr/>
                </a:tc>
              </a:tr>
              <a:tr h="370840">
                <a:tc>
                  <a:txBody>
                    <a:bodyPr/>
                    <a:lstStyle/>
                    <a:p>
                      <a:pPr algn="ctr"/>
                      <a:r>
                        <a:rPr lang="en-US" dirty="0" smtClean="0"/>
                        <a:t>$9,750,000</a:t>
                      </a:r>
                      <a:endParaRPr lang="en-US" dirty="0"/>
                    </a:p>
                  </a:txBody>
                  <a:tcPr/>
                </a:tc>
                <a:tc>
                  <a:txBody>
                    <a:bodyPr/>
                    <a:lstStyle/>
                    <a:p>
                      <a:pPr algn="ctr"/>
                      <a:r>
                        <a:rPr lang="en-US" dirty="0" smtClean="0"/>
                        <a:t>.15</a:t>
                      </a:r>
                      <a:endParaRPr lang="en-US" dirty="0"/>
                    </a:p>
                  </a:txBody>
                  <a:tcPr/>
                </a:tc>
              </a:tr>
              <a:tr h="370840">
                <a:tc>
                  <a:txBody>
                    <a:bodyPr/>
                    <a:lstStyle/>
                    <a:p>
                      <a:pPr algn="ctr"/>
                      <a:r>
                        <a:rPr lang="en-US" dirty="0" smtClean="0"/>
                        <a:t>$16,500,000</a:t>
                      </a:r>
                      <a:endParaRPr lang="en-US" dirty="0"/>
                    </a:p>
                  </a:txBody>
                  <a:tcPr/>
                </a:tc>
                <a:tc>
                  <a:txBody>
                    <a:bodyPr/>
                    <a:lstStyle/>
                    <a:p>
                      <a:pPr algn="ctr"/>
                      <a:r>
                        <a:rPr lang="en-US" dirty="0" smtClean="0"/>
                        <a:t>.10</a:t>
                      </a:r>
                      <a:endParaRPr lang="en-US" dirty="0"/>
                    </a:p>
                  </a:txBody>
                  <a:tcPr/>
                </a:tc>
              </a:tr>
            </a:tbl>
          </a:graphicData>
        </a:graphic>
      </p:graphicFrame>
      <p:pic>
        <p:nvPicPr>
          <p:cNvPr id="5" name="Picture 2" descr="C:\Users\Ellen\AppData\Local\Microsoft\Windows\Temporary Internet Files\Content.IE5\44YXD3SU\MC900340840[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79288" y="108927"/>
            <a:ext cx="1166426" cy="11664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2311436"/>
      </p:ext>
    </p:extLst>
  </p:cSld>
  <p:clrMapOvr>
    <a:masterClrMapping/>
  </p:clrMapOvr>
  <p:transition>
    <p:zoom/>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Analysis</a:t>
            </a:r>
            <a:endParaRPr lang="en-US" dirty="0"/>
          </a:p>
        </p:txBody>
      </p:sp>
      <p:sp>
        <p:nvSpPr>
          <p:cNvPr id="3" name="Content Placeholder 2"/>
          <p:cNvSpPr>
            <a:spLocks noGrp="1"/>
          </p:cNvSpPr>
          <p:nvPr>
            <p:ph idx="1"/>
          </p:nvPr>
        </p:nvSpPr>
        <p:spPr/>
        <p:txBody>
          <a:bodyPr/>
          <a:lstStyle/>
          <a:p>
            <a:r>
              <a:rPr lang="en-US" dirty="0"/>
              <a:t>Risk Profile for </a:t>
            </a:r>
            <a:r>
              <a:rPr lang="en-US" dirty="0" smtClean="0"/>
              <a:t>D1: Drill (presented </a:t>
            </a:r>
            <a:r>
              <a:rPr lang="en-US" dirty="0"/>
              <a:t>in a </a:t>
            </a:r>
            <a:r>
              <a:rPr lang="en-US" dirty="0" smtClean="0"/>
              <a:t>graphical </a:t>
            </a:r>
            <a:r>
              <a:rPr lang="en-US" dirty="0"/>
              <a:t>form)</a:t>
            </a:r>
          </a:p>
          <a:p>
            <a:endParaRPr lang="en-US" dirty="0"/>
          </a:p>
        </p:txBody>
      </p:sp>
      <p:sp>
        <p:nvSpPr>
          <p:cNvPr id="4" name="Rectangle 3"/>
          <p:cNvSpPr>
            <a:spLocks noChangeArrowheads="1"/>
          </p:cNvSpPr>
          <p:nvPr/>
        </p:nvSpPr>
        <p:spPr bwMode="auto">
          <a:xfrm>
            <a:off x="968177" y="2512307"/>
            <a:ext cx="7670802" cy="3976914"/>
          </a:xfrm>
          <a:prstGeom prst="rect">
            <a:avLst/>
          </a:prstGeom>
          <a:solidFill>
            <a:schemeClr val="accent1">
              <a:lumMod val="20000"/>
              <a:lumOff val="80000"/>
            </a:schemeClr>
          </a:solidFill>
          <a:ln w="12700">
            <a:noFill/>
            <a:miter lim="800000"/>
            <a:headEnd type="none" w="sm" len="sm"/>
            <a:tailEnd type="none" w="sm" len="sm"/>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defPPr>
              <a:defRPr lang="en-US"/>
            </a:defPPr>
            <a:lvl1pPr algn="ctr" rtl="0" eaLnBrk="0" fontAlgn="base" hangingPunct="0">
              <a:spcBef>
                <a:spcPct val="0"/>
              </a:spcBef>
              <a:spcAft>
                <a:spcPct val="0"/>
              </a:spcAft>
              <a:defRPr sz="2200" kern="1200">
                <a:solidFill>
                  <a:schemeClr val="tx1"/>
                </a:solidFill>
                <a:effectLst>
                  <a:outerShdw blurRad="38100" dist="38100" dir="2700000" algn="tl">
                    <a:srgbClr val="000000">
                      <a:alpha val="43137"/>
                    </a:srgbClr>
                  </a:outerShdw>
                </a:effectLst>
                <a:latin typeface="Book Antiqua" pitchFamily="18" charset="0"/>
                <a:ea typeface="+mn-ea"/>
                <a:cs typeface="+mn-cs"/>
              </a:defRPr>
            </a:lvl1pPr>
            <a:lvl2pPr marL="457200" algn="ctr" rtl="0" eaLnBrk="0" fontAlgn="base" hangingPunct="0">
              <a:spcBef>
                <a:spcPct val="0"/>
              </a:spcBef>
              <a:spcAft>
                <a:spcPct val="0"/>
              </a:spcAft>
              <a:defRPr sz="2200" kern="1200">
                <a:solidFill>
                  <a:schemeClr val="tx1"/>
                </a:solidFill>
                <a:effectLst>
                  <a:outerShdw blurRad="38100" dist="38100" dir="2700000" algn="tl">
                    <a:srgbClr val="000000">
                      <a:alpha val="43137"/>
                    </a:srgbClr>
                  </a:outerShdw>
                </a:effectLst>
                <a:latin typeface="Book Antiqua" pitchFamily="18" charset="0"/>
                <a:ea typeface="+mn-ea"/>
                <a:cs typeface="+mn-cs"/>
              </a:defRPr>
            </a:lvl2pPr>
            <a:lvl3pPr marL="914400" algn="ctr" rtl="0" eaLnBrk="0" fontAlgn="base" hangingPunct="0">
              <a:spcBef>
                <a:spcPct val="0"/>
              </a:spcBef>
              <a:spcAft>
                <a:spcPct val="0"/>
              </a:spcAft>
              <a:defRPr sz="2200" kern="1200">
                <a:solidFill>
                  <a:schemeClr val="tx1"/>
                </a:solidFill>
                <a:effectLst>
                  <a:outerShdw blurRad="38100" dist="38100" dir="2700000" algn="tl">
                    <a:srgbClr val="000000">
                      <a:alpha val="43137"/>
                    </a:srgbClr>
                  </a:outerShdw>
                </a:effectLst>
                <a:latin typeface="Book Antiqua" pitchFamily="18" charset="0"/>
                <a:ea typeface="+mn-ea"/>
                <a:cs typeface="+mn-cs"/>
              </a:defRPr>
            </a:lvl3pPr>
            <a:lvl4pPr marL="1371600" algn="ctr" rtl="0" eaLnBrk="0" fontAlgn="base" hangingPunct="0">
              <a:spcBef>
                <a:spcPct val="0"/>
              </a:spcBef>
              <a:spcAft>
                <a:spcPct val="0"/>
              </a:spcAft>
              <a:defRPr sz="2200" kern="1200">
                <a:solidFill>
                  <a:schemeClr val="tx1"/>
                </a:solidFill>
                <a:effectLst>
                  <a:outerShdw blurRad="38100" dist="38100" dir="2700000" algn="tl">
                    <a:srgbClr val="000000">
                      <a:alpha val="43137"/>
                    </a:srgbClr>
                  </a:outerShdw>
                </a:effectLst>
                <a:latin typeface="Book Antiqua" pitchFamily="18" charset="0"/>
                <a:ea typeface="+mn-ea"/>
                <a:cs typeface="+mn-cs"/>
              </a:defRPr>
            </a:lvl4pPr>
            <a:lvl5pPr marL="1828800" algn="ctr" rtl="0" eaLnBrk="0" fontAlgn="base" hangingPunct="0">
              <a:spcBef>
                <a:spcPct val="0"/>
              </a:spcBef>
              <a:spcAft>
                <a:spcPct val="0"/>
              </a:spcAft>
              <a:defRPr sz="2200" kern="1200">
                <a:solidFill>
                  <a:schemeClr val="tx1"/>
                </a:solidFill>
                <a:effectLst>
                  <a:outerShdw blurRad="38100" dist="38100" dir="2700000" algn="tl">
                    <a:srgbClr val="000000">
                      <a:alpha val="43137"/>
                    </a:srgbClr>
                  </a:outerShdw>
                </a:effectLst>
                <a:latin typeface="Book Antiqua" pitchFamily="18" charset="0"/>
                <a:ea typeface="+mn-ea"/>
                <a:cs typeface="+mn-cs"/>
              </a:defRPr>
            </a:lvl5pPr>
            <a:lvl6pPr marL="2286000" algn="l" defTabSz="914400" rtl="0" eaLnBrk="1" latinLnBrk="0" hangingPunct="1">
              <a:defRPr sz="2200" kern="1200">
                <a:solidFill>
                  <a:schemeClr val="tx1"/>
                </a:solidFill>
                <a:effectLst>
                  <a:outerShdw blurRad="38100" dist="38100" dir="2700000" algn="tl">
                    <a:srgbClr val="000000">
                      <a:alpha val="43137"/>
                    </a:srgbClr>
                  </a:outerShdw>
                </a:effectLst>
                <a:latin typeface="Book Antiqua" pitchFamily="18" charset="0"/>
                <a:ea typeface="+mn-ea"/>
                <a:cs typeface="+mn-cs"/>
              </a:defRPr>
            </a:lvl6pPr>
            <a:lvl7pPr marL="2743200" algn="l" defTabSz="914400" rtl="0" eaLnBrk="1" latinLnBrk="0" hangingPunct="1">
              <a:defRPr sz="2200" kern="1200">
                <a:solidFill>
                  <a:schemeClr val="tx1"/>
                </a:solidFill>
                <a:effectLst>
                  <a:outerShdw blurRad="38100" dist="38100" dir="2700000" algn="tl">
                    <a:srgbClr val="000000">
                      <a:alpha val="43137"/>
                    </a:srgbClr>
                  </a:outerShdw>
                </a:effectLst>
                <a:latin typeface="Book Antiqua" pitchFamily="18" charset="0"/>
                <a:ea typeface="+mn-ea"/>
                <a:cs typeface="+mn-cs"/>
              </a:defRPr>
            </a:lvl7pPr>
            <a:lvl8pPr marL="3200400" algn="l" defTabSz="914400" rtl="0" eaLnBrk="1" latinLnBrk="0" hangingPunct="1">
              <a:defRPr sz="2200" kern="1200">
                <a:solidFill>
                  <a:schemeClr val="tx1"/>
                </a:solidFill>
                <a:effectLst>
                  <a:outerShdw blurRad="38100" dist="38100" dir="2700000" algn="tl">
                    <a:srgbClr val="000000">
                      <a:alpha val="43137"/>
                    </a:srgbClr>
                  </a:outerShdw>
                </a:effectLst>
                <a:latin typeface="Book Antiqua" pitchFamily="18" charset="0"/>
                <a:ea typeface="+mn-ea"/>
                <a:cs typeface="+mn-cs"/>
              </a:defRPr>
            </a:lvl8pPr>
            <a:lvl9pPr marL="3657600" algn="l" defTabSz="914400" rtl="0" eaLnBrk="1" latinLnBrk="0" hangingPunct="1">
              <a:defRPr sz="2200" kern="1200">
                <a:solidFill>
                  <a:schemeClr val="tx1"/>
                </a:solidFill>
                <a:effectLst>
                  <a:outerShdw blurRad="38100" dist="38100" dir="2700000" algn="tl">
                    <a:srgbClr val="000000">
                      <a:alpha val="43137"/>
                    </a:srgbClr>
                  </a:outerShdw>
                </a:effectLst>
                <a:latin typeface="Book Antiqua" pitchFamily="18" charset="0"/>
                <a:ea typeface="+mn-ea"/>
                <a:cs typeface="+mn-cs"/>
              </a:defRPr>
            </a:lvl9pPr>
          </a:lstStyle>
          <a:p>
            <a:endParaRPr lang="en-US"/>
          </a:p>
        </p:txBody>
      </p:sp>
      <p:cxnSp>
        <p:nvCxnSpPr>
          <p:cNvPr id="8" name="Straight Connector 7"/>
          <p:cNvCxnSpPr/>
          <p:nvPr/>
        </p:nvCxnSpPr>
        <p:spPr bwMode="auto">
          <a:xfrm>
            <a:off x="2728686" y="2917371"/>
            <a:ext cx="0" cy="3120572"/>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10" name="Straight Connector 9"/>
          <p:cNvCxnSpPr/>
          <p:nvPr/>
        </p:nvCxnSpPr>
        <p:spPr bwMode="auto">
          <a:xfrm>
            <a:off x="2351314" y="5544457"/>
            <a:ext cx="5464628" cy="0"/>
          </a:xfrm>
          <a:prstGeom prst="line">
            <a:avLst/>
          </a:prstGeom>
          <a:solidFill>
            <a:schemeClr val="accent1"/>
          </a:solidFill>
          <a:ln w="12700" cap="flat" cmpd="sng" algn="ctr">
            <a:solidFill>
              <a:schemeClr val="tx1"/>
            </a:solidFill>
            <a:prstDash val="solid"/>
            <a:round/>
            <a:headEnd type="none" w="sm" len="sm"/>
            <a:tailEnd type="none" w="sm" len="sm"/>
          </a:ln>
          <a:effectLst/>
        </p:spPr>
      </p:cxnSp>
      <p:sp>
        <p:nvSpPr>
          <p:cNvPr id="12" name="TextBox 11"/>
          <p:cNvSpPr txBox="1"/>
          <p:nvPr/>
        </p:nvSpPr>
        <p:spPr>
          <a:xfrm>
            <a:off x="1501106" y="3497943"/>
            <a:ext cx="461665" cy="1368578"/>
          </a:xfrm>
          <a:prstGeom prst="rect">
            <a:avLst/>
          </a:prstGeom>
          <a:noFill/>
        </p:spPr>
        <p:txBody>
          <a:bodyPr vert="vert270" wrap="square" rtlCol="0">
            <a:spAutoFit/>
          </a:bodyPr>
          <a:lstStyle/>
          <a:p>
            <a:r>
              <a:rPr lang="en-US" dirty="0" smtClean="0"/>
              <a:t>Probability</a:t>
            </a:r>
            <a:endParaRPr lang="en-US" dirty="0"/>
          </a:p>
        </p:txBody>
      </p:sp>
      <p:sp>
        <p:nvSpPr>
          <p:cNvPr id="13" name="TextBox 12"/>
          <p:cNvSpPr txBox="1"/>
          <p:nvPr/>
        </p:nvSpPr>
        <p:spPr>
          <a:xfrm>
            <a:off x="4992640" y="6100020"/>
            <a:ext cx="1122589" cy="369332"/>
          </a:xfrm>
          <a:prstGeom prst="rect">
            <a:avLst/>
          </a:prstGeom>
          <a:noFill/>
        </p:spPr>
        <p:txBody>
          <a:bodyPr wrap="square" rtlCol="0">
            <a:spAutoFit/>
          </a:bodyPr>
          <a:lstStyle/>
          <a:p>
            <a:r>
              <a:rPr lang="en-US" dirty="0" smtClean="0"/>
              <a:t>Payoff</a:t>
            </a:r>
            <a:endParaRPr lang="en-US" dirty="0"/>
          </a:p>
        </p:txBody>
      </p:sp>
      <p:cxnSp>
        <p:nvCxnSpPr>
          <p:cNvPr id="15" name="Straight Connector 14"/>
          <p:cNvCxnSpPr/>
          <p:nvPr/>
        </p:nvCxnSpPr>
        <p:spPr bwMode="auto">
          <a:xfrm flipV="1">
            <a:off x="2728686" y="2917371"/>
            <a:ext cx="0" cy="101600"/>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17" name="Straight Connector 16"/>
          <p:cNvCxnSpPr/>
          <p:nvPr/>
        </p:nvCxnSpPr>
        <p:spPr bwMode="auto">
          <a:xfrm>
            <a:off x="2598057" y="3018971"/>
            <a:ext cx="319314" cy="0"/>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18" name="Straight Connector 17"/>
          <p:cNvCxnSpPr/>
          <p:nvPr/>
        </p:nvCxnSpPr>
        <p:spPr bwMode="auto">
          <a:xfrm>
            <a:off x="2598057" y="4477657"/>
            <a:ext cx="319314" cy="0"/>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19" name="Straight Connector 18"/>
          <p:cNvCxnSpPr/>
          <p:nvPr/>
        </p:nvCxnSpPr>
        <p:spPr bwMode="auto">
          <a:xfrm>
            <a:off x="2590800" y="3979032"/>
            <a:ext cx="319314" cy="0"/>
          </a:xfrm>
          <a:prstGeom prst="line">
            <a:avLst/>
          </a:prstGeom>
          <a:solidFill>
            <a:schemeClr val="accent1"/>
          </a:solidFill>
          <a:ln w="12700" cap="flat" cmpd="sng" algn="ctr">
            <a:solidFill>
              <a:schemeClr val="tx1"/>
            </a:solidFill>
            <a:prstDash val="solid"/>
            <a:round/>
            <a:headEnd type="none" w="sm" len="sm"/>
            <a:tailEnd type="none" w="sm" len="sm"/>
          </a:ln>
          <a:effectLst/>
        </p:spPr>
      </p:cxnSp>
      <p:sp>
        <p:nvSpPr>
          <p:cNvPr id="20" name="TextBox 19"/>
          <p:cNvSpPr txBox="1"/>
          <p:nvPr/>
        </p:nvSpPr>
        <p:spPr>
          <a:xfrm>
            <a:off x="1999340" y="2786743"/>
            <a:ext cx="486229" cy="369332"/>
          </a:xfrm>
          <a:prstGeom prst="rect">
            <a:avLst/>
          </a:prstGeom>
          <a:noFill/>
        </p:spPr>
        <p:txBody>
          <a:bodyPr wrap="square" rtlCol="0">
            <a:spAutoFit/>
          </a:bodyPr>
          <a:lstStyle/>
          <a:p>
            <a:r>
              <a:rPr lang="en-US" dirty="0" smtClean="0"/>
              <a:t>1</a:t>
            </a:r>
            <a:endParaRPr lang="en-US" dirty="0"/>
          </a:p>
        </p:txBody>
      </p:sp>
      <p:sp>
        <p:nvSpPr>
          <p:cNvPr id="21" name="TextBox 20"/>
          <p:cNvSpPr txBox="1"/>
          <p:nvPr/>
        </p:nvSpPr>
        <p:spPr>
          <a:xfrm>
            <a:off x="1999340" y="3794366"/>
            <a:ext cx="486229" cy="369332"/>
          </a:xfrm>
          <a:prstGeom prst="rect">
            <a:avLst/>
          </a:prstGeom>
          <a:noFill/>
        </p:spPr>
        <p:txBody>
          <a:bodyPr wrap="square" rtlCol="0">
            <a:spAutoFit/>
          </a:bodyPr>
          <a:lstStyle/>
          <a:p>
            <a:r>
              <a:rPr lang="en-US" dirty="0" smtClean="0"/>
              <a:t>.6</a:t>
            </a:r>
            <a:endParaRPr lang="en-US" dirty="0"/>
          </a:p>
        </p:txBody>
      </p:sp>
      <p:sp>
        <p:nvSpPr>
          <p:cNvPr id="22" name="TextBox 21"/>
          <p:cNvSpPr txBox="1"/>
          <p:nvPr/>
        </p:nvSpPr>
        <p:spPr>
          <a:xfrm>
            <a:off x="1999340" y="4316098"/>
            <a:ext cx="486229" cy="369332"/>
          </a:xfrm>
          <a:prstGeom prst="rect">
            <a:avLst/>
          </a:prstGeom>
          <a:noFill/>
        </p:spPr>
        <p:txBody>
          <a:bodyPr wrap="square" rtlCol="0">
            <a:spAutoFit/>
          </a:bodyPr>
          <a:lstStyle/>
          <a:p>
            <a:r>
              <a:rPr lang="en-US" dirty="0" smtClean="0"/>
              <a:t>.4</a:t>
            </a:r>
            <a:endParaRPr lang="en-US" dirty="0"/>
          </a:p>
        </p:txBody>
      </p:sp>
      <p:cxnSp>
        <p:nvCxnSpPr>
          <p:cNvPr id="23" name="Straight Connector 22"/>
          <p:cNvCxnSpPr/>
          <p:nvPr/>
        </p:nvCxnSpPr>
        <p:spPr bwMode="auto">
          <a:xfrm>
            <a:off x="2598057" y="5016804"/>
            <a:ext cx="319314" cy="0"/>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24" name="Straight Connector 23"/>
          <p:cNvCxnSpPr/>
          <p:nvPr/>
        </p:nvCxnSpPr>
        <p:spPr bwMode="auto">
          <a:xfrm>
            <a:off x="2612571" y="3497943"/>
            <a:ext cx="319314" cy="0"/>
          </a:xfrm>
          <a:prstGeom prst="line">
            <a:avLst/>
          </a:prstGeom>
          <a:solidFill>
            <a:schemeClr val="accent1"/>
          </a:solidFill>
          <a:ln w="12700" cap="flat" cmpd="sng" algn="ctr">
            <a:solidFill>
              <a:schemeClr val="tx1"/>
            </a:solidFill>
            <a:prstDash val="solid"/>
            <a:round/>
            <a:headEnd type="none" w="sm" len="sm"/>
            <a:tailEnd type="none" w="sm" len="sm"/>
          </a:ln>
          <a:effectLst/>
        </p:spPr>
      </p:cxnSp>
      <p:sp>
        <p:nvSpPr>
          <p:cNvPr id="25" name="TextBox 24"/>
          <p:cNvSpPr txBox="1"/>
          <p:nvPr/>
        </p:nvSpPr>
        <p:spPr>
          <a:xfrm>
            <a:off x="1999340" y="4866521"/>
            <a:ext cx="486229" cy="369332"/>
          </a:xfrm>
          <a:prstGeom prst="rect">
            <a:avLst/>
          </a:prstGeom>
          <a:noFill/>
        </p:spPr>
        <p:txBody>
          <a:bodyPr wrap="square" rtlCol="0">
            <a:spAutoFit/>
          </a:bodyPr>
          <a:lstStyle/>
          <a:p>
            <a:r>
              <a:rPr lang="en-US" dirty="0" smtClean="0"/>
              <a:t>.2</a:t>
            </a:r>
            <a:endParaRPr lang="en-US" dirty="0"/>
          </a:p>
        </p:txBody>
      </p:sp>
      <p:sp>
        <p:nvSpPr>
          <p:cNvPr id="26" name="TextBox 25"/>
          <p:cNvSpPr txBox="1"/>
          <p:nvPr/>
        </p:nvSpPr>
        <p:spPr>
          <a:xfrm>
            <a:off x="1999340" y="3313277"/>
            <a:ext cx="486229" cy="369332"/>
          </a:xfrm>
          <a:prstGeom prst="rect">
            <a:avLst/>
          </a:prstGeom>
          <a:noFill/>
        </p:spPr>
        <p:txBody>
          <a:bodyPr wrap="square" rtlCol="0">
            <a:spAutoFit/>
          </a:bodyPr>
          <a:lstStyle/>
          <a:p>
            <a:r>
              <a:rPr lang="en-US" dirty="0" smtClean="0"/>
              <a:t>.8</a:t>
            </a:r>
            <a:endParaRPr lang="en-US" dirty="0"/>
          </a:p>
        </p:txBody>
      </p:sp>
      <p:sp>
        <p:nvSpPr>
          <p:cNvPr id="36" name="TextBox 35"/>
          <p:cNvSpPr txBox="1"/>
          <p:nvPr/>
        </p:nvSpPr>
        <p:spPr>
          <a:xfrm>
            <a:off x="2917371" y="5693788"/>
            <a:ext cx="1407885" cy="307777"/>
          </a:xfrm>
          <a:prstGeom prst="rect">
            <a:avLst/>
          </a:prstGeom>
          <a:noFill/>
        </p:spPr>
        <p:txBody>
          <a:bodyPr wrap="square" rtlCol="0">
            <a:spAutoFit/>
          </a:bodyPr>
          <a:lstStyle/>
          <a:p>
            <a:r>
              <a:rPr lang="en-US" sz="1400" dirty="0" smtClean="0"/>
              <a:t>$-5 mil</a:t>
            </a:r>
            <a:endParaRPr lang="en-US" sz="1400" dirty="0"/>
          </a:p>
        </p:txBody>
      </p:sp>
      <p:sp>
        <p:nvSpPr>
          <p:cNvPr id="37" name="TextBox 36"/>
          <p:cNvSpPr txBox="1"/>
          <p:nvPr/>
        </p:nvSpPr>
        <p:spPr>
          <a:xfrm>
            <a:off x="6183018" y="5679503"/>
            <a:ext cx="1033217" cy="307777"/>
          </a:xfrm>
          <a:prstGeom prst="rect">
            <a:avLst/>
          </a:prstGeom>
          <a:noFill/>
        </p:spPr>
        <p:txBody>
          <a:bodyPr wrap="square" rtlCol="0">
            <a:spAutoFit/>
          </a:bodyPr>
          <a:lstStyle/>
          <a:p>
            <a:r>
              <a:rPr lang="en-US" sz="1400" dirty="0" smtClean="0"/>
              <a:t>$9.75 mil</a:t>
            </a:r>
            <a:endParaRPr lang="en-US" sz="1400" dirty="0"/>
          </a:p>
        </p:txBody>
      </p:sp>
      <p:sp>
        <p:nvSpPr>
          <p:cNvPr id="38" name="TextBox 37"/>
          <p:cNvSpPr txBox="1"/>
          <p:nvPr/>
        </p:nvSpPr>
        <p:spPr>
          <a:xfrm>
            <a:off x="7273551" y="5693788"/>
            <a:ext cx="1335314" cy="307777"/>
          </a:xfrm>
          <a:prstGeom prst="rect">
            <a:avLst/>
          </a:prstGeom>
          <a:noFill/>
        </p:spPr>
        <p:txBody>
          <a:bodyPr wrap="square" rtlCol="0">
            <a:spAutoFit/>
          </a:bodyPr>
          <a:lstStyle/>
          <a:p>
            <a:r>
              <a:rPr lang="en-US" sz="1400" dirty="0" smtClean="0"/>
              <a:t>$16.5 mil</a:t>
            </a:r>
            <a:endParaRPr lang="en-US" sz="1400" dirty="0"/>
          </a:p>
        </p:txBody>
      </p:sp>
      <p:sp>
        <p:nvSpPr>
          <p:cNvPr id="39" name="Rectangle 38"/>
          <p:cNvSpPr/>
          <p:nvPr/>
        </p:nvSpPr>
        <p:spPr bwMode="auto">
          <a:xfrm>
            <a:off x="3228109" y="4491830"/>
            <a:ext cx="74745" cy="1066800"/>
          </a:xfrm>
          <a:prstGeom prst="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40" name="Rectangle 39"/>
          <p:cNvSpPr/>
          <p:nvPr/>
        </p:nvSpPr>
        <p:spPr bwMode="auto">
          <a:xfrm>
            <a:off x="7667322" y="5319597"/>
            <a:ext cx="45719" cy="239033"/>
          </a:xfrm>
          <a:prstGeom prst="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41" name="Rectangle 40"/>
          <p:cNvSpPr/>
          <p:nvPr/>
        </p:nvSpPr>
        <p:spPr bwMode="auto">
          <a:xfrm flipH="1">
            <a:off x="6400799" y="5181600"/>
            <a:ext cx="81230" cy="365380"/>
          </a:xfrm>
          <a:prstGeom prst="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pic>
        <p:nvPicPr>
          <p:cNvPr id="29" name="Picture 2" descr="C:\Users\Ellen\AppData\Local\Microsoft\Windows\Temporary Internet Files\Content.IE5\44YXD3SU\MC900340840[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37401" y="147170"/>
            <a:ext cx="1166426" cy="1166426"/>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p:cNvSpPr txBox="1"/>
          <p:nvPr/>
        </p:nvSpPr>
        <p:spPr>
          <a:xfrm>
            <a:off x="5242022" y="5693788"/>
            <a:ext cx="1050111" cy="307776"/>
          </a:xfrm>
          <a:prstGeom prst="rect">
            <a:avLst/>
          </a:prstGeom>
          <a:noFill/>
        </p:spPr>
        <p:txBody>
          <a:bodyPr wrap="square" rtlCol="0">
            <a:spAutoFit/>
          </a:bodyPr>
          <a:lstStyle/>
          <a:p>
            <a:r>
              <a:rPr lang="en-US" sz="1400" dirty="0" smtClean="0"/>
              <a:t>$5.25 mil</a:t>
            </a:r>
            <a:endParaRPr lang="en-US" sz="1400" dirty="0"/>
          </a:p>
        </p:txBody>
      </p:sp>
      <p:sp>
        <p:nvSpPr>
          <p:cNvPr id="31" name="Rectangle 30"/>
          <p:cNvSpPr/>
          <p:nvPr/>
        </p:nvSpPr>
        <p:spPr bwMode="auto">
          <a:xfrm>
            <a:off x="5769246" y="4896058"/>
            <a:ext cx="72478" cy="661705"/>
          </a:xfrm>
          <a:prstGeom prst="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1744749002"/>
      </p:ext>
    </p:extLst>
  </p:cSld>
  <p:clrMapOvr>
    <a:masterClrMapping/>
  </p:clrMapOvr>
  <p:transition>
    <p:zo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smtClean="0"/>
              <a:t>Model Formulation</a:t>
            </a:r>
          </a:p>
        </p:txBody>
      </p:sp>
      <p:sp>
        <p:nvSpPr>
          <p:cNvPr id="8195" name="Rectangle 3"/>
          <p:cNvSpPr>
            <a:spLocks noGrp="1" noChangeArrowheads="1"/>
          </p:cNvSpPr>
          <p:nvPr>
            <p:ph type="body" idx="1"/>
          </p:nvPr>
        </p:nvSpPr>
        <p:spPr/>
        <p:txBody>
          <a:bodyPr/>
          <a:lstStyle/>
          <a:p>
            <a:pPr eaLnBrk="1" hangingPunct="1"/>
            <a:r>
              <a:rPr lang="en-US" dirty="0" smtClean="0"/>
              <a:t>The </a:t>
            </a:r>
            <a:r>
              <a:rPr lang="en-US" u="sng" dirty="0" smtClean="0">
                <a:solidFill>
                  <a:srgbClr val="D9B367"/>
                </a:solidFill>
              </a:rPr>
              <a:t>states of nature</a:t>
            </a:r>
            <a:r>
              <a:rPr lang="en-US" dirty="0" smtClean="0"/>
              <a:t> refer to future events, not under the control of the decision maker, which may occur.  States of nature should be defined so that they are mutually exclusive and collectively exhaustive. </a:t>
            </a:r>
            <a:r>
              <a:rPr lang="en-US" dirty="0" smtClean="0">
                <a:solidFill>
                  <a:schemeClr val="hlink"/>
                </a:solidFill>
              </a:rPr>
              <a:t>(denoted </a:t>
            </a:r>
            <a:r>
              <a:rPr lang="en-US" dirty="0" err="1" smtClean="0">
                <a:solidFill>
                  <a:schemeClr val="hlink"/>
                </a:solidFill>
              </a:rPr>
              <a:t>s</a:t>
            </a:r>
            <a:r>
              <a:rPr lang="en-US" baseline="-25000" dirty="0" err="1" smtClean="0">
                <a:solidFill>
                  <a:schemeClr val="hlink"/>
                </a:solidFill>
                <a:latin typeface="Times New Roman" pitchFamily="18" charset="0"/>
              </a:rPr>
              <a:t>j</a:t>
            </a:r>
            <a:r>
              <a:rPr lang="en-US" dirty="0" smtClean="0">
                <a:solidFill>
                  <a:schemeClr val="hlink"/>
                </a:solidFill>
              </a:rPr>
              <a:t>)</a:t>
            </a:r>
          </a:p>
        </p:txBody>
      </p:sp>
    </p:spTree>
  </p:cSld>
  <p:clrMapOvr>
    <a:masterClrMapping/>
  </p:clrMapOvr>
  <p:transition>
    <p:zoom/>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a:t>
            </a:r>
            <a:r>
              <a:rPr lang="en-US" dirty="0" smtClean="0"/>
              <a:t>Analysis</a:t>
            </a:r>
            <a:endParaRPr lang="en-US" dirty="0"/>
          </a:p>
        </p:txBody>
      </p:sp>
      <p:sp>
        <p:nvSpPr>
          <p:cNvPr id="3" name="Content Placeholder 2"/>
          <p:cNvSpPr>
            <a:spLocks noGrp="1"/>
          </p:cNvSpPr>
          <p:nvPr>
            <p:ph idx="1"/>
          </p:nvPr>
        </p:nvSpPr>
        <p:spPr/>
        <p:txBody>
          <a:bodyPr/>
          <a:lstStyle/>
          <a:p>
            <a:r>
              <a:rPr lang="en-US" dirty="0" smtClean="0"/>
              <a:t>Suppose probabilities had been: </a:t>
            </a:r>
            <a:r>
              <a:rPr lang="en-US" dirty="0"/>
              <a:t>0</a:t>
            </a:r>
            <a:r>
              <a:rPr lang="en-US" dirty="0" smtClean="0"/>
              <a:t>, 0, </a:t>
            </a:r>
            <a:r>
              <a:rPr lang="en-US" dirty="0" smtClean="0"/>
              <a:t>.22/41, 19/41</a:t>
            </a:r>
            <a:endParaRPr lang="en-US" dirty="0" smtClean="0"/>
          </a:p>
          <a:p>
            <a:r>
              <a:rPr lang="en-US" dirty="0" smtClean="0"/>
              <a:t>Note that D1 (Drill) would still be optimal (So would D2 (</a:t>
            </a:r>
            <a:r>
              <a:rPr lang="en-US" dirty="0" err="1" smtClean="0"/>
              <a:t>Uncond</a:t>
            </a:r>
            <a:r>
              <a:rPr lang="en-US" dirty="0" smtClean="0"/>
              <a:t>. Lease)—It’s a tie.) </a:t>
            </a:r>
          </a:p>
          <a:p>
            <a:r>
              <a:rPr lang="en-US" dirty="0" smtClean="0"/>
              <a:t>Consider the Risk </a:t>
            </a:r>
            <a:r>
              <a:rPr lang="en-US" dirty="0"/>
              <a:t>Profile for </a:t>
            </a:r>
            <a:r>
              <a:rPr lang="en-US" dirty="0" smtClean="0"/>
              <a:t>D2: </a:t>
            </a:r>
            <a:r>
              <a:rPr lang="en-US" dirty="0" err="1" smtClean="0"/>
              <a:t>Uncond</a:t>
            </a:r>
            <a:r>
              <a:rPr lang="en-US" dirty="0" smtClean="0"/>
              <a:t>. Lease</a:t>
            </a:r>
            <a:endParaRPr lang="en-US" dirty="0"/>
          </a:p>
        </p:txBody>
      </p:sp>
      <p:pic>
        <p:nvPicPr>
          <p:cNvPr id="4" name="Picture 2" descr="C:\Users\Ellen\AppData\Local\Microsoft\Windows\Temporary Internet Files\Content.IE5\44YXD3SU\MC900340840[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46697" y="147170"/>
            <a:ext cx="1166426" cy="11664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1043334"/>
      </p:ext>
    </p:extLst>
  </p:cSld>
  <p:clrMapOvr>
    <a:masterClrMapping/>
  </p:clrMapOvr>
  <p:transition>
    <p:zoom/>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Analysis for D2 (with </a:t>
            </a:r>
            <a:br>
              <a:rPr lang="en-US" dirty="0" smtClean="0"/>
            </a:br>
            <a:r>
              <a:rPr lang="en-US" dirty="0" smtClean="0"/>
              <a:t>modified probabilities)</a:t>
            </a:r>
            <a:endParaRPr lang="en-US" dirty="0"/>
          </a:p>
        </p:txBody>
      </p:sp>
      <p:sp>
        <p:nvSpPr>
          <p:cNvPr id="3" name="Content Placeholder 2"/>
          <p:cNvSpPr>
            <a:spLocks noGrp="1"/>
          </p:cNvSpPr>
          <p:nvPr>
            <p:ph idx="1"/>
          </p:nvPr>
        </p:nvSpPr>
        <p:spPr/>
        <p:txBody>
          <a:bodyPr/>
          <a:lstStyle/>
          <a:p>
            <a:endParaRPr lang="en-US" dirty="0"/>
          </a:p>
        </p:txBody>
      </p:sp>
      <p:sp>
        <p:nvSpPr>
          <p:cNvPr id="4" name="Rectangle 3"/>
          <p:cNvSpPr>
            <a:spLocks noChangeArrowheads="1"/>
          </p:cNvSpPr>
          <p:nvPr/>
        </p:nvSpPr>
        <p:spPr bwMode="auto">
          <a:xfrm>
            <a:off x="979712" y="1591385"/>
            <a:ext cx="7670802" cy="4877967"/>
          </a:xfrm>
          <a:prstGeom prst="rect">
            <a:avLst/>
          </a:prstGeom>
          <a:solidFill>
            <a:schemeClr val="accent1">
              <a:lumMod val="20000"/>
              <a:lumOff val="80000"/>
            </a:schemeClr>
          </a:solidFill>
          <a:ln w="12700">
            <a:noFill/>
            <a:miter lim="800000"/>
            <a:headEnd type="none" w="sm" len="sm"/>
            <a:tailEnd type="none" w="sm" len="sm"/>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defPPr>
              <a:defRPr lang="en-US"/>
            </a:defPPr>
            <a:lvl1pPr algn="ctr" rtl="0" eaLnBrk="0" fontAlgn="base" hangingPunct="0">
              <a:spcBef>
                <a:spcPct val="0"/>
              </a:spcBef>
              <a:spcAft>
                <a:spcPct val="0"/>
              </a:spcAft>
              <a:defRPr sz="2200" kern="1200">
                <a:solidFill>
                  <a:schemeClr val="tx1"/>
                </a:solidFill>
                <a:effectLst>
                  <a:outerShdw blurRad="38100" dist="38100" dir="2700000" algn="tl">
                    <a:srgbClr val="000000">
                      <a:alpha val="43137"/>
                    </a:srgbClr>
                  </a:outerShdw>
                </a:effectLst>
                <a:latin typeface="Book Antiqua" pitchFamily="18" charset="0"/>
                <a:ea typeface="+mn-ea"/>
                <a:cs typeface="+mn-cs"/>
              </a:defRPr>
            </a:lvl1pPr>
            <a:lvl2pPr marL="457200" algn="ctr" rtl="0" eaLnBrk="0" fontAlgn="base" hangingPunct="0">
              <a:spcBef>
                <a:spcPct val="0"/>
              </a:spcBef>
              <a:spcAft>
                <a:spcPct val="0"/>
              </a:spcAft>
              <a:defRPr sz="2200" kern="1200">
                <a:solidFill>
                  <a:schemeClr val="tx1"/>
                </a:solidFill>
                <a:effectLst>
                  <a:outerShdw blurRad="38100" dist="38100" dir="2700000" algn="tl">
                    <a:srgbClr val="000000">
                      <a:alpha val="43137"/>
                    </a:srgbClr>
                  </a:outerShdw>
                </a:effectLst>
                <a:latin typeface="Book Antiqua" pitchFamily="18" charset="0"/>
                <a:ea typeface="+mn-ea"/>
                <a:cs typeface="+mn-cs"/>
              </a:defRPr>
            </a:lvl2pPr>
            <a:lvl3pPr marL="914400" algn="ctr" rtl="0" eaLnBrk="0" fontAlgn="base" hangingPunct="0">
              <a:spcBef>
                <a:spcPct val="0"/>
              </a:spcBef>
              <a:spcAft>
                <a:spcPct val="0"/>
              </a:spcAft>
              <a:defRPr sz="2200" kern="1200">
                <a:solidFill>
                  <a:schemeClr val="tx1"/>
                </a:solidFill>
                <a:effectLst>
                  <a:outerShdw blurRad="38100" dist="38100" dir="2700000" algn="tl">
                    <a:srgbClr val="000000">
                      <a:alpha val="43137"/>
                    </a:srgbClr>
                  </a:outerShdw>
                </a:effectLst>
                <a:latin typeface="Book Antiqua" pitchFamily="18" charset="0"/>
                <a:ea typeface="+mn-ea"/>
                <a:cs typeface="+mn-cs"/>
              </a:defRPr>
            </a:lvl3pPr>
            <a:lvl4pPr marL="1371600" algn="ctr" rtl="0" eaLnBrk="0" fontAlgn="base" hangingPunct="0">
              <a:spcBef>
                <a:spcPct val="0"/>
              </a:spcBef>
              <a:spcAft>
                <a:spcPct val="0"/>
              </a:spcAft>
              <a:defRPr sz="2200" kern="1200">
                <a:solidFill>
                  <a:schemeClr val="tx1"/>
                </a:solidFill>
                <a:effectLst>
                  <a:outerShdw blurRad="38100" dist="38100" dir="2700000" algn="tl">
                    <a:srgbClr val="000000">
                      <a:alpha val="43137"/>
                    </a:srgbClr>
                  </a:outerShdw>
                </a:effectLst>
                <a:latin typeface="Book Antiqua" pitchFamily="18" charset="0"/>
                <a:ea typeface="+mn-ea"/>
                <a:cs typeface="+mn-cs"/>
              </a:defRPr>
            </a:lvl4pPr>
            <a:lvl5pPr marL="1828800" algn="ctr" rtl="0" eaLnBrk="0" fontAlgn="base" hangingPunct="0">
              <a:spcBef>
                <a:spcPct val="0"/>
              </a:spcBef>
              <a:spcAft>
                <a:spcPct val="0"/>
              </a:spcAft>
              <a:defRPr sz="2200" kern="1200">
                <a:solidFill>
                  <a:schemeClr val="tx1"/>
                </a:solidFill>
                <a:effectLst>
                  <a:outerShdw blurRad="38100" dist="38100" dir="2700000" algn="tl">
                    <a:srgbClr val="000000">
                      <a:alpha val="43137"/>
                    </a:srgbClr>
                  </a:outerShdw>
                </a:effectLst>
                <a:latin typeface="Book Antiqua" pitchFamily="18" charset="0"/>
                <a:ea typeface="+mn-ea"/>
                <a:cs typeface="+mn-cs"/>
              </a:defRPr>
            </a:lvl5pPr>
            <a:lvl6pPr marL="2286000" algn="l" defTabSz="914400" rtl="0" eaLnBrk="1" latinLnBrk="0" hangingPunct="1">
              <a:defRPr sz="2200" kern="1200">
                <a:solidFill>
                  <a:schemeClr val="tx1"/>
                </a:solidFill>
                <a:effectLst>
                  <a:outerShdw blurRad="38100" dist="38100" dir="2700000" algn="tl">
                    <a:srgbClr val="000000">
                      <a:alpha val="43137"/>
                    </a:srgbClr>
                  </a:outerShdw>
                </a:effectLst>
                <a:latin typeface="Book Antiqua" pitchFamily="18" charset="0"/>
                <a:ea typeface="+mn-ea"/>
                <a:cs typeface="+mn-cs"/>
              </a:defRPr>
            </a:lvl6pPr>
            <a:lvl7pPr marL="2743200" algn="l" defTabSz="914400" rtl="0" eaLnBrk="1" latinLnBrk="0" hangingPunct="1">
              <a:defRPr sz="2200" kern="1200">
                <a:solidFill>
                  <a:schemeClr val="tx1"/>
                </a:solidFill>
                <a:effectLst>
                  <a:outerShdw blurRad="38100" dist="38100" dir="2700000" algn="tl">
                    <a:srgbClr val="000000">
                      <a:alpha val="43137"/>
                    </a:srgbClr>
                  </a:outerShdw>
                </a:effectLst>
                <a:latin typeface="Book Antiqua" pitchFamily="18" charset="0"/>
                <a:ea typeface="+mn-ea"/>
                <a:cs typeface="+mn-cs"/>
              </a:defRPr>
            </a:lvl7pPr>
            <a:lvl8pPr marL="3200400" algn="l" defTabSz="914400" rtl="0" eaLnBrk="1" latinLnBrk="0" hangingPunct="1">
              <a:defRPr sz="2200" kern="1200">
                <a:solidFill>
                  <a:schemeClr val="tx1"/>
                </a:solidFill>
                <a:effectLst>
                  <a:outerShdw blurRad="38100" dist="38100" dir="2700000" algn="tl">
                    <a:srgbClr val="000000">
                      <a:alpha val="43137"/>
                    </a:srgbClr>
                  </a:outerShdw>
                </a:effectLst>
                <a:latin typeface="Book Antiqua" pitchFamily="18" charset="0"/>
                <a:ea typeface="+mn-ea"/>
                <a:cs typeface="+mn-cs"/>
              </a:defRPr>
            </a:lvl8pPr>
            <a:lvl9pPr marL="3657600" algn="l" defTabSz="914400" rtl="0" eaLnBrk="1" latinLnBrk="0" hangingPunct="1">
              <a:defRPr sz="2200" kern="1200">
                <a:solidFill>
                  <a:schemeClr val="tx1"/>
                </a:solidFill>
                <a:effectLst>
                  <a:outerShdw blurRad="38100" dist="38100" dir="2700000" algn="tl">
                    <a:srgbClr val="000000">
                      <a:alpha val="43137"/>
                    </a:srgbClr>
                  </a:outerShdw>
                </a:effectLst>
                <a:latin typeface="Book Antiqua" pitchFamily="18" charset="0"/>
                <a:ea typeface="+mn-ea"/>
                <a:cs typeface="+mn-cs"/>
              </a:defRPr>
            </a:lvl9pPr>
          </a:lstStyle>
          <a:p>
            <a:endParaRPr lang="en-US"/>
          </a:p>
        </p:txBody>
      </p:sp>
      <p:cxnSp>
        <p:nvCxnSpPr>
          <p:cNvPr id="15" name="Straight Connector 14"/>
          <p:cNvCxnSpPr/>
          <p:nvPr/>
        </p:nvCxnSpPr>
        <p:spPr bwMode="auto">
          <a:xfrm flipV="1">
            <a:off x="2728686" y="2917371"/>
            <a:ext cx="0" cy="101600"/>
          </a:xfrm>
          <a:prstGeom prst="line">
            <a:avLst/>
          </a:prstGeom>
          <a:solidFill>
            <a:schemeClr val="accent1"/>
          </a:solidFill>
          <a:ln w="12700" cap="flat" cmpd="sng" algn="ctr">
            <a:solidFill>
              <a:schemeClr val="tx1"/>
            </a:solidFill>
            <a:prstDash val="solid"/>
            <a:round/>
            <a:headEnd type="none" w="sm" len="sm"/>
            <a:tailEnd type="none" w="sm" len="sm"/>
          </a:ln>
          <a:effectLst/>
        </p:spPr>
      </p:cxnSp>
      <p:grpSp>
        <p:nvGrpSpPr>
          <p:cNvPr id="5" name="Group 4"/>
          <p:cNvGrpSpPr/>
          <p:nvPr/>
        </p:nvGrpSpPr>
        <p:grpSpPr>
          <a:xfrm>
            <a:off x="1501106" y="2786743"/>
            <a:ext cx="6314836" cy="3682609"/>
            <a:chOff x="1501106" y="2786743"/>
            <a:chExt cx="6314836" cy="3682609"/>
          </a:xfrm>
        </p:grpSpPr>
        <p:cxnSp>
          <p:nvCxnSpPr>
            <p:cNvPr id="8" name="Straight Connector 7"/>
            <p:cNvCxnSpPr/>
            <p:nvPr/>
          </p:nvCxnSpPr>
          <p:spPr bwMode="auto">
            <a:xfrm>
              <a:off x="2728686" y="2917371"/>
              <a:ext cx="0" cy="3120572"/>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10" name="Straight Connector 9"/>
            <p:cNvCxnSpPr/>
            <p:nvPr/>
          </p:nvCxnSpPr>
          <p:spPr bwMode="auto">
            <a:xfrm>
              <a:off x="2351314" y="5544457"/>
              <a:ext cx="5464628" cy="0"/>
            </a:xfrm>
            <a:prstGeom prst="line">
              <a:avLst/>
            </a:prstGeom>
            <a:solidFill>
              <a:schemeClr val="accent1"/>
            </a:solidFill>
            <a:ln w="12700" cap="flat" cmpd="sng" algn="ctr">
              <a:solidFill>
                <a:schemeClr val="tx1"/>
              </a:solidFill>
              <a:prstDash val="solid"/>
              <a:round/>
              <a:headEnd type="none" w="sm" len="sm"/>
              <a:tailEnd type="none" w="sm" len="sm"/>
            </a:ln>
            <a:effectLst/>
          </p:spPr>
        </p:cxnSp>
        <p:sp>
          <p:nvSpPr>
            <p:cNvPr id="12" name="TextBox 11"/>
            <p:cNvSpPr txBox="1"/>
            <p:nvPr/>
          </p:nvSpPr>
          <p:spPr>
            <a:xfrm>
              <a:off x="1501106" y="3497943"/>
              <a:ext cx="461665" cy="1368578"/>
            </a:xfrm>
            <a:prstGeom prst="rect">
              <a:avLst/>
            </a:prstGeom>
            <a:noFill/>
          </p:spPr>
          <p:txBody>
            <a:bodyPr vert="vert270" wrap="square" rtlCol="0">
              <a:spAutoFit/>
            </a:bodyPr>
            <a:lstStyle/>
            <a:p>
              <a:r>
                <a:rPr lang="en-US" dirty="0" smtClean="0"/>
                <a:t>Probability</a:t>
              </a:r>
              <a:endParaRPr lang="en-US" dirty="0"/>
            </a:p>
          </p:txBody>
        </p:sp>
        <p:sp>
          <p:nvSpPr>
            <p:cNvPr id="13" name="TextBox 12"/>
            <p:cNvSpPr txBox="1"/>
            <p:nvPr/>
          </p:nvSpPr>
          <p:spPr>
            <a:xfrm>
              <a:off x="4992640" y="6100020"/>
              <a:ext cx="1122589" cy="369332"/>
            </a:xfrm>
            <a:prstGeom prst="rect">
              <a:avLst/>
            </a:prstGeom>
            <a:noFill/>
          </p:spPr>
          <p:txBody>
            <a:bodyPr wrap="square" rtlCol="0">
              <a:spAutoFit/>
            </a:bodyPr>
            <a:lstStyle/>
            <a:p>
              <a:r>
                <a:rPr lang="en-US" dirty="0" smtClean="0"/>
                <a:t>Payoff</a:t>
              </a:r>
              <a:endParaRPr lang="en-US" dirty="0"/>
            </a:p>
          </p:txBody>
        </p:sp>
        <p:cxnSp>
          <p:nvCxnSpPr>
            <p:cNvPr id="17" name="Straight Connector 16"/>
            <p:cNvCxnSpPr/>
            <p:nvPr/>
          </p:nvCxnSpPr>
          <p:spPr bwMode="auto">
            <a:xfrm>
              <a:off x="2598057" y="3018971"/>
              <a:ext cx="319314" cy="0"/>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18" name="Straight Connector 17"/>
            <p:cNvCxnSpPr/>
            <p:nvPr/>
          </p:nvCxnSpPr>
          <p:spPr bwMode="auto">
            <a:xfrm>
              <a:off x="2598057" y="4477657"/>
              <a:ext cx="319314" cy="0"/>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19" name="Straight Connector 18"/>
            <p:cNvCxnSpPr/>
            <p:nvPr/>
          </p:nvCxnSpPr>
          <p:spPr bwMode="auto">
            <a:xfrm>
              <a:off x="2590800" y="3979032"/>
              <a:ext cx="319314" cy="0"/>
            </a:xfrm>
            <a:prstGeom prst="line">
              <a:avLst/>
            </a:prstGeom>
            <a:solidFill>
              <a:schemeClr val="accent1"/>
            </a:solidFill>
            <a:ln w="12700" cap="flat" cmpd="sng" algn="ctr">
              <a:solidFill>
                <a:schemeClr val="tx1"/>
              </a:solidFill>
              <a:prstDash val="solid"/>
              <a:round/>
              <a:headEnd type="none" w="sm" len="sm"/>
              <a:tailEnd type="none" w="sm" len="sm"/>
            </a:ln>
            <a:effectLst/>
          </p:spPr>
        </p:cxnSp>
        <p:sp>
          <p:nvSpPr>
            <p:cNvPr id="20" name="TextBox 19"/>
            <p:cNvSpPr txBox="1"/>
            <p:nvPr/>
          </p:nvSpPr>
          <p:spPr>
            <a:xfrm>
              <a:off x="1999340" y="2786743"/>
              <a:ext cx="486229" cy="369332"/>
            </a:xfrm>
            <a:prstGeom prst="rect">
              <a:avLst/>
            </a:prstGeom>
            <a:noFill/>
          </p:spPr>
          <p:txBody>
            <a:bodyPr wrap="square" rtlCol="0">
              <a:spAutoFit/>
            </a:bodyPr>
            <a:lstStyle/>
            <a:p>
              <a:r>
                <a:rPr lang="en-US" dirty="0" smtClean="0"/>
                <a:t>1</a:t>
              </a:r>
              <a:endParaRPr lang="en-US" dirty="0"/>
            </a:p>
          </p:txBody>
        </p:sp>
        <p:sp>
          <p:nvSpPr>
            <p:cNvPr id="21" name="TextBox 20"/>
            <p:cNvSpPr txBox="1"/>
            <p:nvPr/>
          </p:nvSpPr>
          <p:spPr>
            <a:xfrm>
              <a:off x="1999340" y="3794366"/>
              <a:ext cx="486229" cy="369332"/>
            </a:xfrm>
            <a:prstGeom prst="rect">
              <a:avLst/>
            </a:prstGeom>
            <a:noFill/>
          </p:spPr>
          <p:txBody>
            <a:bodyPr wrap="square" rtlCol="0">
              <a:spAutoFit/>
            </a:bodyPr>
            <a:lstStyle/>
            <a:p>
              <a:r>
                <a:rPr lang="en-US" dirty="0" smtClean="0"/>
                <a:t>.6</a:t>
              </a:r>
              <a:endParaRPr lang="en-US" dirty="0"/>
            </a:p>
          </p:txBody>
        </p:sp>
        <p:sp>
          <p:nvSpPr>
            <p:cNvPr id="22" name="TextBox 21"/>
            <p:cNvSpPr txBox="1"/>
            <p:nvPr/>
          </p:nvSpPr>
          <p:spPr>
            <a:xfrm>
              <a:off x="1999340" y="4316098"/>
              <a:ext cx="486229" cy="369332"/>
            </a:xfrm>
            <a:prstGeom prst="rect">
              <a:avLst/>
            </a:prstGeom>
            <a:noFill/>
          </p:spPr>
          <p:txBody>
            <a:bodyPr wrap="square" rtlCol="0">
              <a:spAutoFit/>
            </a:bodyPr>
            <a:lstStyle/>
            <a:p>
              <a:r>
                <a:rPr lang="en-US" dirty="0" smtClean="0"/>
                <a:t>.4</a:t>
              </a:r>
              <a:endParaRPr lang="en-US" dirty="0"/>
            </a:p>
          </p:txBody>
        </p:sp>
        <p:cxnSp>
          <p:nvCxnSpPr>
            <p:cNvPr id="23" name="Straight Connector 22"/>
            <p:cNvCxnSpPr/>
            <p:nvPr/>
          </p:nvCxnSpPr>
          <p:spPr bwMode="auto">
            <a:xfrm>
              <a:off x="2598057" y="5016804"/>
              <a:ext cx="319314" cy="0"/>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24" name="Straight Connector 23"/>
            <p:cNvCxnSpPr/>
            <p:nvPr/>
          </p:nvCxnSpPr>
          <p:spPr bwMode="auto">
            <a:xfrm>
              <a:off x="2612571" y="3497943"/>
              <a:ext cx="319314" cy="0"/>
            </a:xfrm>
            <a:prstGeom prst="line">
              <a:avLst/>
            </a:prstGeom>
            <a:solidFill>
              <a:schemeClr val="accent1"/>
            </a:solidFill>
            <a:ln w="12700" cap="flat" cmpd="sng" algn="ctr">
              <a:solidFill>
                <a:schemeClr val="tx1"/>
              </a:solidFill>
              <a:prstDash val="solid"/>
              <a:round/>
              <a:headEnd type="none" w="sm" len="sm"/>
              <a:tailEnd type="none" w="sm" len="sm"/>
            </a:ln>
            <a:effectLst/>
          </p:spPr>
        </p:cxnSp>
        <p:sp>
          <p:nvSpPr>
            <p:cNvPr id="25" name="TextBox 24"/>
            <p:cNvSpPr txBox="1"/>
            <p:nvPr/>
          </p:nvSpPr>
          <p:spPr>
            <a:xfrm>
              <a:off x="1999340" y="4866521"/>
              <a:ext cx="486229" cy="369332"/>
            </a:xfrm>
            <a:prstGeom prst="rect">
              <a:avLst/>
            </a:prstGeom>
            <a:noFill/>
          </p:spPr>
          <p:txBody>
            <a:bodyPr wrap="square" rtlCol="0">
              <a:spAutoFit/>
            </a:bodyPr>
            <a:lstStyle/>
            <a:p>
              <a:r>
                <a:rPr lang="en-US" dirty="0" smtClean="0"/>
                <a:t>.2</a:t>
              </a:r>
              <a:endParaRPr lang="en-US" dirty="0"/>
            </a:p>
          </p:txBody>
        </p:sp>
        <p:sp>
          <p:nvSpPr>
            <p:cNvPr id="26" name="TextBox 25"/>
            <p:cNvSpPr txBox="1"/>
            <p:nvPr/>
          </p:nvSpPr>
          <p:spPr>
            <a:xfrm>
              <a:off x="1999340" y="3313277"/>
              <a:ext cx="486229" cy="369332"/>
            </a:xfrm>
            <a:prstGeom prst="rect">
              <a:avLst/>
            </a:prstGeom>
            <a:noFill/>
          </p:spPr>
          <p:txBody>
            <a:bodyPr wrap="square" rtlCol="0">
              <a:spAutoFit/>
            </a:bodyPr>
            <a:lstStyle/>
            <a:p>
              <a:r>
                <a:rPr lang="en-US" dirty="0" smtClean="0"/>
                <a:t>.8</a:t>
              </a:r>
              <a:endParaRPr lang="en-US" dirty="0"/>
            </a:p>
          </p:txBody>
        </p:sp>
        <p:sp>
          <p:nvSpPr>
            <p:cNvPr id="37" name="TextBox 36"/>
            <p:cNvSpPr txBox="1"/>
            <p:nvPr/>
          </p:nvSpPr>
          <p:spPr>
            <a:xfrm>
              <a:off x="5302702" y="5693788"/>
              <a:ext cx="1446441" cy="369332"/>
            </a:xfrm>
            <a:prstGeom prst="rect">
              <a:avLst/>
            </a:prstGeom>
            <a:noFill/>
          </p:spPr>
          <p:txBody>
            <a:bodyPr wrap="square" rtlCol="0">
              <a:spAutoFit/>
            </a:bodyPr>
            <a:lstStyle/>
            <a:p>
              <a:r>
                <a:rPr lang="en-US" dirty="0" smtClean="0"/>
                <a:t>$500,000</a:t>
              </a:r>
              <a:endParaRPr lang="en-US" dirty="0"/>
            </a:p>
          </p:txBody>
        </p:sp>
      </p:grpSp>
      <p:sp>
        <p:nvSpPr>
          <p:cNvPr id="41" name="Rectangle 40"/>
          <p:cNvSpPr/>
          <p:nvPr/>
        </p:nvSpPr>
        <p:spPr bwMode="auto">
          <a:xfrm>
            <a:off x="5553934" y="3018971"/>
            <a:ext cx="45719" cy="2554061"/>
          </a:xfrm>
          <a:prstGeom prst="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pic>
        <p:nvPicPr>
          <p:cNvPr id="30" name="Picture 2" descr="C:\Users\Ellen\AppData\Local\Microsoft\Windows\Temporary Internet Files\Content.IE5\44YXD3SU\MC900340840[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37401" y="147170"/>
            <a:ext cx="1166426" cy="11664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2683185"/>
      </p:ext>
    </p:extLst>
  </p:cSld>
  <p:clrMapOvr>
    <a:masterClrMapping/>
  </p:clrMapOvr>
  <p:transition>
    <p:zoom/>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Analysis for D1 (with modified probabilities</a:t>
            </a:r>
            <a:endParaRPr lang="en-US" dirty="0"/>
          </a:p>
        </p:txBody>
      </p:sp>
      <p:sp>
        <p:nvSpPr>
          <p:cNvPr id="3" name="Content Placeholder 2"/>
          <p:cNvSpPr>
            <a:spLocks noGrp="1"/>
          </p:cNvSpPr>
          <p:nvPr>
            <p:ph idx="1"/>
          </p:nvPr>
        </p:nvSpPr>
        <p:spPr/>
        <p:txBody>
          <a:bodyPr/>
          <a:lstStyle/>
          <a:p>
            <a:endParaRPr lang="en-US" dirty="0"/>
          </a:p>
        </p:txBody>
      </p:sp>
      <p:sp>
        <p:nvSpPr>
          <p:cNvPr id="4" name="Rectangle 3"/>
          <p:cNvSpPr>
            <a:spLocks noChangeArrowheads="1"/>
          </p:cNvSpPr>
          <p:nvPr/>
        </p:nvSpPr>
        <p:spPr bwMode="auto">
          <a:xfrm>
            <a:off x="968177" y="1722783"/>
            <a:ext cx="7670802" cy="4766438"/>
          </a:xfrm>
          <a:prstGeom prst="rect">
            <a:avLst/>
          </a:prstGeom>
          <a:solidFill>
            <a:schemeClr val="accent1">
              <a:lumMod val="20000"/>
              <a:lumOff val="80000"/>
            </a:schemeClr>
          </a:solidFill>
          <a:ln w="12700">
            <a:noFill/>
            <a:miter lim="800000"/>
            <a:headEnd type="none" w="sm" len="sm"/>
            <a:tailEnd type="none" w="sm" len="sm"/>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defPPr>
              <a:defRPr lang="en-US"/>
            </a:defPPr>
            <a:lvl1pPr algn="ctr" rtl="0" eaLnBrk="0" fontAlgn="base" hangingPunct="0">
              <a:spcBef>
                <a:spcPct val="0"/>
              </a:spcBef>
              <a:spcAft>
                <a:spcPct val="0"/>
              </a:spcAft>
              <a:defRPr sz="2200" kern="1200">
                <a:solidFill>
                  <a:schemeClr val="tx1"/>
                </a:solidFill>
                <a:effectLst>
                  <a:outerShdw blurRad="38100" dist="38100" dir="2700000" algn="tl">
                    <a:srgbClr val="000000">
                      <a:alpha val="43137"/>
                    </a:srgbClr>
                  </a:outerShdw>
                </a:effectLst>
                <a:latin typeface="Book Antiqua" pitchFamily="18" charset="0"/>
                <a:ea typeface="+mn-ea"/>
                <a:cs typeface="+mn-cs"/>
              </a:defRPr>
            </a:lvl1pPr>
            <a:lvl2pPr marL="457200" algn="ctr" rtl="0" eaLnBrk="0" fontAlgn="base" hangingPunct="0">
              <a:spcBef>
                <a:spcPct val="0"/>
              </a:spcBef>
              <a:spcAft>
                <a:spcPct val="0"/>
              </a:spcAft>
              <a:defRPr sz="2200" kern="1200">
                <a:solidFill>
                  <a:schemeClr val="tx1"/>
                </a:solidFill>
                <a:effectLst>
                  <a:outerShdw blurRad="38100" dist="38100" dir="2700000" algn="tl">
                    <a:srgbClr val="000000">
                      <a:alpha val="43137"/>
                    </a:srgbClr>
                  </a:outerShdw>
                </a:effectLst>
                <a:latin typeface="Book Antiqua" pitchFamily="18" charset="0"/>
                <a:ea typeface="+mn-ea"/>
                <a:cs typeface="+mn-cs"/>
              </a:defRPr>
            </a:lvl2pPr>
            <a:lvl3pPr marL="914400" algn="ctr" rtl="0" eaLnBrk="0" fontAlgn="base" hangingPunct="0">
              <a:spcBef>
                <a:spcPct val="0"/>
              </a:spcBef>
              <a:spcAft>
                <a:spcPct val="0"/>
              </a:spcAft>
              <a:defRPr sz="2200" kern="1200">
                <a:solidFill>
                  <a:schemeClr val="tx1"/>
                </a:solidFill>
                <a:effectLst>
                  <a:outerShdw blurRad="38100" dist="38100" dir="2700000" algn="tl">
                    <a:srgbClr val="000000">
                      <a:alpha val="43137"/>
                    </a:srgbClr>
                  </a:outerShdw>
                </a:effectLst>
                <a:latin typeface="Book Antiqua" pitchFamily="18" charset="0"/>
                <a:ea typeface="+mn-ea"/>
                <a:cs typeface="+mn-cs"/>
              </a:defRPr>
            </a:lvl3pPr>
            <a:lvl4pPr marL="1371600" algn="ctr" rtl="0" eaLnBrk="0" fontAlgn="base" hangingPunct="0">
              <a:spcBef>
                <a:spcPct val="0"/>
              </a:spcBef>
              <a:spcAft>
                <a:spcPct val="0"/>
              </a:spcAft>
              <a:defRPr sz="2200" kern="1200">
                <a:solidFill>
                  <a:schemeClr val="tx1"/>
                </a:solidFill>
                <a:effectLst>
                  <a:outerShdw blurRad="38100" dist="38100" dir="2700000" algn="tl">
                    <a:srgbClr val="000000">
                      <a:alpha val="43137"/>
                    </a:srgbClr>
                  </a:outerShdw>
                </a:effectLst>
                <a:latin typeface="Book Antiqua" pitchFamily="18" charset="0"/>
                <a:ea typeface="+mn-ea"/>
                <a:cs typeface="+mn-cs"/>
              </a:defRPr>
            </a:lvl4pPr>
            <a:lvl5pPr marL="1828800" algn="ctr" rtl="0" eaLnBrk="0" fontAlgn="base" hangingPunct="0">
              <a:spcBef>
                <a:spcPct val="0"/>
              </a:spcBef>
              <a:spcAft>
                <a:spcPct val="0"/>
              </a:spcAft>
              <a:defRPr sz="2200" kern="1200">
                <a:solidFill>
                  <a:schemeClr val="tx1"/>
                </a:solidFill>
                <a:effectLst>
                  <a:outerShdw blurRad="38100" dist="38100" dir="2700000" algn="tl">
                    <a:srgbClr val="000000">
                      <a:alpha val="43137"/>
                    </a:srgbClr>
                  </a:outerShdw>
                </a:effectLst>
                <a:latin typeface="Book Antiqua" pitchFamily="18" charset="0"/>
                <a:ea typeface="+mn-ea"/>
                <a:cs typeface="+mn-cs"/>
              </a:defRPr>
            </a:lvl5pPr>
            <a:lvl6pPr marL="2286000" algn="l" defTabSz="914400" rtl="0" eaLnBrk="1" latinLnBrk="0" hangingPunct="1">
              <a:defRPr sz="2200" kern="1200">
                <a:solidFill>
                  <a:schemeClr val="tx1"/>
                </a:solidFill>
                <a:effectLst>
                  <a:outerShdw blurRad="38100" dist="38100" dir="2700000" algn="tl">
                    <a:srgbClr val="000000">
                      <a:alpha val="43137"/>
                    </a:srgbClr>
                  </a:outerShdw>
                </a:effectLst>
                <a:latin typeface="Book Antiqua" pitchFamily="18" charset="0"/>
                <a:ea typeface="+mn-ea"/>
                <a:cs typeface="+mn-cs"/>
              </a:defRPr>
            </a:lvl6pPr>
            <a:lvl7pPr marL="2743200" algn="l" defTabSz="914400" rtl="0" eaLnBrk="1" latinLnBrk="0" hangingPunct="1">
              <a:defRPr sz="2200" kern="1200">
                <a:solidFill>
                  <a:schemeClr val="tx1"/>
                </a:solidFill>
                <a:effectLst>
                  <a:outerShdw blurRad="38100" dist="38100" dir="2700000" algn="tl">
                    <a:srgbClr val="000000">
                      <a:alpha val="43137"/>
                    </a:srgbClr>
                  </a:outerShdw>
                </a:effectLst>
                <a:latin typeface="Book Antiqua" pitchFamily="18" charset="0"/>
                <a:ea typeface="+mn-ea"/>
                <a:cs typeface="+mn-cs"/>
              </a:defRPr>
            </a:lvl7pPr>
            <a:lvl8pPr marL="3200400" algn="l" defTabSz="914400" rtl="0" eaLnBrk="1" latinLnBrk="0" hangingPunct="1">
              <a:defRPr sz="2200" kern="1200">
                <a:solidFill>
                  <a:schemeClr val="tx1"/>
                </a:solidFill>
                <a:effectLst>
                  <a:outerShdw blurRad="38100" dist="38100" dir="2700000" algn="tl">
                    <a:srgbClr val="000000">
                      <a:alpha val="43137"/>
                    </a:srgbClr>
                  </a:outerShdw>
                </a:effectLst>
                <a:latin typeface="Book Antiqua" pitchFamily="18" charset="0"/>
                <a:ea typeface="+mn-ea"/>
                <a:cs typeface="+mn-cs"/>
              </a:defRPr>
            </a:lvl8pPr>
            <a:lvl9pPr marL="3657600" algn="l" defTabSz="914400" rtl="0" eaLnBrk="1" latinLnBrk="0" hangingPunct="1">
              <a:defRPr sz="2200" kern="1200">
                <a:solidFill>
                  <a:schemeClr val="tx1"/>
                </a:solidFill>
                <a:effectLst>
                  <a:outerShdw blurRad="38100" dist="38100" dir="2700000" algn="tl">
                    <a:srgbClr val="000000">
                      <a:alpha val="43137"/>
                    </a:srgbClr>
                  </a:outerShdw>
                </a:effectLst>
                <a:latin typeface="Book Antiqua" pitchFamily="18" charset="0"/>
                <a:ea typeface="+mn-ea"/>
                <a:cs typeface="+mn-cs"/>
              </a:defRPr>
            </a:lvl9pPr>
          </a:lstStyle>
          <a:p>
            <a:endParaRPr lang="en-US"/>
          </a:p>
        </p:txBody>
      </p:sp>
      <p:cxnSp>
        <p:nvCxnSpPr>
          <p:cNvPr id="8" name="Straight Connector 7"/>
          <p:cNvCxnSpPr/>
          <p:nvPr/>
        </p:nvCxnSpPr>
        <p:spPr bwMode="auto">
          <a:xfrm>
            <a:off x="2728686" y="2917371"/>
            <a:ext cx="0" cy="3120572"/>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10" name="Straight Connector 9"/>
          <p:cNvCxnSpPr/>
          <p:nvPr/>
        </p:nvCxnSpPr>
        <p:spPr bwMode="auto">
          <a:xfrm>
            <a:off x="2351314" y="5544457"/>
            <a:ext cx="5464628" cy="0"/>
          </a:xfrm>
          <a:prstGeom prst="line">
            <a:avLst/>
          </a:prstGeom>
          <a:solidFill>
            <a:schemeClr val="accent1"/>
          </a:solidFill>
          <a:ln w="12700" cap="flat" cmpd="sng" algn="ctr">
            <a:solidFill>
              <a:schemeClr val="tx1"/>
            </a:solidFill>
            <a:prstDash val="solid"/>
            <a:round/>
            <a:headEnd type="none" w="sm" len="sm"/>
            <a:tailEnd type="none" w="sm" len="sm"/>
          </a:ln>
          <a:effectLst/>
        </p:spPr>
      </p:cxnSp>
      <p:sp>
        <p:nvSpPr>
          <p:cNvPr id="12" name="TextBox 11"/>
          <p:cNvSpPr txBox="1"/>
          <p:nvPr/>
        </p:nvSpPr>
        <p:spPr>
          <a:xfrm>
            <a:off x="1501106" y="3497943"/>
            <a:ext cx="461665" cy="1368578"/>
          </a:xfrm>
          <a:prstGeom prst="rect">
            <a:avLst/>
          </a:prstGeom>
          <a:noFill/>
        </p:spPr>
        <p:txBody>
          <a:bodyPr vert="vert270" wrap="square" rtlCol="0">
            <a:spAutoFit/>
          </a:bodyPr>
          <a:lstStyle/>
          <a:p>
            <a:r>
              <a:rPr lang="en-US" dirty="0" smtClean="0"/>
              <a:t>Probability</a:t>
            </a:r>
            <a:endParaRPr lang="en-US" dirty="0"/>
          </a:p>
        </p:txBody>
      </p:sp>
      <p:sp>
        <p:nvSpPr>
          <p:cNvPr id="13" name="TextBox 12"/>
          <p:cNvSpPr txBox="1"/>
          <p:nvPr/>
        </p:nvSpPr>
        <p:spPr>
          <a:xfrm>
            <a:off x="4992640" y="6100020"/>
            <a:ext cx="1122589" cy="369332"/>
          </a:xfrm>
          <a:prstGeom prst="rect">
            <a:avLst/>
          </a:prstGeom>
          <a:noFill/>
        </p:spPr>
        <p:txBody>
          <a:bodyPr wrap="square" rtlCol="0">
            <a:spAutoFit/>
          </a:bodyPr>
          <a:lstStyle/>
          <a:p>
            <a:r>
              <a:rPr lang="en-US" dirty="0" smtClean="0"/>
              <a:t>Payoff</a:t>
            </a:r>
            <a:endParaRPr lang="en-US" dirty="0"/>
          </a:p>
        </p:txBody>
      </p:sp>
      <p:cxnSp>
        <p:nvCxnSpPr>
          <p:cNvPr id="15" name="Straight Connector 14"/>
          <p:cNvCxnSpPr/>
          <p:nvPr/>
        </p:nvCxnSpPr>
        <p:spPr bwMode="auto">
          <a:xfrm flipV="1">
            <a:off x="2728686" y="2917371"/>
            <a:ext cx="0" cy="101600"/>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17" name="Straight Connector 16"/>
          <p:cNvCxnSpPr/>
          <p:nvPr/>
        </p:nvCxnSpPr>
        <p:spPr bwMode="auto">
          <a:xfrm>
            <a:off x="2598057" y="3018971"/>
            <a:ext cx="319314" cy="0"/>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18" name="Straight Connector 17"/>
          <p:cNvCxnSpPr/>
          <p:nvPr/>
        </p:nvCxnSpPr>
        <p:spPr bwMode="auto">
          <a:xfrm>
            <a:off x="2598057" y="4477657"/>
            <a:ext cx="319314" cy="0"/>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19" name="Straight Connector 18"/>
          <p:cNvCxnSpPr/>
          <p:nvPr/>
        </p:nvCxnSpPr>
        <p:spPr bwMode="auto">
          <a:xfrm>
            <a:off x="2590800" y="3979032"/>
            <a:ext cx="319314" cy="0"/>
          </a:xfrm>
          <a:prstGeom prst="line">
            <a:avLst/>
          </a:prstGeom>
          <a:solidFill>
            <a:schemeClr val="accent1"/>
          </a:solidFill>
          <a:ln w="12700" cap="flat" cmpd="sng" algn="ctr">
            <a:solidFill>
              <a:schemeClr val="tx1"/>
            </a:solidFill>
            <a:prstDash val="solid"/>
            <a:round/>
            <a:headEnd type="none" w="sm" len="sm"/>
            <a:tailEnd type="none" w="sm" len="sm"/>
          </a:ln>
          <a:effectLst/>
        </p:spPr>
      </p:cxnSp>
      <p:sp>
        <p:nvSpPr>
          <p:cNvPr id="20" name="TextBox 19"/>
          <p:cNvSpPr txBox="1"/>
          <p:nvPr/>
        </p:nvSpPr>
        <p:spPr>
          <a:xfrm>
            <a:off x="1999340" y="2786743"/>
            <a:ext cx="486229" cy="369332"/>
          </a:xfrm>
          <a:prstGeom prst="rect">
            <a:avLst/>
          </a:prstGeom>
          <a:noFill/>
        </p:spPr>
        <p:txBody>
          <a:bodyPr wrap="square" rtlCol="0">
            <a:spAutoFit/>
          </a:bodyPr>
          <a:lstStyle/>
          <a:p>
            <a:r>
              <a:rPr lang="en-US" dirty="0" smtClean="0"/>
              <a:t>1</a:t>
            </a:r>
            <a:endParaRPr lang="en-US" dirty="0"/>
          </a:p>
        </p:txBody>
      </p:sp>
      <p:sp>
        <p:nvSpPr>
          <p:cNvPr id="21" name="TextBox 20"/>
          <p:cNvSpPr txBox="1"/>
          <p:nvPr/>
        </p:nvSpPr>
        <p:spPr>
          <a:xfrm>
            <a:off x="1999340" y="3794366"/>
            <a:ext cx="486229" cy="369332"/>
          </a:xfrm>
          <a:prstGeom prst="rect">
            <a:avLst/>
          </a:prstGeom>
          <a:noFill/>
        </p:spPr>
        <p:txBody>
          <a:bodyPr wrap="square" rtlCol="0">
            <a:spAutoFit/>
          </a:bodyPr>
          <a:lstStyle/>
          <a:p>
            <a:r>
              <a:rPr lang="en-US" dirty="0" smtClean="0"/>
              <a:t>.6</a:t>
            </a:r>
            <a:endParaRPr lang="en-US" dirty="0"/>
          </a:p>
        </p:txBody>
      </p:sp>
      <p:sp>
        <p:nvSpPr>
          <p:cNvPr id="22" name="TextBox 21"/>
          <p:cNvSpPr txBox="1"/>
          <p:nvPr/>
        </p:nvSpPr>
        <p:spPr>
          <a:xfrm>
            <a:off x="1999340" y="4316098"/>
            <a:ext cx="486229" cy="369332"/>
          </a:xfrm>
          <a:prstGeom prst="rect">
            <a:avLst/>
          </a:prstGeom>
          <a:noFill/>
        </p:spPr>
        <p:txBody>
          <a:bodyPr wrap="square" rtlCol="0">
            <a:spAutoFit/>
          </a:bodyPr>
          <a:lstStyle/>
          <a:p>
            <a:r>
              <a:rPr lang="en-US" dirty="0" smtClean="0"/>
              <a:t>.4</a:t>
            </a:r>
            <a:endParaRPr lang="en-US" dirty="0"/>
          </a:p>
        </p:txBody>
      </p:sp>
      <p:cxnSp>
        <p:nvCxnSpPr>
          <p:cNvPr id="23" name="Straight Connector 22"/>
          <p:cNvCxnSpPr/>
          <p:nvPr/>
        </p:nvCxnSpPr>
        <p:spPr bwMode="auto">
          <a:xfrm>
            <a:off x="2598057" y="5016804"/>
            <a:ext cx="319314" cy="0"/>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24" name="Straight Connector 23"/>
          <p:cNvCxnSpPr/>
          <p:nvPr/>
        </p:nvCxnSpPr>
        <p:spPr bwMode="auto">
          <a:xfrm>
            <a:off x="2612571" y="3497943"/>
            <a:ext cx="319314" cy="0"/>
          </a:xfrm>
          <a:prstGeom prst="line">
            <a:avLst/>
          </a:prstGeom>
          <a:solidFill>
            <a:schemeClr val="accent1"/>
          </a:solidFill>
          <a:ln w="12700" cap="flat" cmpd="sng" algn="ctr">
            <a:solidFill>
              <a:schemeClr val="tx1"/>
            </a:solidFill>
            <a:prstDash val="solid"/>
            <a:round/>
            <a:headEnd type="none" w="sm" len="sm"/>
            <a:tailEnd type="none" w="sm" len="sm"/>
          </a:ln>
          <a:effectLst/>
        </p:spPr>
      </p:cxnSp>
      <p:sp>
        <p:nvSpPr>
          <p:cNvPr id="25" name="TextBox 24"/>
          <p:cNvSpPr txBox="1"/>
          <p:nvPr/>
        </p:nvSpPr>
        <p:spPr>
          <a:xfrm>
            <a:off x="1999340" y="4866521"/>
            <a:ext cx="486229" cy="369332"/>
          </a:xfrm>
          <a:prstGeom prst="rect">
            <a:avLst/>
          </a:prstGeom>
          <a:noFill/>
        </p:spPr>
        <p:txBody>
          <a:bodyPr wrap="square" rtlCol="0">
            <a:spAutoFit/>
          </a:bodyPr>
          <a:lstStyle/>
          <a:p>
            <a:r>
              <a:rPr lang="en-US" dirty="0" smtClean="0"/>
              <a:t>.2</a:t>
            </a:r>
            <a:endParaRPr lang="en-US" dirty="0"/>
          </a:p>
        </p:txBody>
      </p:sp>
      <p:sp>
        <p:nvSpPr>
          <p:cNvPr id="26" name="TextBox 25"/>
          <p:cNvSpPr txBox="1"/>
          <p:nvPr/>
        </p:nvSpPr>
        <p:spPr>
          <a:xfrm>
            <a:off x="1999340" y="3313277"/>
            <a:ext cx="486229" cy="369332"/>
          </a:xfrm>
          <a:prstGeom prst="rect">
            <a:avLst/>
          </a:prstGeom>
          <a:noFill/>
        </p:spPr>
        <p:txBody>
          <a:bodyPr wrap="square" rtlCol="0">
            <a:spAutoFit/>
          </a:bodyPr>
          <a:lstStyle/>
          <a:p>
            <a:r>
              <a:rPr lang="en-US" dirty="0" smtClean="0"/>
              <a:t>.8</a:t>
            </a:r>
            <a:endParaRPr lang="en-US" dirty="0"/>
          </a:p>
        </p:txBody>
      </p:sp>
      <p:cxnSp>
        <p:nvCxnSpPr>
          <p:cNvPr id="32" name="Straight Connector 31"/>
          <p:cNvCxnSpPr/>
          <p:nvPr/>
        </p:nvCxnSpPr>
        <p:spPr bwMode="auto">
          <a:xfrm>
            <a:off x="3839026" y="5334000"/>
            <a:ext cx="0" cy="275772"/>
          </a:xfrm>
          <a:prstGeom prst="line">
            <a:avLst/>
          </a:prstGeom>
          <a:solidFill>
            <a:schemeClr val="accent1"/>
          </a:solidFill>
          <a:ln w="12700" cap="flat" cmpd="sng" algn="ctr">
            <a:solidFill>
              <a:schemeClr val="tx1"/>
            </a:solidFill>
            <a:prstDash val="solid"/>
            <a:round/>
            <a:headEnd type="none" w="sm" len="sm"/>
            <a:tailEnd type="none" w="sm" len="sm"/>
          </a:ln>
          <a:effectLst/>
        </p:spPr>
      </p:cxnSp>
      <p:sp>
        <p:nvSpPr>
          <p:cNvPr id="36" name="TextBox 35"/>
          <p:cNvSpPr txBox="1"/>
          <p:nvPr/>
        </p:nvSpPr>
        <p:spPr>
          <a:xfrm>
            <a:off x="2917371" y="5693788"/>
            <a:ext cx="1407885" cy="307777"/>
          </a:xfrm>
          <a:prstGeom prst="rect">
            <a:avLst/>
          </a:prstGeom>
          <a:noFill/>
        </p:spPr>
        <p:txBody>
          <a:bodyPr wrap="square" rtlCol="0">
            <a:spAutoFit/>
          </a:bodyPr>
          <a:lstStyle/>
          <a:p>
            <a:r>
              <a:rPr lang="en-US" sz="1400" dirty="0" smtClean="0"/>
              <a:t>$-5 mil</a:t>
            </a:r>
            <a:endParaRPr lang="en-US" sz="1400" dirty="0"/>
          </a:p>
        </p:txBody>
      </p:sp>
      <p:sp>
        <p:nvSpPr>
          <p:cNvPr id="38" name="TextBox 37"/>
          <p:cNvSpPr txBox="1"/>
          <p:nvPr/>
        </p:nvSpPr>
        <p:spPr>
          <a:xfrm>
            <a:off x="7273551" y="5693788"/>
            <a:ext cx="1030276" cy="307777"/>
          </a:xfrm>
          <a:prstGeom prst="rect">
            <a:avLst/>
          </a:prstGeom>
          <a:noFill/>
        </p:spPr>
        <p:txBody>
          <a:bodyPr wrap="square" rtlCol="0">
            <a:spAutoFit/>
          </a:bodyPr>
          <a:lstStyle/>
          <a:p>
            <a:r>
              <a:rPr lang="en-US" sz="1400" dirty="0" smtClean="0"/>
              <a:t>$5.25 mil</a:t>
            </a:r>
            <a:endParaRPr lang="en-US" sz="1400" dirty="0"/>
          </a:p>
        </p:txBody>
      </p:sp>
      <p:sp>
        <p:nvSpPr>
          <p:cNvPr id="39" name="Rectangle 38"/>
          <p:cNvSpPr/>
          <p:nvPr/>
        </p:nvSpPr>
        <p:spPr bwMode="auto">
          <a:xfrm>
            <a:off x="3186545" y="4316098"/>
            <a:ext cx="74746" cy="1228360"/>
          </a:xfrm>
          <a:prstGeom prst="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40" name="Rectangle 39"/>
          <p:cNvSpPr/>
          <p:nvPr/>
        </p:nvSpPr>
        <p:spPr bwMode="auto">
          <a:xfrm flipH="1">
            <a:off x="7713040" y="3979032"/>
            <a:ext cx="75649" cy="1579599"/>
          </a:xfrm>
          <a:prstGeom prst="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pic>
        <p:nvPicPr>
          <p:cNvPr id="29" name="Picture 2" descr="C:\Users\Ellen\AppData\Local\Microsoft\Windows\Temporary Internet Files\Content.IE5\44YXD3SU\MC900340840[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37401" y="147170"/>
            <a:ext cx="1166426" cy="11664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0226598"/>
      </p:ext>
    </p:extLst>
  </p:cSld>
  <p:clrMapOvr>
    <a:masterClrMapping/>
  </p:clrMapOvr>
  <p:transition>
    <p:zoom/>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1058863" y="442913"/>
            <a:ext cx="7475537" cy="822325"/>
          </a:xfrm>
          <a:noFill/>
        </p:spPr>
        <p:txBody>
          <a:bodyPr lIns="92075" tIns="46038" rIns="92075" bIns="46038"/>
          <a:lstStyle/>
          <a:p>
            <a:pPr eaLnBrk="1" hangingPunct="1"/>
            <a:r>
              <a:rPr lang="en-US" dirty="0" smtClean="0"/>
              <a:t>Homework status</a:t>
            </a:r>
          </a:p>
        </p:txBody>
      </p:sp>
      <p:sp>
        <p:nvSpPr>
          <p:cNvPr id="23555" name="Rectangle 3"/>
          <p:cNvSpPr>
            <a:spLocks noGrp="1" noChangeArrowheads="1"/>
          </p:cNvSpPr>
          <p:nvPr>
            <p:ph type="body" idx="1"/>
          </p:nvPr>
        </p:nvSpPr>
        <p:spPr>
          <a:xfrm>
            <a:off x="927100" y="1601788"/>
            <a:ext cx="7456488" cy="4276725"/>
          </a:xfrm>
          <a:noFill/>
        </p:spPr>
        <p:txBody>
          <a:bodyPr lIns="92075" tIns="46038" rIns="92075" bIns="46038"/>
          <a:lstStyle/>
          <a:p>
            <a:r>
              <a:rPr lang="en-US" dirty="0" smtClean="0"/>
              <a:t>Before the next class, you should complete the following homework problems in chapter 4:</a:t>
            </a:r>
          </a:p>
          <a:p>
            <a:pPr lvl="1" eaLnBrk="1" hangingPunct="1"/>
            <a:r>
              <a:rPr lang="en-US" dirty="0" smtClean="0">
                <a:solidFill>
                  <a:schemeClr val="tx2"/>
                </a:solidFill>
              </a:rPr>
              <a:t>7</a:t>
            </a:r>
          </a:p>
        </p:txBody>
      </p:sp>
    </p:spTree>
    <p:extLst>
      <p:ext uri="{BB962C8B-B14F-4D97-AF65-F5344CB8AC3E}">
        <p14:creationId xmlns:p14="http://schemas.microsoft.com/office/powerpoint/2010/main" val="3637494712"/>
      </p:ext>
    </p:extLst>
  </p:cSld>
  <p:clrMapOvr>
    <a:masterClrMapping/>
  </p:clrMapOvr>
  <p:transition spd="med">
    <p:zoom/>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Sensitivity Analysis</a:t>
            </a:r>
            <a:endParaRPr lang="en-US" dirty="0"/>
          </a:p>
        </p:txBody>
      </p:sp>
      <p:sp>
        <p:nvSpPr>
          <p:cNvPr id="3" name="Content Placeholder 2"/>
          <p:cNvSpPr>
            <a:spLocks noGrp="1"/>
          </p:cNvSpPr>
          <p:nvPr>
            <p:ph idx="1"/>
          </p:nvPr>
        </p:nvSpPr>
        <p:spPr/>
        <p:txBody>
          <a:bodyPr/>
          <a:lstStyle/>
          <a:p>
            <a:r>
              <a:rPr lang="en-US" u="sng" dirty="0"/>
              <a:t>Sensitivity analysis</a:t>
            </a:r>
            <a:r>
              <a:rPr lang="en-US" dirty="0"/>
              <a:t> can be used to determine how  changes to the following inputs affect the recommended decision alternative:</a:t>
            </a:r>
          </a:p>
          <a:p>
            <a:pPr lvl="1"/>
            <a:r>
              <a:rPr lang="en-US" dirty="0"/>
              <a:t>probabilities for the states of nature</a:t>
            </a:r>
          </a:p>
          <a:p>
            <a:pPr lvl="1"/>
            <a:r>
              <a:rPr lang="en-US" dirty="0"/>
              <a:t>values of the payoffs</a:t>
            </a:r>
          </a:p>
          <a:p>
            <a:endParaRPr lang="en-US" dirty="0"/>
          </a:p>
        </p:txBody>
      </p:sp>
    </p:spTree>
    <p:extLst>
      <p:ext uri="{BB962C8B-B14F-4D97-AF65-F5344CB8AC3E}">
        <p14:creationId xmlns:p14="http://schemas.microsoft.com/office/powerpoint/2010/main" val="1007451514"/>
      </p:ext>
    </p:extLst>
  </p:cSld>
  <p:clrMapOvr>
    <a:masterClrMapping/>
  </p:clrMapOvr>
  <p:transition>
    <p:zoom/>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Sensitivity </a:t>
            </a:r>
            <a:r>
              <a:rPr lang="en-US" dirty="0" smtClean="0"/>
              <a:t>Analysis (for probabilities)</a:t>
            </a:r>
            <a:endParaRPr lang="en-US" dirty="0"/>
          </a:p>
        </p:txBody>
      </p:sp>
      <p:sp>
        <p:nvSpPr>
          <p:cNvPr id="3" name="Content Placeholder 2"/>
          <p:cNvSpPr>
            <a:spLocks noGrp="1"/>
          </p:cNvSpPr>
          <p:nvPr>
            <p:ph idx="1"/>
          </p:nvPr>
        </p:nvSpPr>
        <p:spPr/>
        <p:txBody>
          <a:bodyPr/>
          <a:lstStyle/>
          <a:p>
            <a:r>
              <a:rPr lang="en-US" dirty="0" smtClean="0"/>
              <a:t>Two approaches:</a:t>
            </a:r>
          </a:p>
          <a:p>
            <a:pPr marL="514350" indent="-514350">
              <a:buFont typeface="+mj-lt"/>
              <a:buAutoNum type="arabicPeriod"/>
            </a:pPr>
            <a:r>
              <a:rPr lang="en-US" dirty="0" smtClean="0"/>
              <a:t>Trial and Error</a:t>
            </a:r>
          </a:p>
          <a:p>
            <a:pPr marL="514350" indent="-514350">
              <a:buFont typeface="+mj-lt"/>
              <a:buAutoNum type="arabicPeriod"/>
            </a:pPr>
            <a:r>
              <a:rPr lang="en-US" dirty="0" smtClean="0"/>
              <a:t>Solve for the “breakpoint” (can do this when there are 2 states of nature)</a:t>
            </a:r>
            <a:endParaRPr lang="en-US" dirty="0"/>
          </a:p>
        </p:txBody>
      </p:sp>
    </p:spTree>
    <p:extLst>
      <p:ext uri="{BB962C8B-B14F-4D97-AF65-F5344CB8AC3E}">
        <p14:creationId xmlns:p14="http://schemas.microsoft.com/office/powerpoint/2010/main" val="2345905439"/>
      </p:ext>
    </p:extLst>
  </p:cSld>
  <p:clrMapOvr>
    <a:masterClrMapping/>
  </p:clrMapOvr>
  <p:transition>
    <p:zoom/>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smtClean="0"/>
              <a:t>Payoff Table </a:t>
            </a:r>
          </a:p>
        </p:txBody>
      </p:sp>
      <p:graphicFrame>
        <p:nvGraphicFramePr>
          <p:cNvPr id="157865" name="Group 169"/>
          <p:cNvGraphicFramePr>
            <a:graphicFrameLocks noGrp="1"/>
          </p:cNvGraphicFramePr>
          <p:nvPr>
            <p:ph idx="1"/>
            <p:extLst>
              <p:ext uri="{D42A27DB-BD31-4B8C-83A1-F6EECF244321}">
                <p14:modId xmlns:p14="http://schemas.microsoft.com/office/powerpoint/2010/main" val="2154558249"/>
              </p:ext>
            </p:extLst>
          </p:nvPr>
        </p:nvGraphicFramePr>
        <p:xfrm>
          <a:off x="666750" y="1600200"/>
          <a:ext cx="7849456" cy="5302839"/>
        </p:xfrm>
        <a:graphic>
          <a:graphicData uri="http://schemas.openxmlformats.org/drawingml/2006/table">
            <a:tbl>
              <a:tblPr/>
              <a:tblGrid>
                <a:gridCol w="1820027"/>
                <a:gridCol w="1508305"/>
                <a:gridCol w="1619906"/>
                <a:gridCol w="1614487"/>
                <a:gridCol w="1286731"/>
              </a:tblGrid>
              <a:tr h="108599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0" i="0" u="none" strike="noStrike" cap="none" normalizeH="0" baseline="0" dirty="0" smtClean="0">
                          <a:ln>
                            <a:noFill/>
                          </a:ln>
                          <a:solidFill>
                            <a:schemeClr val="tx1"/>
                          </a:solidFill>
                          <a:effectLst/>
                          <a:latin typeface="Arial" charset="0"/>
                        </a:rPr>
                        <a:t>MCF of gas</a:t>
                      </a:r>
                      <a:r>
                        <a:rPr kumimoji="0" lang="en-US" sz="2000" b="0" i="0" u="none" strike="noStrike" cap="none" normalizeH="0" baseline="0" dirty="0" smtClean="0">
                          <a:ln>
                            <a:noFill/>
                          </a:ln>
                          <a:solidFill>
                            <a:schemeClr val="tx1"/>
                          </a:solidFill>
                          <a:effectLst/>
                          <a:latin typeface="Arial" charset="0"/>
                          <a:sym typeface="Wingdings" pitchFamily="2" charset="2"/>
                        </a:rPr>
                        <a:t></a:t>
                      </a:r>
                    </a:p>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2000" b="0" i="0" u="none" strike="noStrike" cap="none" normalizeH="0" baseline="0" dirty="0" smtClean="0">
                        <a:ln>
                          <a:noFill/>
                        </a:ln>
                        <a:solidFill>
                          <a:schemeClr val="tx1"/>
                        </a:solidFill>
                        <a:effectLst/>
                        <a:latin typeface="Arial" charset="0"/>
                        <a:sym typeface="Wingdings" pitchFamily="2" charset="2"/>
                      </a:endParaRPr>
                    </a:p>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0" i="0" u="none" strike="noStrike" cap="none" normalizeH="0" baseline="0" dirty="0" smtClean="0">
                          <a:ln>
                            <a:noFill/>
                          </a:ln>
                          <a:solidFill>
                            <a:schemeClr val="tx1"/>
                          </a:solidFill>
                          <a:effectLst/>
                          <a:latin typeface="Arial" charset="0"/>
                          <a:sym typeface="Wingdings" pitchFamily="2" charset="2"/>
                        </a:rPr>
                        <a:t>Probability</a:t>
                      </a:r>
                      <a:endParaRPr kumimoji="0" lang="en-US" sz="2000" b="0" i="0" u="none" strike="noStrike" cap="none" normalizeH="0" baseline="0" dirty="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0" i="0" u="none" strike="noStrike" cap="none" normalizeH="0" baseline="0" dirty="0" smtClean="0">
                          <a:ln>
                            <a:noFill/>
                          </a:ln>
                          <a:solidFill>
                            <a:schemeClr val="tx1"/>
                          </a:solidFill>
                          <a:effectLst/>
                          <a:latin typeface="Arial" charset="0"/>
                        </a:rPr>
                        <a:t>Decision </a:t>
                      </a:r>
                      <a:r>
                        <a:rPr kumimoji="0" lang="en-US" sz="2400" b="0" i="0" u="none" strike="noStrike" cap="none" normalizeH="0" baseline="0" dirty="0" smtClean="0">
                          <a:ln>
                            <a:noFill/>
                          </a:ln>
                          <a:solidFill>
                            <a:schemeClr val="tx1"/>
                          </a:solidFill>
                          <a:effectLst/>
                          <a:latin typeface="Arial" charset="0"/>
                          <a:cs typeface="Arial" charset="0"/>
                        </a:rPr>
                        <a:t>↓</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5 million</a:t>
                      </a:r>
                    </a:p>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(s1)        .1</a:t>
                      </a:r>
                    </a:p>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24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lumMod val="1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3.5 million</a:t>
                      </a:r>
                    </a:p>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(s2)       .15</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lumMod val="1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2.5 million</a:t>
                      </a:r>
                    </a:p>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(s3)      </a:t>
                      </a:r>
                      <a:r>
                        <a:rPr kumimoji="0" lang="en-US" sz="2400" b="0" i="0" u="none" strike="noStrike" cap="none" normalizeH="0" baseline="0" dirty="0" smtClean="0">
                          <a:ln>
                            <a:noFill/>
                          </a:ln>
                          <a:solidFill>
                            <a:schemeClr val="tx1"/>
                          </a:solidFill>
                          <a:effectLst/>
                          <a:latin typeface="Arial" charset="0"/>
                        </a:rPr>
                        <a:t>    p</a:t>
                      </a:r>
                      <a:endParaRPr kumimoji="0" lang="en-US" sz="24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0</a:t>
                      </a:r>
                    </a:p>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(s4)    </a:t>
                      </a:r>
                      <a:r>
                        <a:rPr kumimoji="0" lang="en-US" sz="2400" b="0" i="0" u="none" strike="noStrike" cap="none" normalizeH="0" baseline="0" dirty="0" smtClean="0">
                          <a:ln>
                            <a:noFill/>
                          </a:ln>
                          <a:solidFill>
                            <a:schemeClr val="tx1"/>
                          </a:solidFill>
                          <a:effectLst/>
                          <a:latin typeface="Arial" charset="0"/>
                        </a:rPr>
                        <a:t>1-p</a:t>
                      </a:r>
                      <a:endParaRPr kumimoji="0" lang="en-US" sz="24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1078311">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Drill</a:t>
                      </a:r>
                    </a:p>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(d1)</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$16.5 million</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lumMod val="1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$9.75 million</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lumMod val="1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$5.25 million</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$-5 million</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1202142">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0" i="0" u="none" strike="noStrike" cap="none" normalizeH="0" baseline="0" dirty="0" err="1" smtClean="0">
                          <a:ln>
                            <a:noFill/>
                          </a:ln>
                          <a:solidFill>
                            <a:schemeClr val="tx1"/>
                          </a:solidFill>
                          <a:effectLst/>
                          <a:latin typeface="Arial" charset="0"/>
                        </a:rPr>
                        <a:t>Uncond</a:t>
                      </a:r>
                      <a:r>
                        <a:rPr kumimoji="0" lang="en-US" sz="2400" b="0" i="0" u="none" strike="noStrike" cap="none" normalizeH="0" baseline="0" dirty="0" smtClean="0">
                          <a:ln>
                            <a:noFill/>
                          </a:ln>
                          <a:solidFill>
                            <a:schemeClr val="tx1"/>
                          </a:solidFill>
                          <a:effectLst/>
                          <a:latin typeface="Arial" charset="0"/>
                        </a:rPr>
                        <a:t>. Lease</a:t>
                      </a:r>
                    </a:p>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(d2)</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$.5 million</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lumMod val="1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$.5 million</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lumMod val="1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$.5 million</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$.5 million</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1202142">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Cond. Lease</a:t>
                      </a:r>
                    </a:p>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(d3)</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$11.25 million</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lumMod val="1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$7.875 million</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lumMod val="1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pic>
        <p:nvPicPr>
          <p:cNvPr id="132" name="Picture 2" descr="C:\Users\Ellen\AppData\Local\Microsoft\Windows\Temporary Internet Files\Content.IE5\44YXD3SU\MC900340840[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35879" y="147170"/>
            <a:ext cx="1166426" cy="11664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1808728"/>
      </p:ext>
    </p:extLst>
  </p:cSld>
  <p:clrMapOvr>
    <a:masterClrMapping/>
  </p:clrMapOvr>
  <p:transition>
    <p:zoom/>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Sensitivity </a:t>
            </a:r>
            <a:r>
              <a:rPr lang="en-US" dirty="0" smtClean="0"/>
              <a:t>Analysis (for probabilities) </a:t>
            </a:r>
            <a:endParaRPr lang="en-US" dirty="0"/>
          </a:p>
        </p:txBody>
      </p:sp>
      <p:sp>
        <p:nvSpPr>
          <p:cNvPr id="3" name="Content Placeholder 2"/>
          <p:cNvSpPr>
            <a:spLocks noGrp="1"/>
          </p:cNvSpPr>
          <p:nvPr>
            <p:ph idx="1"/>
          </p:nvPr>
        </p:nvSpPr>
        <p:spPr/>
        <p:txBody>
          <a:bodyPr/>
          <a:lstStyle/>
          <a:p>
            <a:r>
              <a:rPr lang="en-US" dirty="0" smtClean="0"/>
              <a:t>Suppose the only states are S3 and S4</a:t>
            </a:r>
          </a:p>
          <a:p>
            <a:r>
              <a:rPr lang="en-US" dirty="0" smtClean="0"/>
              <a:t>Let p represent the probability of S3</a:t>
            </a:r>
          </a:p>
          <a:p>
            <a:r>
              <a:rPr lang="en-US" dirty="0" smtClean="0"/>
              <a:t>Then:</a:t>
            </a:r>
          </a:p>
          <a:p>
            <a:pPr lvl="1"/>
            <a:r>
              <a:rPr lang="en-US" dirty="0" smtClean="0"/>
              <a:t>EV(D1) = p(5,250,000) + (1-p)(-5,000,000)</a:t>
            </a:r>
          </a:p>
          <a:p>
            <a:pPr marL="457200" lvl="1" indent="0">
              <a:buNone/>
            </a:pPr>
            <a:r>
              <a:rPr lang="en-US" dirty="0" smtClean="0"/>
              <a:t>		  = 10,250,000p - 5,000,000</a:t>
            </a:r>
          </a:p>
          <a:p>
            <a:pPr lvl="1"/>
            <a:r>
              <a:rPr lang="en-US" dirty="0" smtClean="0"/>
              <a:t>EV(D2) = p(500,000) + (1-p)(500,000)</a:t>
            </a:r>
          </a:p>
          <a:p>
            <a:pPr marL="457200" lvl="1" indent="0">
              <a:buNone/>
            </a:pPr>
            <a:r>
              <a:rPr lang="en-US" dirty="0"/>
              <a:t>	</a:t>
            </a:r>
            <a:r>
              <a:rPr lang="en-US" dirty="0" smtClean="0"/>
              <a:t>	 = 500,000</a:t>
            </a:r>
          </a:p>
          <a:p>
            <a:pPr lvl="1"/>
            <a:r>
              <a:rPr lang="en-US" dirty="0" smtClean="0"/>
              <a:t>EV(D3) = p(0) + (1-p)(0)</a:t>
            </a:r>
          </a:p>
          <a:p>
            <a:pPr marL="457200" lvl="1" indent="0">
              <a:buNone/>
            </a:pPr>
            <a:r>
              <a:rPr lang="en-US" dirty="0"/>
              <a:t>	</a:t>
            </a:r>
            <a:r>
              <a:rPr lang="en-US" dirty="0" smtClean="0"/>
              <a:t>	 = 0</a:t>
            </a:r>
          </a:p>
          <a:p>
            <a:r>
              <a:rPr lang="en-US" dirty="0" smtClean="0"/>
              <a:t>For low values of p, which decision is best?</a:t>
            </a:r>
            <a:endParaRPr lang="en-US" dirty="0"/>
          </a:p>
        </p:txBody>
      </p:sp>
    </p:spTree>
    <p:extLst>
      <p:ext uri="{BB962C8B-B14F-4D97-AF65-F5344CB8AC3E}">
        <p14:creationId xmlns:p14="http://schemas.microsoft.com/office/powerpoint/2010/main" val="2780556675"/>
      </p:ext>
    </p:extLst>
  </p:cSld>
  <p:clrMapOvr>
    <a:masterClrMapping/>
  </p:clrMapOvr>
  <p:transition>
    <p:zoom/>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Sensitivity </a:t>
            </a:r>
            <a:r>
              <a:rPr lang="en-US" dirty="0" smtClean="0"/>
              <a:t>Analysis (for probabilities)</a:t>
            </a:r>
            <a:endParaRPr lang="en-US" dirty="0"/>
          </a:p>
        </p:txBody>
      </p:sp>
      <p:sp>
        <p:nvSpPr>
          <p:cNvPr id="3" name="Content Placeholder 2"/>
          <p:cNvSpPr>
            <a:spLocks noGrp="1"/>
          </p:cNvSpPr>
          <p:nvPr>
            <p:ph idx="1"/>
          </p:nvPr>
        </p:nvSpPr>
        <p:spPr/>
        <p:txBody>
          <a:bodyPr/>
          <a:lstStyle/>
          <a:p>
            <a:r>
              <a:rPr lang="en-US" dirty="0" smtClean="0"/>
              <a:t>We can graph EV(D1), EV(D2), and EV(D3) as functions of p:</a:t>
            </a:r>
          </a:p>
          <a:p>
            <a:pPr marL="0" indent="0">
              <a:buNone/>
            </a:pPr>
            <a:endParaRPr lang="en-US" dirty="0"/>
          </a:p>
        </p:txBody>
      </p:sp>
    </p:spTree>
    <p:extLst>
      <p:ext uri="{BB962C8B-B14F-4D97-AF65-F5344CB8AC3E}">
        <p14:creationId xmlns:p14="http://schemas.microsoft.com/office/powerpoint/2010/main" val="2786502415"/>
      </p:ext>
    </p:extLst>
  </p:cSld>
  <p:clrMapOvr>
    <a:masterClrMapping/>
  </p:clrMapOvr>
  <p:transition>
    <p:zoom/>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7813"/>
            <a:ext cx="7772400" cy="868816"/>
          </a:xfrm>
        </p:spPr>
        <p:txBody>
          <a:bodyPr/>
          <a:lstStyle/>
          <a:p>
            <a:r>
              <a:rPr lang="en-US" dirty="0" smtClean="0"/>
              <a:t>Sensitivity </a:t>
            </a:r>
            <a:r>
              <a:rPr lang="en-US" dirty="0" smtClean="0"/>
              <a:t>Analysis (for probabilities)</a:t>
            </a:r>
            <a:endParaRPr lang="en-US" dirty="0"/>
          </a:p>
        </p:txBody>
      </p:sp>
      <p:cxnSp>
        <p:nvCxnSpPr>
          <p:cNvPr id="7" name="Straight Connector 6"/>
          <p:cNvCxnSpPr/>
          <p:nvPr/>
        </p:nvCxnSpPr>
        <p:spPr bwMode="auto">
          <a:xfrm>
            <a:off x="1436914" y="3810000"/>
            <a:ext cx="6937829" cy="0"/>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9" name="Straight Connector 8"/>
          <p:cNvCxnSpPr/>
          <p:nvPr/>
        </p:nvCxnSpPr>
        <p:spPr bwMode="auto">
          <a:xfrm>
            <a:off x="2423885" y="1894114"/>
            <a:ext cx="0" cy="4550229"/>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13" name="Straight Connector 12"/>
          <p:cNvCxnSpPr/>
          <p:nvPr/>
        </p:nvCxnSpPr>
        <p:spPr bwMode="auto">
          <a:xfrm>
            <a:off x="8180451" y="3776951"/>
            <a:ext cx="3630" cy="207612"/>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17" name="Straight Connector 16"/>
          <p:cNvCxnSpPr/>
          <p:nvPr/>
        </p:nvCxnSpPr>
        <p:spPr bwMode="auto">
          <a:xfrm>
            <a:off x="3270994" y="3803133"/>
            <a:ext cx="0" cy="181429"/>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19" name="Straight Connector 18"/>
          <p:cNvCxnSpPr/>
          <p:nvPr/>
        </p:nvCxnSpPr>
        <p:spPr bwMode="auto">
          <a:xfrm>
            <a:off x="4499265" y="3824906"/>
            <a:ext cx="0" cy="181428"/>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20" name="Straight Connector 19"/>
          <p:cNvCxnSpPr/>
          <p:nvPr/>
        </p:nvCxnSpPr>
        <p:spPr bwMode="auto">
          <a:xfrm>
            <a:off x="5727536" y="3803133"/>
            <a:ext cx="0" cy="181430"/>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21" name="Straight Connector 20"/>
          <p:cNvCxnSpPr/>
          <p:nvPr/>
        </p:nvCxnSpPr>
        <p:spPr bwMode="auto">
          <a:xfrm>
            <a:off x="6955807" y="3803133"/>
            <a:ext cx="0" cy="181430"/>
          </a:xfrm>
          <a:prstGeom prst="line">
            <a:avLst/>
          </a:prstGeom>
          <a:solidFill>
            <a:schemeClr val="accent1"/>
          </a:solidFill>
          <a:ln w="12700" cap="flat" cmpd="sng" algn="ctr">
            <a:solidFill>
              <a:schemeClr val="tx1"/>
            </a:solidFill>
            <a:prstDash val="solid"/>
            <a:round/>
            <a:headEnd type="none" w="sm" len="sm"/>
            <a:tailEnd type="none" w="sm" len="sm"/>
          </a:ln>
          <a:effectLst/>
        </p:spPr>
      </p:cxnSp>
      <p:sp>
        <p:nvSpPr>
          <p:cNvPr id="22" name="TextBox 21"/>
          <p:cNvSpPr txBox="1"/>
          <p:nvPr/>
        </p:nvSpPr>
        <p:spPr>
          <a:xfrm>
            <a:off x="8469086" y="4411292"/>
            <a:ext cx="493486" cy="369332"/>
          </a:xfrm>
          <a:prstGeom prst="rect">
            <a:avLst/>
          </a:prstGeom>
          <a:noFill/>
        </p:spPr>
        <p:txBody>
          <a:bodyPr wrap="square" rtlCol="0">
            <a:spAutoFit/>
          </a:bodyPr>
          <a:lstStyle/>
          <a:p>
            <a:r>
              <a:rPr lang="en-US" dirty="0" smtClean="0"/>
              <a:t>p</a:t>
            </a:r>
            <a:endParaRPr lang="en-US" dirty="0"/>
          </a:p>
        </p:txBody>
      </p:sp>
      <p:sp>
        <p:nvSpPr>
          <p:cNvPr id="23" name="TextBox 22"/>
          <p:cNvSpPr txBox="1"/>
          <p:nvPr/>
        </p:nvSpPr>
        <p:spPr>
          <a:xfrm>
            <a:off x="1335314" y="1915886"/>
            <a:ext cx="798286" cy="369332"/>
          </a:xfrm>
          <a:prstGeom prst="rect">
            <a:avLst/>
          </a:prstGeom>
          <a:noFill/>
        </p:spPr>
        <p:txBody>
          <a:bodyPr wrap="square" rtlCol="0">
            <a:spAutoFit/>
          </a:bodyPr>
          <a:lstStyle/>
          <a:p>
            <a:r>
              <a:rPr lang="en-US" dirty="0" smtClean="0"/>
              <a:t>EV</a:t>
            </a:r>
            <a:endParaRPr lang="en-US" dirty="0"/>
          </a:p>
        </p:txBody>
      </p:sp>
      <p:cxnSp>
        <p:nvCxnSpPr>
          <p:cNvPr id="27" name="Straight Connector 26"/>
          <p:cNvCxnSpPr/>
          <p:nvPr/>
        </p:nvCxnSpPr>
        <p:spPr bwMode="auto">
          <a:xfrm>
            <a:off x="2205396" y="5345016"/>
            <a:ext cx="362857" cy="0"/>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28" name="Straight Connector 27"/>
          <p:cNvCxnSpPr/>
          <p:nvPr/>
        </p:nvCxnSpPr>
        <p:spPr bwMode="auto">
          <a:xfrm>
            <a:off x="2232523" y="4411292"/>
            <a:ext cx="362857" cy="0"/>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29" name="Straight Connector 28"/>
          <p:cNvCxnSpPr/>
          <p:nvPr/>
        </p:nvCxnSpPr>
        <p:spPr bwMode="auto">
          <a:xfrm>
            <a:off x="2232522" y="4128495"/>
            <a:ext cx="362857" cy="0"/>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30" name="Straight Connector 29"/>
          <p:cNvCxnSpPr/>
          <p:nvPr/>
        </p:nvCxnSpPr>
        <p:spPr bwMode="auto">
          <a:xfrm>
            <a:off x="2102991" y="3810000"/>
            <a:ext cx="362857" cy="0"/>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31" name="Straight Connector 30"/>
          <p:cNvCxnSpPr/>
          <p:nvPr/>
        </p:nvCxnSpPr>
        <p:spPr bwMode="auto">
          <a:xfrm>
            <a:off x="2284419" y="3057763"/>
            <a:ext cx="362857" cy="0"/>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32" name="Straight Connector 31"/>
          <p:cNvCxnSpPr/>
          <p:nvPr/>
        </p:nvCxnSpPr>
        <p:spPr bwMode="auto">
          <a:xfrm>
            <a:off x="2286000" y="2743200"/>
            <a:ext cx="362857" cy="0"/>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33" name="Straight Connector 32"/>
          <p:cNvCxnSpPr/>
          <p:nvPr/>
        </p:nvCxnSpPr>
        <p:spPr bwMode="auto">
          <a:xfrm>
            <a:off x="2286000" y="2438400"/>
            <a:ext cx="362857" cy="0"/>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35" name="Straight Connector 34"/>
          <p:cNvCxnSpPr/>
          <p:nvPr/>
        </p:nvCxnSpPr>
        <p:spPr bwMode="auto">
          <a:xfrm>
            <a:off x="2386824" y="3574474"/>
            <a:ext cx="5835519" cy="1"/>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40" name="Straight Connector 39"/>
          <p:cNvCxnSpPr/>
          <p:nvPr/>
        </p:nvCxnSpPr>
        <p:spPr bwMode="auto">
          <a:xfrm>
            <a:off x="1734457" y="3810000"/>
            <a:ext cx="6734629" cy="0"/>
          </a:xfrm>
          <a:prstGeom prst="line">
            <a:avLst/>
          </a:prstGeom>
          <a:solidFill>
            <a:schemeClr val="accent1"/>
          </a:solidFill>
          <a:ln w="12700" cap="flat" cmpd="sng" algn="ctr">
            <a:solidFill>
              <a:schemeClr val="tx1"/>
            </a:solidFill>
            <a:prstDash val="solid"/>
            <a:round/>
            <a:headEnd type="none" w="sm" len="sm"/>
            <a:tailEnd type="none" w="sm" len="sm"/>
          </a:ln>
          <a:effectLst/>
        </p:spPr>
      </p:cxnSp>
      <p:sp>
        <p:nvSpPr>
          <p:cNvPr id="50" name="TextBox 49"/>
          <p:cNvSpPr txBox="1"/>
          <p:nvPr/>
        </p:nvSpPr>
        <p:spPr>
          <a:xfrm>
            <a:off x="6478813" y="2285218"/>
            <a:ext cx="1204686" cy="369332"/>
          </a:xfrm>
          <a:prstGeom prst="rect">
            <a:avLst/>
          </a:prstGeom>
          <a:noFill/>
        </p:spPr>
        <p:txBody>
          <a:bodyPr wrap="square" rtlCol="0">
            <a:spAutoFit/>
          </a:bodyPr>
          <a:lstStyle/>
          <a:p>
            <a:r>
              <a:rPr lang="en-US" dirty="0" smtClean="0"/>
              <a:t>EV(D1)</a:t>
            </a:r>
            <a:endParaRPr lang="en-US" dirty="0"/>
          </a:p>
        </p:txBody>
      </p:sp>
      <p:sp>
        <p:nvSpPr>
          <p:cNvPr id="51" name="TextBox 50"/>
          <p:cNvSpPr txBox="1"/>
          <p:nvPr/>
        </p:nvSpPr>
        <p:spPr>
          <a:xfrm>
            <a:off x="7127461" y="3891676"/>
            <a:ext cx="1204686" cy="369332"/>
          </a:xfrm>
          <a:prstGeom prst="rect">
            <a:avLst/>
          </a:prstGeom>
          <a:noFill/>
        </p:spPr>
        <p:txBody>
          <a:bodyPr wrap="square" rtlCol="0">
            <a:spAutoFit/>
          </a:bodyPr>
          <a:lstStyle/>
          <a:p>
            <a:r>
              <a:rPr lang="en-US" dirty="0" smtClean="0"/>
              <a:t>EV(D3)</a:t>
            </a:r>
            <a:endParaRPr lang="en-US" dirty="0"/>
          </a:p>
        </p:txBody>
      </p:sp>
      <p:sp>
        <p:nvSpPr>
          <p:cNvPr id="52" name="TextBox 51"/>
          <p:cNvSpPr txBox="1"/>
          <p:nvPr/>
        </p:nvSpPr>
        <p:spPr>
          <a:xfrm>
            <a:off x="7081156" y="3044415"/>
            <a:ext cx="1204686" cy="369332"/>
          </a:xfrm>
          <a:prstGeom prst="rect">
            <a:avLst/>
          </a:prstGeom>
          <a:noFill/>
        </p:spPr>
        <p:txBody>
          <a:bodyPr wrap="square" rtlCol="0">
            <a:spAutoFit/>
          </a:bodyPr>
          <a:lstStyle/>
          <a:p>
            <a:r>
              <a:rPr lang="en-US" dirty="0" smtClean="0"/>
              <a:t>EV(D2)</a:t>
            </a:r>
            <a:endParaRPr lang="en-US" dirty="0"/>
          </a:p>
        </p:txBody>
      </p:sp>
      <p:sp>
        <p:nvSpPr>
          <p:cNvPr id="54" name="TextBox 53"/>
          <p:cNvSpPr txBox="1"/>
          <p:nvPr/>
        </p:nvSpPr>
        <p:spPr>
          <a:xfrm>
            <a:off x="7995394" y="3984562"/>
            <a:ext cx="348343" cy="369332"/>
          </a:xfrm>
          <a:prstGeom prst="rect">
            <a:avLst/>
          </a:prstGeom>
          <a:noFill/>
        </p:spPr>
        <p:txBody>
          <a:bodyPr wrap="square" rtlCol="0">
            <a:spAutoFit/>
          </a:bodyPr>
          <a:lstStyle/>
          <a:p>
            <a:r>
              <a:rPr lang="en-US" dirty="0" smtClean="0"/>
              <a:t>1</a:t>
            </a:r>
            <a:endParaRPr lang="en-US" dirty="0"/>
          </a:p>
        </p:txBody>
      </p:sp>
      <p:sp>
        <p:nvSpPr>
          <p:cNvPr id="55" name="TextBox 54"/>
          <p:cNvSpPr txBox="1"/>
          <p:nvPr/>
        </p:nvSpPr>
        <p:spPr>
          <a:xfrm>
            <a:off x="6781635" y="3984562"/>
            <a:ext cx="459016" cy="369332"/>
          </a:xfrm>
          <a:prstGeom prst="rect">
            <a:avLst/>
          </a:prstGeom>
          <a:noFill/>
        </p:spPr>
        <p:txBody>
          <a:bodyPr wrap="square" rtlCol="0">
            <a:spAutoFit/>
          </a:bodyPr>
          <a:lstStyle/>
          <a:p>
            <a:r>
              <a:rPr lang="en-US" dirty="0" smtClean="0"/>
              <a:t>.8</a:t>
            </a:r>
            <a:endParaRPr lang="en-US" dirty="0"/>
          </a:p>
        </p:txBody>
      </p:sp>
      <p:sp>
        <p:nvSpPr>
          <p:cNvPr id="56" name="TextBox 55"/>
          <p:cNvSpPr txBox="1"/>
          <p:nvPr/>
        </p:nvSpPr>
        <p:spPr>
          <a:xfrm>
            <a:off x="5553364" y="3984562"/>
            <a:ext cx="497116" cy="369332"/>
          </a:xfrm>
          <a:prstGeom prst="rect">
            <a:avLst/>
          </a:prstGeom>
          <a:noFill/>
        </p:spPr>
        <p:txBody>
          <a:bodyPr wrap="square" rtlCol="0">
            <a:spAutoFit/>
          </a:bodyPr>
          <a:lstStyle/>
          <a:p>
            <a:r>
              <a:rPr lang="en-US" dirty="0" smtClean="0"/>
              <a:t>.6</a:t>
            </a:r>
            <a:endParaRPr lang="en-US" dirty="0"/>
          </a:p>
        </p:txBody>
      </p:sp>
      <p:sp>
        <p:nvSpPr>
          <p:cNvPr id="57" name="TextBox 56"/>
          <p:cNvSpPr txBox="1"/>
          <p:nvPr/>
        </p:nvSpPr>
        <p:spPr>
          <a:xfrm>
            <a:off x="4325093" y="3984562"/>
            <a:ext cx="390072" cy="369332"/>
          </a:xfrm>
          <a:prstGeom prst="rect">
            <a:avLst/>
          </a:prstGeom>
          <a:noFill/>
        </p:spPr>
        <p:txBody>
          <a:bodyPr wrap="square" rtlCol="0">
            <a:spAutoFit/>
          </a:bodyPr>
          <a:lstStyle/>
          <a:p>
            <a:r>
              <a:rPr lang="en-US" dirty="0" smtClean="0"/>
              <a:t>.4</a:t>
            </a:r>
            <a:endParaRPr lang="en-US" dirty="0"/>
          </a:p>
        </p:txBody>
      </p:sp>
      <p:sp>
        <p:nvSpPr>
          <p:cNvPr id="58" name="TextBox 57"/>
          <p:cNvSpPr txBox="1"/>
          <p:nvPr/>
        </p:nvSpPr>
        <p:spPr>
          <a:xfrm>
            <a:off x="3191165" y="3984562"/>
            <a:ext cx="464457" cy="369332"/>
          </a:xfrm>
          <a:prstGeom prst="rect">
            <a:avLst/>
          </a:prstGeom>
          <a:noFill/>
        </p:spPr>
        <p:txBody>
          <a:bodyPr wrap="square" rtlCol="0">
            <a:spAutoFit/>
          </a:bodyPr>
          <a:lstStyle/>
          <a:p>
            <a:r>
              <a:rPr lang="en-US" dirty="0" smtClean="0"/>
              <a:t>.2</a:t>
            </a:r>
            <a:endParaRPr lang="en-US" dirty="0"/>
          </a:p>
        </p:txBody>
      </p:sp>
      <p:cxnSp>
        <p:nvCxnSpPr>
          <p:cNvPr id="64" name="Straight Connector 63"/>
          <p:cNvCxnSpPr/>
          <p:nvPr/>
        </p:nvCxnSpPr>
        <p:spPr bwMode="auto">
          <a:xfrm flipV="1">
            <a:off x="2423885" y="2100557"/>
            <a:ext cx="5908262" cy="3261152"/>
          </a:xfrm>
          <a:prstGeom prst="line">
            <a:avLst/>
          </a:prstGeom>
          <a:ln>
            <a:headEnd type="none" w="sm" len="sm"/>
            <a:tailEnd type="none" w="sm" len="sm"/>
          </a:ln>
        </p:spPr>
        <p:style>
          <a:lnRef idx="1">
            <a:schemeClr val="accent4"/>
          </a:lnRef>
          <a:fillRef idx="0">
            <a:schemeClr val="accent4"/>
          </a:fillRef>
          <a:effectRef idx="0">
            <a:schemeClr val="accent4"/>
          </a:effectRef>
          <a:fontRef idx="minor">
            <a:schemeClr val="tx1"/>
          </a:fontRef>
        </p:style>
      </p:cxnSp>
      <p:cxnSp>
        <p:nvCxnSpPr>
          <p:cNvPr id="15" name="Straight Connector 14"/>
          <p:cNvCxnSpPr/>
          <p:nvPr/>
        </p:nvCxnSpPr>
        <p:spPr bwMode="auto">
          <a:xfrm>
            <a:off x="2465848" y="3574474"/>
            <a:ext cx="3212865" cy="0"/>
          </a:xfrm>
          <a:prstGeom prst="line">
            <a:avLst/>
          </a:prstGeom>
          <a:ln>
            <a:headEnd type="none" w="sm" len="sm"/>
            <a:tailEnd type="none" w="sm" len="sm"/>
          </a:ln>
        </p:spPr>
        <p:style>
          <a:lnRef idx="2">
            <a:schemeClr val="accent2"/>
          </a:lnRef>
          <a:fillRef idx="0">
            <a:schemeClr val="accent2"/>
          </a:fillRef>
          <a:effectRef idx="1">
            <a:schemeClr val="accent2"/>
          </a:effectRef>
          <a:fontRef idx="minor">
            <a:schemeClr val="tx1"/>
          </a:fontRef>
        </p:style>
      </p:cxnSp>
      <p:cxnSp>
        <p:nvCxnSpPr>
          <p:cNvPr id="25" name="Straight Connector 24"/>
          <p:cNvCxnSpPr/>
          <p:nvPr/>
        </p:nvCxnSpPr>
        <p:spPr bwMode="auto">
          <a:xfrm flipH="1">
            <a:off x="5678713" y="2100552"/>
            <a:ext cx="2607129" cy="1473922"/>
          </a:xfrm>
          <a:prstGeom prst="line">
            <a:avLst/>
          </a:prstGeom>
          <a:ln>
            <a:headEnd type="none" w="sm" len="sm"/>
            <a:tailEnd type="none" w="sm" len="sm"/>
          </a:ln>
        </p:spPr>
        <p:style>
          <a:lnRef idx="2">
            <a:schemeClr val="accent2"/>
          </a:lnRef>
          <a:fillRef idx="0">
            <a:schemeClr val="accent2"/>
          </a:fillRef>
          <a:effectRef idx="1">
            <a:schemeClr val="accent2"/>
          </a:effectRef>
          <a:fontRef idx="minor">
            <a:schemeClr val="tx1"/>
          </a:fontRef>
        </p:style>
      </p:cxnSp>
      <p:cxnSp>
        <p:nvCxnSpPr>
          <p:cNvPr id="34" name="Straight Connector 33"/>
          <p:cNvCxnSpPr/>
          <p:nvPr/>
        </p:nvCxnSpPr>
        <p:spPr bwMode="auto">
          <a:xfrm>
            <a:off x="2209800" y="4724400"/>
            <a:ext cx="362857" cy="0"/>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36" name="Straight Connector 35"/>
          <p:cNvCxnSpPr/>
          <p:nvPr/>
        </p:nvCxnSpPr>
        <p:spPr bwMode="auto">
          <a:xfrm>
            <a:off x="2209800" y="5029200"/>
            <a:ext cx="362857" cy="0"/>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37" name="Straight Connector 36"/>
          <p:cNvCxnSpPr/>
          <p:nvPr/>
        </p:nvCxnSpPr>
        <p:spPr bwMode="auto">
          <a:xfrm>
            <a:off x="2286000" y="2133600"/>
            <a:ext cx="362857" cy="0"/>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38" name="Straight Connector 37"/>
          <p:cNvCxnSpPr/>
          <p:nvPr/>
        </p:nvCxnSpPr>
        <p:spPr bwMode="auto">
          <a:xfrm>
            <a:off x="2311864" y="3413747"/>
            <a:ext cx="362857" cy="0"/>
          </a:xfrm>
          <a:prstGeom prst="line">
            <a:avLst/>
          </a:prstGeom>
          <a:solidFill>
            <a:schemeClr val="accent1"/>
          </a:solidFill>
          <a:ln w="12700" cap="flat" cmpd="sng" algn="ctr">
            <a:solidFill>
              <a:schemeClr val="tx1"/>
            </a:solidFill>
            <a:prstDash val="solid"/>
            <a:round/>
            <a:headEnd type="none" w="sm" len="sm"/>
            <a:tailEnd type="none" w="sm" len="sm"/>
          </a:ln>
          <a:effectLst/>
        </p:spPr>
      </p:cxnSp>
    </p:spTree>
    <p:extLst>
      <p:ext uri="{BB962C8B-B14F-4D97-AF65-F5344CB8AC3E}">
        <p14:creationId xmlns:p14="http://schemas.microsoft.com/office/powerpoint/2010/main" val="1608598937"/>
      </p:ext>
    </p:extLst>
  </p:cSld>
  <p:clrMapOvr>
    <a:masterClrMapping/>
  </p:clrMapOvr>
  <p:transition>
    <p:zo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smtClean="0"/>
              <a:t>Model Formulation</a:t>
            </a:r>
          </a:p>
        </p:txBody>
      </p:sp>
      <p:sp>
        <p:nvSpPr>
          <p:cNvPr id="9219" name="Rectangle 3"/>
          <p:cNvSpPr>
            <a:spLocks noGrp="1" noChangeArrowheads="1"/>
          </p:cNvSpPr>
          <p:nvPr>
            <p:ph type="body" idx="1"/>
          </p:nvPr>
        </p:nvSpPr>
        <p:spPr/>
        <p:txBody>
          <a:bodyPr/>
          <a:lstStyle/>
          <a:p>
            <a:pPr eaLnBrk="1" hangingPunct="1"/>
            <a:r>
              <a:rPr lang="en-US" smtClean="0"/>
              <a:t>The consequence resulting from a specific combination of a decision alternative and a state of nature is a </a:t>
            </a:r>
            <a:r>
              <a:rPr lang="en-US" u="sng" smtClean="0">
                <a:solidFill>
                  <a:srgbClr val="D9B367"/>
                </a:solidFill>
              </a:rPr>
              <a:t>payoff</a:t>
            </a:r>
            <a:r>
              <a:rPr lang="en-US" smtClean="0"/>
              <a:t>. </a:t>
            </a:r>
            <a:r>
              <a:rPr lang="en-US" smtClean="0">
                <a:solidFill>
                  <a:schemeClr val="hlink"/>
                </a:solidFill>
              </a:rPr>
              <a:t>(denoted v</a:t>
            </a:r>
            <a:r>
              <a:rPr lang="en-US" baseline="-25000" smtClean="0">
                <a:solidFill>
                  <a:schemeClr val="hlink"/>
                </a:solidFill>
                <a:latin typeface="Times New Roman" pitchFamily="18" charset="0"/>
              </a:rPr>
              <a:t>ij</a:t>
            </a:r>
            <a:r>
              <a:rPr lang="en-US" smtClean="0">
                <a:solidFill>
                  <a:schemeClr val="hlink"/>
                </a:solidFill>
              </a:rPr>
              <a:t>)</a:t>
            </a:r>
            <a:endParaRPr lang="en-US" smtClean="0"/>
          </a:p>
          <a:p>
            <a:pPr eaLnBrk="1" hangingPunct="1"/>
            <a:r>
              <a:rPr lang="en-US" smtClean="0"/>
              <a:t>Payoffs can be expressed in terms of </a:t>
            </a:r>
            <a:r>
              <a:rPr lang="en-US" u="sng" smtClean="0"/>
              <a:t>profit</a:t>
            </a:r>
            <a:r>
              <a:rPr lang="en-US" smtClean="0"/>
              <a:t>, </a:t>
            </a:r>
            <a:r>
              <a:rPr lang="en-US" u="sng" smtClean="0"/>
              <a:t>cost</a:t>
            </a:r>
            <a:r>
              <a:rPr lang="en-US" smtClean="0"/>
              <a:t>, </a:t>
            </a:r>
            <a:r>
              <a:rPr lang="en-US" u="sng" smtClean="0"/>
              <a:t>time</a:t>
            </a:r>
            <a:r>
              <a:rPr lang="en-US" smtClean="0"/>
              <a:t>, </a:t>
            </a:r>
            <a:r>
              <a:rPr lang="en-US" u="sng" smtClean="0"/>
              <a:t>distance</a:t>
            </a:r>
            <a:r>
              <a:rPr lang="en-US" smtClean="0"/>
              <a:t> or any other appropriate measure.</a:t>
            </a:r>
          </a:p>
        </p:txBody>
      </p:sp>
    </p:spTree>
  </p:cSld>
  <p:clrMapOvr>
    <a:masterClrMapping/>
  </p:clrMapOvr>
  <p:transition>
    <p:zoom/>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Sensitivity </a:t>
            </a:r>
            <a:r>
              <a:rPr lang="en-US" dirty="0" smtClean="0"/>
              <a:t>Analysis (for probabilities)</a:t>
            </a:r>
            <a:endParaRPr lang="en-US" dirty="0"/>
          </a:p>
        </p:txBody>
      </p:sp>
      <p:sp>
        <p:nvSpPr>
          <p:cNvPr id="3" name="Content Placeholder 2"/>
          <p:cNvSpPr>
            <a:spLocks noGrp="1"/>
          </p:cNvSpPr>
          <p:nvPr>
            <p:ph idx="1"/>
          </p:nvPr>
        </p:nvSpPr>
        <p:spPr/>
        <p:txBody>
          <a:bodyPr/>
          <a:lstStyle/>
          <a:p>
            <a:r>
              <a:rPr lang="en-US" dirty="0" smtClean="0"/>
              <a:t>For what values of p is D2 the optimal decision?</a:t>
            </a:r>
          </a:p>
          <a:p>
            <a:pPr lvl="1"/>
            <a:r>
              <a:rPr lang="en-US" dirty="0" smtClean="0"/>
              <a:t>Set EV(D2) = EV(D1) to find the high end of the interval</a:t>
            </a:r>
          </a:p>
          <a:p>
            <a:pPr lvl="1"/>
            <a:r>
              <a:rPr lang="en-US" dirty="0" smtClean="0"/>
              <a:t>Verify that D2 is best when </a:t>
            </a:r>
            <a:r>
              <a:rPr lang="en-US" dirty="0"/>
              <a:t>0 ≤ </a:t>
            </a:r>
            <a:r>
              <a:rPr lang="en-US" dirty="0" smtClean="0"/>
              <a:t>p </a:t>
            </a:r>
            <a:r>
              <a:rPr lang="en-US" dirty="0" smtClean="0"/>
              <a:t>≤ </a:t>
            </a:r>
            <a:r>
              <a:rPr lang="en-US" dirty="0"/>
              <a:t> </a:t>
            </a:r>
            <a:r>
              <a:rPr lang="en-US" dirty="0" smtClean="0"/>
              <a:t>about .53658</a:t>
            </a:r>
          </a:p>
        </p:txBody>
      </p:sp>
    </p:spTree>
    <p:extLst>
      <p:ext uri="{BB962C8B-B14F-4D97-AF65-F5344CB8AC3E}">
        <p14:creationId xmlns:p14="http://schemas.microsoft.com/office/powerpoint/2010/main" val="2115773500"/>
      </p:ext>
    </p:extLst>
  </p:cSld>
  <p:clrMapOvr>
    <a:masterClrMapping/>
  </p:clrMapOvr>
  <p:transition>
    <p:zoom/>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Sensitivity </a:t>
            </a:r>
            <a:r>
              <a:rPr lang="en-US" dirty="0" smtClean="0"/>
              <a:t>Analysis (for payoffs)</a:t>
            </a:r>
            <a:endParaRPr lang="en-US" dirty="0"/>
          </a:p>
        </p:txBody>
      </p:sp>
      <p:sp>
        <p:nvSpPr>
          <p:cNvPr id="3" name="Content Placeholder 2"/>
          <p:cNvSpPr>
            <a:spLocks noGrp="1"/>
          </p:cNvSpPr>
          <p:nvPr>
            <p:ph idx="1"/>
          </p:nvPr>
        </p:nvSpPr>
        <p:spPr/>
        <p:txBody>
          <a:bodyPr/>
          <a:lstStyle/>
          <a:p>
            <a:r>
              <a:rPr lang="en-US" sz="2400" dirty="0" smtClean="0"/>
              <a:t>Similar calculations may be made to perform sensitivity analysis for the </a:t>
            </a:r>
            <a:r>
              <a:rPr lang="en-US" sz="2400" u="sng" dirty="0" smtClean="0"/>
              <a:t>payoff values</a:t>
            </a:r>
            <a:r>
              <a:rPr lang="en-US" sz="2400" dirty="0" smtClean="0"/>
              <a:t>.</a:t>
            </a:r>
          </a:p>
          <a:p>
            <a:r>
              <a:rPr lang="en-US" sz="2400" b="1" dirty="0" smtClean="0"/>
              <a:t>Example</a:t>
            </a:r>
            <a:r>
              <a:rPr lang="en-US" sz="2400" dirty="0" smtClean="0"/>
              <a:t> (again assuming there are only 2 states): </a:t>
            </a:r>
          </a:p>
          <a:p>
            <a:pPr lvl="1"/>
            <a:r>
              <a:rPr lang="en-US" sz="2000" dirty="0" smtClean="0"/>
              <a:t>Perform sensitivity analysis on the State 3 payoff for D1, assuming </a:t>
            </a:r>
            <a:r>
              <a:rPr lang="en-US" sz="2000" dirty="0" smtClean="0"/>
              <a:t>P(S3) </a:t>
            </a:r>
            <a:r>
              <a:rPr lang="en-US" sz="2000" dirty="0" smtClean="0"/>
              <a:t>= .</a:t>
            </a:r>
            <a:r>
              <a:rPr lang="en-US" sz="2000" dirty="0" smtClean="0"/>
              <a:t>4 (so P(S4) must = .6)</a:t>
            </a:r>
            <a:endParaRPr lang="en-US" sz="2000" dirty="0" smtClean="0"/>
          </a:p>
          <a:p>
            <a:pPr lvl="1"/>
            <a:r>
              <a:rPr lang="en-US" sz="2000" dirty="0" smtClean="0"/>
              <a:t>That is, assuming all other payoff values remain unchanged, </a:t>
            </a:r>
            <a:r>
              <a:rPr lang="en-US" sz="2000" dirty="0" smtClean="0"/>
              <a:t>what </a:t>
            </a:r>
            <a:r>
              <a:rPr lang="en-US" sz="2000" dirty="0" smtClean="0"/>
              <a:t>is the optimal decision for various values of the payoff, V(D2,S1)?</a:t>
            </a:r>
          </a:p>
          <a:p>
            <a:pPr lvl="1"/>
            <a:r>
              <a:rPr lang="en-US" sz="2000" dirty="0" smtClean="0"/>
              <a:t>Verify (on your own) that $8,750,000 is the value at which the best decision changes from D2 to D1.</a:t>
            </a:r>
            <a:endParaRPr lang="en-US" sz="2000" dirty="0"/>
          </a:p>
        </p:txBody>
      </p:sp>
    </p:spTree>
    <p:extLst>
      <p:ext uri="{BB962C8B-B14F-4D97-AF65-F5344CB8AC3E}">
        <p14:creationId xmlns:p14="http://schemas.microsoft.com/office/powerpoint/2010/main" val="485892949"/>
      </p:ext>
    </p:extLst>
  </p:cSld>
  <p:clrMapOvr>
    <a:masterClrMapping/>
  </p:clrMapOvr>
  <p:transition>
    <p:zoom/>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smtClean="0"/>
              <a:t>Payoff Table </a:t>
            </a:r>
          </a:p>
        </p:txBody>
      </p:sp>
      <p:graphicFrame>
        <p:nvGraphicFramePr>
          <p:cNvPr id="157865" name="Group 169"/>
          <p:cNvGraphicFramePr>
            <a:graphicFrameLocks noGrp="1"/>
          </p:cNvGraphicFramePr>
          <p:nvPr>
            <p:ph idx="1"/>
            <p:extLst>
              <p:ext uri="{D42A27DB-BD31-4B8C-83A1-F6EECF244321}">
                <p14:modId xmlns:p14="http://schemas.microsoft.com/office/powerpoint/2010/main" val="1044708684"/>
              </p:ext>
            </p:extLst>
          </p:nvPr>
        </p:nvGraphicFramePr>
        <p:xfrm>
          <a:off x="666750" y="1600200"/>
          <a:ext cx="7849456" cy="5302839"/>
        </p:xfrm>
        <a:graphic>
          <a:graphicData uri="http://schemas.openxmlformats.org/drawingml/2006/table">
            <a:tbl>
              <a:tblPr/>
              <a:tblGrid>
                <a:gridCol w="1820027"/>
                <a:gridCol w="1508305"/>
                <a:gridCol w="1619906"/>
                <a:gridCol w="1614487"/>
                <a:gridCol w="1286731"/>
              </a:tblGrid>
              <a:tr h="108599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0" i="0" u="none" strike="noStrike" cap="none" normalizeH="0" baseline="0" dirty="0" smtClean="0">
                          <a:ln>
                            <a:noFill/>
                          </a:ln>
                          <a:solidFill>
                            <a:schemeClr val="tx1"/>
                          </a:solidFill>
                          <a:effectLst/>
                          <a:latin typeface="Arial" charset="0"/>
                        </a:rPr>
                        <a:t>MCF of gas</a:t>
                      </a:r>
                      <a:r>
                        <a:rPr kumimoji="0" lang="en-US" sz="2000" b="0" i="0" u="none" strike="noStrike" cap="none" normalizeH="0" baseline="0" dirty="0" smtClean="0">
                          <a:ln>
                            <a:noFill/>
                          </a:ln>
                          <a:solidFill>
                            <a:schemeClr val="tx1"/>
                          </a:solidFill>
                          <a:effectLst/>
                          <a:latin typeface="Arial" charset="0"/>
                          <a:sym typeface="Wingdings" pitchFamily="2" charset="2"/>
                        </a:rPr>
                        <a:t></a:t>
                      </a:r>
                    </a:p>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2000" b="0" i="0" u="none" strike="noStrike" cap="none" normalizeH="0" baseline="0" dirty="0" smtClean="0">
                        <a:ln>
                          <a:noFill/>
                        </a:ln>
                        <a:solidFill>
                          <a:schemeClr val="tx1"/>
                        </a:solidFill>
                        <a:effectLst/>
                        <a:latin typeface="Arial" charset="0"/>
                        <a:sym typeface="Wingdings" pitchFamily="2" charset="2"/>
                      </a:endParaRPr>
                    </a:p>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0" i="0" u="none" strike="noStrike" cap="none" normalizeH="0" baseline="0" dirty="0" smtClean="0">
                          <a:ln>
                            <a:noFill/>
                          </a:ln>
                          <a:solidFill>
                            <a:schemeClr val="tx1"/>
                          </a:solidFill>
                          <a:effectLst/>
                          <a:latin typeface="Arial" charset="0"/>
                          <a:sym typeface="Wingdings" pitchFamily="2" charset="2"/>
                        </a:rPr>
                        <a:t>Probability</a:t>
                      </a:r>
                      <a:endParaRPr kumimoji="0" lang="en-US" sz="2000" b="0" i="0" u="none" strike="noStrike" cap="none" normalizeH="0" baseline="0" dirty="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0" i="0" u="none" strike="noStrike" cap="none" normalizeH="0" baseline="0" dirty="0" smtClean="0">
                          <a:ln>
                            <a:noFill/>
                          </a:ln>
                          <a:solidFill>
                            <a:schemeClr val="tx1"/>
                          </a:solidFill>
                          <a:effectLst/>
                          <a:latin typeface="Arial" charset="0"/>
                        </a:rPr>
                        <a:t>Decision </a:t>
                      </a:r>
                      <a:r>
                        <a:rPr kumimoji="0" lang="en-US" sz="2400" b="0" i="0" u="none" strike="noStrike" cap="none" normalizeH="0" baseline="0" dirty="0" smtClean="0">
                          <a:ln>
                            <a:noFill/>
                          </a:ln>
                          <a:solidFill>
                            <a:schemeClr val="tx1"/>
                          </a:solidFill>
                          <a:effectLst/>
                          <a:latin typeface="Arial" charset="0"/>
                          <a:cs typeface="Arial" charset="0"/>
                        </a:rPr>
                        <a:t>↓</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5 million</a:t>
                      </a:r>
                    </a:p>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(s1)        .1</a:t>
                      </a:r>
                    </a:p>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24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lumMod val="1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3.5 million</a:t>
                      </a:r>
                    </a:p>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(s2)       .15</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lumMod val="1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2.5 million</a:t>
                      </a:r>
                    </a:p>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(s3</a:t>
                      </a:r>
                      <a:r>
                        <a:rPr kumimoji="0" lang="en-US" sz="2400" b="0" i="0" u="none" strike="noStrike" cap="none" normalizeH="0" baseline="0" dirty="0" smtClean="0">
                          <a:ln>
                            <a:noFill/>
                          </a:ln>
                          <a:solidFill>
                            <a:schemeClr val="tx1"/>
                          </a:solidFill>
                          <a:effectLst/>
                          <a:latin typeface="Arial" charset="0"/>
                        </a:rPr>
                        <a:t>)      </a:t>
                      </a:r>
                      <a:r>
                        <a:rPr kumimoji="0" lang="en-US" sz="2400" b="0" i="0" u="none" strike="noStrike" cap="none" normalizeH="0" baseline="0" dirty="0" smtClean="0">
                          <a:ln>
                            <a:noFill/>
                          </a:ln>
                          <a:solidFill>
                            <a:schemeClr val="tx1"/>
                          </a:solidFill>
                          <a:effectLst/>
                          <a:latin typeface="Arial" charset="0"/>
                        </a:rPr>
                        <a:t>   .4</a:t>
                      </a:r>
                      <a:endParaRPr kumimoji="0" lang="en-US" sz="24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0</a:t>
                      </a:r>
                    </a:p>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(s4)    </a:t>
                      </a:r>
                      <a:r>
                        <a:rPr kumimoji="0" lang="en-US" sz="2400" b="0" i="0" u="none" strike="noStrike" cap="none" normalizeH="0" baseline="0" dirty="0" smtClean="0">
                          <a:ln>
                            <a:noFill/>
                          </a:ln>
                          <a:solidFill>
                            <a:schemeClr val="tx1"/>
                          </a:solidFill>
                          <a:effectLst/>
                          <a:latin typeface="Arial" charset="0"/>
                        </a:rPr>
                        <a:t>.6</a:t>
                      </a:r>
                      <a:endParaRPr kumimoji="0" lang="en-US" sz="24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1078311">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Drill</a:t>
                      </a:r>
                    </a:p>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(d1)</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$16.5 million</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lumMod val="1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$9.75 million</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lumMod val="1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$V million</a:t>
                      </a:r>
                      <a:endParaRPr kumimoji="0" lang="en-US" sz="24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$-5 million</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1202142">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0" i="0" u="none" strike="noStrike" cap="none" normalizeH="0" baseline="0" dirty="0" err="1" smtClean="0">
                          <a:ln>
                            <a:noFill/>
                          </a:ln>
                          <a:solidFill>
                            <a:schemeClr val="tx1"/>
                          </a:solidFill>
                          <a:effectLst/>
                          <a:latin typeface="Arial" charset="0"/>
                        </a:rPr>
                        <a:t>Uncond</a:t>
                      </a:r>
                      <a:r>
                        <a:rPr kumimoji="0" lang="en-US" sz="2400" b="0" i="0" u="none" strike="noStrike" cap="none" normalizeH="0" baseline="0" dirty="0" smtClean="0">
                          <a:ln>
                            <a:noFill/>
                          </a:ln>
                          <a:solidFill>
                            <a:schemeClr val="tx1"/>
                          </a:solidFill>
                          <a:effectLst/>
                          <a:latin typeface="Arial" charset="0"/>
                        </a:rPr>
                        <a:t>. Lease</a:t>
                      </a:r>
                    </a:p>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(d2)</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$.5 million</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lumMod val="1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$.5 million</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lumMod val="1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$.5 million</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$.5 million</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1202142">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Cond. Lease</a:t>
                      </a:r>
                    </a:p>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(d3)</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$11.25 million</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lumMod val="1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$7.875 million</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lumMod val="1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pic>
        <p:nvPicPr>
          <p:cNvPr id="132" name="Picture 2" descr="C:\Users\Ellen\AppData\Local\Microsoft\Windows\Temporary Internet Files\Content.IE5\44YXD3SU\MC900340840[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35879" y="147170"/>
            <a:ext cx="1166426" cy="11664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199539"/>
      </p:ext>
    </p:extLst>
  </p:cSld>
  <p:clrMapOvr>
    <a:masterClrMapping/>
  </p:clrMapOvr>
  <p:transition>
    <p:zoom/>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1058863" y="442913"/>
            <a:ext cx="7475537" cy="822325"/>
          </a:xfrm>
          <a:noFill/>
        </p:spPr>
        <p:txBody>
          <a:bodyPr lIns="92075" tIns="46038" rIns="92075" bIns="46038"/>
          <a:lstStyle/>
          <a:p>
            <a:pPr eaLnBrk="1" hangingPunct="1"/>
            <a:r>
              <a:rPr lang="en-US" dirty="0" smtClean="0"/>
              <a:t>Homework status</a:t>
            </a:r>
          </a:p>
        </p:txBody>
      </p:sp>
      <p:sp>
        <p:nvSpPr>
          <p:cNvPr id="23555" name="Rectangle 3"/>
          <p:cNvSpPr>
            <a:spLocks noGrp="1" noChangeArrowheads="1"/>
          </p:cNvSpPr>
          <p:nvPr>
            <p:ph type="body" idx="1"/>
          </p:nvPr>
        </p:nvSpPr>
        <p:spPr>
          <a:xfrm>
            <a:off x="927100" y="1601788"/>
            <a:ext cx="7456488" cy="4276725"/>
          </a:xfrm>
          <a:noFill/>
        </p:spPr>
        <p:txBody>
          <a:bodyPr lIns="92075" tIns="46038" rIns="92075" bIns="46038"/>
          <a:lstStyle/>
          <a:p>
            <a:r>
              <a:rPr lang="en-US" dirty="0" smtClean="0"/>
              <a:t>Before the next class, you should complete the following homework problems in chapter 4:</a:t>
            </a:r>
          </a:p>
          <a:p>
            <a:pPr lvl="1" eaLnBrk="1" hangingPunct="1"/>
            <a:r>
              <a:rPr lang="en-US" dirty="0" smtClean="0">
                <a:solidFill>
                  <a:schemeClr val="tx2"/>
                </a:solidFill>
              </a:rPr>
              <a:t>9e, 11</a:t>
            </a:r>
          </a:p>
        </p:txBody>
      </p:sp>
    </p:spTree>
    <p:extLst>
      <p:ext uri="{BB962C8B-B14F-4D97-AF65-F5344CB8AC3E}">
        <p14:creationId xmlns:p14="http://schemas.microsoft.com/office/powerpoint/2010/main" val="531909326"/>
      </p:ext>
    </p:extLst>
  </p:cSld>
  <p:clrMapOvr>
    <a:masterClrMapping/>
  </p:clrMapOvr>
  <p:transition spd="med">
    <p:zoom/>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060450" y="500063"/>
            <a:ext cx="7475538" cy="715962"/>
          </a:xfrm>
          <a:noFill/>
        </p:spPr>
        <p:txBody>
          <a:bodyPr lIns="92075" tIns="46038" rIns="92075" bIns="46038"/>
          <a:lstStyle/>
          <a:p>
            <a:pPr eaLnBrk="1" hangingPunct="1"/>
            <a:r>
              <a:rPr lang="en-US" smtClean="0"/>
              <a:t>Bayes’ Theorem and Posterior Probabilities</a:t>
            </a:r>
          </a:p>
        </p:txBody>
      </p:sp>
      <p:sp>
        <p:nvSpPr>
          <p:cNvPr id="41987" name="Rectangle 3"/>
          <p:cNvSpPr>
            <a:spLocks noGrp="1" noChangeArrowheads="1"/>
          </p:cNvSpPr>
          <p:nvPr>
            <p:ph type="body" idx="1"/>
          </p:nvPr>
        </p:nvSpPr>
        <p:spPr>
          <a:xfrm>
            <a:off x="379413" y="1485900"/>
            <a:ext cx="8386762" cy="5067300"/>
          </a:xfrm>
          <a:noFill/>
        </p:spPr>
        <p:txBody>
          <a:bodyPr lIns="92075" tIns="46038" rIns="92075" bIns="46038"/>
          <a:lstStyle/>
          <a:p>
            <a:pPr eaLnBrk="1" hangingPunct="1"/>
            <a:r>
              <a:rPr lang="en-US" smtClean="0"/>
              <a:t>Knowledge of sample (survey) information can often be used to revise the probability estimates for the states of nature.  </a:t>
            </a:r>
          </a:p>
          <a:p>
            <a:pPr eaLnBrk="1" hangingPunct="1"/>
            <a:endParaRPr lang="en-US" smtClean="0"/>
          </a:p>
          <a:p>
            <a:pPr eaLnBrk="1" hangingPunct="1"/>
            <a:r>
              <a:rPr lang="en-US" smtClean="0"/>
              <a:t>Prior to obtaining this information, the probability estimates for the states of nature are called </a:t>
            </a:r>
            <a:r>
              <a:rPr lang="en-US" u="sng" smtClean="0"/>
              <a:t>prior probabilities</a:t>
            </a:r>
            <a:r>
              <a:rPr lang="en-US" smtClean="0"/>
              <a:t>. </a:t>
            </a:r>
          </a:p>
        </p:txBody>
      </p:sp>
    </p:spTree>
  </p:cSld>
  <p:clrMapOvr>
    <a:masterClrMapping/>
  </p:clrMapOvr>
  <p:transition spd="med">
    <p:zoom/>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1060450" y="500063"/>
            <a:ext cx="7475538" cy="715962"/>
          </a:xfrm>
          <a:noFill/>
        </p:spPr>
        <p:txBody>
          <a:bodyPr lIns="92075" tIns="46038" rIns="92075" bIns="46038"/>
          <a:lstStyle/>
          <a:p>
            <a:pPr eaLnBrk="1" hangingPunct="1"/>
            <a:r>
              <a:rPr lang="en-US" smtClean="0"/>
              <a:t>Bayes’ Theorem and Posterior Probabilities</a:t>
            </a:r>
          </a:p>
        </p:txBody>
      </p:sp>
      <p:sp>
        <p:nvSpPr>
          <p:cNvPr id="43011" name="Rectangle 3"/>
          <p:cNvSpPr>
            <a:spLocks noGrp="1" noChangeArrowheads="1"/>
          </p:cNvSpPr>
          <p:nvPr>
            <p:ph type="body" idx="1"/>
          </p:nvPr>
        </p:nvSpPr>
        <p:spPr>
          <a:xfrm>
            <a:off x="309563" y="1509713"/>
            <a:ext cx="8386762" cy="5348287"/>
          </a:xfrm>
          <a:noFill/>
        </p:spPr>
        <p:txBody>
          <a:bodyPr lIns="92075" tIns="46038" rIns="92075" bIns="46038"/>
          <a:lstStyle/>
          <a:p>
            <a:pPr eaLnBrk="1" hangingPunct="1"/>
            <a:r>
              <a:rPr lang="en-US" smtClean="0"/>
              <a:t>With knowledge of </a:t>
            </a:r>
            <a:r>
              <a:rPr lang="en-US" u="sng" smtClean="0"/>
              <a:t>conditional probabilities</a:t>
            </a:r>
            <a:r>
              <a:rPr lang="en-US" smtClean="0"/>
              <a:t> for the outcomes or indicators of the sample or survey information, these prior probabilities can be revised by employing </a:t>
            </a:r>
            <a:r>
              <a:rPr lang="en-US" u="sng" smtClean="0"/>
              <a:t>Bayes' Theorem</a:t>
            </a:r>
            <a:r>
              <a:rPr lang="en-US" smtClean="0"/>
              <a:t>.  </a:t>
            </a:r>
          </a:p>
          <a:p>
            <a:pPr eaLnBrk="1" hangingPunct="1">
              <a:buFont typeface="Wingdings" pitchFamily="2" charset="2"/>
              <a:buNone/>
            </a:pPr>
            <a:endParaRPr lang="en-US" smtClean="0"/>
          </a:p>
          <a:p>
            <a:pPr eaLnBrk="1" hangingPunct="1"/>
            <a:r>
              <a:rPr lang="en-US" smtClean="0"/>
              <a:t>The outcomes of this analysis are called </a:t>
            </a:r>
            <a:r>
              <a:rPr lang="en-US" u="sng" smtClean="0"/>
              <a:t>posterior probabilities</a:t>
            </a:r>
            <a:r>
              <a:rPr lang="en-US" smtClean="0"/>
              <a:t> (or </a:t>
            </a:r>
            <a:r>
              <a:rPr lang="en-US" u="sng" smtClean="0"/>
              <a:t>branch probabilities</a:t>
            </a:r>
            <a:r>
              <a:rPr lang="en-US" smtClean="0"/>
              <a:t>) for decision trees.</a:t>
            </a:r>
          </a:p>
        </p:txBody>
      </p:sp>
    </p:spTree>
  </p:cSld>
  <p:clrMapOvr>
    <a:masterClrMapping/>
  </p:clrMapOvr>
  <p:transition spd="med">
    <p:zoom/>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body" idx="1"/>
          </p:nvPr>
        </p:nvSpPr>
        <p:spPr>
          <a:xfrm>
            <a:off x="343531" y="1750184"/>
            <a:ext cx="8101013" cy="4054267"/>
          </a:xfrm>
          <a:noFill/>
        </p:spPr>
        <p:txBody>
          <a:bodyPr lIns="92075" tIns="46038" rIns="92075" bIns="46038"/>
          <a:lstStyle/>
          <a:p>
            <a:pPr lvl="0" eaLnBrk="1" hangingPunct="1">
              <a:buNone/>
            </a:pPr>
            <a:r>
              <a:rPr lang="en-US" dirty="0" smtClean="0">
                <a:solidFill>
                  <a:srgbClr val="66FFFF"/>
                </a:solidFill>
              </a:rPr>
              <a:t>	</a:t>
            </a:r>
            <a:r>
              <a:rPr lang="en-US" dirty="0" smtClean="0"/>
              <a:t>Optimal </a:t>
            </a:r>
            <a:r>
              <a:rPr lang="en-US" dirty="0"/>
              <a:t>has the option of hiring a geological consulting company to perform a seismic study of the property.  This study would provide more accurate information about the structure of the shale beneath the property, and might allow Optimal to make better estimates about the likelihood of the states.  What is the most Optimal should be willing to pay for such a seismic study?</a:t>
            </a:r>
          </a:p>
          <a:p>
            <a:pPr eaLnBrk="1" hangingPunct="1">
              <a:buFont typeface="Wingdings" pitchFamily="2" charset="2"/>
              <a:buNone/>
            </a:pPr>
            <a:r>
              <a:rPr lang="en-US" dirty="0" smtClean="0"/>
              <a:t>.  </a:t>
            </a:r>
          </a:p>
        </p:txBody>
      </p:sp>
      <p:sp>
        <p:nvSpPr>
          <p:cNvPr id="44035" name="Rectangle 3"/>
          <p:cNvSpPr>
            <a:spLocks noGrp="1" noChangeArrowheads="1"/>
          </p:cNvSpPr>
          <p:nvPr>
            <p:ph type="title"/>
          </p:nvPr>
        </p:nvSpPr>
        <p:spPr>
          <a:xfrm>
            <a:off x="2571078" y="277813"/>
            <a:ext cx="6115722" cy="1143000"/>
          </a:xfrm>
          <a:noFill/>
        </p:spPr>
        <p:txBody>
          <a:bodyPr lIns="92075" tIns="46038" rIns="92075" bIns="46038"/>
          <a:lstStyle/>
          <a:p>
            <a:pPr eaLnBrk="1" hangingPunct="1"/>
            <a:r>
              <a:rPr lang="en-US" dirty="0" smtClean="0"/>
              <a:t>Sample Information</a:t>
            </a:r>
          </a:p>
        </p:txBody>
      </p:sp>
      <p:pic>
        <p:nvPicPr>
          <p:cNvPr id="132" name="Picture 2" descr="C:\Users\Ellen\AppData\Local\Microsoft\Windows\Temporary Internet Files\Content.IE5\44YXD3SU\MC900340840[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3531" y="147170"/>
            <a:ext cx="1166426" cy="116642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zoom/>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body" idx="1"/>
          </p:nvPr>
        </p:nvSpPr>
        <p:spPr>
          <a:xfrm>
            <a:off x="343531" y="1710428"/>
            <a:ext cx="8101013" cy="4054267"/>
          </a:xfrm>
          <a:noFill/>
        </p:spPr>
        <p:txBody>
          <a:bodyPr lIns="92075" tIns="46038" rIns="92075" bIns="46038"/>
          <a:lstStyle/>
          <a:p>
            <a:pPr lvl="0"/>
            <a:r>
              <a:rPr lang="en-US" dirty="0" smtClean="0"/>
              <a:t>The </a:t>
            </a:r>
            <a:r>
              <a:rPr lang="en-US" dirty="0"/>
              <a:t>specific geological consulting firm Optimal is considering will return one of 4 indicators about the structure of the shale beneath the property:</a:t>
            </a:r>
          </a:p>
          <a:p>
            <a:pPr lvl="1"/>
            <a:r>
              <a:rPr lang="en-US" sz="2800" dirty="0"/>
              <a:t>I1 indicates a very favorable formation </a:t>
            </a:r>
          </a:p>
          <a:p>
            <a:pPr lvl="1"/>
            <a:r>
              <a:rPr lang="en-US" sz="2800" dirty="0"/>
              <a:t>I2 indicates a favorable formation</a:t>
            </a:r>
          </a:p>
          <a:p>
            <a:pPr lvl="1"/>
            <a:r>
              <a:rPr lang="en-US" sz="2800" dirty="0"/>
              <a:t>I3 indicates an unfavorable formation</a:t>
            </a:r>
          </a:p>
          <a:p>
            <a:pPr lvl="1"/>
            <a:r>
              <a:rPr lang="en-US" sz="2800" dirty="0"/>
              <a:t>I4 indicates a highly unfavorable formation</a:t>
            </a:r>
          </a:p>
          <a:p>
            <a:pPr lvl="0" eaLnBrk="1" hangingPunct="1">
              <a:buNone/>
            </a:pPr>
            <a:r>
              <a:rPr lang="en-US" dirty="0" smtClean="0"/>
              <a:t>  </a:t>
            </a:r>
          </a:p>
        </p:txBody>
      </p:sp>
      <p:sp>
        <p:nvSpPr>
          <p:cNvPr id="44035" name="Rectangle 3"/>
          <p:cNvSpPr>
            <a:spLocks noGrp="1" noChangeArrowheads="1"/>
          </p:cNvSpPr>
          <p:nvPr>
            <p:ph type="title"/>
          </p:nvPr>
        </p:nvSpPr>
        <p:spPr>
          <a:xfrm>
            <a:off x="2571078" y="277813"/>
            <a:ext cx="6115722" cy="1143000"/>
          </a:xfrm>
          <a:noFill/>
        </p:spPr>
        <p:txBody>
          <a:bodyPr lIns="92075" tIns="46038" rIns="92075" bIns="46038"/>
          <a:lstStyle/>
          <a:p>
            <a:pPr eaLnBrk="1" hangingPunct="1"/>
            <a:r>
              <a:rPr lang="en-US" dirty="0" smtClean="0"/>
              <a:t>Sample Information</a:t>
            </a:r>
          </a:p>
        </p:txBody>
      </p:sp>
      <p:pic>
        <p:nvPicPr>
          <p:cNvPr id="132" name="Picture 2" descr="C:\Users\Ellen\AppData\Local\Microsoft\Windows\Temporary Internet Files\Content.IE5\44YXD3SU\MC900340840[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3531" y="147170"/>
            <a:ext cx="1166426" cy="11664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8179123"/>
      </p:ext>
    </p:extLst>
  </p:cSld>
  <p:clrMapOvr>
    <a:masterClrMapping/>
  </p:clrMapOvr>
  <p:transition spd="med">
    <p:zoom/>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body" idx="1"/>
          </p:nvPr>
        </p:nvSpPr>
        <p:spPr>
          <a:xfrm>
            <a:off x="343531" y="1690550"/>
            <a:ext cx="8101013" cy="4054267"/>
          </a:xfrm>
          <a:noFill/>
        </p:spPr>
        <p:txBody>
          <a:bodyPr lIns="92075" tIns="46038" rIns="92075" bIns="46038"/>
          <a:lstStyle/>
          <a:p>
            <a:r>
              <a:rPr lang="en-US" dirty="0" smtClean="0"/>
              <a:t>The </a:t>
            </a:r>
            <a:r>
              <a:rPr lang="en-US" dirty="0"/>
              <a:t>geological consulting firm has performed 100 similar studies, and reports the following track record</a:t>
            </a:r>
            <a:r>
              <a:rPr lang="en-US" dirty="0" smtClean="0"/>
              <a:t>:</a:t>
            </a:r>
          </a:p>
          <a:p>
            <a:endParaRPr lang="en-US" dirty="0"/>
          </a:p>
        </p:txBody>
      </p:sp>
      <p:sp>
        <p:nvSpPr>
          <p:cNvPr id="44035" name="Rectangle 3"/>
          <p:cNvSpPr>
            <a:spLocks noGrp="1" noChangeArrowheads="1"/>
          </p:cNvSpPr>
          <p:nvPr>
            <p:ph type="title"/>
          </p:nvPr>
        </p:nvSpPr>
        <p:spPr>
          <a:xfrm>
            <a:off x="2571078" y="277813"/>
            <a:ext cx="6115722" cy="1143000"/>
          </a:xfrm>
          <a:noFill/>
        </p:spPr>
        <p:txBody>
          <a:bodyPr lIns="92075" tIns="46038" rIns="92075" bIns="46038"/>
          <a:lstStyle/>
          <a:p>
            <a:pPr eaLnBrk="1" hangingPunct="1"/>
            <a:r>
              <a:rPr lang="en-US" dirty="0" smtClean="0"/>
              <a:t>Sample Information</a:t>
            </a:r>
          </a:p>
        </p:txBody>
      </p:sp>
      <p:pic>
        <p:nvPicPr>
          <p:cNvPr id="132" name="Picture 2" descr="C:\Users\Ellen\AppData\Local\Microsoft\Windows\Temporary Internet Files\Content.IE5\44YXD3SU\MC900340840[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3531" y="147170"/>
            <a:ext cx="1166426" cy="116642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Table 3"/>
          <p:cNvGraphicFramePr>
            <a:graphicFrameLocks noGrp="1"/>
          </p:cNvGraphicFramePr>
          <p:nvPr>
            <p:extLst>
              <p:ext uri="{D42A27DB-BD31-4B8C-83A1-F6EECF244321}">
                <p14:modId xmlns:p14="http://schemas.microsoft.com/office/powerpoint/2010/main" val="1374750869"/>
              </p:ext>
            </p:extLst>
          </p:nvPr>
        </p:nvGraphicFramePr>
        <p:xfrm>
          <a:off x="1134055" y="3399185"/>
          <a:ext cx="6419683" cy="2741909"/>
        </p:xfrm>
        <a:graphic>
          <a:graphicData uri="http://schemas.openxmlformats.org/drawingml/2006/table">
            <a:tbl>
              <a:tblPr firstRow="1" firstCol="1" bandRow="1">
                <a:tableStyleId>{5C22544A-7EE6-4342-B048-85BDC9FD1C3A}</a:tableStyleId>
              </a:tblPr>
              <a:tblGrid>
                <a:gridCol w="1428671"/>
                <a:gridCol w="740944"/>
                <a:gridCol w="1057624"/>
                <a:gridCol w="1057624"/>
                <a:gridCol w="1057624"/>
                <a:gridCol w="1077196"/>
              </a:tblGrid>
              <a:tr h="920152">
                <a:tc>
                  <a:txBody>
                    <a:bodyPr/>
                    <a:lstStyle/>
                    <a:p>
                      <a:pPr marL="0" marR="0">
                        <a:lnSpc>
                          <a:spcPct val="115000"/>
                        </a:lnSpc>
                        <a:spcBef>
                          <a:spcPts val="0"/>
                        </a:spcBef>
                        <a:spcAft>
                          <a:spcPts val="0"/>
                        </a:spcAft>
                      </a:pPr>
                      <a:r>
                        <a:rPr lang="en-US" sz="1800" dirty="0">
                          <a:effectLst/>
                        </a:rPr>
                        <a:t>When this state occurred:</a:t>
                      </a:r>
                      <a:endParaRPr lang="en-US" sz="1800" dirty="0">
                        <a:effectLst/>
                        <a:latin typeface="Calibri"/>
                        <a:ea typeface="Calibri"/>
                        <a:cs typeface="Times New Roman"/>
                      </a:endParaRPr>
                    </a:p>
                  </a:txBody>
                  <a:tcPr marL="68580" marR="68580" marT="0" marB="0"/>
                </a:tc>
                <a:tc gridSpan="4">
                  <a:txBody>
                    <a:bodyPr/>
                    <a:lstStyle/>
                    <a:p>
                      <a:pPr marL="0" marR="0">
                        <a:lnSpc>
                          <a:spcPct val="115000"/>
                        </a:lnSpc>
                        <a:spcBef>
                          <a:spcPts val="0"/>
                        </a:spcBef>
                        <a:spcAft>
                          <a:spcPts val="0"/>
                        </a:spcAft>
                      </a:pPr>
                      <a:r>
                        <a:rPr lang="en-US" sz="1800" dirty="0">
                          <a:effectLst/>
                        </a:rPr>
                        <a:t>The seismic study gave this indicator this many times:</a:t>
                      </a:r>
                      <a:endParaRPr lang="en-US" sz="1800" dirty="0">
                        <a:effectLst/>
                        <a:latin typeface="Calibri"/>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nSpc>
                          <a:spcPct val="115000"/>
                        </a:lnSpc>
                        <a:spcBef>
                          <a:spcPts val="0"/>
                        </a:spcBef>
                        <a:spcAft>
                          <a:spcPts val="0"/>
                        </a:spcAft>
                      </a:pPr>
                      <a:r>
                        <a:rPr lang="en-US" sz="1800" dirty="0">
                          <a:effectLst/>
                        </a:rPr>
                        <a:t>Total</a:t>
                      </a:r>
                      <a:endParaRPr lang="en-US" sz="1800" dirty="0">
                        <a:effectLst/>
                        <a:latin typeface="Calibri"/>
                        <a:ea typeface="Calibri"/>
                        <a:cs typeface="Times New Roman"/>
                      </a:endParaRPr>
                    </a:p>
                  </a:txBody>
                  <a:tcPr marL="68580" marR="68580" marT="0" marB="0"/>
                </a:tc>
              </a:tr>
              <a:tr h="359101">
                <a:tc>
                  <a:txBody>
                    <a:bodyPr/>
                    <a:lstStyle/>
                    <a:p>
                      <a:pPr marL="0" marR="0">
                        <a:lnSpc>
                          <a:spcPct val="115000"/>
                        </a:lnSpc>
                        <a:spcBef>
                          <a:spcPts val="0"/>
                        </a:spcBef>
                        <a:spcAft>
                          <a:spcPts val="0"/>
                        </a:spcAft>
                      </a:pPr>
                      <a:r>
                        <a:rPr lang="en-US" sz="2000" dirty="0">
                          <a:effectLst/>
                        </a:rPr>
                        <a:t> </a:t>
                      </a:r>
                      <a:endParaRPr lang="en-US" sz="20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000" dirty="0">
                          <a:effectLst/>
                        </a:rPr>
                        <a:t>I1</a:t>
                      </a:r>
                      <a:endParaRPr lang="en-US" sz="20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000" dirty="0">
                          <a:effectLst/>
                        </a:rPr>
                        <a:t>I2</a:t>
                      </a:r>
                      <a:endParaRPr lang="en-US" sz="20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000">
                          <a:effectLst/>
                        </a:rPr>
                        <a:t>I3</a:t>
                      </a:r>
                      <a:endParaRPr lang="en-US" sz="20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000">
                          <a:effectLst/>
                        </a:rPr>
                        <a:t>I4</a:t>
                      </a:r>
                      <a:endParaRPr lang="en-US" sz="20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000">
                          <a:effectLst/>
                        </a:rPr>
                        <a:t> </a:t>
                      </a:r>
                      <a:endParaRPr lang="en-US" sz="2000">
                        <a:effectLst/>
                        <a:latin typeface="Calibri"/>
                        <a:ea typeface="Calibri"/>
                        <a:cs typeface="Times New Roman"/>
                      </a:endParaRPr>
                    </a:p>
                  </a:txBody>
                  <a:tcPr marL="68580" marR="68580" marT="0" marB="0"/>
                </a:tc>
              </a:tr>
              <a:tr h="359101">
                <a:tc>
                  <a:txBody>
                    <a:bodyPr/>
                    <a:lstStyle/>
                    <a:p>
                      <a:pPr marL="0" marR="0" algn="ctr">
                        <a:lnSpc>
                          <a:spcPct val="115000"/>
                        </a:lnSpc>
                        <a:spcBef>
                          <a:spcPts val="0"/>
                        </a:spcBef>
                        <a:spcAft>
                          <a:spcPts val="0"/>
                        </a:spcAft>
                      </a:pPr>
                      <a:r>
                        <a:rPr lang="en-US" sz="2000">
                          <a:effectLst/>
                        </a:rPr>
                        <a:t>S1</a:t>
                      </a:r>
                      <a:endParaRPr lang="en-US" sz="20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000">
                          <a:effectLst/>
                        </a:rPr>
                        <a:t>7</a:t>
                      </a:r>
                      <a:endParaRPr lang="en-US" sz="20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000">
                          <a:effectLst/>
                        </a:rPr>
                        <a:t>4</a:t>
                      </a:r>
                      <a:endParaRPr lang="en-US" sz="20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000" dirty="0">
                          <a:effectLst/>
                        </a:rPr>
                        <a:t>1</a:t>
                      </a:r>
                      <a:endParaRPr lang="en-US" sz="20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000" dirty="0">
                          <a:effectLst/>
                        </a:rPr>
                        <a:t>0</a:t>
                      </a:r>
                      <a:endParaRPr lang="en-US" sz="20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000" dirty="0">
                          <a:effectLst/>
                        </a:rPr>
                        <a:t>12</a:t>
                      </a:r>
                      <a:endParaRPr lang="en-US" sz="2000" dirty="0">
                        <a:effectLst/>
                        <a:latin typeface="Calibri"/>
                        <a:ea typeface="Calibri"/>
                        <a:cs typeface="Times New Roman"/>
                      </a:endParaRPr>
                    </a:p>
                  </a:txBody>
                  <a:tcPr marL="68580" marR="68580" marT="0" marB="0"/>
                </a:tc>
              </a:tr>
              <a:tr h="359101">
                <a:tc>
                  <a:txBody>
                    <a:bodyPr/>
                    <a:lstStyle/>
                    <a:p>
                      <a:pPr marL="0" marR="0" algn="ctr">
                        <a:lnSpc>
                          <a:spcPct val="115000"/>
                        </a:lnSpc>
                        <a:spcBef>
                          <a:spcPts val="0"/>
                        </a:spcBef>
                        <a:spcAft>
                          <a:spcPts val="0"/>
                        </a:spcAft>
                      </a:pPr>
                      <a:r>
                        <a:rPr lang="en-US" sz="2000">
                          <a:effectLst/>
                        </a:rPr>
                        <a:t>S2</a:t>
                      </a:r>
                      <a:endParaRPr lang="en-US" sz="20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000">
                          <a:effectLst/>
                        </a:rPr>
                        <a:t>9</a:t>
                      </a:r>
                      <a:endParaRPr lang="en-US" sz="20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000">
                          <a:effectLst/>
                        </a:rPr>
                        <a:t>3</a:t>
                      </a:r>
                      <a:endParaRPr lang="en-US" sz="20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000">
                          <a:effectLst/>
                        </a:rPr>
                        <a:t>2</a:t>
                      </a:r>
                      <a:endParaRPr lang="en-US" sz="20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000">
                          <a:effectLst/>
                        </a:rPr>
                        <a:t>2</a:t>
                      </a:r>
                      <a:endParaRPr lang="en-US" sz="20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000" dirty="0">
                          <a:effectLst/>
                        </a:rPr>
                        <a:t>16</a:t>
                      </a:r>
                      <a:endParaRPr lang="en-US" sz="2000" dirty="0">
                        <a:effectLst/>
                        <a:latin typeface="Calibri"/>
                        <a:ea typeface="Calibri"/>
                        <a:cs typeface="Times New Roman"/>
                      </a:endParaRPr>
                    </a:p>
                  </a:txBody>
                  <a:tcPr marL="68580" marR="68580" marT="0" marB="0"/>
                </a:tc>
              </a:tr>
              <a:tr h="359101">
                <a:tc>
                  <a:txBody>
                    <a:bodyPr/>
                    <a:lstStyle/>
                    <a:p>
                      <a:pPr marL="0" marR="0" algn="ctr">
                        <a:lnSpc>
                          <a:spcPct val="115000"/>
                        </a:lnSpc>
                        <a:spcBef>
                          <a:spcPts val="0"/>
                        </a:spcBef>
                        <a:spcAft>
                          <a:spcPts val="0"/>
                        </a:spcAft>
                      </a:pPr>
                      <a:r>
                        <a:rPr lang="en-US" sz="2000">
                          <a:effectLst/>
                        </a:rPr>
                        <a:t>S3</a:t>
                      </a:r>
                      <a:endParaRPr lang="en-US" sz="20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000">
                          <a:effectLst/>
                        </a:rPr>
                        <a:t>11</a:t>
                      </a:r>
                      <a:endParaRPr lang="en-US" sz="20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000">
                          <a:effectLst/>
                        </a:rPr>
                        <a:t>6</a:t>
                      </a:r>
                      <a:endParaRPr lang="en-US" sz="20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000">
                          <a:effectLst/>
                        </a:rPr>
                        <a:t>3</a:t>
                      </a:r>
                      <a:endParaRPr lang="en-US" sz="20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000">
                          <a:effectLst/>
                        </a:rPr>
                        <a:t>4</a:t>
                      </a:r>
                      <a:endParaRPr lang="en-US" sz="20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000" dirty="0">
                          <a:effectLst/>
                        </a:rPr>
                        <a:t>24</a:t>
                      </a:r>
                      <a:endParaRPr lang="en-US" sz="2000" dirty="0">
                        <a:effectLst/>
                        <a:latin typeface="Calibri"/>
                        <a:ea typeface="Calibri"/>
                        <a:cs typeface="Times New Roman"/>
                      </a:endParaRPr>
                    </a:p>
                  </a:txBody>
                  <a:tcPr marL="68580" marR="68580" marT="0" marB="0"/>
                </a:tc>
              </a:tr>
              <a:tr h="359101">
                <a:tc>
                  <a:txBody>
                    <a:bodyPr/>
                    <a:lstStyle/>
                    <a:p>
                      <a:pPr marL="0" marR="0" algn="ctr">
                        <a:lnSpc>
                          <a:spcPct val="115000"/>
                        </a:lnSpc>
                        <a:spcBef>
                          <a:spcPts val="0"/>
                        </a:spcBef>
                        <a:spcAft>
                          <a:spcPts val="0"/>
                        </a:spcAft>
                      </a:pPr>
                      <a:r>
                        <a:rPr lang="en-US" sz="2000">
                          <a:effectLst/>
                        </a:rPr>
                        <a:t>S4</a:t>
                      </a:r>
                      <a:endParaRPr lang="en-US" sz="20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000">
                          <a:effectLst/>
                        </a:rPr>
                        <a:t>9</a:t>
                      </a:r>
                      <a:endParaRPr lang="en-US" sz="20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000">
                          <a:effectLst/>
                        </a:rPr>
                        <a:t>13</a:t>
                      </a:r>
                      <a:endParaRPr lang="en-US" sz="20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000">
                          <a:effectLst/>
                        </a:rPr>
                        <a:t>15</a:t>
                      </a:r>
                      <a:endParaRPr lang="en-US" sz="20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000">
                          <a:effectLst/>
                        </a:rPr>
                        <a:t>11</a:t>
                      </a:r>
                      <a:endParaRPr lang="en-US" sz="20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000" dirty="0">
                          <a:effectLst/>
                        </a:rPr>
                        <a:t>48</a:t>
                      </a:r>
                      <a:endParaRPr lang="en-US" sz="2000" dirty="0">
                        <a:effectLst/>
                        <a:latin typeface="Calibri"/>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3620442781"/>
      </p:ext>
    </p:extLst>
  </p:cSld>
  <p:clrMapOvr>
    <a:masterClrMapping/>
  </p:clrMapOvr>
  <p:transition spd="med">
    <p:zoom/>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body" idx="1"/>
          </p:nvPr>
        </p:nvSpPr>
        <p:spPr>
          <a:xfrm>
            <a:off x="349541" y="1626207"/>
            <a:ext cx="8101013" cy="4054267"/>
          </a:xfrm>
          <a:noFill/>
        </p:spPr>
        <p:txBody>
          <a:bodyPr lIns="92075" tIns="46038" rIns="92075" bIns="46038"/>
          <a:lstStyle/>
          <a:p>
            <a:r>
              <a:rPr lang="en-US" dirty="0"/>
              <a:t>Based on these frequencies, we can infer that:</a:t>
            </a:r>
          </a:p>
          <a:p>
            <a:pPr lvl="1"/>
            <a:r>
              <a:rPr lang="en-US" sz="2800" dirty="0"/>
              <a:t>P(I1 | S1) = 7/12</a:t>
            </a:r>
          </a:p>
          <a:p>
            <a:pPr lvl="1"/>
            <a:r>
              <a:rPr lang="en-US" sz="2800" dirty="0"/>
              <a:t>P(I1 | S2) = 9/16</a:t>
            </a:r>
          </a:p>
          <a:p>
            <a:pPr lvl="1"/>
            <a:r>
              <a:rPr lang="en-US" sz="2800" dirty="0"/>
              <a:t>P(I1 | S3) = 11/24</a:t>
            </a:r>
          </a:p>
          <a:p>
            <a:pPr lvl="1"/>
            <a:r>
              <a:rPr lang="en-US" sz="2800" dirty="0"/>
              <a:t>Etc</a:t>
            </a:r>
            <a:r>
              <a:rPr lang="en-US" sz="2800" dirty="0" smtClean="0"/>
              <a:t>.</a:t>
            </a:r>
          </a:p>
          <a:p>
            <a:r>
              <a:rPr lang="en-US" sz="3000" dirty="0" smtClean="0"/>
              <a:t>These conditional probabilities are called “The Reliability of the Indicators”</a:t>
            </a:r>
          </a:p>
          <a:p>
            <a:r>
              <a:rPr lang="en-US" sz="3000" dirty="0" smtClean="0"/>
              <a:t>Should Optimal purchase the seismic study?</a:t>
            </a:r>
            <a:endParaRPr lang="en-US" sz="3000" dirty="0"/>
          </a:p>
        </p:txBody>
      </p:sp>
      <p:sp>
        <p:nvSpPr>
          <p:cNvPr id="44035" name="Rectangle 3"/>
          <p:cNvSpPr>
            <a:spLocks noGrp="1" noChangeArrowheads="1"/>
          </p:cNvSpPr>
          <p:nvPr>
            <p:ph type="title"/>
          </p:nvPr>
        </p:nvSpPr>
        <p:spPr>
          <a:xfrm>
            <a:off x="2571078" y="277813"/>
            <a:ext cx="6115722" cy="1143000"/>
          </a:xfrm>
          <a:noFill/>
        </p:spPr>
        <p:txBody>
          <a:bodyPr lIns="92075" tIns="46038" rIns="92075" bIns="46038"/>
          <a:lstStyle/>
          <a:p>
            <a:pPr eaLnBrk="1" hangingPunct="1"/>
            <a:r>
              <a:rPr lang="en-US" dirty="0" smtClean="0"/>
              <a:t>Sample Information</a:t>
            </a:r>
          </a:p>
        </p:txBody>
      </p:sp>
      <p:pic>
        <p:nvPicPr>
          <p:cNvPr id="132" name="Picture 2" descr="C:\Users\Ellen\AppData\Local\Microsoft\Windows\Temporary Internet Files\Content.IE5\44YXD3SU\MC900340840[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3531" y="147170"/>
            <a:ext cx="1166426" cy="11664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3027613"/>
      </p:ext>
    </p:extLst>
  </p:cSld>
  <p:clrMapOvr>
    <a:masterClrMapping/>
  </p:clrMapOvr>
  <p:transition spd="med">
    <p:zoom/>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smtClean="0"/>
              <a:t>Model Formulation</a:t>
            </a:r>
          </a:p>
        </p:txBody>
      </p:sp>
      <p:sp>
        <p:nvSpPr>
          <p:cNvPr id="10243" name="Rectangle 3"/>
          <p:cNvSpPr>
            <a:spLocks noGrp="1" noChangeArrowheads="1"/>
          </p:cNvSpPr>
          <p:nvPr>
            <p:ph type="body" idx="1"/>
          </p:nvPr>
        </p:nvSpPr>
        <p:spPr/>
        <p:txBody>
          <a:bodyPr/>
          <a:lstStyle/>
          <a:p>
            <a:pPr eaLnBrk="1" hangingPunct="1"/>
            <a:r>
              <a:rPr lang="en-US" smtClean="0"/>
              <a:t>A table showing payoffs for all combinations of decision alternatives and states of nature is a </a:t>
            </a:r>
            <a:r>
              <a:rPr lang="en-US" u="sng" smtClean="0">
                <a:solidFill>
                  <a:srgbClr val="D9B367"/>
                </a:solidFill>
              </a:rPr>
              <a:t>payoff table</a:t>
            </a:r>
            <a:r>
              <a:rPr lang="en-US" smtClean="0"/>
              <a:t>.</a:t>
            </a:r>
          </a:p>
          <a:p>
            <a:pPr eaLnBrk="1" hangingPunct="1"/>
            <a:endParaRPr lang="en-US" smtClean="0"/>
          </a:p>
          <a:p>
            <a:pPr eaLnBrk="1" hangingPunct="1"/>
            <a:r>
              <a:rPr lang="en-US" smtClean="0"/>
              <a:t>A </a:t>
            </a:r>
            <a:r>
              <a:rPr lang="en-US" u="sng" smtClean="0">
                <a:solidFill>
                  <a:srgbClr val="D9B367"/>
                </a:solidFill>
              </a:rPr>
              <a:t>decision tree</a:t>
            </a:r>
            <a:r>
              <a:rPr lang="en-US" smtClean="0"/>
              <a:t> is a chronological representation of the decision problem.</a:t>
            </a:r>
          </a:p>
          <a:p>
            <a:pPr eaLnBrk="1" hangingPunct="1">
              <a:buFont typeface="Wingdings" pitchFamily="2" charset="2"/>
              <a:buNone/>
            </a:pPr>
            <a:endParaRPr lang="en-US" smtClean="0"/>
          </a:p>
          <a:p>
            <a:pPr eaLnBrk="1" hangingPunct="1"/>
            <a:endParaRPr lang="en-US" smtClean="0"/>
          </a:p>
        </p:txBody>
      </p:sp>
    </p:spTree>
  </p:cSld>
  <p:clrMapOvr>
    <a:masterClrMapping/>
  </p:clrMapOvr>
  <p:transition>
    <p:zoom/>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914400" y="277813"/>
            <a:ext cx="6325496" cy="1143000"/>
          </a:xfrm>
          <a:noFill/>
        </p:spPr>
        <p:txBody>
          <a:bodyPr lIns="92075" tIns="46038" rIns="92075" bIns="46038"/>
          <a:lstStyle/>
          <a:p>
            <a:pPr eaLnBrk="1" hangingPunct="1"/>
            <a:r>
              <a:rPr lang="en-US" dirty="0" smtClean="0"/>
              <a:t>Computing Posterior Probabilities</a:t>
            </a:r>
          </a:p>
        </p:txBody>
      </p:sp>
      <p:sp>
        <p:nvSpPr>
          <p:cNvPr id="46083" name="Rectangle 3"/>
          <p:cNvSpPr>
            <a:spLocks noGrp="1" noChangeArrowheads="1"/>
          </p:cNvSpPr>
          <p:nvPr>
            <p:ph type="body" idx="1"/>
          </p:nvPr>
        </p:nvSpPr>
        <p:spPr>
          <a:xfrm>
            <a:off x="520700" y="1046163"/>
            <a:ext cx="8101013" cy="5481637"/>
          </a:xfrm>
          <a:noFill/>
        </p:spPr>
        <p:txBody>
          <a:bodyPr lIns="92075" tIns="46038" rIns="92075" bIns="46038"/>
          <a:lstStyle/>
          <a:p>
            <a:pPr eaLnBrk="1" hangingPunct="1"/>
            <a:endParaRPr lang="en-US" dirty="0" smtClean="0">
              <a:solidFill>
                <a:schemeClr val="tx2"/>
              </a:solidFill>
            </a:endParaRPr>
          </a:p>
          <a:p>
            <a:pPr lvl="1" eaLnBrk="1" hangingPunct="1"/>
            <a:r>
              <a:rPr lang="en-US" dirty="0" smtClean="0">
                <a:solidFill>
                  <a:srgbClr val="66FFFF"/>
                </a:solidFill>
              </a:rPr>
              <a:t>Step 1:</a:t>
            </a:r>
          </a:p>
          <a:p>
            <a:pPr lvl="1" eaLnBrk="1" hangingPunct="1">
              <a:buFont typeface="Wingdings" pitchFamily="2" charset="2"/>
              <a:buNone/>
            </a:pPr>
            <a:r>
              <a:rPr lang="en-US" dirty="0" smtClean="0"/>
              <a:t>Label each possible outcome of the survey or “indicator” </a:t>
            </a:r>
            <a:r>
              <a:rPr lang="en-US" dirty="0" err="1" smtClean="0">
                <a:latin typeface="Book Antiqua" pitchFamily="18" charset="0"/>
              </a:rPr>
              <a:t>I</a:t>
            </a:r>
            <a:r>
              <a:rPr lang="en-US" baseline="-25000" dirty="0" err="1" smtClean="0"/>
              <a:t>k</a:t>
            </a:r>
            <a:r>
              <a:rPr lang="en-US" dirty="0" smtClean="0"/>
              <a:t>.		    </a:t>
            </a:r>
          </a:p>
          <a:p>
            <a:pPr lvl="1" eaLnBrk="1" hangingPunct="1">
              <a:buFont typeface="Wingdings" pitchFamily="2" charset="2"/>
              <a:buNone/>
            </a:pPr>
            <a:endParaRPr lang="en-US" dirty="0" smtClean="0"/>
          </a:p>
          <a:p>
            <a:pPr lvl="1" eaLnBrk="1" hangingPunct="1">
              <a:buFont typeface="Wingdings" pitchFamily="2" charset="2"/>
              <a:buNone/>
            </a:pPr>
            <a:r>
              <a:rPr lang="en-US" dirty="0" smtClean="0"/>
              <a:t>For each state of nature, multiply the prior probability, P(</a:t>
            </a:r>
            <a:r>
              <a:rPr lang="en-US" dirty="0" err="1" smtClean="0"/>
              <a:t>S</a:t>
            </a:r>
            <a:r>
              <a:rPr lang="en-US" baseline="-25000" dirty="0" err="1" smtClean="0"/>
              <a:t>j</a:t>
            </a:r>
            <a:r>
              <a:rPr lang="en-US" dirty="0" smtClean="0"/>
              <a:t>), by the “conditional probability” (“reliability of the indicator”)—this gives the </a:t>
            </a:r>
            <a:r>
              <a:rPr lang="en-US" u="sng" dirty="0" smtClean="0"/>
              <a:t>joint </a:t>
            </a:r>
            <a:r>
              <a:rPr lang="en-US" u="sng" dirty="0" err="1" smtClean="0"/>
              <a:t>probabilitiy</a:t>
            </a:r>
            <a:r>
              <a:rPr lang="en-US" dirty="0" smtClean="0"/>
              <a:t> for the states and indicator = P(</a:t>
            </a:r>
            <a:r>
              <a:rPr lang="en-US" dirty="0" err="1" smtClean="0"/>
              <a:t>S</a:t>
            </a:r>
            <a:r>
              <a:rPr lang="en-US" baseline="-25000" dirty="0" err="1" smtClean="0"/>
              <a:t>j</a:t>
            </a:r>
            <a:r>
              <a:rPr lang="en-US" dirty="0" smtClean="0"/>
              <a:t> and </a:t>
            </a:r>
            <a:r>
              <a:rPr lang="en-US" dirty="0" err="1" smtClean="0">
                <a:latin typeface="Book Antiqua" pitchFamily="18" charset="0"/>
              </a:rPr>
              <a:t>I</a:t>
            </a:r>
            <a:r>
              <a:rPr lang="en-US" baseline="-25000" dirty="0" err="1" smtClean="0"/>
              <a:t>k</a:t>
            </a:r>
            <a:r>
              <a:rPr lang="en-US" dirty="0" smtClean="0"/>
              <a:t>)</a:t>
            </a:r>
          </a:p>
        </p:txBody>
      </p:sp>
    </p:spTree>
  </p:cSld>
  <p:clrMapOvr>
    <a:masterClrMapping/>
  </p:clrMapOvr>
  <p:transition spd="med">
    <p:zoom/>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9" name="Rectangle 3"/>
          <p:cNvSpPr>
            <a:spLocks noChangeArrowheads="1"/>
          </p:cNvSpPr>
          <p:nvPr/>
        </p:nvSpPr>
        <p:spPr bwMode="auto">
          <a:xfrm>
            <a:off x="520700" y="1046163"/>
            <a:ext cx="8101013" cy="5481637"/>
          </a:xfrm>
          <a:prstGeom prst="rect">
            <a:avLst/>
          </a:prstGeom>
          <a:noFill/>
          <a:ln w="12700">
            <a:noFill/>
            <a:miter lim="800000"/>
            <a:headEnd/>
            <a:tailEnd/>
          </a:ln>
          <a:effectLst/>
        </p:spPr>
        <p:txBody>
          <a:bodyPr lIns="92075" tIns="46038" rIns="92075" bIns="46038"/>
          <a:lstStyle/>
          <a:p>
            <a:pPr marL="342900" indent="-342900" eaLnBrk="0" hangingPunct="0">
              <a:spcBef>
                <a:spcPct val="20000"/>
              </a:spcBef>
              <a:buClr>
                <a:srgbClr val="66FFFF"/>
              </a:buClr>
              <a:buSzPct val="75000"/>
              <a:buFont typeface="Monotype Sorts" pitchFamily="2" charset="2"/>
              <a:buNone/>
              <a:defRPr/>
            </a:pPr>
            <a:endParaRPr lang="en-US" sz="2400">
              <a:solidFill>
                <a:schemeClr val="tx2"/>
              </a:solidFill>
              <a:effectLst>
                <a:outerShdw blurRad="38100" dist="38100" dir="2700000" algn="tl">
                  <a:srgbClr val="000000"/>
                </a:outerShdw>
              </a:effectLst>
              <a:latin typeface="Book Antiqua" pitchFamily="18" charset="0"/>
            </a:endParaRPr>
          </a:p>
          <a:p>
            <a:pPr marL="742950" lvl="1" indent="-285750" eaLnBrk="0" hangingPunct="0">
              <a:spcBef>
                <a:spcPct val="20000"/>
              </a:spcBef>
              <a:buClr>
                <a:srgbClr val="66FFFF"/>
              </a:buClr>
              <a:buSzPct val="125000"/>
              <a:buFontTx/>
              <a:buChar char="•"/>
              <a:defRPr/>
            </a:pPr>
            <a:r>
              <a:rPr lang="en-US" sz="2800">
                <a:solidFill>
                  <a:srgbClr val="66FFFF"/>
                </a:solidFill>
                <a:effectLst>
                  <a:outerShdw blurRad="38100" dist="38100" dir="2700000" algn="tl">
                    <a:srgbClr val="000000"/>
                  </a:outerShdw>
                </a:effectLst>
              </a:rPr>
              <a:t>Step 2:</a:t>
            </a:r>
            <a:r>
              <a:rPr lang="en-US" sz="2800">
                <a:solidFill>
                  <a:schemeClr val="tx2"/>
                </a:solidFill>
                <a:effectLst>
                  <a:outerShdw blurRad="38100" dist="38100" dir="2700000" algn="tl">
                    <a:srgbClr val="000000"/>
                  </a:outerShdw>
                </a:effectLst>
              </a:rPr>
              <a:t>    </a:t>
            </a:r>
          </a:p>
          <a:p>
            <a:pPr marL="742950" lvl="1" indent="-285750" eaLnBrk="0" hangingPunct="0">
              <a:spcBef>
                <a:spcPct val="20000"/>
              </a:spcBef>
              <a:buClr>
                <a:srgbClr val="66FFFF"/>
              </a:buClr>
              <a:buSzPct val="125000"/>
              <a:defRPr/>
            </a:pPr>
            <a:r>
              <a:rPr lang="en-US" sz="2800">
                <a:effectLst>
                  <a:outerShdw blurRad="38100" dist="38100" dir="2700000" algn="tl">
                    <a:srgbClr val="FFFFFF"/>
                  </a:outerShdw>
                </a:effectLst>
              </a:rPr>
              <a:t>		    Sum these joint probabilities over all states -- this gives the </a:t>
            </a:r>
            <a:r>
              <a:rPr lang="en-US" sz="2800" u="sng">
                <a:effectLst>
                  <a:outerShdw blurRad="38100" dist="38100" dir="2700000" algn="tl">
                    <a:srgbClr val="FFFFFF"/>
                  </a:outerShdw>
                </a:effectLst>
              </a:rPr>
              <a:t>marginal probability</a:t>
            </a:r>
            <a:r>
              <a:rPr lang="en-US" sz="2800">
                <a:effectLst>
                  <a:outerShdw blurRad="38100" dist="38100" dir="2700000" algn="tl">
                    <a:srgbClr val="FFFFFF"/>
                  </a:outerShdw>
                </a:effectLst>
              </a:rPr>
              <a:t> for the indicator,</a:t>
            </a:r>
            <a:r>
              <a:rPr lang="en-US" sz="2800">
                <a:effectLst>
                  <a:outerShdw blurRad="38100" dist="38100" dir="2700000" algn="tl">
                    <a:srgbClr val="FFFFFF"/>
                  </a:outerShdw>
                </a:effectLst>
                <a:latin typeface="Book Antiqua" pitchFamily="18" charset="0"/>
              </a:rPr>
              <a:t> P(</a:t>
            </a:r>
            <a:r>
              <a:rPr lang="en-US" sz="2800">
                <a:latin typeface="Book Antiqua" pitchFamily="18" charset="0"/>
              </a:rPr>
              <a:t>I</a:t>
            </a:r>
            <a:r>
              <a:rPr lang="en-US" sz="2800" baseline="-25000"/>
              <a:t>k</a:t>
            </a:r>
            <a:r>
              <a:rPr lang="en-US" sz="2800"/>
              <a:t>)</a:t>
            </a:r>
            <a:r>
              <a:rPr lang="en-US" sz="2800">
                <a:effectLst>
                  <a:outerShdw blurRad="38100" dist="38100" dir="2700000" algn="tl">
                    <a:srgbClr val="FFFFFF"/>
                  </a:outerShdw>
                </a:effectLst>
                <a:latin typeface="Book Antiqua" pitchFamily="18" charset="0"/>
              </a:rPr>
              <a:t>.</a:t>
            </a:r>
          </a:p>
          <a:p>
            <a:pPr marL="742950" lvl="1" indent="-285750" eaLnBrk="0" hangingPunct="0">
              <a:spcBef>
                <a:spcPct val="20000"/>
              </a:spcBef>
              <a:buClr>
                <a:srgbClr val="66FFFF"/>
              </a:buClr>
              <a:buSzPct val="125000"/>
              <a:defRPr/>
            </a:pPr>
            <a:endParaRPr lang="en-US" sz="2800">
              <a:effectLst>
                <a:outerShdw blurRad="38100" dist="38100" dir="2700000" algn="tl">
                  <a:srgbClr val="FFFFFF"/>
                </a:outerShdw>
              </a:effectLst>
              <a:latin typeface="Book Antiqua" pitchFamily="18" charset="0"/>
            </a:endParaRPr>
          </a:p>
          <a:p>
            <a:pPr marL="342900" indent="-342900">
              <a:spcBef>
                <a:spcPct val="20000"/>
              </a:spcBef>
              <a:buClr>
                <a:schemeClr val="folHlink"/>
              </a:buClr>
              <a:buSzPct val="90000"/>
              <a:buFont typeface="Wingdings" pitchFamily="2" charset="2"/>
              <a:buNone/>
              <a:defRPr/>
            </a:pPr>
            <a:r>
              <a:rPr lang="en-US" sz="2800" b="1">
                <a:solidFill>
                  <a:schemeClr val="accent1"/>
                </a:solidFill>
                <a:latin typeface="Univers" pitchFamily="34" charset="0"/>
              </a:rPr>
              <a:t>            </a:t>
            </a:r>
            <a:endParaRPr lang="en-US" sz="2800" b="1">
              <a:solidFill>
                <a:srgbClr val="FFFFFF"/>
              </a:solidFill>
              <a:latin typeface="Univers" pitchFamily="34" charset="0"/>
            </a:endParaRPr>
          </a:p>
          <a:p>
            <a:pPr marL="742950" lvl="1" indent="-285750" eaLnBrk="0" hangingPunct="0">
              <a:spcBef>
                <a:spcPct val="20000"/>
              </a:spcBef>
              <a:buClr>
                <a:srgbClr val="66FFFF"/>
              </a:buClr>
              <a:buSzPct val="125000"/>
              <a:defRPr/>
            </a:pPr>
            <a:endParaRPr lang="en-US" sz="2800">
              <a:effectLst>
                <a:outerShdw blurRad="38100" dist="38100" dir="2700000" algn="tl">
                  <a:srgbClr val="FFFFFF"/>
                </a:outerShdw>
              </a:effectLst>
              <a:latin typeface="Book Antiqua" pitchFamily="18" charset="0"/>
            </a:endParaRPr>
          </a:p>
        </p:txBody>
      </p:sp>
      <p:sp>
        <p:nvSpPr>
          <p:cNvPr id="47108" name="Rectangle 4"/>
          <p:cNvSpPr>
            <a:spLocks noChangeArrowheads="1"/>
          </p:cNvSpPr>
          <p:nvPr/>
        </p:nvSpPr>
        <p:spPr bwMode="auto">
          <a:xfrm>
            <a:off x="2203450" y="3522663"/>
            <a:ext cx="4487863" cy="1162050"/>
          </a:xfrm>
          <a:prstGeom prst="rect">
            <a:avLst/>
          </a:prstGeom>
          <a:gradFill rotWithShape="0">
            <a:gsLst>
              <a:gs pos="0">
                <a:srgbClr val="47182F"/>
              </a:gs>
              <a:gs pos="50000">
                <a:srgbClr val="993366"/>
              </a:gs>
              <a:gs pos="100000">
                <a:srgbClr val="47182F"/>
              </a:gs>
            </a:gsLst>
            <a:lin ang="5400000" scaled="1"/>
          </a:gradFill>
          <a:ln w="12700">
            <a:solidFill>
              <a:srgbClr val="FFFFFF"/>
            </a:solidFill>
            <a:miter lim="800000"/>
            <a:headEnd type="none" w="sm" len="sm"/>
            <a:tailEnd type="none" w="sm" len="sm"/>
          </a:ln>
        </p:spPr>
        <p:txBody>
          <a:bodyPr wrap="none" anchor="ctr"/>
          <a:lstStyle/>
          <a:p>
            <a:pPr algn="ctr">
              <a:spcBef>
                <a:spcPct val="20000"/>
              </a:spcBef>
              <a:buClr>
                <a:schemeClr val="folHlink"/>
              </a:buClr>
              <a:buSzPct val="90000"/>
              <a:buFont typeface="Wingdings" pitchFamily="2" charset="2"/>
              <a:buNone/>
            </a:pPr>
            <a:r>
              <a:rPr lang="en-US" sz="2800" b="1">
                <a:solidFill>
                  <a:srgbClr val="FFFFFF"/>
                </a:solidFill>
                <a:latin typeface="Univers" pitchFamily="34" charset="0"/>
              </a:rPr>
              <a:t>P(I</a:t>
            </a:r>
            <a:r>
              <a:rPr lang="en-US" sz="2800" b="1" baseline="-25000">
                <a:solidFill>
                  <a:srgbClr val="FFFFFF"/>
                </a:solidFill>
                <a:latin typeface="Univers" pitchFamily="34" charset="0"/>
              </a:rPr>
              <a:t>k</a:t>
            </a:r>
            <a:r>
              <a:rPr lang="en-US" sz="2800" b="1">
                <a:solidFill>
                  <a:srgbClr val="FFFFFF"/>
                </a:solidFill>
                <a:latin typeface="Univers" pitchFamily="34" charset="0"/>
              </a:rPr>
              <a:t>) = </a:t>
            </a:r>
            <a:r>
              <a:rPr lang="en-US" sz="3600" b="1">
                <a:solidFill>
                  <a:srgbClr val="FFFFFF"/>
                </a:solidFill>
                <a:latin typeface="Univers" pitchFamily="34" charset="0"/>
                <a:sym typeface="Symbol" pitchFamily="18" charset="2"/>
              </a:rPr>
              <a:t></a:t>
            </a:r>
            <a:r>
              <a:rPr lang="en-US" sz="2800" b="1" baseline="-25000">
                <a:solidFill>
                  <a:srgbClr val="FFFFFF"/>
                </a:solidFill>
                <a:latin typeface="Univers" pitchFamily="34" charset="0"/>
                <a:sym typeface="Symbol" pitchFamily="18" charset="2"/>
              </a:rPr>
              <a:t>j</a:t>
            </a:r>
            <a:r>
              <a:rPr lang="en-US" sz="2800" b="1">
                <a:solidFill>
                  <a:srgbClr val="FFFFFF"/>
                </a:solidFill>
                <a:latin typeface="Univers" pitchFamily="34" charset="0"/>
              </a:rPr>
              <a:t> P(I</a:t>
            </a:r>
            <a:r>
              <a:rPr lang="en-US" sz="2800" b="1" baseline="-25000">
                <a:solidFill>
                  <a:srgbClr val="FFFFFF"/>
                </a:solidFill>
                <a:latin typeface="Univers" pitchFamily="34" charset="0"/>
              </a:rPr>
              <a:t>k</a:t>
            </a:r>
            <a:r>
              <a:rPr lang="en-US" sz="2800" b="1">
                <a:solidFill>
                  <a:srgbClr val="FFFFFF"/>
                </a:solidFill>
                <a:latin typeface="Univers" pitchFamily="34" charset="0"/>
              </a:rPr>
              <a:t> | S</a:t>
            </a:r>
            <a:r>
              <a:rPr lang="en-US" sz="2800" b="1" baseline="-25000">
                <a:solidFill>
                  <a:srgbClr val="FFFFFF"/>
                </a:solidFill>
                <a:latin typeface="Univers" pitchFamily="34" charset="0"/>
              </a:rPr>
              <a:t>j</a:t>
            </a:r>
            <a:r>
              <a:rPr lang="en-US" sz="2800" b="1">
                <a:solidFill>
                  <a:srgbClr val="FFFFFF"/>
                </a:solidFill>
                <a:latin typeface="Univers" pitchFamily="34" charset="0"/>
              </a:rPr>
              <a:t>) P(S</a:t>
            </a:r>
            <a:r>
              <a:rPr lang="en-US" sz="2800" b="1" baseline="-25000">
                <a:solidFill>
                  <a:srgbClr val="FFFFFF"/>
                </a:solidFill>
                <a:latin typeface="Univers" pitchFamily="34" charset="0"/>
              </a:rPr>
              <a:t>j</a:t>
            </a:r>
            <a:r>
              <a:rPr lang="en-US" sz="2800" b="1">
                <a:solidFill>
                  <a:srgbClr val="FFFFFF"/>
                </a:solidFill>
                <a:latin typeface="Univers" pitchFamily="34" charset="0"/>
              </a:rPr>
              <a:t>)</a:t>
            </a:r>
          </a:p>
          <a:p>
            <a:pPr algn="ctr"/>
            <a:endParaRPr lang="en-US"/>
          </a:p>
        </p:txBody>
      </p:sp>
      <p:sp>
        <p:nvSpPr>
          <p:cNvPr id="5" name="Rectangle 2"/>
          <p:cNvSpPr txBox="1">
            <a:spLocks noChangeArrowheads="1"/>
          </p:cNvSpPr>
          <p:nvPr/>
        </p:nvSpPr>
        <p:spPr>
          <a:xfrm>
            <a:off x="677333" y="57680"/>
            <a:ext cx="6325496" cy="1143000"/>
          </a:xfrm>
          <a:prstGeom prst="rect">
            <a:avLst/>
          </a:prstGeom>
          <a:noFill/>
        </p:spPr>
        <p:txBody>
          <a:bodyPr lIns="92075" tIns="46038" rIns="92075" bIns="46038"/>
          <a:lst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Times New Roman" pitchFamily="18" charset="0"/>
              </a:defRPr>
            </a:lvl2pPr>
            <a:lvl3pPr algn="l" rtl="0" eaLnBrk="0" fontAlgn="base" hangingPunct="0">
              <a:spcBef>
                <a:spcPct val="0"/>
              </a:spcBef>
              <a:spcAft>
                <a:spcPct val="0"/>
              </a:spcAft>
              <a:defRPr sz="4200">
                <a:solidFill>
                  <a:schemeClr val="tx2"/>
                </a:solidFill>
                <a:latin typeface="Times New Roman" pitchFamily="18" charset="0"/>
              </a:defRPr>
            </a:lvl3pPr>
            <a:lvl4pPr algn="l" rtl="0" eaLnBrk="0" fontAlgn="base" hangingPunct="0">
              <a:spcBef>
                <a:spcPct val="0"/>
              </a:spcBef>
              <a:spcAft>
                <a:spcPct val="0"/>
              </a:spcAft>
              <a:defRPr sz="4200">
                <a:solidFill>
                  <a:schemeClr val="tx2"/>
                </a:solidFill>
                <a:latin typeface="Times New Roman" pitchFamily="18" charset="0"/>
              </a:defRPr>
            </a:lvl4pPr>
            <a:lvl5pPr algn="l" rtl="0" eaLnBrk="0" fontAlgn="base" hangingPunct="0">
              <a:spcBef>
                <a:spcPct val="0"/>
              </a:spcBef>
              <a:spcAft>
                <a:spcPct val="0"/>
              </a:spcAft>
              <a:defRPr sz="4200">
                <a:solidFill>
                  <a:schemeClr val="tx2"/>
                </a:solidFill>
                <a:latin typeface="Times New Roman" pitchFamily="18" charset="0"/>
              </a:defRPr>
            </a:lvl5pPr>
            <a:lvl6pPr marL="457200" algn="l" rtl="0" fontAlgn="base">
              <a:spcBef>
                <a:spcPct val="0"/>
              </a:spcBef>
              <a:spcAft>
                <a:spcPct val="0"/>
              </a:spcAft>
              <a:defRPr sz="4200">
                <a:solidFill>
                  <a:schemeClr val="tx2"/>
                </a:solidFill>
                <a:latin typeface="Times New Roman" pitchFamily="18" charset="0"/>
              </a:defRPr>
            </a:lvl6pPr>
            <a:lvl7pPr marL="914400" algn="l" rtl="0" fontAlgn="base">
              <a:spcBef>
                <a:spcPct val="0"/>
              </a:spcBef>
              <a:spcAft>
                <a:spcPct val="0"/>
              </a:spcAft>
              <a:defRPr sz="4200">
                <a:solidFill>
                  <a:schemeClr val="tx2"/>
                </a:solidFill>
                <a:latin typeface="Times New Roman" pitchFamily="18" charset="0"/>
              </a:defRPr>
            </a:lvl7pPr>
            <a:lvl8pPr marL="1371600" algn="l" rtl="0" fontAlgn="base">
              <a:spcBef>
                <a:spcPct val="0"/>
              </a:spcBef>
              <a:spcAft>
                <a:spcPct val="0"/>
              </a:spcAft>
              <a:defRPr sz="4200">
                <a:solidFill>
                  <a:schemeClr val="tx2"/>
                </a:solidFill>
                <a:latin typeface="Times New Roman" pitchFamily="18" charset="0"/>
              </a:defRPr>
            </a:lvl8pPr>
            <a:lvl9pPr marL="1828800" algn="l" rtl="0" fontAlgn="base">
              <a:spcBef>
                <a:spcPct val="0"/>
              </a:spcBef>
              <a:spcAft>
                <a:spcPct val="0"/>
              </a:spcAft>
              <a:defRPr sz="4200">
                <a:solidFill>
                  <a:schemeClr val="tx2"/>
                </a:solidFill>
                <a:latin typeface="Times New Roman" pitchFamily="18" charset="0"/>
              </a:defRPr>
            </a:lvl9pPr>
          </a:lstStyle>
          <a:p>
            <a:pPr eaLnBrk="1" hangingPunct="1"/>
            <a:r>
              <a:rPr lang="en-US" kern="0" smtClean="0"/>
              <a:t>Computing Posterior Probabilities</a:t>
            </a:r>
            <a:endParaRPr lang="en-US" kern="0" dirty="0" smtClean="0"/>
          </a:p>
        </p:txBody>
      </p:sp>
    </p:spTree>
  </p:cSld>
  <p:clrMapOvr>
    <a:masterClrMapping/>
  </p:clrMapOvr>
  <p:transition>
    <p:zoom/>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5" name="Rectangle 3"/>
          <p:cNvSpPr>
            <a:spLocks noChangeArrowheads="1"/>
          </p:cNvSpPr>
          <p:nvPr/>
        </p:nvSpPr>
        <p:spPr bwMode="auto">
          <a:xfrm>
            <a:off x="520700" y="1046163"/>
            <a:ext cx="8101013" cy="5481637"/>
          </a:xfrm>
          <a:prstGeom prst="rect">
            <a:avLst/>
          </a:prstGeom>
          <a:noFill/>
          <a:ln w="12700">
            <a:noFill/>
            <a:miter lim="800000"/>
            <a:headEnd/>
            <a:tailEnd/>
          </a:ln>
          <a:effectLst/>
        </p:spPr>
        <p:txBody>
          <a:bodyPr lIns="92075" tIns="46038" rIns="92075" bIns="46038"/>
          <a:lstStyle/>
          <a:p>
            <a:pPr marL="342900" indent="-342900" eaLnBrk="0" hangingPunct="0">
              <a:spcBef>
                <a:spcPct val="20000"/>
              </a:spcBef>
              <a:buClr>
                <a:srgbClr val="66FFFF"/>
              </a:buClr>
              <a:buSzPct val="75000"/>
              <a:buFont typeface="Monotype Sorts" pitchFamily="2" charset="2"/>
              <a:buNone/>
              <a:defRPr/>
            </a:pPr>
            <a:endParaRPr lang="en-US" sz="2400">
              <a:solidFill>
                <a:schemeClr val="tx2"/>
              </a:solidFill>
              <a:effectLst>
                <a:outerShdw blurRad="38100" dist="38100" dir="2700000" algn="tl">
                  <a:srgbClr val="000000"/>
                </a:outerShdw>
              </a:effectLst>
              <a:latin typeface="Book Antiqua" pitchFamily="18" charset="0"/>
            </a:endParaRPr>
          </a:p>
          <a:p>
            <a:pPr marL="742950" lvl="1" indent="-285750" eaLnBrk="0" hangingPunct="0">
              <a:spcBef>
                <a:spcPct val="20000"/>
              </a:spcBef>
              <a:buClr>
                <a:srgbClr val="66FFFF"/>
              </a:buClr>
              <a:buSzPct val="125000"/>
              <a:buFontTx/>
              <a:buChar char="•"/>
              <a:defRPr/>
            </a:pPr>
            <a:r>
              <a:rPr lang="en-US" sz="2800">
                <a:solidFill>
                  <a:srgbClr val="66FFFF"/>
                </a:solidFill>
                <a:effectLst>
                  <a:outerShdw blurRad="38100" dist="38100" dir="2700000" algn="tl">
                    <a:srgbClr val="000000"/>
                  </a:outerShdw>
                </a:effectLst>
              </a:rPr>
              <a:t>Step 3:</a:t>
            </a:r>
            <a:r>
              <a:rPr lang="en-US" sz="2800">
                <a:solidFill>
                  <a:schemeClr val="tx2"/>
                </a:solidFill>
                <a:effectLst>
                  <a:outerShdw blurRad="38100" dist="38100" dir="2700000" algn="tl">
                    <a:srgbClr val="000000"/>
                  </a:outerShdw>
                </a:effectLst>
              </a:rPr>
              <a:t>    </a:t>
            </a:r>
          </a:p>
          <a:p>
            <a:pPr marL="742950" lvl="1" indent="-285750" eaLnBrk="0" hangingPunct="0">
              <a:spcBef>
                <a:spcPct val="20000"/>
              </a:spcBef>
              <a:buClr>
                <a:srgbClr val="66FFFF"/>
              </a:buClr>
              <a:buSzPct val="125000"/>
              <a:defRPr/>
            </a:pPr>
            <a:r>
              <a:rPr lang="en-US" sz="2800">
                <a:effectLst>
                  <a:outerShdw blurRad="38100" dist="38100" dir="2700000" algn="tl">
                    <a:srgbClr val="FFFFFF"/>
                  </a:outerShdw>
                </a:effectLst>
              </a:rPr>
              <a:t>		    For each state, divide its joint probability by the marginal probability for the indicator -- this gives the posterior probability, P(S</a:t>
            </a:r>
            <a:r>
              <a:rPr lang="en-US" sz="2800" baseline="-25000">
                <a:effectLst>
                  <a:outerShdw blurRad="38100" dist="38100" dir="2700000" algn="tl">
                    <a:srgbClr val="FFFFFF"/>
                  </a:outerShdw>
                </a:effectLst>
              </a:rPr>
              <a:t>j</a:t>
            </a:r>
            <a:r>
              <a:rPr lang="en-US" sz="2800">
                <a:effectLst>
                  <a:outerShdw blurRad="38100" dist="38100" dir="2700000" algn="tl">
                    <a:srgbClr val="FFFFFF"/>
                  </a:outerShdw>
                </a:effectLst>
              </a:rPr>
              <a:t> | </a:t>
            </a:r>
            <a:r>
              <a:rPr lang="en-US" sz="2800">
                <a:latin typeface="Book Antiqua" pitchFamily="18" charset="0"/>
              </a:rPr>
              <a:t>I</a:t>
            </a:r>
            <a:r>
              <a:rPr lang="en-US" sz="2800" baseline="-25000">
                <a:effectLst>
                  <a:outerShdw blurRad="38100" dist="38100" dir="2700000" algn="tl">
                    <a:srgbClr val="FFFFFF"/>
                  </a:outerShdw>
                </a:effectLst>
              </a:rPr>
              <a:t>k</a:t>
            </a:r>
            <a:r>
              <a:rPr lang="en-US" sz="2800">
                <a:effectLst>
                  <a:outerShdw blurRad="38100" dist="38100" dir="2700000" algn="tl">
                    <a:srgbClr val="FFFFFF"/>
                  </a:outerShdw>
                </a:effectLst>
              </a:rPr>
              <a:t> ).</a:t>
            </a:r>
          </a:p>
          <a:p>
            <a:pPr marL="742950" lvl="1" indent="-285750" eaLnBrk="0" hangingPunct="0">
              <a:spcBef>
                <a:spcPct val="20000"/>
              </a:spcBef>
              <a:buClr>
                <a:srgbClr val="66FFFF"/>
              </a:buClr>
              <a:buSzPct val="125000"/>
              <a:defRPr/>
            </a:pPr>
            <a:endParaRPr lang="en-US" sz="2800">
              <a:effectLst>
                <a:outerShdw blurRad="38100" dist="38100" dir="2700000" algn="tl">
                  <a:srgbClr val="FFFFFF"/>
                </a:outerShdw>
              </a:effectLst>
            </a:endParaRPr>
          </a:p>
          <a:p>
            <a:pPr marL="742950" lvl="1" indent="-285750" eaLnBrk="0" hangingPunct="0">
              <a:spcBef>
                <a:spcPct val="20000"/>
              </a:spcBef>
              <a:buClr>
                <a:srgbClr val="66FFFF"/>
              </a:buClr>
              <a:buSzPct val="125000"/>
              <a:defRPr/>
            </a:pPr>
            <a:endParaRPr lang="en-US" sz="2800">
              <a:effectLst>
                <a:outerShdw blurRad="38100" dist="38100" dir="2700000" algn="tl">
                  <a:srgbClr val="FFFFFF"/>
                </a:outerShdw>
              </a:effectLst>
            </a:endParaRPr>
          </a:p>
        </p:txBody>
      </p:sp>
      <p:sp>
        <p:nvSpPr>
          <p:cNvPr id="48132" name="Rectangle 4"/>
          <p:cNvSpPr>
            <a:spLocks noChangeArrowheads="1"/>
          </p:cNvSpPr>
          <p:nvPr/>
        </p:nvSpPr>
        <p:spPr bwMode="auto">
          <a:xfrm>
            <a:off x="1384300" y="3733800"/>
            <a:ext cx="6503988" cy="1162050"/>
          </a:xfrm>
          <a:prstGeom prst="rect">
            <a:avLst/>
          </a:prstGeom>
          <a:gradFill rotWithShape="0">
            <a:gsLst>
              <a:gs pos="0">
                <a:srgbClr val="47182F"/>
              </a:gs>
              <a:gs pos="50000">
                <a:srgbClr val="993366"/>
              </a:gs>
              <a:gs pos="100000">
                <a:srgbClr val="47182F"/>
              </a:gs>
            </a:gsLst>
            <a:lin ang="5400000" scaled="1"/>
          </a:gradFill>
          <a:ln w="12700">
            <a:solidFill>
              <a:srgbClr val="FFFFFF"/>
            </a:solidFill>
            <a:miter lim="800000"/>
            <a:headEnd type="none" w="sm" len="sm"/>
            <a:tailEnd type="none" w="sm" len="sm"/>
          </a:ln>
        </p:spPr>
        <p:txBody>
          <a:bodyPr wrap="none" anchor="ctr"/>
          <a:lstStyle/>
          <a:p>
            <a:pPr lvl="1" algn="ctr" eaLnBrk="0" hangingPunct="0">
              <a:spcBef>
                <a:spcPct val="20000"/>
              </a:spcBef>
              <a:buClr>
                <a:schemeClr val="bg2"/>
              </a:buClr>
              <a:buSzPct val="75000"/>
            </a:pPr>
            <a:r>
              <a:rPr lang="en-US" sz="2800" b="1">
                <a:solidFill>
                  <a:srgbClr val="FFFFFF"/>
                </a:solidFill>
                <a:latin typeface="Univers" pitchFamily="34" charset="0"/>
              </a:rPr>
              <a:t>P(S</a:t>
            </a:r>
            <a:r>
              <a:rPr lang="en-US" sz="2800" b="1" baseline="-25000">
                <a:solidFill>
                  <a:srgbClr val="FFFFFF"/>
                </a:solidFill>
                <a:latin typeface="Univers" pitchFamily="34" charset="0"/>
              </a:rPr>
              <a:t>j</a:t>
            </a:r>
            <a:r>
              <a:rPr lang="en-US" sz="2800" b="1">
                <a:solidFill>
                  <a:srgbClr val="FFFFFF"/>
                </a:solidFill>
                <a:latin typeface="Symbol" pitchFamily="18" charset="2"/>
              </a:rPr>
              <a:t>½</a:t>
            </a:r>
            <a:r>
              <a:rPr lang="en-US" sz="2800" b="1">
                <a:solidFill>
                  <a:srgbClr val="FFFFFF"/>
                </a:solidFill>
                <a:latin typeface="Univers" pitchFamily="34" charset="0"/>
              </a:rPr>
              <a:t> I</a:t>
            </a:r>
            <a:r>
              <a:rPr lang="en-US" sz="2800" b="1" baseline="-25000">
                <a:solidFill>
                  <a:srgbClr val="FFFFFF"/>
                </a:solidFill>
                <a:latin typeface="Univers" pitchFamily="34" charset="0"/>
              </a:rPr>
              <a:t>k</a:t>
            </a:r>
            <a:r>
              <a:rPr lang="en-US" sz="2800" b="1">
                <a:solidFill>
                  <a:srgbClr val="FFFFFF"/>
                </a:solidFill>
                <a:latin typeface="Univers" pitchFamily="34" charset="0"/>
              </a:rPr>
              <a:t>) =[P(I</a:t>
            </a:r>
            <a:r>
              <a:rPr lang="en-US" sz="2800" b="1" baseline="-25000">
                <a:solidFill>
                  <a:srgbClr val="FFFFFF"/>
                </a:solidFill>
                <a:latin typeface="Univers" pitchFamily="34" charset="0"/>
              </a:rPr>
              <a:t>k</a:t>
            </a:r>
            <a:r>
              <a:rPr lang="en-US" sz="2800" b="1">
                <a:solidFill>
                  <a:srgbClr val="FFFFFF"/>
                </a:solidFill>
                <a:latin typeface="Univers" pitchFamily="34" charset="0"/>
              </a:rPr>
              <a:t>|S</a:t>
            </a:r>
            <a:r>
              <a:rPr lang="en-US" sz="2800" b="1" baseline="-25000">
                <a:solidFill>
                  <a:srgbClr val="FFFFFF"/>
                </a:solidFill>
                <a:latin typeface="Univers" pitchFamily="34" charset="0"/>
              </a:rPr>
              <a:t>j</a:t>
            </a:r>
            <a:r>
              <a:rPr lang="en-US" sz="2800" b="1">
                <a:solidFill>
                  <a:srgbClr val="FFFFFF"/>
                </a:solidFill>
                <a:latin typeface="Univers" pitchFamily="34" charset="0"/>
              </a:rPr>
              <a:t>) P(S</a:t>
            </a:r>
            <a:r>
              <a:rPr lang="en-US" sz="2800" b="1" baseline="-25000">
                <a:solidFill>
                  <a:srgbClr val="FFFFFF"/>
                </a:solidFill>
                <a:latin typeface="Univers" pitchFamily="34" charset="0"/>
              </a:rPr>
              <a:t>j</a:t>
            </a:r>
            <a:r>
              <a:rPr lang="en-US" sz="2800" b="1">
                <a:solidFill>
                  <a:srgbClr val="FFFFFF"/>
                </a:solidFill>
                <a:latin typeface="Univers" pitchFamily="34" charset="0"/>
              </a:rPr>
              <a:t>)] / P(I</a:t>
            </a:r>
            <a:r>
              <a:rPr lang="en-US" sz="2800" b="1" baseline="-25000">
                <a:solidFill>
                  <a:srgbClr val="FFFFFF"/>
                </a:solidFill>
                <a:latin typeface="Univers" pitchFamily="34" charset="0"/>
              </a:rPr>
              <a:t>k</a:t>
            </a:r>
            <a:r>
              <a:rPr lang="en-US" sz="2800" b="1">
                <a:solidFill>
                  <a:srgbClr val="FFFFFF"/>
                </a:solidFill>
                <a:latin typeface="Univers" pitchFamily="34" charset="0"/>
              </a:rPr>
              <a:t>)</a:t>
            </a:r>
            <a:endParaRPr lang="en-US" sz="2800" b="1" u="sng">
              <a:solidFill>
                <a:srgbClr val="FFFFFF"/>
              </a:solidFill>
              <a:latin typeface="Univers" pitchFamily="34" charset="0"/>
            </a:endParaRPr>
          </a:p>
          <a:p>
            <a:pPr algn="ctr"/>
            <a:endParaRPr lang="en-US" sz="2800" b="1">
              <a:solidFill>
                <a:srgbClr val="FFFFFF"/>
              </a:solidFill>
            </a:endParaRPr>
          </a:p>
        </p:txBody>
      </p:sp>
      <p:sp>
        <p:nvSpPr>
          <p:cNvPr id="5" name="Rectangle 2"/>
          <p:cNvSpPr txBox="1">
            <a:spLocks noChangeArrowheads="1"/>
          </p:cNvSpPr>
          <p:nvPr/>
        </p:nvSpPr>
        <p:spPr>
          <a:xfrm>
            <a:off x="677333" y="57680"/>
            <a:ext cx="6325496" cy="1143000"/>
          </a:xfrm>
          <a:prstGeom prst="rect">
            <a:avLst/>
          </a:prstGeom>
          <a:noFill/>
        </p:spPr>
        <p:txBody>
          <a:bodyPr lIns="92075" tIns="46038" rIns="92075" bIns="46038"/>
          <a:lst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Times New Roman" pitchFamily="18" charset="0"/>
              </a:defRPr>
            </a:lvl2pPr>
            <a:lvl3pPr algn="l" rtl="0" eaLnBrk="0" fontAlgn="base" hangingPunct="0">
              <a:spcBef>
                <a:spcPct val="0"/>
              </a:spcBef>
              <a:spcAft>
                <a:spcPct val="0"/>
              </a:spcAft>
              <a:defRPr sz="4200">
                <a:solidFill>
                  <a:schemeClr val="tx2"/>
                </a:solidFill>
                <a:latin typeface="Times New Roman" pitchFamily="18" charset="0"/>
              </a:defRPr>
            </a:lvl3pPr>
            <a:lvl4pPr algn="l" rtl="0" eaLnBrk="0" fontAlgn="base" hangingPunct="0">
              <a:spcBef>
                <a:spcPct val="0"/>
              </a:spcBef>
              <a:spcAft>
                <a:spcPct val="0"/>
              </a:spcAft>
              <a:defRPr sz="4200">
                <a:solidFill>
                  <a:schemeClr val="tx2"/>
                </a:solidFill>
                <a:latin typeface="Times New Roman" pitchFamily="18" charset="0"/>
              </a:defRPr>
            </a:lvl4pPr>
            <a:lvl5pPr algn="l" rtl="0" eaLnBrk="0" fontAlgn="base" hangingPunct="0">
              <a:spcBef>
                <a:spcPct val="0"/>
              </a:spcBef>
              <a:spcAft>
                <a:spcPct val="0"/>
              </a:spcAft>
              <a:defRPr sz="4200">
                <a:solidFill>
                  <a:schemeClr val="tx2"/>
                </a:solidFill>
                <a:latin typeface="Times New Roman" pitchFamily="18" charset="0"/>
              </a:defRPr>
            </a:lvl5pPr>
            <a:lvl6pPr marL="457200" algn="l" rtl="0" fontAlgn="base">
              <a:spcBef>
                <a:spcPct val="0"/>
              </a:spcBef>
              <a:spcAft>
                <a:spcPct val="0"/>
              </a:spcAft>
              <a:defRPr sz="4200">
                <a:solidFill>
                  <a:schemeClr val="tx2"/>
                </a:solidFill>
                <a:latin typeface="Times New Roman" pitchFamily="18" charset="0"/>
              </a:defRPr>
            </a:lvl6pPr>
            <a:lvl7pPr marL="914400" algn="l" rtl="0" fontAlgn="base">
              <a:spcBef>
                <a:spcPct val="0"/>
              </a:spcBef>
              <a:spcAft>
                <a:spcPct val="0"/>
              </a:spcAft>
              <a:defRPr sz="4200">
                <a:solidFill>
                  <a:schemeClr val="tx2"/>
                </a:solidFill>
                <a:latin typeface="Times New Roman" pitchFamily="18" charset="0"/>
              </a:defRPr>
            </a:lvl7pPr>
            <a:lvl8pPr marL="1371600" algn="l" rtl="0" fontAlgn="base">
              <a:spcBef>
                <a:spcPct val="0"/>
              </a:spcBef>
              <a:spcAft>
                <a:spcPct val="0"/>
              </a:spcAft>
              <a:defRPr sz="4200">
                <a:solidFill>
                  <a:schemeClr val="tx2"/>
                </a:solidFill>
                <a:latin typeface="Times New Roman" pitchFamily="18" charset="0"/>
              </a:defRPr>
            </a:lvl8pPr>
            <a:lvl9pPr marL="1828800" algn="l" rtl="0" fontAlgn="base">
              <a:spcBef>
                <a:spcPct val="0"/>
              </a:spcBef>
              <a:spcAft>
                <a:spcPct val="0"/>
              </a:spcAft>
              <a:defRPr sz="4200">
                <a:solidFill>
                  <a:schemeClr val="tx2"/>
                </a:solidFill>
                <a:latin typeface="Times New Roman" pitchFamily="18" charset="0"/>
              </a:defRPr>
            </a:lvl9pPr>
          </a:lstStyle>
          <a:p>
            <a:pPr eaLnBrk="1" hangingPunct="1"/>
            <a:r>
              <a:rPr lang="en-US" kern="0" smtClean="0"/>
              <a:t>Computing Posterior Probabilities</a:t>
            </a:r>
            <a:endParaRPr lang="en-US" kern="0" dirty="0" smtClean="0"/>
          </a:p>
        </p:txBody>
      </p:sp>
    </p:spTree>
  </p:cSld>
  <p:clrMapOvr>
    <a:masterClrMapping/>
  </p:clrMapOvr>
  <p:transition>
    <p:zoom/>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body" idx="1"/>
          </p:nvPr>
        </p:nvSpPr>
        <p:spPr>
          <a:xfrm>
            <a:off x="711200" y="1709738"/>
            <a:ext cx="7772400" cy="4643437"/>
          </a:xfrm>
          <a:noFill/>
        </p:spPr>
        <p:txBody>
          <a:bodyPr lIns="92075" tIns="46038" rIns="92075" bIns="46038"/>
          <a:lstStyle/>
          <a:p>
            <a:pPr algn="ctr" eaLnBrk="1" hangingPunct="1">
              <a:buFont typeface="Wingdings" pitchFamily="2" charset="2"/>
              <a:buNone/>
            </a:pPr>
            <a:r>
              <a:rPr lang="en-US" sz="2400" u="sng" dirty="0" smtClean="0"/>
              <a:t> I1: Very Favorable Formation</a:t>
            </a:r>
          </a:p>
          <a:p>
            <a:pPr algn="ctr" eaLnBrk="1" hangingPunct="1">
              <a:buFont typeface="Wingdings" pitchFamily="2" charset="2"/>
              <a:buNone/>
            </a:pPr>
            <a:endParaRPr lang="en-US" sz="600" dirty="0" smtClean="0"/>
          </a:p>
          <a:p>
            <a:pPr eaLnBrk="1" hangingPunct="1">
              <a:buFont typeface="Wingdings" pitchFamily="2" charset="2"/>
              <a:buNone/>
            </a:pPr>
            <a:r>
              <a:rPr lang="en-US" sz="2400" dirty="0" smtClean="0"/>
              <a:t>          	</a:t>
            </a:r>
            <a:r>
              <a:rPr lang="en-US" sz="2400" u="sng" dirty="0" smtClean="0"/>
              <a:t>State</a:t>
            </a:r>
            <a:r>
              <a:rPr lang="en-US" sz="2400" dirty="0" smtClean="0"/>
              <a:t>    </a:t>
            </a:r>
            <a:r>
              <a:rPr lang="en-US" sz="2400" u="sng" dirty="0" smtClean="0"/>
              <a:t>Prior</a:t>
            </a:r>
            <a:r>
              <a:rPr lang="en-US" sz="2400" dirty="0" smtClean="0"/>
              <a:t>    </a:t>
            </a:r>
            <a:r>
              <a:rPr lang="en-US" sz="2400" u="sng" dirty="0" smtClean="0"/>
              <a:t>Conditional</a:t>
            </a:r>
            <a:r>
              <a:rPr lang="en-US" sz="2400" dirty="0" smtClean="0"/>
              <a:t>      </a:t>
            </a:r>
            <a:r>
              <a:rPr lang="en-US" sz="2400" u="sng" dirty="0" smtClean="0"/>
              <a:t>Joint</a:t>
            </a:r>
            <a:r>
              <a:rPr lang="en-US" sz="2400" dirty="0" smtClean="0"/>
              <a:t>      </a:t>
            </a:r>
            <a:r>
              <a:rPr lang="en-US" sz="2400" u="sng" dirty="0" smtClean="0"/>
              <a:t>Posterior</a:t>
            </a:r>
            <a:endParaRPr lang="en-US" sz="2400" dirty="0" smtClean="0"/>
          </a:p>
          <a:p>
            <a:pPr eaLnBrk="1" hangingPunct="1">
              <a:buFont typeface="Wingdings" pitchFamily="2" charset="2"/>
              <a:buNone/>
            </a:pPr>
            <a:r>
              <a:rPr lang="en-US" sz="2400" dirty="0" smtClean="0"/>
              <a:t>             s1         .10          7/12	   .0583     .1543</a:t>
            </a:r>
          </a:p>
          <a:p>
            <a:pPr eaLnBrk="1" hangingPunct="1">
              <a:buFont typeface="Wingdings" pitchFamily="2" charset="2"/>
              <a:buNone/>
            </a:pPr>
            <a:r>
              <a:rPr lang="en-US" sz="2400" dirty="0" smtClean="0"/>
              <a:t>             s2         .15          9/16          .0844     .2231</a:t>
            </a:r>
          </a:p>
          <a:p>
            <a:pPr eaLnBrk="1" hangingPunct="1">
              <a:buFont typeface="Wingdings" pitchFamily="2" charset="2"/>
              <a:buNone/>
            </a:pPr>
            <a:r>
              <a:rPr lang="en-US" sz="2400" dirty="0" smtClean="0"/>
              <a:t>             s3         .35          11/24        .1604     .4242</a:t>
            </a:r>
          </a:p>
          <a:p>
            <a:pPr eaLnBrk="1" hangingPunct="1">
              <a:buFont typeface="Wingdings" pitchFamily="2" charset="2"/>
              <a:buNone/>
            </a:pPr>
            <a:r>
              <a:rPr lang="en-US" sz="2400" dirty="0" smtClean="0"/>
              <a:t>		  s4	    .40	         3/16	    </a:t>
            </a:r>
            <a:r>
              <a:rPr lang="en-US" sz="2400" u="sng" dirty="0" smtClean="0"/>
              <a:t>.0750</a:t>
            </a:r>
            <a:r>
              <a:rPr lang="en-US" sz="2400" dirty="0" smtClean="0"/>
              <a:t>    </a:t>
            </a:r>
            <a:r>
              <a:rPr lang="en-US" sz="2400" u="sng" dirty="0" smtClean="0"/>
              <a:t>.1983</a:t>
            </a:r>
          </a:p>
          <a:p>
            <a:pPr eaLnBrk="1" hangingPunct="1">
              <a:buFont typeface="Wingdings" pitchFamily="2" charset="2"/>
              <a:buNone/>
            </a:pPr>
            <a:r>
              <a:rPr lang="en-US" sz="2400" dirty="0" smtClean="0"/>
              <a:t>	                                            Total  .3781   1.00000</a:t>
            </a:r>
          </a:p>
          <a:p>
            <a:pPr eaLnBrk="1" hangingPunct="1">
              <a:buFont typeface="Wingdings" pitchFamily="2" charset="2"/>
              <a:buNone/>
            </a:pPr>
            <a:endParaRPr lang="en-US" sz="1600" dirty="0" smtClean="0"/>
          </a:p>
          <a:p>
            <a:pPr eaLnBrk="1" hangingPunct="1">
              <a:buFont typeface="Wingdings" pitchFamily="2" charset="2"/>
              <a:buNone/>
            </a:pPr>
            <a:r>
              <a:rPr lang="en-US" sz="2400" dirty="0" smtClean="0"/>
              <a:t>				P(I1) = .3781</a:t>
            </a:r>
          </a:p>
        </p:txBody>
      </p:sp>
      <p:sp>
        <p:nvSpPr>
          <p:cNvPr id="49155" name="Rectangle 3"/>
          <p:cNvSpPr>
            <a:spLocks noGrp="1" noChangeArrowheads="1"/>
          </p:cNvSpPr>
          <p:nvPr>
            <p:ph type="title"/>
          </p:nvPr>
        </p:nvSpPr>
        <p:spPr>
          <a:xfrm>
            <a:off x="2173044" y="277813"/>
            <a:ext cx="6513755" cy="1143000"/>
          </a:xfrm>
          <a:noFill/>
        </p:spPr>
        <p:txBody>
          <a:bodyPr lIns="92075" tIns="46038" rIns="92075" bIns="46038"/>
          <a:lstStyle/>
          <a:p>
            <a:pPr eaLnBrk="1" hangingPunct="1"/>
            <a:r>
              <a:rPr lang="en-US" dirty="0" smtClean="0"/>
              <a:t>Posterior Probabilities</a:t>
            </a:r>
          </a:p>
        </p:txBody>
      </p:sp>
      <p:pic>
        <p:nvPicPr>
          <p:cNvPr id="132" name="Picture 2" descr="C:\Users\Ellen\AppData\Local\Microsoft\Windows\Temporary Internet Files\Content.IE5\44YXD3SU\MC900340840[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3531" y="147170"/>
            <a:ext cx="1166426" cy="116642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zoom/>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noFill/>
        </p:spPr>
        <p:txBody>
          <a:bodyPr lIns="92075" tIns="46038" rIns="92075" bIns="46038"/>
          <a:lstStyle/>
          <a:p>
            <a:pPr eaLnBrk="1" hangingPunct="1"/>
            <a:r>
              <a:rPr lang="en-US" dirty="0" smtClean="0"/>
              <a:t>Posterior Probabilities</a:t>
            </a:r>
          </a:p>
        </p:txBody>
      </p:sp>
      <p:sp>
        <p:nvSpPr>
          <p:cNvPr id="51203" name="Rectangle 3"/>
          <p:cNvSpPr>
            <a:spLocks noGrp="1" noChangeArrowheads="1"/>
          </p:cNvSpPr>
          <p:nvPr>
            <p:ph type="body" idx="1"/>
          </p:nvPr>
        </p:nvSpPr>
        <p:spPr>
          <a:xfrm>
            <a:off x="917575" y="1597025"/>
            <a:ext cx="7456488" cy="3967163"/>
          </a:xfrm>
          <a:noFill/>
        </p:spPr>
        <p:txBody>
          <a:bodyPr lIns="92075" tIns="46038" rIns="92075" bIns="46038"/>
          <a:lstStyle/>
          <a:p>
            <a:pPr eaLnBrk="1" hangingPunct="1"/>
            <a:r>
              <a:rPr lang="en-US" dirty="0" smtClean="0"/>
              <a:t>We must build a table similar to this one for </a:t>
            </a:r>
            <a:r>
              <a:rPr lang="en-US" i="1" u="sng" dirty="0" smtClean="0"/>
              <a:t>each </a:t>
            </a:r>
            <a:r>
              <a:rPr lang="en-US" i="1" dirty="0" smtClean="0"/>
              <a:t>indicator</a:t>
            </a:r>
            <a:r>
              <a:rPr lang="en-US" dirty="0" smtClean="0"/>
              <a:t>.</a:t>
            </a:r>
          </a:p>
          <a:p>
            <a:pPr eaLnBrk="1" hangingPunct="1"/>
            <a:r>
              <a:rPr lang="en-US" dirty="0" smtClean="0"/>
              <a:t>(Verify your posterior probability calculations by looking at the calculations in the Optimal Drilling Excel model on Blackboard.)</a:t>
            </a:r>
          </a:p>
          <a:p>
            <a:pPr eaLnBrk="1" hangingPunct="1"/>
            <a:r>
              <a:rPr lang="en-US" dirty="0" smtClean="0"/>
              <a:t>Using these posterior probabilities, we may compute the expected value of the seismic survey (EVSI).</a:t>
            </a:r>
          </a:p>
        </p:txBody>
      </p:sp>
      <p:pic>
        <p:nvPicPr>
          <p:cNvPr id="4" name="Picture 2" descr="C:\Users\Ellen\AppData\Local\Microsoft\Windows\Temporary Internet Files\Content.IE5\44YXD3SU\MC900340840[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41373" y="32551"/>
            <a:ext cx="1166426" cy="116642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zoom/>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noFill/>
        </p:spPr>
        <p:txBody>
          <a:bodyPr lIns="92075" tIns="46038" rIns="92075" bIns="46038"/>
          <a:lstStyle/>
          <a:p>
            <a:pPr eaLnBrk="1" hangingPunct="1"/>
            <a:r>
              <a:rPr lang="en-US" smtClean="0"/>
              <a:t>Expected Value of Sample Information</a:t>
            </a:r>
          </a:p>
        </p:txBody>
      </p:sp>
      <p:sp>
        <p:nvSpPr>
          <p:cNvPr id="51203" name="Rectangle 3"/>
          <p:cNvSpPr>
            <a:spLocks noGrp="1" noChangeArrowheads="1"/>
          </p:cNvSpPr>
          <p:nvPr>
            <p:ph type="body" idx="1"/>
          </p:nvPr>
        </p:nvSpPr>
        <p:spPr>
          <a:xfrm>
            <a:off x="917575" y="1597025"/>
            <a:ext cx="7456488" cy="3967163"/>
          </a:xfrm>
          <a:noFill/>
        </p:spPr>
        <p:txBody>
          <a:bodyPr lIns="92075" tIns="46038" rIns="92075" bIns="46038"/>
          <a:lstStyle/>
          <a:p>
            <a:pPr eaLnBrk="1" hangingPunct="1"/>
            <a:r>
              <a:rPr lang="en-US" dirty="0" smtClean="0"/>
              <a:t>The </a:t>
            </a:r>
            <a:r>
              <a:rPr lang="en-US" u="sng" dirty="0" smtClean="0"/>
              <a:t>expected value of sample information</a:t>
            </a:r>
            <a:r>
              <a:rPr lang="en-US" dirty="0" smtClean="0"/>
              <a:t> (EVSI) is the additional expected profit possible through knowledge of the sample (or survey) information.  </a:t>
            </a:r>
          </a:p>
        </p:txBody>
      </p:sp>
      <p:pic>
        <p:nvPicPr>
          <p:cNvPr id="4" name="Picture 2" descr="C:\Users\Ellen\AppData\Local\Microsoft\Windows\Temporary Internet Files\Content.IE5\44YXD3SU\MC900340840[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37626" y="44583"/>
            <a:ext cx="1166426" cy="11664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6032733"/>
      </p:ext>
    </p:extLst>
  </p:cSld>
  <p:clrMapOvr>
    <a:masterClrMapping/>
  </p:clrMapOvr>
  <p:transition spd="med">
    <p:zoom/>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noFill/>
        </p:spPr>
        <p:txBody>
          <a:bodyPr lIns="92075" tIns="46038" rIns="92075" bIns="46038"/>
          <a:lstStyle/>
          <a:p>
            <a:pPr eaLnBrk="1" hangingPunct="1"/>
            <a:r>
              <a:rPr lang="en-US" smtClean="0"/>
              <a:t>Expected Value of Sample Information</a:t>
            </a:r>
          </a:p>
        </p:txBody>
      </p:sp>
      <p:sp>
        <p:nvSpPr>
          <p:cNvPr id="52227" name="Rectangle 3"/>
          <p:cNvSpPr>
            <a:spLocks noGrp="1" noChangeArrowheads="1"/>
          </p:cNvSpPr>
          <p:nvPr>
            <p:ph type="body" idx="1"/>
          </p:nvPr>
        </p:nvSpPr>
        <p:spPr>
          <a:xfrm>
            <a:off x="520700" y="1744663"/>
            <a:ext cx="8101013" cy="4687887"/>
          </a:xfrm>
          <a:noFill/>
        </p:spPr>
        <p:txBody>
          <a:bodyPr lIns="92075" tIns="46038" rIns="92075" bIns="46038"/>
          <a:lstStyle/>
          <a:p>
            <a:pPr lvl="1" eaLnBrk="1" hangingPunct="1"/>
            <a:r>
              <a:rPr lang="en-US" smtClean="0">
                <a:solidFill>
                  <a:srgbClr val="66FFFF"/>
                </a:solidFill>
              </a:rPr>
              <a:t>Step 1:</a:t>
            </a:r>
          </a:p>
          <a:p>
            <a:pPr lvl="1" eaLnBrk="1" hangingPunct="1">
              <a:buFont typeface="Wingdings" pitchFamily="2" charset="2"/>
              <a:buNone/>
            </a:pPr>
            <a:r>
              <a:rPr lang="en-US" smtClean="0"/>
              <a:t>		    Determine the optimal decision strategy for the possible outcomes of the sample </a:t>
            </a:r>
            <a:r>
              <a:rPr lang="en-US" u="sng" smtClean="0"/>
              <a:t>using the posterior probabilities</a:t>
            </a:r>
            <a:r>
              <a:rPr lang="en-US" smtClean="0"/>
              <a:t> for the states of nature. </a:t>
            </a:r>
          </a:p>
        </p:txBody>
      </p:sp>
    </p:spTree>
  </p:cSld>
  <p:clrMapOvr>
    <a:masterClrMapping/>
  </p:clrMapOvr>
  <p:transition spd="med">
    <p:zoom/>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noFill/>
        </p:spPr>
        <p:txBody>
          <a:bodyPr lIns="92075" tIns="46038" rIns="92075" bIns="46038"/>
          <a:lstStyle/>
          <a:p>
            <a:pPr eaLnBrk="1" hangingPunct="1"/>
            <a:r>
              <a:rPr lang="en-US" smtClean="0"/>
              <a:t>Expected Value of Sample Information</a:t>
            </a:r>
          </a:p>
        </p:txBody>
      </p:sp>
      <p:sp>
        <p:nvSpPr>
          <p:cNvPr id="53251" name="Rectangle 3"/>
          <p:cNvSpPr>
            <a:spLocks noGrp="1" noChangeArrowheads="1"/>
          </p:cNvSpPr>
          <p:nvPr>
            <p:ph type="body" idx="1"/>
          </p:nvPr>
        </p:nvSpPr>
        <p:spPr>
          <a:xfrm>
            <a:off x="520700" y="1722438"/>
            <a:ext cx="8101013" cy="4710112"/>
          </a:xfrm>
          <a:noFill/>
        </p:spPr>
        <p:txBody>
          <a:bodyPr lIns="92075" tIns="46038" rIns="92075" bIns="46038"/>
          <a:lstStyle/>
          <a:p>
            <a:pPr lvl="1" eaLnBrk="1" hangingPunct="1"/>
            <a:r>
              <a:rPr lang="en-US" smtClean="0">
                <a:solidFill>
                  <a:srgbClr val="66FFFF"/>
                </a:solidFill>
              </a:rPr>
              <a:t>Step 2:</a:t>
            </a:r>
            <a:r>
              <a:rPr lang="en-US" smtClean="0">
                <a:solidFill>
                  <a:schemeClr val="tx2"/>
                </a:solidFill>
              </a:rPr>
              <a:t> </a:t>
            </a:r>
          </a:p>
          <a:p>
            <a:pPr lvl="1" eaLnBrk="1" hangingPunct="1">
              <a:buFont typeface="Wingdings" pitchFamily="2" charset="2"/>
              <a:buNone/>
            </a:pPr>
            <a:r>
              <a:rPr lang="en-US" smtClean="0"/>
              <a:t>	      Compute the expected value of that optimal decision strategy.  (Remember to </a:t>
            </a:r>
            <a:r>
              <a:rPr lang="en-US" u="sng" smtClean="0"/>
              <a:t>work from right to left</a:t>
            </a:r>
            <a:r>
              <a:rPr lang="en-US" smtClean="0"/>
              <a:t> across the tree.)</a:t>
            </a:r>
          </a:p>
          <a:p>
            <a:pPr lvl="1" eaLnBrk="1" hangingPunct="1"/>
            <a:r>
              <a:rPr lang="en-US" smtClean="0">
                <a:solidFill>
                  <a:srgbClr val="66FFFF"/>
                </a:solidFill>
              </a:rPr>
              <a:t>Step 3:</a:t>
            </a:r>
          </a:p>
          <a:p>
            <a:pPr lvl="1" eaLnBrk="1" hangingPunct="1">
              <a:buFont typeface="Wingdings" pitchFamily="2" charset="2"/>
              <a:buNone/>
            </a:pPr>
            <a:r>
              <a:rPr lang="en-US" smtClean="0"/>
              <a:t>		    Now subtract the EV of the optimal decision obtained without using the sample information from the amount determined in step (2).</a:t>
            </a:r>
          </a:p>
        </p:txBody>
      </p:sp>
    </p:spTree>
  </p:cSld>
  <p:clrMapOvr>
    <a:masterClrMapping/>
  </p:clrMapOvr>
  <p:transition spd="med">
    <p:zoom/>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body" idx="1"/>
          </p:nvPr>
        </p:nvSpPr>
        <p:spPr>
          <a:xfrm>
            <a:off x="477838" y="1666875"/>
            <a:ext cx="8210550" cy="4643438"/>
          </a:xfrm>
          <a:noFill/>
        </p:spPr>
        <p:txBody>
          <a:bodyPr lIns="92075" tIns="46038" rIns="92075" bIns="46038"/>
          <a:lstStyle/>
          <a:p>
            <a:pPr eaLnBrk="1" hangingPunct="1">
              <a:lnSpc>
                <a:spcPct val="90000"/>
              </a:lnSpc>
              <a:buFont typeface="Wingdings" pitchFamily="2" charset="2"/>
              <a:buNone/>
            </a:pPr>
            <a:r>
              <a:rPr lang="en-US" dirty="0" smtClean="0"/>
              <a:t>		Optimal Decision Strategy, using the sample information: </a:t>
            </a:r>
          </a:p>
          <a:p>
            <a:pPr eaLnBrk="1" hangingPunct="1">
              <a:lnSpc>
                <a:spcPct val="90000"/>
              </a:lnSpc>
              <a:buFont typeface="Wingdings" pitchFamily="2" charset="2"/>
              <a:buChar char="Ø"/>
            </a:pPr>
            <a:r>
              <a:rPr lang="en-US" sz="2400" dirty="0" smtClean="0">
                <a:solidFill>
                  <a:srgbClr val="660033"/>
                </a:solidFill>
              </a:rPr>
              <a:t>If the outcome of the survey is I1 (very favorable), 	choose D1: Drill.  (EV = $5,956,612)</a:t>
            </a:r>
          </a:p>
          <a:p>
            <a:pPr eaLnBrk="1" hangingPunct="1">
              <a:lnSpc>
                <a:spcPct val="90000"/>
              </a:lnSpc>
              <a:buFont typeface="Wingdings" pitchFamily="2" charset="2"/>
              <a:buChar char="Ø"/>
            </a:pPr>
            <a:r>
              <a:rPr lang="en-US" sz="2400" dirty="0" smtClean="0">
                <a:solidFill>
                  <a:srgbClr val="660033"/>
                </a:solidFill>
              </a:rPr>
              <a:t>If </a:t>
            </a:r>
            <a:r>
              <a:rPr lang="en-US" sz="2400" dirty="0">
                <a:solidFill>
                  <a:srgbClr val="660033"/>
                </a:solidFill>
              </a:rPr>
              <a:t>the outcome of the survey is </a:t>
            </a:r>
            <a:r>
              <a:rPr lang="en-US" sz="2400" dirty="0" smtClean="0">
                <a:solidFill>
                  <a:srgbClr val="660033"/>
                </a:solidFill>
              </a:rPr>
              <a:t>I2 (favorable, </a:t>
            </a:r>
            <a:r>
              <a:rPr lang="en-US" sz="2400" dirty="0">
                <a:solidFill>
                  <a:srgbClr val="660033"/>
                </a:solidFill>
              </a:rPr>
              <a:t>	</a:t>
            </a:r>
            <a:endParaRPr lang="en-US" sz="2400" dirty="0" smtClean="0">
              <a:solidFill>
                <a:srgbClr val="660033"/>
              </a:solidFill>
            </a:endParaRPr>
          </a:p>
          <a:p>
            <a:pPr marL="0" indent="0" eaLnBrk="1" hangingPunct="1">
              <a:lnSpc>
                <a:spcPct val="90000"/>
              </a:lnSpc>
              <a:buNone/>
            </a:pPr>
            <a:r>
              <a:rPr lang="en-US" sz="2400" dirty="0" smtClean="0">
                <a:solidFill>
                  <a:srgbClr val="660033"/>
                </a:solidFill>
              </a:rPr>
              <a:t>	choose </a:t>
            </a:r>
            <a:r>
              <a:rPr lang="en-US" sz="2400" dirty="0">
                <a:solidFill>
                  <a:srgbClr val="660033"/>
                </a:solidFill>
              </a:rPr>
              <a:t>D1: Drill.  </a:t>
            </a:r>
            <a:r>
              <a:rPr lang="en-US" sz="2400" dirty="0" smtClean="0">
                <a:solidFill>
                  <a:srgbClr val="660033"/>
                </a:solidFill>
              </a:rPr>
              <a:t>(EV = $2,883,603)</a:t>
            </a:r>
          </a:p>
          <a:p>
            <a:pPr eaLnBrk="1" hangingPunct="1">
              <a:lnSpc>
                <a:spcPct val="90000"/>
              </a:lnSpc>
              <a:buFont typeface="Wingdings" pitchFamily="2" charset="2"/>
              <a:buChar char="Ø"/>
            </a:pPr>
            <a:r>
              <a:rPr lang="en-US" sz="2400" dirty="0">
                <a:solidFill>
                  <a:srgbClr val="660033"/>
                </a:solidFill>
              </a:rPr>
              <a:t>If the outcome of the survey is </a:t>
            </a:r>
            <a:r>
              <a:rPr lang="en-US" sz="2400" dirty="0" smtClean="0">
                <a:solidFill>
                  <a:srgbClr val="660033"/>
                </a:solidFill>
              </a:rPr>
              <a:t>I3 (unfavorable),</a:t>
            </a:r>
            <a:endParaRPr lang="en-US" sz="2400" dirty="0">
              <a:solidFill>
                <a:srgbClr val="660033"/>
              </a:solidFill>
            </a:endParaRPr>
          </a:p>
          <a:p>
            <a:pPr marL="0" indent="0" eaLnBrk="1" hangingPunct="1">
              <a:lnSpc>
                <a:spcPct val="90000"/>
              </a:lnSpc>
              <a:buNone/>
            </a:pPr>
            <a:r>
              <a:rPr lang="en-US" sz="2400" dirty="0">
                <a:solidFill>
                  <a:srgbClr val="660033"/>
                </a:solidFill>
              </a:rPr>
              <a:t>	</a:t>
            </a:r>
            <a:r>
              <a:rPr lang="en-US" sz="2400" dirty="0" smtClean="0">
                <a:solidFill>
                  <a:srgbClr val="660033"/>
                </a:solidFill>
              </a:rPr>
              <a:t>choose D3: Conditional Lease. (EV = $1,232,713)  </a:t>
            </a:r>
            <a:endParaRPr lang="en-US" sz="2400" dirty="0">
              <a:solidFill>
                <a:srgbClr val="660033"/>
              </a:solidFill>
            </a:endParaRPr>
          </a:p>
          <a:p>
            <a:pPr eaLnBrk="1" hangingPunct="1">
              <a:lnSpc>
                <a:spcPct val="90000"/>
              </a:lnSpc>
              <a:buFont typeface="Wingdings" pitchFamily="2" charset="2"/>
              <a:buChar char="Ø"/>
            </a:pPr>
            <a:r>
              <a:rPr lang="en-US" sz="2400" dirty="0">
                <a:solidFill>
                  <a:srgbClr val="660033"/>
                </a:solidFill>
              </a:rPr>
              <a:t>If the outcome of the survey is </a:t>
            </a:r>
            <a:r>
              <a:rPr lang="en-US" sz="2400" dirty="0" smtClean="0">
                <a:solidFill>
                  <a:srgbClr val="660033"/>
                </a:solidFill>
              </a:rPr>
              <a:t>I4 (highly unfavorable),</a:t>
            </a:r>
            <a:endParaRPr lang="en-US" sz="2400" dirty="0">
              <a:solidFill>
                <a:srgbClr val="660033"/>
              </a:solidFill>
            </a:endParaRPr>
          </a:p>
          <a:p>
            <a:pPr marL="0" indent="0" eaLnBrk="1" hangingPunct="1">
              <a:lnSpc>
                <a:spcPct val="90000"/>
              </a:lnSpc>
              <a:buNone/>
            </a:pPr>
            <a:r>
              <a:rPr lang="en-US" sz="2400" dirty="0">
                <a:solidFill>
                  <a:srgbClr val="660033"/>
                </a:solidFill>
              </a:rPr>
              <a:t>	choose </a:t>
            </a:r>
            <a:r>
              <a:rPr lang="en-US" sz="2400" dirty="0" smtClean="0">
                <a:solidFill>
                  <a:srgbClr val="660033"/>
                </a:solidFill>
              </a:rPr>
              <a:t>D3: Conditional </a:t>
            </a:r>
            <a:r>
              <a:rPr lang="en-US" sz="2400" dirty="0">
                <a:solidFill>
                  <a:srgbClr val="660033"/>
                </a:solidFill>
              </a:rPr>
              <a:t>Lease. (EV = </a:t>
            </a:r>
            <a:r>
              <a:rPr lang="en-US" sz="2400" dirty="0" smtClean="0">
                <a:solidFill>
                  <a:srgbClr val="660033"/>
                </a:solidFill>
              </a:rPr>
              <a:t>$875,000)</a:t>
            </a:r>
          </a:p>
          <a:p>
            <a:pPr marL="0" indent="0" eaLnBrk="1" hangingPunct="1">
              <a:lnSpc>
                <a:spcPct val="90000"/>
              </a:lnSpc>
              <a:buNone/>
            </a:pPr>
            <a:r>
              <a:rPr lang="en-US" sz="1800" dirty="0" smtClean="0">
                <a:solidFill>
                  <a:srgbClr val="660033"/>
                </a:solidFill>
              </a:rPr>
              <a:t>EV of this decision strategy is .378125(5,956,612) +..257292(2,883,603)+ .195833(1,232,713) + .16875(875,000) = </a:t>
            </a:r>
            <a:r>
              <a:rPr lang="en-US" sz="2400" dirty="0" smtClean="0">
                <a:solidFill>
                  <a:srgbClr val="660033"/>
                </a:solidFill>
              </a:rPr>
              <a:t>$3,383,333.</a:t>
            </a:r>
            <a:endParaRPr lang="en-US" sz="1200" dirty="0" smtClean="0"/>
          </a:p>
          <a:p>
            <a:pPr eaLnBrk="1" hangingPunct="1">
              <a:lnSpc>
                <a:spcPct val="90000"/>
              </a:lnSpc>
              <a:buFont typeface="Wingdings" pitchFamily="2" charset="2"/>
              <a:buNone/>
            </a:pPr>
            <a:r>
              <a:rPr lang="en-US" dirty="0" smtClean="0"/>
              <a:t>	</a:t>
            </a:r>
          </a:p>
        </p:txBody>
      </p:sp>
      <p:sp>
        <p:nvSpPr>
          <p:cNvPr id="57347" name="Rectangle 3"/>
          <p:cNvSpPr>
            <a:spLocks noGrp="1" noChangeArrowheads="1"/>
          </p:cNvSpPr>
          <p:nvPr>
            <p:ph type="title"/>
          </p:nvPr>
        </p:nvSpPr>
        <p:spPr>
          <a:xfrm>
            <a:off x="1721224" y="277813"/>
            <a:ext cx="6965576" cy="1143000"/>
          </a:xfrm>
          <a:noFill/>
        </p:spPr>
        <p:txBody>
          <a:bodyPr lIns="92075" tIns="46038" rIns="92075" bIns="46038"/>
          <a:lstStyle/>
          <a:p>
            <a:pPr eaLnBrk="1" hangingPunct="1"/>
            <a:r>
              <a:rPr lang="en-US" dirty="0" smtClean="0"/>
              <a:t>Best strategy using Sample Information</a:t>
            </a:r>
          </a:p>
        </p:txBody>
      </p:sp>
      <p:pic>
        <p:nvPicPr>
          <p:cNvPr id="132" name="Picture 2" descr="C:\Users\Ellen\AppData\Local\Microsoft\Windows\Temporary Internet Files\Content.IE5\44YXD3SU\MC900340840[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3531" y="147170"/>
            <a:ext cx="1166426" cy="11664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7121670"/>
      </p:ext>
    </p:extLst>
  </p:cSld>
  <p:clrMapOvr>
    <a:masterClrMapping/>
  </p:clrMapOvr>
  <p:transition spd="med">
    <p:zoom/>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EVSI</a:t>
            </a:r>
            <a:endParaRPr lang="en-US" dirty="0"/>
          </a:p>
        </p:txBody>
      </p:sp>
      <p:sp>
        <p:nvSpPr>
          <p:cNvPr id="3" name="Content Placeholder 2"/>
          <p:cNvSpPr>
            <a:spLocks noGrp="1"/>
          </p:cNvSpPr>
          <p:nvPr>
            <p:ph idx="1"/>
          </p:nvPr>
        </p:nvSpPr>
        <p:spPr/>
        <p:txBody>
          <a:bodyPr/>
          <a:lstStyle/>
          <a:p>
            <a:r>
              <a:rPr lang="en-US" dirty="0" smtClean="0"/>
              <a:t>EV(Best decision strategy without SI) = $2,950,000.</a:t>
            </a:r>
          </a:p>
          <a:p>
            <a:r>
              <a:rPr lang="en-US" dirty="0" smtClean="0"/>
              <a:t>EV(Best decision strategy with SI) = $3,383,333</a:t>
            </a:r>
          </a:p>
          <a:p>
            <a:r>
              <a:rPr lang="en-US" dirty="0" smtClean="0"/>
              <a:t>Difference is $433,333 = EVSI</a:t>
            </a:r>
          </a:p>
          <a:p>
            <a:endParaRPr lang="en-US" dirty="0"/>
          </a:p>
          <a:p>
            <a:r>
              <a:rPr lang="en-US" dirty="0" smtClean="0"/>
              <a:t>Conclusion: If the seismic survey costs less than $433,333, then buy it; otherwise, don’t.</a:t>
            </a:r>
            <a:endParaRPr lang="en-US" dirty="0"/>
          </a:p>
        </p:txBody>
      </p:sp>
    </p:spTree>
    <p:extLst>
      <p:ext uri="{BB962C8B-B14F-4D97-AF65-F5344CB8AC3E}">
        <p14:creationId xmlns:p14="http://schemas.microsoft.com/office/powerpoint/2010/main" val="4057136307"/>
      </p:ext>
    </p:extLst>
  </p:cSld>
  <p:clrMapOvr>
    <a:masterClrMapping/>
  </p:clrMapOvr>
  <p:transition>
    <p:zo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1925618" y="277813"/>
            <a:ext cx="6761181" cy="1143000"/>
          </a:xfrm>
          <a:noFill/>
        </p:spPr>
        <p:txBody>
          <a:bodyPr lIns="92075" tIns="46038" rIns="92075" bIns="46038"/>
          <a:lstStyle/>
          <a:p>
            <a:pPr eaLnBrk="1" hangingPunct="1"/>
            <a:r>
              <a:rPr lang="en-US" dirty="0" smtClean="0"/>
              <a:t>Example:  Optimal Drilling</a:t>
            </a:r>
          </a:p>
        </p:txBody>
      </p:sp>
      <p:sp>
        <p:nvSpPr>
          <p:cNvPr id="11267" name="Rectangle 3"/>
          <p:cNvSpPr>
            <a:spLocks noGrp="1" noChangeArrowheads="1"/>
          </p:cNvSpPr>
          <p:nvPr>
            <p:ph type="body" idx="1"/>
          </p:nvPr>
        </p:nvSpPr>
        <p:spPr>
          <a:xfrm>
            <a:off x="687388" y="1870075"/>
            <a:ext cx="7772400" cy="4476750"/>
          </a:xfrm>
          <a:noFill/>
        </p:spPr>
        <p:txBody>
          <a:bodyPr lIns="92075" tIns="46038" rIns="92075" bIns="46038"/>
          <a:lstStyle/>
          <a:p>
            <a:pPr eaLnBrk="1" hangingPunct="1">
              <a:lnSpc>
                <a:spcPct val="110000"/>
              </a:lnSpc>
              <a:buFont typeface="Wingdings" pitchFamily="2" charset="2"/>
              <a:buNone/>
            </a:pPr>
            <a:r>
              <a:rPr lang="en-US" sz="2400" dirty="0" smtClean="0"/>
              <a:t>Optimal Drilling wishes to decide what to do with a certain piece of property to which it owns mineral rights.  Optimal will either</a:t>
            </a:r>
          </a:p>
          <a:p>
            <a:pPr eaLnBrk="1" hangingPunct="1">
              <a:lnSpc>
                <a:spcPct val="110000"/>
              </a:lnSpc>
              <a:buFont typeface="Arial" charset="0"/>
              <a:buChar char="•"/>
            </a:pPr>
            <a:r>
              <a:rPr lang="en-US" sz="2400" dirty="0" smtClean="0"/>
              <a:t>Drill a gas well</a:t>
            </a:r>
          </a:p>
          <a:p>
            <a:pPr eaLnBrk="1" hangingPunct="1">
              <a:lnSpc>
                <a:spcPct val="110000"/>
              </a:lnSpc>
              <a:buFont typeface="Arial" charset="0"/>
              <a:buChar char="•"/>
            </a:pPr>
            <a:r>
              <a:rPr lang="en-US" sz="2400" dirty="0" smtClean="0"/>
              <a:t>Unconditionally lease the mineral rights, or</a:t>
            </a:r>
          </a:p>
          <a:p>
            <a:pPr eaLnBrk="1" hangingPunct="1">
              <a:lnSpc>
                <a:spcPct val="110000"/>
              </a:lnSpc>
              <a:buFont typeface="Arial" charset="0"/>
              <a:buChar char="•"/>
            </a:pPr>
            <a:r>
              <a:rPr lang="en-US" sz="2400" dirty="0" smtClean="0"/>
              <a:t>Conditionally lease the mineral rights.</a:t>
            </a:r>
            <a:endParaRPr lang="en-US" sz="1400" dirty="0" smtClean="0"/>
          </a:p>
        </p:txBody>
      </p:sp>
      <p:pic>
        <p:nvPicPr>
          <p:cNvPr id="2050" name="Picture 2" descr="C:\Users\Ellen\AppData\Local\Microsoft\Windows\Temporary Internet Files\Content.IE5\44YXD3SU\MC900340840[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0362" y="242704"/>
            <a:ext cx="1166426" cy="116642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zoom/>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Tree</a:t>
            </a:r>
            <a:endParaRPr lang="en-US" dirty="0"/>
          </a:p>
        </p:txBody>
      </p:sp>
      <p:sp>
        <p:nvSpPr>
          <p:cNvPr id="3" name="Content Placeholder 2"/>
          <p:cNvSpPr>
            <a:spLocks noGrp="1"/>
          </p:cNvSpPr>
          <p:nvPr>
            <p:ph idx="1"/>
          </p:nvPr>
        </p:nvSpPr>
        <p:spPr/>
        <p:txBody>
          <a:bodyPr/>
          <a:lstStyle/>
          <a:p>
            <a:r>
              <a:rPr lang="en-US" dirty="0" smtClean="0"/>
              <a:t>Use the Decision Tree (created on paper or using </a:t>
            </a:r>
            <a:r>
              <a:rPr lang="en-US" dirty="0" err="1" smtClean="0"/>
              <a:t>TreePlan</a:t>
            </a:r>
            <a:r>
              <a:rPr lang="en-US" dirty="0" smtClean="0"/>
              <a:t>) to determine the Expected Values</a:t>
            </a:r>
          </a:p>
          <a:p>
            <a:r>
              <a:rPr lang="en-US" dirty="0" smtClean="0"/>
              <a:t>Remember to work from right to left across the tree.</a:t>
            </a:r>
            <a:endParaRPr lang="en-US" dirty="0"/>
          </a:p>
        </p:txBody>
      </p:sp>
    </p:spTree>
    <p:extLst>
      <p:ext uri="{BB962C8B-B14F-4D97-AF65-F5344CB8AC3E}">
        <p14:creationId xmlns:p14="http://schemas.microsoft.com/office/powerpoint/2010/main" val="3617114017"/>
      </p:ext>
    </p:extLst>
  </p:cSld>
  <p:clrMapOvr>
    <a:masterClrMapping/>
  </p:clrMapOvr>
  <p:transition>
    <p:zoom/>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Profile</a:t>
            </a:r>
            <a:endParaRPr lang="en-US" dirty="0"/>
          </a:p>
        </p:txBody>
      </p:sp>
      <p:sp>
        <p:nvSpPr>
          <p:cNvPr id="3" name="Content Placeholder 2"/>
          <p:cNvSpPr>
            <a:spLocks noGrp="1"/>
          </p:cNvSpPr>
          <p:nvPr>
            <p:ph idx="1"/>
          </p:nvPr>
        </p:nvSpPr>
        <p:spPr/>
        <p:txBody>
          <a:bodyPr/>
          <a:lstStyle/>
          <a:p>
            <a:r>
              <a:rPr lang="en-US" dirty="0" smtClean="0"/>
              <a:t>Suppose the survey costs $250,000.</a:t>
            </a:r>
          </a:p>
          <a:p>
            <a:r>
              <a:rPr lang="en-US" dirty="0" smtClean="0"/>
              <a:t>Buy the survey.</a:t>
            </a:r>
          </a:p>
          <a:p>
            <a:r>
              <a:rPr lang="en-US" dirty="0" smtClean="0"/>
              <a:t>What is the payoff?</a:t>
            </a:r>
          </a:p>
          <a:p>
            <a:pPr lvl="1"/>
            <a:r>
              <a:rPr lang="en-US" sz="2000" dirty="0" smtClean="0"/>
              <a:t>If I1, D1, S1, Payoff = $16,500,00</a:t>
            </a:r>
          </a:p>
          <a:p>
            <a:pPr lvl="1"/>
            <a:r>
              <a:rPr lang="en-US" sz="2000" dirty="0" smtClean="0"/>
              <a:t>If I1, D1, S2, Payoff = $9,750,000</a:t>
            </a:r>
          </a:p>
          <a:p>
            <a:pPr lvl="1"/>
            <a:r>
              <a:rPr lang="en-US" sz="2000" dirty="0" smtClean="0"/>
              <a:t>If I1, D1, S3, Payoff = $5,250,000</a:t>
            </a:r>
          </a:p>
          <a:p>
            <a:pPr lvl="1"/>
            <a:r>
              <a:rPr lang="en-US" sz="2000" dirty="0" smtClean="0"/>
              <a:t>If I1, D1, S4, Payoff = $-5,000,000</a:t>
            </a:r>
          </a:p>
          <a:p>
            <a:pPr lvl="1"/>
            <a:r>
              <a:rPr lang="en-US" sz="2000" dirty="0" smtClean="0"/>
              <a:t>If I2, D1 S1, Payoff = $16,500,000</a:t>
            </a:r>
          </a:p>
          <a:p>
            <a:pPr lvl="1"/>
            <a:r>
              <a:rPr lang="en-US" sz="2000" dirty="0" smtClean="0"/>
              <a:t>If I2, D1, S2, Payoff = $9,750,000</a:t>
            </a:r>
          </a:p>
          <a:p>
            <a:pPr lvl="1"/>
            <a:r>
              <a:rPr lang="en-US" sz="2000" dirty="0" smtClean="0"/>
              <a:t>If I2 D1, S3, Payoff = $5,250,000</a:t>
            </a:r>
          </a:p>
          <a:p>
            <a:pPr lvl="1"/>
            <a:r>
              <a:rPr lang="en-US" sz="2000" dirty="0" smtClean="0"/>
              <a:t>If I2, D1, S4, Payoff = $-5,000,000</a:t>
            </a:r>
          </a:p>
        </p:txBody>
      </p:sp>
    </p:spTree>
    <p:extLst>
      <p:ext uri="{BB962C8B-B14F-4D97-AF65-F5344CB8AC3E}">
        <p14:creationId xmlns:p14="http://schemas.microsoft.com/office/powerpoint/2010/main" val="4105276907"/>
      </p:ext>
    </p:extLst>
  </p:cSld>
  <p:clrMapOvr>
    <a:masterClrMapping/>
  </p:clrMapOvr>
  <p:transition>
    <p:zoom/>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 Profile</a:t>
            </a:r>
          </a:p>
        </p:txBody>
      </p:sp>
      <p:sp>
        <p:nvSpPr>
          <p:cNvPr id="3" name="Content Placeholder 2"/>
          <p:cNvSpPr>
            <a:spLocks noGrp="1"/>
          </p:cNvSpPr>
          <p:nvPr>
            <p:ph idx="1"/>
          </p:nvPr>
        </p:nvSpPr>
        <p:spPr/>
        <p:txBody>
          <a:bodyPr/>
          <a:lstStyle/>
          <a:p>
            <a:pPr lvl="1"/>
            <a:r>
              <a:rPr lang="en-US" sz="2000" dirty="0" smtClean="0"/>
              <a:t>If I3, D3, S1, Payoff = 11,250,000</a:t>
            </a:r>
          </a:p>
          <a:p>
            <a:pPr lvl="1"/>
            <a:r>
              <a:rPr lang="en-US" sz="2000" dirty="0" smtClean="0"/>
              <a:t>If I3, D3, S2, Payoff = 7,875,000</a:t>
            </a:r>
          </a:p>
          <a:p>
            <a:pPr lvl="1"/>
            <a:r>
              <a:rPr lang="en-US" sz="2000" dirty="0" smtClean="0"/>
              <a:t>If I3, D3, S3, Payoff = 0</a:t>
            </a:r>
          </a:p>
          <a:p>
            <a:pPr lvl="1"/>
            <a:r>
              <a:rPr lang="en-US" sz="2000" dirty="0" smtClean="0"/>
              <a:t>If I3, D3, S4, Payoff = 0</a:t>
            </a:r>
          </a:p>
          <a:p>
            <a:pPr lvl="1"/>
            <a:r>
              <a:rPr lang="en-US" sz="2000" dirty="0" smtClean="0"/>
              <a:t>If I4, D3, S1, Payoff = 11,250,000</a:t>
            </a:r>
          </a:p>
          <a:p>
            <a:pPr lvl="1"/>
            <a:r>
              <a:rPr lang="en-US" sz="2000" dirty="0" smtClean="0"/>
              <a:t>If I4, D3, S2, Payoff = 7,875,000</a:t>
            </a:r>
          </a:p>
          <a:p>
            <a:pPr lvl="1"/>
            <a:r>
              <a:rPr lang="en-US" sz="2000" dirty="0" smtClean="0"/>
              <a:t>If I4, D3, S3, Payoff = 0</a:t>
            </a:r>
          </a:p>
          <a:p>
            <a:pPr lvl="1"/>
            <a:r>
              <a:rPr lang="en-US" sz="2000" dirty="0" smtClean="0"/>
              <a:t>If I4, D3, S4, Payoff = 0</a:t>
            </a:r>
            <a:endParaRPr lang="en-US" sz="2000" dirty="0"/>
          </a:p>
        </p:txBody>
      </p:sp>
    </p:spTree>
    <p:extLst>
      <p:ext uri="{BB962C8B-B14F-4D97-AF65-F5344CB8AC3E}">
        <p14:creationId xmlns:p14="http://schemas.microsoft.com/office/powerpoint/2010/main" val="2399473481"/>
      </p:ext>
    </p:extLst>
  </p:cSld>
  <p:clrMapOvr>
    <a:masterClrMapping/>
  </p:clrMapOvr>
  <p:transition>
    <p:zoom/>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Profile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217889927"/>
              </p:ext>
            </p:extLst>
          </p:nvPr>
        </p:nvGraphicFramePr>
        <p:xfrm>
          <a:off x="757989" y="2810330"/>
          <a:ext cx="8064786" cy="3606800"/>
        </p:xfrm>
        <a:graphic>
          <a:graphicData uri="http://schemas.openxmlformats.org/drawingml/2006/table">
            <a:tbl>
              <a:tblPr firstRow="1" bandRow="1">
                <a:tableStyleId>{5C22544A-7EE6-4342-B048-85BDC9FD1C3A}</a:tableStyleId>
              </a:tblPr>
              <a:tblGrid>
                <a:gridCol w="3152274"/>
                <a:gridCol w="4912512"/>
              </a:tblGrid>
              <a:tr h="370840">
                <a:tc>
                  <a:txBody>
                    <a:bodyPr/>
                    <a:lstStyle/>
                    <a:p>
                      <a:pPr algn="ctr"/>
                      <a:r>
                        <a:rPr lang="en-US" dirty="0" smtClean="0"/>
                        <a:t>Payoff</a:t>
                      </a:r>
                      <a:endParaRPr lang="en-US" dirty="0"/>
                    </a:p>
                  </a:txBody>
                  <a:tcPr/>
                </a:tc>
                <a:tc>
                  <a:txBody>
                    <a:bodyPr/>
                    <a:lstStyle/>
                    <a:p>
                      <a:pPr algn="ctr"/>
                      <a:r>
                        <a:rPr lang="en-US" dirty="0" smtClean="0"/>
                        <a:t>Probability</a:t>
                      </a:r>
                      <a:endParaRPr lang="en-US" dirty="0"/>
                    </a:p>
                  </a:txBody>
                  <a:tcPr/>
                </a:tc>
              </a:tr>
              <a:tr h="370840">
                <a:tc>
                  <a:txBody>
                    <a:bodyPr/>
                    <a:lstStyle/>
                    <a:p>
                      <a:pPr algn="ctr"/>
                      <a:r>
                        <a:rPr lang="en-US" dirty="0" smtClean="0"/>
                        <a:t>$-5,000,000</a:t>
                      </a:r>
                      <a:endParaRPr lang="en-US" dirty="0"/>
                    </a:p>
                  </a:txBody>
                  <a:tcPr/>
                </a:tc>
                <a:tc>
                  <a:txBody>
                    <a:bodyPr/>
                    <a:lstStyle/>
                    <a:p>
                      <a:pPr algn="ctr"/>
                      <a:r>
                        <a:rPr lang="en-US" dirty="0" smtClean="0"/>
                        <a:t>.1833 (=.1983*.3781+.4211*.2573)</a:t>
                      </a:r>
                      <a:endParaRPr lang="en-US" dirty="0"/>
                    </a:p>
                  </a:txBody>
                  <a:tcPr/>
                </a:tc>
              </a:tr>
              <a:tr h="370840">
                <a:tc>
                  <a:txBody>
                    <a:bodyPr/>
                    <a:lstStyle/>
                    <a:p>
                      <a:pPr algn="ctr"/>
                      <a:r>
                        <a:rPr lang="en-US" dirty="0" smtClean="0"/>
                        <a:t>$0</a:t>
                      </a:r>
                      <a:endParaRPr lang="en-US" dirty="0"/>
                    </a:p>
                  </a:txBody>
                  <a:tcPr/>
                </a:tc>
                <a:tc>
                  <a:txBody>
                    <a:bodyPr/>
                    <a:lstStyle/>
                    <a:p>
                      <a:pPr algn="ctr"/>
                      <a:r>
                        <a:rPr lang="en-US" dirty="0" smtClean="0"/>
                        <a:t>.31875 (=.2234*.19583 + .6383*.19583 +.34568*.16875 + .54321*.16875)</a:t>
                      </a:r>
                      <a:endParaRPr lang="en-US" dirty="0"/>
                    </a:p>
                  </a:txBody>
                  <a:tcPr/>
                </a:tc>
              </a:tr>
              <a:tr h="370840">
                <a:tc>
                  <a:txBody>
                    <a:bodyPr/>
                    <a:lstStyle/>
                    <a:p>
                      <a:pPr algn="ctr"/>
                      <a:r>
                        <a:rPr lang="en-US" dirty="0" smtClean="0"/>
                        <a:t>$5,250,000</a:t>
                      </a:r>
                      <a:endParaRPr lang="en-US" dirty="0"/>
                    </a:p>
                  </a:txBody>
                  <a:tcPr/>
                </a:tc>
                <a:tc>
                  <a:txBody>
                    <a:bodyPr/>
                    <a:lstStyle/>
                    <a:p>
                      <a:pPr algn="ctr"/>
                      <a:r>
                        <a:rPr lang="en-US" dirty="0" smtClean="0"/>
                        <a:t>.24792</a:t>
                      </a:r>
                      <a:endParaRPr lang="en-US" dirty="0"/>
                    </a:p>
                  </a:txBody>
                  <a:tcPr/>
                </a:tc>
              </a:tr>
              <a:tr h="370840">
                <a:tc>
                  <a:txBody>
                    <a:bodyPr/>
                    <a:lstStyle/>
                    <a:p>
                      <a:pPr algn="ctr"/>
                      <a:r>
                        <a:rPr lang="en-US" dirty="0" smtClean="0"/>
                        <a:t>$7,875,000</a:t>
                      </a:r>
                      <a:endParaRPr lang="en-US" dirty="0"/>
                    </a:p>
                  </a:txBody>
                  <a:tcPr/>
                </a:tc>
                <a:tc>
                  <a:txBody>
                    <a:bodyPr/>
                    <a:lstStyle/>
                    <a:p>
                      <a:pPr algn="ctr"/>
                      <a:r>
                        <a:rPr lang="en-US" dirty="0" smtClean="0"/>
                        <a:t>.0375</a:t>
                      </a:r>
                      <a:endParaRPr lang="en-US" dirty="0"/>
                    </a:p>
                  </a:txBody>
                  <a:tcPr/>
                </a:tc>
              </a:tr>
              <a:tr h="370840">
                <a:tc>
                  <a:txBody>
                    <a:bodyPr/>
                    <a:lstStyle/>
                    <a:p>
                      <a:pPr algn="ctr"/>
                      <a:r>
                        <a:rPr lang="en-US" dirty="0" smtClean="0"/>
                        <a:t>$9,750,000</a:t>
                      </a:r>
                      <a:endParaRPr lang="en-US" dirty="0"/>
                    </a:p>
                  </a:txBody>
                  <a:tcPr/>
                </a:tc>
                <a:tc>
                  <a:txBody>
                    <a:bodyPr/>
                    <a:lstStyle/>
                    <a:p>
                      <a:pPr algn="ctr"/>
                      <a:r>
                        <a:rPr lang="en-US" dirty="0" smtClean="0"/>
                        <a:t>.1125</a:t>
                      </a:r>
                      <a:endParaRPr lang="en-US" dirty="0"/>
                    </a:p>
                  </a:txBody>
                  <a:tcPr/>
                </a:tc>
              </a:tr>
              <a:tr h="370840">
                <a:tc>
                  <a:txBody>
                    <a:bodyPr/>
                    <a:lstStyle/>
                    <a:p>
                      <a:pPr algn="ctr"/>
                      <a:r>
                        <a:rPr lang="en-US" dirty="0" smtClean="0"/>
                        <a:t>$11,250,000</a:t>
                      </a:r>
                      <a:endParaRPr lang="en-US" dirty="0"/>
                    </a:p>
                  </a:txBody>
                  <a:tcPr/>
                </a:tc>
                <a:tc>
                  <a:txBody>
                    <a:bodyPr/>
                    <a:lstStyle/>
                    <a:p>
                      <a:pPr algn="ctr"/>
                      <a:r>
                        <a:rPr lang="en-US" dirty="0" smtClean="0"/>
                        <a:t>.0083</a:t>
                      </a:r>
                      <a:endParaRPr lang="en-US" dirty="0"/>
                    </a:p>
                  </a:txBody>
                  <a:tcPr/>
                </a:tc>
              </a:tr>
              <a:tr h="370840">
                <a:tc>
                  <a:txBody>
                    <a:bodyPr/>
                    <a:lstStyle/>
                    <a:p>
                      <a:pPr algn="ctr"/>
                      <a:r>
                        <a:rPr lang="en-US" dirty="0" smtClean="0"/>
                        <a:t>$16,500,000</a:t>
                      </a:r>
                      <a:endParaRPr lang="en-US" dirty="0"/>
                    </a:p>
                  </a:txBody>
                  <a:tcPr/>
                </a:tc>
                <a:tc>
                  <a:txBody>
                    <a:bodyPr/>
                    <a:lstStyle/>
                    <a:p>
                      <a:pPr algn="ctr"/>
                      <a:r>
                        <a:rPr lang="en-US" smtClean="0"/>
                        <a:t>.09167</a:t>
                      </a:r>
                      <a:endParaRPr lang="en-US" dirty="0"/>
                    </a:p>
                  </a:txBody>
                  <a:tcPr/>
                </a:tc>
              </a:tr>
              <a:tr h="370840">
                <a:tc>
                  <a:txBody>
                    <a:bodyPr/>
                    <a:lstStyle/>
                    <a:p>
                      <a:pPr algn="ctr"/>
                      <a:endParaRPr lang="en-US" dirty="0"/>
                    </a:p>
                  </a:txBody>
                  <a:tcPr/>
                </a:tc>
                <a:tc>
                  <a:txBody>
                    <a:bodyPr/>
                    <a:lstStyle/>
                    <a:p>
                      <a:pPr algn="ctr"/>
                      <a:r>
                        <a:rPr lang="en-US" dirty="0" smtClean="0"/>
                        <a:t>1.00000</a:t>
                      </a:r>
                      <a:endParaRPr lang="en-US" dirty="0"/>
                    </a:p>
                  </a:txBody>
                  <a:tcPr/>
                </a:tc>
              </a:tr>
            </a:tbl>
          </a:graphicData>
        </a:graphic>
      </p:graphicFrame>
      <p:sp>
        <p:nvSpPr>
          <p:cNvPr id="5" name="Content Placeholder 2"/>
          <p:cNvSpPr txBox="1">
            <a:spLocks/>
          </p:cNvSpPr>
          <p:nvPr/>
        </p:nvSpPr>
        <p:spPr bwMode="auto">
          <a:xfrm>
            <a:off x="914400" y="1551216"/>
            <a:ext cx="7772400" cy="125911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90000"/>
              <a:buFont typeface="Wingdings" pitchFamily="2" charset="2"/>
              <a:buChar char="n"/>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5000"/>
              <a:buFont typeface="Wingdings" pitchFamily="2" charset="2"/>
              <a:buChar char="n"/>
              <a:defRPr sz="2600">
                <a:solidFill>
                  <a:schemeClr val="tx1"/>
                </a:solidFill>
                <a:latin typeface="+mn-lt"/>
              </a:defRPr>
            </a:lvl2pPr>
            <a:lvl3pPr marL="1143000" indent="-228600" algn="l" rtl="0" eaLnBrk="0" fontAlgn="base" hangingPunct="0">
              <a:spcBef>
                <a:spcPct val="20000"/>
              </a:spcBef>
              <a:spcAft>
                <a:spcPct val="0"/>
              </a:spcAft>
              <a:buClr>
                <a:schemeClr val="folHlink"/>
              </a:buClr>
              <a:buSzPct val="55000"/>
              <a:buFont typeface="Wingdings" pitchFamily="2" charset="2"/>
              <a:buChar char="n"/>
              <a:defRPr sz="2300">
                <a:solidFill>
                  <a:schemeClr val="tx1"/>
                </a:solidFill>
                <a:latin typeface="+mn-lt"/>
              </a:defRPr>
            </a:lvl3pPr>
            <a:lvl4pPr marL="1600200" indent="-228600" algn="l" rtl="0" eaLnBrk="0" fontAlgn="base" hangingPunct="0">
              <a:spcBef>
                <a:spcPct val="20000"/>
              </a:spcBef>
              <a:spcAft>
                <a:spcPct val="0"/>
              </a:spcAft>
              <a:buClr>
                <a:schemeClr val="accent1"/>
              </a:buClr>
              <a:buFont typeface="Wingdings"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accent1"/>
              </a:buClr>
              <a:buFont typeface="Wingdings" pitchFamily="2" charset="2"/>
              <a:buChar char="§"/>
              <a:defRPr sz="2000">
                <a:solidFill>
                  <a:schemeClr val="tx1"/>
                </a:solidFill>
                <a:latin typeface="+mn-lt"/>
              </a:defRPr>
            </a:lvl5pPr>
            <a:lvl6pPr marL="2514600" indent="-228600" algn="l" rtl="0" fontAlgn="base">
              <a:spcBef>
                <a:spcPct val="20000"/>
              </a:spcBef>
              <a:spcAft>
                <a:spcPct val="0"/>
              </a:spcAft>
              <a:buClr>
                <a:schemeClr val="accent1"/>
              </a:buClr>
              <a:buFont typeface="Wingdings" pitchFamily="2" charset="2"/>
              <a:buChar char="§"/>
              <a:defRPr sz="2000">
                <a:solidFill>
                  <a:schemeClr val="tx1"/>
                </a:solidFill>
                <a:latin typeface="+mn-lt"/>
              </a:defRPr>
            </a:lvl6pPr>
            <a:lvl7pPr marL="2971800" indent="-228600" algn="l" rtl="0" fontAlgn="base">
              <a:spcBef>
                <a:spcPct val="20000"/>
              </a:spcBef>
              <a:spcAft>
                <a:spcPct val="0"/>
              </a:spcAft>
              <a:buClr>
                <a:schemeClr val="accent1"/>
              </a:buClr>
              <a:buFont typeface="Wingdings" pitchFamily="2" charset="2"/>
              <a:buChar char="§"/>
              <a:defRPr sz="2000">
                <a:solidFill>
                  <a:schemeClr val="tx1"/>
                </a:solidFill>
                <a:latin typeface="+mn-lt"/>
              </a:defRPr>
            </a:lvl7pPr>
            <a:lvl8pPr marL="3429000" indent="-228600" algn="l" rtl="0" fontAlgn="base">
              <a:spcBef>
                <a:spcPct val="20000"/>
              </a:spcBef>
              <a:spcAft>
                <a:spcPct val="0"/>
              </a:spcAft>
              <a:buClr>
                <a:schemeClr val="accent1"/>
              </a:buClr>
              <a:buFont typeface="Wingdings" pitchFamily="2" charset="2"/>
              <a:buChar char="§"/>
              <a:defRPr sz="2000">
                <a:solidFill>
                  <a:schemeClr val="tx1"/>
                </a:solidFill>
                <a:latin typeface="+mn-lt"/>
              </a:defRPr>
            </a:lvl8pPr>
            <a:lvl9pPr marL="3886200" indent="-228600" algn="l" rtl="0" fontAlgn="base">
              <a:spcBef>
                <a:spcPct val="20000"/>
              </a:spcBef>
              <a:spcAft>
                <a:spcPct val="0"/>
              </a:spcAft>
              <a:buClr>
                <a:schemeClr val="accent1"/>
              </a:buClr>
              <a:buFont typeface="Wingdings" pitchFamily="2" charset="2"/>
              <a:buChar char="§"/>
              <a:defRPr sz="2000">
                <a:solidFill>
                  <a:schemeClr val="tx1"/>
                </a:solidFill>
                <a:latin typeface="+mn-lt"/>
              </a:defRPr>
            </a:lvl9pPr>
          </a:lstStyle>
          <a:p>
            <a:r>
              <a:rPr lang="en-US" dirty="0" smtClean="0"/>
              <a:t>The Risk Profile would look like this (in tabular form):</a:t>
            </a:r>
          </a:p>
        </p:txBody>
      </p:sp>
    </p:spTree>
    <p:extLst>
      <p:ext uri="{BB962C8B-B14F-4D97-AF65-F5344CB8AC3E}">
        <p14:creationId xmlns:p14="http://schemas.microsoft.com/office/powerpoint/2010/main" val="661075984"/>
      </p:ext>
    </p:extLst>
  </p:cSld>
  <p:clrMapOvr>
    <a:masterClrMapping/>
  </p:clrMapOvr>
  <p:transition>
    <p:zoom/>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1058863" y="442913"/>
            <a:ext cx="7475537" cy="822325"/>
          </a:xfrm>
          <a:noFill/>
        </p:spPr>
        <p:txBody>
          <a:bodyPr lIns="92075" tIns="46038" rIns="92075" bIns="46038"/>
          <a:lstStyle/>
          <a:p>
            <a:pPr eaLnBrk="1" hangingPunct="1"/>
            <a:r>
              <a:rPr lang="en-US" dirty="0" smtClean="0"/>
              <a:t>Homework status</a:t>
            </a:r>
          </a:p>
        </p:txBody>
      </p:sp>
      <p:sp>
        <p:nvSpPr>
          <p:cNvPr id="23555" name="Rectangle 3"/>
          <p:cNvSpPr>
            <a:spLocks noGrp="1" noChangeArrowheads="1"/>
          </p:cNvSpPr>
          <p:nvPr>
            <p:ph type="body" idx="1"/>
          </p:nvPr>
        </p:nvSpPr>
        <p:spPr>
          <a:xfrm>
            <a:off x="927100" y="1601788"/>
            <a:ext cx="7456488" cy="4276725"/>
          </a:xfrm>
          <a:noFill/>
        </p:spPr>
        <p:txBody>
          <a:bodyPr lIns="92075" tIns="46038" rIns="92075" bIns="46038"/>
          <a:lstStyle/>
          <a:p>
            <a:pPr eaLnBrk="1" hangingPunct="1"/>
            <a:r>
              <a:rPr lang="en-US" dirty="0" smtClean="0"/>
              <a:t>Before the next class, you should complete the following homework problems in chapter 4:</a:t>
            </a:r>
            <a:endParaRPr lang="en-US" dirty="0" smtClean="0">
              <a:solidFill>
                <a:schemeClr val="tx2"/>
              </a:solidFill>
            </a:endParaRPr>
          </a:p>
          <a:p>
            <a:pPr lvl="1" eaLnBrk="1" hangingPunct="1"/>
            <a:r>
              <a:rPr lang="en-US" dirty="0" smtClean="0">
                <a:solidFill>
                  <a:schemeClr val="tx2"/>
                </a:solidFill>
              </a:rPr>
              <a:t>21b, 21c, 25a, 25b, 25c, 25d, 25e</a:t>
            </a:r>
          </a:p>
        </p:txBody>
      </p:sp>
    </p:spTree>
  </p:cSld>
  <p:clrMapOvr>
    <a:masterClrMapping/>
  </p:clrMapOvr>
  <p:transition spd="med">
    <p:zoom/>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914400" y="277813"/>
            <a:ext cx="5661025" cy="1143000"/>
          </a:xfrm>
          <a:noFill/>
        </p:spPr>
        <p:txBody>
          <a:bodyPr lIns="92075" tIns="46038" rIns="92075" bIns="46038"/>
          <a:lstStyle/>
          <a:p>
            <a:pPr eaLnBrk="1" hangingPunct="1"/>
            <a:r>
              <a:rPr lang="en-US" smtClean="0"/>
              <a:t>Efficiency of Sample Information</a:t>
            </a:r>
          </a:p>
        </p:txBody>
      </p:sp>
      <p:sp>
        <p:nvSpPr>
          <p:cNvPr id="58371" name="Rectangle 3"/>
          <p:cNvSpPr>
            <a:spLocks noGrp="1" noChangeArrowheads="1"/>
          </p:cNvSpPr>
          <p:nvPr>
            <p:ph type="body" idx="1"/>
          </p:nvPr>
        </p:nvSpPr>
        <p:spPr>
          <a:noFill/>
        </p:spPr>
        <p:txBody>
          <a:bodyPr lIns="92075" tIns="46038" rIns="92075" bIns="46038"/>
          <a:lstStyle/>
          <a:p>
            <a:pPr eaLnBrk="1" hangingPunct="1"/>
            <a:r>
              <a:rPr lang="en-US" u="sng" dirty="0" smtClean="0"/>
              <a:t>Efficiency of sample information</a:t>
            </a:r>
            <a:r>
              <a:rPr lang="en-US" dirty="0" smtClean="0"/>
              <a:t> is the ratio of EVSI to EVPI. </a:t>
            </a:r>
          </a:p>
          <a:p>
            <a:pPr eaLnBrk="1" hangingPunct="1"/>
            <a:r>
              <a:rPr lang="en-US" dirty="0" smtClean="0"/>
              <a:t>As the EVPI provides an upper bound for the EVSI, efficiency is always a number between 0 and 1.</a:t>
            </a:r>
          </a:p>
        </p:txBody>
      </p:sp>
    </p:spTree>
  </p:cSld>
  <p:clrMapOvr>
    <a:masterClrMapping/>
  </p:clrMapOvr>
  <p:transition spd="med">
    <p:zoom/>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2377440" y="277813"/>
            <a:ext cx="4713923" cy="1143000"/>
          </a:xfrm>
          <a:noFill/>
        </p:spPr>
        <p:txBody>
          <a:bodyPr lIns="92075" tIns="46038" rIns="92075" bIns="46038"/>
          <a:lstStyle/>
          <a:p>
            <a:pPr eaLnBrk="1" hangingPunct="1"/>
            <a:r>
              <a:rPr lang="en-US" dirty="0" smtClean="0"/>
              <a:t>Efficiency of Sample Information</a:t>
            </a:r>
          </a:p>
        </p:txBody>
      </p:sp>
      <p:sp>
        <p:nvSpPr>
          <p:cNvPr id="59395" name="Rectangle 3"/>
          <p:cNvSpPr>
            <a:spLocks noGrp="1" noChangeArrowheads="1"/>
          </p:cNvSpPr>
          <p:nvPr>
            <p:ph type="body" idx="1"/>
          </p:nvPr>
        </p:nvSpPr>
        <p:spPr>
          <a:xfrm>
            <a:off x="633413" y="1717675"/>
            <a:ext cx="7772400" cy="3405188"/>
          </a:xfrm>
          <a:noFill/>
        </p:spPr>
        <p:txBody>
          <a:bodyPr lIns="92075" tIns="46038" rIns="92075" bIns="46038"/>
          <a:lstStyle/>
          <a:p>
            <a:pPr eaLnBrk="1" hangingPunct="1">
              <a:buFont typeface="Wingdings" pitchFamily="2" charset="2"/>
              <a:buNone/>
            </a:pPr>
            <a:r>
              <a:rPr lang="en-US" dirty="0" smtClean="0"/>
              <a:t>	The efficiency of the survey:</a:t>
            </a:r>
          </a:p>
          <a:p>
            <a:pPr eaLnBrk="1" hangingPunct="1">
              <a:buFont typeface="Wingdings" pitchFamily="2" charset="2"/>
              <a:buNone/>
            </a:pPr>
            <a:endParaRPr lang="en-US" sz="1400" dirty="0" smtClean="0"/>
          </a:p>
          <a:p>
            <a:pPr algn="ctr" eaLnBrk="1" hangingPunct="1">
              <a:buFont typeface="Wingdings" pitchFamily="2" charset="2"/>
              <a:buNone/>
            </a:pPr>
            <a:r>
              <a:rPr lang="en-US" dirty="0" smtClean="0"/>
              <a:t>EVSI/EVPI  =  ($433,333)/($2,200,000)  </a:t>
            </a:r>
          </a:p>
          <a:p>
            <a:pPr algn="ctr" eaLnBrk="1" hangingPunct="1">
              <a:buFont typeface="Wingdings" pitchFamily="2" charset="2"/>
              <a:buNone/>
            </a:pPr>
            <a:r>
              <a:rPr lang="en-US" dirty="0" smtClean="0"/>
              <a:t>=  .197</a:t>
            </a:r>
          </a:p>
        </p:txBody>
      </p:sp>
      <p:pic>
        <p:nvPicPr>
          <p:cNvPr id="132" name="Picture 2" descr="C:\Users\Ellen\AppData\Local\Microsoft\Windows\Temporary Internet Files\Content.IE5\44YXD3SU\MC900340840[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3531" y="147170"/>
            <a:ext cx="1166426" cy="116642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zoom/>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1058863" y="442913"/>
            <a:ext cx="7475537" cy="822325"/>
          </a:xfrm>
          <a:noFill/>
        </p:spPr>
        <p:txBody>
          <a:bodyPr lIns="92075" tIns="46038" rIns="92075" bIns="46038"/>
          <a:lstStyle/>
          <a:p>
            <a:pPr eaLnBrk="1" hangingPunct="1"/>
            <a:r>
              <a:rPr lang="en-US" dirty="0" smtClean="0"/>
              <a:t>Homework status</a:t>
            </a:r>
          </a:p>
        </p:txBody>
      </p:sp>
      <p:sp>
        <p:nvSpPr>
          <p:cNvPr id="23555" name="Rectangle 3"/>
          <p:cNvSpPr>
            <a:spLocks noGrp="1" noChangeArrowheads="1"/>
          </p:cNvSpPr>
          <p:nvPr>
            <p:ph type="body" idx="1"/>
          </p:nvPr>
        </p:nvSpPr>
        <p:spPr>
          <a:xfrm>
            <a:off x="927100" y="1601788"/>
            <a:ext cx="7456488" cy="4276725"/>
          </a:xfrm>
          <a:noFill/>
        </p:spPr>
        <p:txBody>
          <a:bodyPr lIns="92075" tIns="46038" rIns="92075" bIns="46038"/>
          <a:lstStyle/>
          <a:p>
            <a:r>
              <a:rPr lang="en-US" dirty="0" smtClean="0"/>
              <a:t>Before the next class, you should complete the following homework problems in chapter 4:</a:t>
            </a:r>
          </a:p>
          <a:p>
            <a:pPr lvl="1" eaLnBrk="1" hangingPunct="1"/>
            <a:r>
              <a:rPr lang="en-US" dirty="0" smtClean="0">
                <a:solidFill>
                  <a:schemeClr val="tx2"/>
                </a:solidFill>
              </a:rPr>
              <a:t>25f</a:t>
            </a:r>
          </a:p>
        </p:txBody>
      </p:sp>
    </p:spTree>
  </p:cSld>
  <p:clrMapOvr>
    <a:masterClrMapping/>
  </p:clrMapOvr>
  <p:transition spd="med">
    <p:zoom/>
  </p:transition>
</p:sld>
</file>

<file path=ppt/slides/slide8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419548" y="277813"/>
            <a:ext cx="7772400" cy="1143000"/>
          </a:xfrm>
        </p:spPr>
        <p:txBody>
          <a:bodyPr/>
          <a:lstStyle/>
          <a:p>
            <a:pPr eaLnBrk="1" hangingPunct="1"/>
            <a:r>
              <a:rPr lang="en-US" sz="4000" dirty="0" smtClean="0"/>
              <a:t>Summary of decision analysis on a tree using sample information</a:t>
            </a:r>
          </a:p>
        </p:txBody>
      </p:sp>
      <p:sp>
        <p:nvSpPr>
          <p:cNvPr id="224259" name="Rectangle 3"/>
          <p:cNvSpPr>
            <a:spLocks noGrp="1" noChangeArrowheads="1"/>
          </p:cNvSpPr>
          <p:nvPr>
            <p:ph type="body" idx="1"/>
          </p:nvPr>
        </p:nvSpPr>
        <p:spPr/>
        <p:txBody>
          <a:bodyPr/>
          <a:lstStyle/>
          <a:p>
            <a:pPr eaLnBrk="1" hangingPunct="1"/>
            <a:r>
              <a:rPr lang="en-US" smtClean="0"/>
              <a:t>1.  Layout decision tree (left to right) in chronological order. </a:t>
            </a:r>
          </a:p>
          <a:p>
            <a:pPr eaLnBrk="1" hangingPunct="1">
              <a:buFont typeface="Wingdings" pitchFamily="2" charset="2"/>
              <a:buNone/>
            </a:pPr>
            <a:endParaRPr lang="en-US" smtClean="0"/>
          </a:p>
          <a:p>
            <a:pPr eaLnBrk="1" hangingPunct="1"/>
            <a:r>
              <a:rPr lang="en-US" smtClean="0"/>
              <a:t>2.  List payoff associated with each endpoint</a:t>
            </a:r>
          </a:p>
          <a:p>
            <a:pPr eaLnBrk="1" hangingPunct="1">
              <a:buFont typeface="Wingdings" pitchFamily="2" charset="2"/>
              <a:buNone/>
            </a:pPr>
            <a:endParaRPr lang="en-US" smtClean="0"/>
          </a:p>
          <a:p>
            <a:pPr eaLnBrk="1" hangingPunct="1"/>
            <a:r>
              <a:rPr lang="en-US" smtClean="0"/>
              <a:t>3.  List prior probabilities on the part of the tree that doesn't use indicators.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24259">
                                            <p:txEl>
                                              <p:pRg st="0" end="0"/>
                                            </p:txEl>
                                          </p:spTgt>
                                        </p:tgtEl>
                                        <p:attrNameLst>
                                          <p:attrName>style.visibility</p:attrName>
                                        </p:attrNameLst>
                                      </p:cBhvr>
                                      <p:to>
                                        <p:strVal val="visible"/>
                                      </p:to>
                                    </p:set>
                                    <p:animEffect transition="in" filter="box(in)">
                                      <p:cBhvr>
                                        <p:cTn id="7" dur="500"/>
                                        <p:tgtEl>
                                          <p:spTgt spid="2242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24259">
                                            <p:txEl>
                                              <p:pRg st="2" end="2"/>
                                            </p:txEl>
                                          </p:spTgt>
                                        </p:tgtEl>
                                        <p:attrNameLst>
                                          <p:attrName>style.visibility</p:attrName>
                                        </p:attrNameLst>
                                      </p:cBhvr>
                                      <p:to>
                                        <p:strVal val="visible"/>
                                      </p:to>
                                    </p:set>
                                    <p:animEffect transition="in" filter="box(in)">
                                      <p:cBhvr>
                                        <p:cTn id="12" dur="500"/>
                                        <p:tgtEl>
                                          <p:spTgt spid="22425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224259">
                                            <p:txEl>
                                              <p:pRg st="4" end="4"/>
                                            </p:txEl>
                                          </p:spTgt>
                                        </p:tgtEl>
                                        <p:attrNameLst>
                                          <p:attrName>style.visibility</p:attrName>
                                        </p:attrNameLst>
                                      </p:cBhvr>
                                      <p:to>
                                        <p:strVal val="visible"/>
                                      </p:to>
                                    </p:set>
                                    <p:animEffect transition="in" filter="box(in)">
                                      <p:cBhvr>
                                        <p:cTn id="17" dur="500"/>
                                        <p:tgtEl>
                                          <p:spTgt spid="22425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259" grpId="0" build="p" bldLvl="4" autoUpdateAnimBg="0"/>
    </p:bldLst>
  </p:timing>
</p:sld>
</file>

<file path=ppt/slides/slide8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279699" y="277813"/>
            <a:ext cx="7772400" cy="1143000"/>
          </a:xfrm>
        </p:spPr>
        <p:txBody>
          <a:bodyPr/>
          <a:lstStyle/>
          <a:p>
            <a:pPr eaLnBrk="1" hangingPunct="1"/>
            <a:r>
              <a:rPr lang="en-US" sz="4000" dirty="0" smtClean="0"/>
              <a:t>Summary of decision analysis on a tree using sample information</a:t>
            </a:r>
          </a:p>
        </p:txBody>
      </p:sp>
      <p:sp>
        <p:nvSpPr>
          <p:cNvPr id="225283" name="Rectangle 3"/>
          <p:cNvSpPr>
            <a:spLocks noGrp="1" noChangeArrowheads="1"/>
          </p:cNvSpPr>
          <p:nvPr>
            <p:ph type="body" idx="1"/>
          </p:nvPr>
        </p:nvSpPr>
        <p:spPr/>
        <p:txBody>
          <a:bodyPr/>
          <a:lstStyle/>
          <a:p>
            <a:pPr eaLnBrk="1" hangingPunct="1"/>
            <a:r>
              <a:rPr lang="en-US" dirty="0" smtClean="0"/>
              <a:t>4.  Compute probabilities for indicator nodes, and put these on tree.</a:t>
            </a:r>
          </a:p>
          <a:p>
            <a:pPr eaLnBrk="1" hangingPunct="1"/>
            <a:endParaRPr lang="en-US" dirty="0" smtClean="0"/>
          </a:p>
          <a:p>
            <a:pPr eaLnBrk="1" hangingPunct="1"/>
            <a:r>
              <a:rPr lang="en-US" dirty="0" smtClean="0"/>
              <a:t>5.  Compute posterior probabilities and put them on tree.</a:t>
            </a:r>
          </a:p>
          <a:p>
            <a:pPr eaLnBrk="1" hangingPunct="1"/>
            <a:endParaRPr lang="en-US" dirty="0" smtClean="0"/>
          </a:p>
          <a:p>
            <a:pPr eaLnBrk="1" hangingPunct="1"/>
            <a:r>
              <a:rPr lang="en-US" dirty="0" smtClean="0"/>
              <a:t>6.  Determine the optimal decision strategy </a:t>
            </a:r>
            <a:r>
              <a:rPr lang="en-US" u="sng" dirty="0" smtClean="0"/>
              <a:t>by computing the expected value at each node, working from right to left across the tree</a:t>
            </a:r>
            <a:r>
              <a:rPr lang="en-US" dirty="0" smtClean="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25283">
                                            <p:txEl>
                                              <p:pRg st="0" end="0"/>
                                            </p:txEl>
                                          </p:spTgt>
                                        </p:tgtEl>
                                        <p:attrNameLst>
                                          <p:attrName>style.visibility</p:attrName>
                                        </p:attrNameLst>
                                      </p:cBhvr>
                                      <p:to>
                                        <p:strVal val="visible"/>
                                      </p:to>
                                    </p:set>
                                    <p:animEffect transition="in" filter="box(in)">
                                      <p:cBhvr>
                                        <p:cTn id="7" dur="500"/>
                                        <p:tgtEl>
                                          <p:spTgt spid="22528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25283">
                                            <p:txEl>
                                              <p:pRg st="2" end="2"/>
                                            </p:txEl>
                                          </p:spTgt>
                                        </p:tgtEl>
                                        <p:attrNameLst>
                                          <p:attrName>style.visibility</p:attrName>
                                        </p:attrNameLst>
                                      </p:cBhvr>
                                      <p:to>
                                        <p:strVal val="visible"/>
                                      </p:to>
                                    </p:set>
                                    <p:animEffect transition="in" filter="box(in)">
                                      <p:cBhvr>
                                        <p:cTn id="12" dur="500"/>
                                        <p:tgtEl>
                                          <p:spTgt spid="22528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225283">
                                            <p:txEl>
                                              <p:pRg st="4" end="4"/>
                                            </p:txEl>
                                          </p:spTgt>
                                        </p:tgtEl>
                                        <p:attrNameLst>
                                          <p:attrName>style.visibility</p:attrName>
                                        </p:attrNameLst>
                                      </p:cBhvr>
                                      <p:to>
                                        <p:strVal val="visible"/>
                                      </p:to>
                                    </p:set>
                                    <p:animEffect transition="in" filter="box(in)">
                                      <p:cBhvr>
                                        <p:cTn id="17" dur="500"/>
                                        <p:tgtEl>
                                          <p:spTgt spid="22528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283" grpId="0" build="p" bldLvl="4"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1925618" y="277813"/>
            <a:ext cx="6761181" cy="1143000"/>
          </a:xfrm>
          <a:noFill/>
        </p:spPr>
        <p:txBody>
          <a:bodyPr lIns="92075" tIns="46038" rIns="92075" bIns="46038"/>
          <a:lstStyle/>
          <a:p>
            <a:pPr eaLnBrk="1" hangingPunct="1"/>
            <a:r>
              <a:rPr lang="en-US" dirty="0" smtClean="0"/>
              <a:t>Example:  Optimal Drilling</a:t>
            </a:r>
          </a:p>
        </p:txBody>
      </p:sp>
      <p:sp>
        <p:nvSpPr>
          <p:cNvPr id="11267" name="Rectangle 3"/>
          <p:cNvSpPr>
            <a:spLocks noGrp="1" noChangeArrowheads="1"/>
          </p:cNvSpPr>
          <p:nvPr>
            <p:ph type="body" idx="1"/>
          </p:nvPr>
        </p:nvSpPr>
        <p:spPr>
          <a:xfrm>
            <a:off x="687387" y="1646140"/>
            <a:ext cx="7803469" cy="4941271"/>
          </a:xfrm>
          <a:noFill/>
        </p:spPr>
        <p:txBody>
          <a:bodyPr lIns="92075" tIns="46038" rIns="92075" bIns="46038"/>
          <a:lstStyle/>
          <a:p>
            <a:pPr eaLnBrk="1" hangingPunct="1">
              <a:lnSpc>
                <a:spcPct val="110000"/>
              </a:lnSpc>
              <a:buFont typeface="Wingdings" pitchFamily="2" charset="2"/>
              <a:buNone/>
            </a:pPr>
            <a:r>
              <a:rPr lang="en-US" sz="2400" dirty="0" smtClean="0"/>
              <a:t>An unconditional lease means that Optimal will lease the property rights to a third party for a fixed fee ($5,000,000). </a:t>
            </a:r>
          </a:p>
          <a:p>
            <a:pPr eaLnBrk="1" hangingPunct="1">
              <a:lnSpc>
                <a:spcPct val="110000"/>
              </a:lnSpc>
              <a:buFont typeface="Wingdings" pitchFamily="2" charset="2"/>
              <a:buNone/>
            </a:pPr>
            <a:r>
              <a:rPr lang="en-US" sz="2400" dirty="0" smtClean="0"/>
              <a:t>A conditional lease means that Optimal will lease the property rights to a third party for a portion of the proceeds from any gas recovered on the property.  ($2.25 per </a:t>
            </a:r>
            <a:r>
              <a:rPr lang="en-US" sz="2400" dirty="0" err="1" smtClean="0"/>
              <a:t>mcf</a:t>
            </a:r>
            <a:r>
              <a:rPr lang="en-US" sz="2400" dirty="0" smtClean="0"/>
              <a:t>, but only if at least 3,500,000 </a:t>
            </a:r>
            <a:r>
              <a:rPr lang="en-US" sz="2400" dirty="0" err="1" smtClean="0"/>
              <a:t>mcf</a:t>
            </a:r>
            <a:r>
              <a:rPr lang="en-US" sz="2400" dirty="0" smtClean="0"/>
              <a:t> are recovered)</a:t>
            </a:r>
          </a:p>
          <a:p>
            <a:pPr eaLnBrk="1" hangingPunct="1">
              <a:lnSpc>
                <a:spcPct val="110000"/>
              </a:lnSpc>
              <a:buFont typeface="Wingdings" pitchFamily="2" charset="2"/>
              <a:buNone/>
            </a:pPr>
            <a:r>
              <a:rPr lang="en-US" sz="2400" dirty="0" smtClean="0"/>
              <a:t>If Optimal drills, the estimated cost for a producing well is $6,000,000.  The estimated cost for a “dry hole” is $5,000,000.  Revenues are $4.50 per </a:t>
            </a:r>
            <a:r>
              <a:rPr lang="en-US" sz="2400" dirty="0" err="1" smtClean="0"/>
              <a:t>mcf</a:t>
            </a:r>
            <a:r>
              <a:rPr lang="en-US" sz="2400" dirty="0" smtClean="0"/>
              <a:t> of gas.</a:t>
            </a:r>
            <a:endParaRPr lang="en-US" sz="1400" dirty="0" smtClean="0"/>
          </a:p>
        </p:txBody>
      </p:sp>
      <p:pic>
        <p:nvPicPr>
          <p:cNvPr id="132" name="Picture 2" descr="C:\Users\Ellen\AppData\Local\Microsoft\Windows\Temporary Internet Files\Content.IE5\44YXD3SU\MC900340840[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0362" y="242704"/>
            <a:ext cx="1166426" cy="11664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6234907"/>
      </p:ext>
    </p:extLst>
  </p:cSld>
  <p:clrMapOvr>
    <a:masterClrMapping/>
  </p:clrMapOvr>
  <p:transition spd="med">
    <p:zoom/>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noFill/>
        </p:spPr>
        <p:txBody>
          <a:bodyPr lIns="92075" tIns="46038" rIns="92075" bIns="46038"/>
          <a:lstStyle/>
          <a:p>
            <a:pPr eaLnBrk="1" hangingPunct="1"/>
            <a:r>
              <a:rPr lang="en-US" smtClean="0"/>
              <a:t>End of Chapter 4</a:t>
            </a:r>
          </a:p>
        </p:txBody>
      </p:sp>
      <p:sp>
        <p:nvSpPr>
          <p:cNvPr id="75779" name="AutoShape 3"/>
          <p:cNvSpPr>
            <a:spLocks noChangeArrowheads="1"/>
          </p:cNvSpPr>
          <p:nvPr/>
        </p:nvSpPr>
        <p:spPr bwMode="auto">
          <a:xfrm>
            <a:off x="3792538" y="2781300"/>
            <a:ext cx="1557337" cy="1611313"/>
          </a:xfrm>
          <a:prstGeom prst="roundRect">
            <a:avLst>
              <a:gd name="adj" fmla="val 12056"/>
            </a:avLst>
          </a:prstGeom>
          <a:noFill/>
          <a:ln w="50800">
            <a:solidFill>
              <a:srgbClr val="66FFFF"/>
            </a:solidFill>
            <a:round/>
            <a:headEnd/>
            <a:tailEnd/>
          </a:ln>
          <a:effectLst>
            <a:outerShdw dist="35921" dir="2700000" algn="ctr" rotWithShape="0">
              <a:srgbClr val="000000"/>
            </a:outerShdw>
          </a:effectLst>
        </p:spPr>
        <p:txBody>
          <a:bodyPr wrap="none" anchor="ctr"/>
          <a:lstStyle/>
          <a:p>
            <a:pPr>
              <a:defRPr/>
            </a:pPr>
            <a:endParaRPr lang="en-US"/>
          </a:p>
        </p:txBody>
      </p:sp>
      <p:sp>
        <p:nvSpPr>
          <p:cNvPr id="75780" name="Freeform 4"/>
          <p:cNvSpPr>
            <a:spLocks/>
          </p:cNvSpPr>
          <p:nvPr/>
        </p:nvSpPr>
        <p:spPr bwMode="auto">
          <a:xfrm>
            <a:off x="3937000" y="1866900"/>
            <a:ext cx="1681163" cy="2670175"/>
          </a:xfrm>
          <a:custGeom>
            <a:avLst/>
            <a:gdLst/>
            <a:ahLst/>
            <a:cxnLst>
              <a:cxn ang="0">
                <a:pos x="119" y="784"/>
              </a:cxn>
              <a:cxn ang="0">
                <a:pos x="0" y="1239"/>
              </a:cxn>
              <a:cxn ang="0">
                <a:pos x="409" y="1681"/>
              </a:cxn>
              <a:cxn ang="0">
                <a:pos x="1058" y="196"/>
              </a:cxn>
              <a:cxn ang="0">
                <a:pos x="1058" y="0"/>
              </a:cxn>
              <a:cxn ang="0">
                <a:pos x="334" y="1252"/>
              </a:cxn>
              <a:cxn ang="0">
                <a:pos x="119" y="784"/>
              </a:cxn>
            </a:cxnLst>
            <a:rect l="0" t="0" r="r" b="b"/>
            <a:pathLst>
              <a:path w="1059" h="1682">
                <a:moveTo>
                  <a:pt x="119" y="784"/>
                </a:moveTo>
                <a:lnTo>
                  <a:pt x="0" y="1239"/>
                </a:lnTo>
                <a:lnTo>
                  <a:pt x="409" y="1681"/>
                </a:lnTo>
                <a:lnTo>
                  <a:pt x="1058" y="196"/>
                </a:lnTo>
                <a:lnTo>
                  <a:pt x="1058" y="0"/>
                </a:lnTo>
                <a:lnTo>
                  <a:pt x="334" y="1252"/>
                </a:lnTo>
                <a:lnTo>
                  <a:pt x="119" y="784"/>
                </a:lnTo>
              </a:path>
            </a:pathLst>
          </a:custGeom>
          <a:gradFill rotWithShape="0">
            <a:gsLst>
              <a:gs pos="0">
                <a:srgbClr val="993366"/>
              </a:gs>
              <a:gs pos="50000">
                <a:srgbClr val="993366">
                  <a:gamma/>
                  <a:shade val="46275"/>
                  <a:invGamma/>
                </a:srgbClr>
              </a:gs>
              <a:gs pos="100000">
                <a:srgbClr val="993366"/>
              </a:gs>
            </a:gsLst>
            <a:lin ang="0" scaled="1"/>
          </a:gradFill>
          <a:ln w="9525" cap="rnd">
            <a:noFill/>
            <a:round/>
            <a:headEnd type="none" w="sm" len="sm"/>
            <a:tailEnd type="none" w="sm" len="sm"/>
          </a:ln>
          <a:effectLst>
            <a:outerShdw dist="35921" dir="2700000" algn="ctr" rotWithShape="0">
              <a:srgbClr val="000000"/>
            </a:outerShdw>
          </a:effectLst>
        </p:spPr>
        <p:txBody>
          <a:bodyPr/>
          <a:lstStyle/>
          <a:p>
            <a:pPr>
              <a:defRPr/>
            </a:pPr>
            <a:endParaRPr lang="en-US"/>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1000"/>
                                  </p:stCondLst>
                                  <p:childTnLst>
                                    <p:set>
                                      <p:cBhvr>
                                        <p:cTn id="6" dur="1" fill="hold">
                                          <p:stCondLst>
                                            <p:cond delay="0"/>
                                          </p:stCondLst>
                                        </p:cTn>
                                        <p:tgtEl>
                                          <p:spTgt spid="75780"/>
                                        </p:tgtEl>
                                        <p:attrNameLst>
                                          <p:attrName>style.visibility</p:attrName>
                                        </p:attrNameLst>
                                      </p:cBhvr>
                                      <p:to>
                                        <p:strVal val="visible"/>
                                      </p:to>
                                    </p:set>
                                    <p:anim calcmode="lin" valueType="num">
                                      <p:cBhvr>
                                        <p:cTn id="7" dur="500" fill="hold"/>
                                        <p:tgtEl>
                                          <p:spTgt spid="75780"/>
                                        </p:tgtEl>
                                        <p:attrNameLst>
                                          <p:attrName>ppt_w</p:attrName>
                                        </p:attrNameLst>
                                      </p:cBhvr>
                                      <p:tavLst>
                                        <p:tav tm="0">
                                          <p:val>
                                            <p:fltVal val="0"/>
                                          </p:val>
                                        </p:tav>
                                        <p:tav tm="100000">
                                          <p:val>
                                            <p:strVal val="#ppt_w"/>
                                          </p:val>
                                        </p:tav>
                                      </p:tavLst>
                                    </p:anim>
                                    <p:anim calcmode="lin" valueType="num">
                                      <p:cBhvr>
                                        <p:cTn id="8" dur="500" fill="hold"/>
                                        <p:tgtEl>
                                          <p:spTgt spid="7578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80" grpId="0" animBg="1"/>
    </p:bldLst>
  </p:timing>
</p:sld>
</file>

<file path=ppt/theme/theme1.xml><?xml version="1.0" encoding="utf-8"?>
<a:theme xmlns:a="http://schemas.openxmlformats.org/drawingml/2006/main" name="Layers">
  <a:themeElements>
    <a:clrScheme name="Layers 6">
      <a:dk1>
        <a:srgbClr val="000000"/>
      </a:dk1>
      <a:lt1>
        <a:srgbClr val="FFFFE1"/>
      </a:lt1>
      <a:dk2>
        <a:srgbClr val="330033"/>
      </a:dk2>
      <a:lt2>
        <a:srgbClr val="330033"/>
      </a:lt2>
      <a:accent1>
        <a:srgbClr val="CCCC99"/>
      </a:accent1>
      <a:accent2>
        <a:srgbClr val="FF0000"/>
      </a:accent2>
      <a:accent3>
        <a:srgbClr val="FFFFEE"/>
      </a:accent3>
      <a:accent4>
        <a:srgbClr val="000000"/>
      </a:accent4>
      <a:accent5>
        <a:srgbClr val="E2E2CA"/>
      </a:accent5>
      <a:accent6>
        <a:srgbClr val="E70000"/>
      </a:accent6>
      <a:hlink>
        <a:srgbClr val="990033"/>
      </a:hlink>
      <a:folHlink>
        <a:srgbClr val="B2B2B2"/>
      </a:folHlink>
    </a:clrScheme>
    <a:fontScheme name="Layers">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Layers 1">
        <a:dk1>
          <a:srgbClr val="993300"/>
        </a:dk1>
        <a:lt1>
          <a:srgbClr val="CCCCCC"/>
        </a:lt1>
        <a:dk2>
          <a:srgbClr val="000000"/>
        </a:dk2>
        <a:lt2>
          <a:srgbClr val="FFFFFF"/>
        </a:lt2>
        <a:accent1>
          <a:srgbClr val="576F2B"/>
        </a:accent1>
        <a:accent2>
          <a:srgbClr val="666699"/>
        </a:accent2>
        <a:accent3>
          <a:srgbClr val="AAAAAA"/>
        </a:accent3>
        <a:accent4>
          <a:srgbClr val="AEAEAE"/>
        </a:accent4>
        <a:accent5>
          <a:srgbClr val="B4BBAC"/>
        </a:accent5>
        <a:accent6>
          <a:srgbClr val="5C5C8A"/>
        </a:accent6>
        <a:hlink>
          <a:srgbClr val="993300"/>
        </a:hlink>
        <a:folHlink>
          <a:srgbClr val="CC9900"/>
        </a:folHlink>
      </a:clrScheme>
      <a:clrMap bg1="dk2" tx1="lt1" bg2="dk1" tx2="lt2" accent1="accent1" accent2="accent2" accent3="accent3" accent4="accent4" accent5="accent5" accent6="accent6" hlink="hlink" folHlink="folHlink"/>
    </a:extraClrScheme>
    <a:extraClrScheme>
      <a:clrScheme name="Layers 2">
        <a:dk1>
          <a:srgbClr val="993300"/>
        </a:dk1>
        <a:lt1>
          <a:srgbClr val="CCCCCC"/>
        </a:lt1>
        <a:dk2>
          <a:srgbClr val="330000"/>
        </a:dk2>
        <a:lt2>
          <a:srgbClr val="FFFFFF"/>
        </a:lt2>
        <a:accent1>
          <a:srgbClr val="996633"/>
        </a:accent1>
        <a:accent2>
          <a:srgbClr val="FF0000"/>
        </a:accent2>
        <a:accent3>
          <a:srgbClr val="ADAAAA"/>
        </a:accent3>
        <a:accent4>
          <a:srgbClr val="AEAEAE"/>
        </a:accent4>
        <a:accent5>
          <a:srgbClr val="CAB8AD"/>
        </a:accent5>
        <a:accent6>
          <a:srgbClr val="E70000"/>
        </a:accent6>
        <a:hlink>
          <a:srgbClr val="FF3300"/>
        </a:hlink>
        <a:folHlink>
          <a:srgbClr val="CC9933"/>
        </a:folHlink>
      </a:clrScheme>
      <a:clrMap bg1="dk2" tx1="lt1" bg2="dk1" tx2="lt2" accent1="accent1" accent2="accent2" accent3="accent3" accent4="accent4" accent5="accent5" accent6="accent6" hlink="hlink" folHlink="folHlink"/>
    </a:extraClrScheme>
    <a:extraClrScheme>
      <a:clrScheme name="Layers 3">
        <a:dk1>
          <a:srgbClr val="79788A"/>
        </a:dk1>
        <a:lt1>
          <a:srgbClr val="FFFFFF"/>
        </a:lt1>
        <a:dk2>
          <a:srgbClr val="21203C"/>
        </a:dk2>
        <a:lt2>
          <a:srgbClr val="FFFFCC"/>
        </a:lt2>
        <a:accent1>
          <a:srgbClr val="476077"/>
        </a:accent1>
        <a:accent2>
          <a:srgbClr val="676C5A"/>
        </a:accent2>
        <a:accent3>
          <a:srgbClr val="ABABAF"/>
        </a:accent3>
        <a:accent4>
          <a:srgbClr val="DADADA"/>
        </a:accent4>
        <a:accent5>
          <a:srgbClr val="B1B6BD"/>
        </a:accent5>
        <a:accent6>
          <a:srgbClr val="5D6151"/>
        </a:accent6>
        <a:hlink>
          <a:srgbClr val="666699"/>
        </a:hlink>
        <a:folHlink>
          <a:srgbClr val="8CB0A2"/>
        </a:folHlink>
      </a:clrScheme>
      <a:clrMap bg1="dk2" tx1="lt1" bg2="dk1" tx2="lt2" accent1="accent1" accent2="accent2" accent3="accent3" accent4="accent4" accent5="accent5" accent6="accent6" hlink="hlink" folHlink="folHlink"/>
    </a:extraClrScheme>
    <a:extraClrScheme>
      <a:clrScheme name="Layers 4">
        <a:dk1>
          <a:srgbClr val="455B41"/>
        </a:dk1>
        <a:lt1>
          <a:srgbClr val="FFFFCC"/>
        </a:lt1>
        <a:dk2>
          <a:srgbClr val="79A994"/>
        </a:dk2>
        <a:lt2>
          <a:srgbClr val="FFFFCC"/>
        </a:lt2>
        <a:accent1>
          <a:srgbClr val="517087"/>
        </a:accent1>
        <a:accent2>
          <a:srgbClr val="666699"/>
        </a:accent2>
        <a:accent3>
          <a:srgbClr val="BED1C8"/>
        </a:accent3>
        <a:accent4>
          <a:srgbClr val="DADAAE"/>
        </a:accent4>
        <a:accent5>
          <a:srgbClr val="B3BBC3"/>
        </a:accent5>
        <a:accent6>
          <a:srgbClr val="5C5C8A"/>
        </a:accent6>
        <a:hlink>
          <a:srgbClr val="993300"/>
        </a:hlink>
        <a:folHlink>
          <a:srgbClr val="A4AF6B"/>
        </a:folHlink>
      </a:clrScheme>
      <a:clrMap bg1="dk2" tx1="lt1" bg2="dk1" tx2="lt2" accent1="accent1" accent2="accent2" accent3="accent3" accent4="accent4" accent5="accent5" accent6="accent6" hlink="hlink" folHlink="folHlink"/>
    </a:extraClrScheme>
    <a:extraClrScheme>
      <a:clrScheme name="Layers 5">
        <a:dk1>
          <a:srgbClr val="330000"/>
        </a:dk1>
        <a:lt1>
          <a:srgbClr val="FF9900"/>
        </a:lt1>
        <a:dk2>
          <a:srgbClr val="FFFFFF"/>
        </a:dk2>
        <a:lt2>
          <a:srgbClr val="8B3111"/>
        </a:lt2>
        <a:accent1>
          <a:srgbClr val="DD6D07"/>
        </a:accent1>
        <a:accent2>
          <a:srgbClr val="CC9900"/>
        </a:accent2>
        <a:accent3>
          <a:srgbClr val="FFCAAA"/>
        </a:accent3>
        <a:accent4>
          <a:srgbClr val="2A0000"/>
        </a:accent4>
        <a:accent5>
          <a:srgbClr val="EBBAAA"/>
        </a:accent5>
        <a:accent6>
          <a:srgbClr val="B98A00"/>
        </a:accent6>
        <a:hlink>
          <a:srgbClr val="CC3300"/>
        </a:hlink>
        <a:folHlink>
          <a:srgbClr val="CCCC66"/>
        </a:folHlink>
      </a:clrScheme>
      <a:clrMap bg1="lt1" tx1="dk1" bg2="lt2" tx2="dk2" accent1="accent1" accent2="accent2" accent3="accent3" accent4="accent4" accent5="accent5" accent6="accent6" hlink="hlink" folHlink="folHlink"/>
    </a:extraClrScheme>
    <a:extraClrScheme>
      <a:clrScheme name="Layers 6">
        <a:dk1>
          <a:srgbClr val="000000"/>
        </a:dk1>
        <a:lt1>
          <a:srgbClr val="FFFFE1"/>
        </a:lt1>
        <a:dk2>
          <a:srgbClr val="330033"/>
        </a:dk2>
        <a:lt2>
          <a:srgbClr val="330033"/>
        </a:lt2>
        <a:accent1>
          <a:srgbClr val="CCCC99"/>
        </a:accent1>
        <a:accent2>
          <a:srgbClr val="FF0000"/>
        </a:accent2>
        <a:accent3>
          <a:srgbClr val="FFFFEE"/>
        </a:accent3>
        <a:accent4>
          <a:srgbClr val="000000"/>
        </a:accent4>
        <a:accent5>
          <a:srgbClr val="E2E2CA"/>
        </a:accent5>
        <a:accent6>
          <a:srgbClr val="E70000"/>
        </a:accent6>
        <a:hlink>
          <a:srgbClr val="990033"/>
        </a:hlink>
        <a:folHlink>
          <a:srgbClr val="B2B2B2"/>
        </a:folHlink>
      </a:clrScheme>
      <a:clrMap bg1="lt1" tx1="dk1" bg2="lt2" tx2="dk2" accent1="accent1" accent2="accent2" accent3="accent3" accent4="accent4" accent5="accent5" accent6="accent6" hlink="hlink" folHlink="folHlink"/>
    </a:extraClrScheme>
    <a:extraClrScheme>
      <a:clrScheme name="Layers 7">
        <a:dk1>
          <a:srgbClr val="000000"/>
        </a:dk1>
        <a:lt1>
          <a:srgbClr val="FFFFFF"/>
        </a:lt1>
        <a:dk2>
          <a:srgbClr val="000000"/>
        </a:dk2>
        <a:lt2>
          <a:srgbClr val="891411"/>
        </a:lt2>
        <a:accent1>
          <a:srgbClr val="4F917E"/>
        </a:accent1>
        <a:accent2>
          <a:srgbClr val="CC9900"/>
        </a:accent2>
        <a:accent3>
          <a:srgbClr val="FFFFFF"/>
        </a:accent3>
        <a:accent4>
          <a:srgbClr val="000000"/>
        </a:accent4>
        <a:accent5>
          <a:srgbClr val="B2C7C0"/>
        </a:accent5>
        <a:accent6>
          <a:srgbClr val="B98A00"/>
        </a:accent6>
        <a:hlink>
          <a:srgbClr val="5A84D8"/>
        </a:hlink>
        <a:folHlink>
          <a:srgbClr val="A0C6BA"/>
        </a:folHlink>
      </a:clrScheme>
      <a:clrMap bg1="lt1" tx1="dk1" bg2="lt2" tx2="dk2" accent1="accent1" accent2="accent2" accent3="accent3" accent4="accent4" accent5="accent5" accent6="accent6" hlink="hlink" folHlink="folHlink"/>
    </a:extraClrScheme>
    <a:extraClrScheme>
      <a:clrScheme name="Layers 8">
        <a:dk1>
          <a:srgbClr val="000000"/>
        </a:dk1>
        <a:lt1>
          <a:srgbClr val="FFFFFF"/>
        </a:lt1>
        <a:dk2>
          <a:srgbClr val="CC0000"/>
        </a:dk2>
        <a:lt2>
          <a:srgbClr val="999966"/>
        </a:lt2>
        <a:accent1>
          <a:srgbClr val="CCCCCC"/>
        </a:accent1>
        <a:accent2>
          <a:srgbClr val="CCCC66"/>
        </a:accent2>
        <a:accent3>
          <a:srgbClr val="FFFFFF"/>
        </a:accent3>
        <a:accent4>
          <a:srgbClr val="000000"/>
        </a:accent4>
        <a:accent5>
          <a:srgbClr val="E2E2E2"/>
        </a:accent5>
        <a:accent6>
          <a:srgbClr val="B9B95C"/>
        </a:accent6>
        <a:hlink>
          <a:srgbClr val="666699"/>
        </a:hlink>
        <a:folHlink>
          <a:srgbClr val="CCCC99"/>
        </a:folHlink>
      </a:clrScheme>
      <a:clrMap bg1="lt1" tx1="dk1" bg2="lt2" tx2="dk2" accent1="accent1" accent2="accent2" accent3="accent3" accent4="accent4" accent5="accent5" accent6="accent6" hlink="hlink" folHlink="folHlink"/>
    </a:extraClrScheme>
    <a:extraClrScheme>
      <a:clrScheme name="Layers 9">
        <a:dk1>
          <a:srgbClr val="000000"/>
        </a:dk1>
        <a:lt1>
          <a:srgbClr val="FFFFFF"/>
        </a:lt1>
        <a:dk2>
          <a:srgbClr val="FF0000"/>
        </a:dk2>
        <a:lt2>
          <a:srgbClr val="009999"/>
        </a:lt2>
        <a:accent1>
          <a:srgbClr val="C7B505"/>
        </a:accent1>
        <a:accent2>
          <a:srgbClr val="FFFF66"/>
        </a:accent2>
        <a:accent3>
          <a:srgbClr val="FFFFFF"/>
        </a:accent3>
        <a:accent4>
          <a:srgbClr val="000000"/>
        </a:accent4>
        <a:accent5>
          <a:srgbClr val="E0D7AA"/>
        </a:accent5>
        <a:accent6>
          <a:srgbClr val="E7E75C"/>
        </a:accent6>
        <a:hlink>
          <a:srgbClr val="5A84D8"/>
        </a:hlink>
        <a:folHlink>
          <a:srgbClr val="A0C6BA"/>
        </a:folHlink>
      </a:clrScheme>
      <a:clrMap bg1="lt1" tx1="dk1" bg2="lt2" tx2="dk2" accent1="accent1" accent2="accent2" accent3="accent3" accent4="accent4" accent5="accent5" accent6="accent6" hlink="hlink" folHlink="folHlink"/>
    </a:extraClrScheme>
    <a:extraClrScheme>
      <a:clrScheme name="Layers 10">
        <a:dk1>
          <a:srgbClr val="000000"/>
        </a:dk1>
        <a:lt1>
          <a:srgbClr val="FFFFFF"/>
        </a:lt1>
        <a:dk2>
          <a:srgbClr val="660033"/>
        </a:dk2>
        <a:lt2>
          <a:srgbClr val="666699"/>
        </a:lt2>
        <a:accent1>
          <a:srgbClr val="95A3D1"/>
        </a:accent1>
        <a:accent2>
          <a:srgbClr val="FFFF66"/>
        </a:accent2>
        <a:accent3>
          <a:srgbClr val="FFFFFF"/>
        </a:accent3>
        <a:accent4>
          <a:srgbClr val="000000"/>
        </a:accent4>
        <a:accent5>
          <a:srgbClr val="C8CEE5"/>
        </a:accent5>
        <a:accent6>
          <a:srgbClr val="E7E75C"/>
        </a:accent6>
        <a:hlink>
          <a:srgbClr val="5A84D8"/>
        </a:hlink>
        <a:folHlink>
          <a:srgbClr val="CCCC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Layers</Template>
  <TotalTime>60271462</TotalTime>
  <Pages>38</Pages>
  <Words>3584</Words>
  <Application>Microsoft Office PowerPoint</Application>
  <PresentationFormat>On-screen Show (4:3)</PresentationFormat>
  <Paragraphs>793</Paragraphs>
  <Slides>90</Slides>
  <Notes>89</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90</vt:i4>
      </vt:variant>
    </vt:vector>
  </HeadingPairs>
  <TitlesOfParts>
    <vt:vector size="92" baseType="lpstr">
      <vt:lpstr>Layers</vt:lpstr>
      <vt:lpstr>Equation</vt:lpstr>
      <vt:lpstr>Decision Analysis</vt:lpstr>
      <vt:lpstr>Chapter 4: Decision Analysis</vt:lpstr>
      <vt:lpstr>Decision Analysis </vt:lpstr>
      <vt:lpstr>Model Formulation</vt:lpstr>
      <vt:lpstr>Model Formulation</vt:lpstr>
      <vt:lpstr>Model Formulation</vt:lpstr>
      <vt:lpstr>Model Formulation</vt:lpstr>
      <vt:lpstr>Example:  Optimal Drilling</vt:lpstr>
      <vt:lpstr>Example:  Optimal Drilling</vt:lpstr>
      <vt:lpstr>Example:  Optimal Drilling</vt:lpstr>
      <vt:lpstr>PowerPoint Presentation</vt:lpstr>
      <vt:lpstr>Payoff Table </vt:lpstr>
      <vt:lpstr>Decision Making without Probabilities</vt:lpstr>
      <vt:lpstr>Optimistic Approach</vt:lpstr>
      <vt:lpstr>Payoff Table </vt:lpstr>
      <vt:lpstr>Conservative Approach</vt:lpstr>
      <vt:lpstr>Payoff Table </vt:lpstr>
      <vt:lpstr>Minimax Regret Approach</vt:lpstr>
      <vt:lpstr>Minimax Regret Approach</vt:lpstr>
      <vt:lpstr>Payoff Table </vt:lpstr>
      <vt:lpstr>Regret Table </vt:lpstr>
      <vt:lpstr>Homework status</vt:lpstr>
      <vt:lpstr>Question</vt:lpstr>
      <vt:lpstr>PowerPoint Presentation</vt:lpstr>
      <vt:lpstr>Decision Making with Probabilities</vt:lpstr>
      <vt:lpstr>Decision Making with Probabilities</vt:lpstr>
      <vt:lpstr>Expected Value of a Decision Alternative</vt:lpstr>
      <vt:lpstr>Expected Value Approach</vt:lpstr>
      <vt:lpstr>Expected Value Approach</vt:lpstr>
      <vt:lpstr>Payoff Table </vt:lpstr>
      <vt:lpstr>Expected Value Approach</vt:lpstr>
      <vt:lpstr>Expected Value Approach</vt:lpstr>
      <vt:lpstr>Expected Value Approach</vt:lpstr>
      <vt:lpstr>Homework status</vt:lpstr>
      <vt:lpstr>Decision Tree</vt:lpstr>
      <vt:lpstr>Decision Tree</vt:lpstr>
      <vt:lpstr>Decision Tree</vt:lpstr>
      <vt:lpstr>Decision Tree</vt:lpstr>
      <vt:lpstr>Decision Tree</vt:lpstr>
      <vt:lpstr>TreePlan</vt:lpstr>
      <vt:lpstr>The Value of Information </vt:lpstr>
      <vt:lpstr>Expected Value of Perfect Information</vt:lpstr>
      <vt:lpstr>Expected Value of Perfect Information</vt:lpstr>
      <vt:lpstr>Expected Value of Perfect Information</vt:lpstr>
      <vt:lpstr>Expected Value of Perfect Information</vt:lpstr>
      <vt:lpstr>Homework status</vt:lpstr>
      <vt:lpstr>Risk Analysis</vt:lpstr>
      <vt:lpstr>Risk Analysis</vt:lpstr>
      <vt:lpstr>Risk Analysis</vt:lpstr>
      <vt:lpstr>Risk Analysis</vt:lpstr>
      <vt:lpstr>Risk Analysis for D2 (with  modified probabilities)</vt:lpstr>
      <vt:lpstr>Risk Analysis for D1 (with modified probabilities</vt:lpstr>
      <vt:lpstr>Homework status</vt:lpstr>
      <vt:lpstr>Sensitivity Analysis</vt:lpstr>
      <vt:lpstr>Sensitivity Analysis (for probabilities)</vt:lpstr>
      <vt:lpstr>Payoff Table </vt:lpstr>
      <vt:lpstr>Sensitivity Analysis (for probabilities) </vt:lpstr>
      <vt:lpstr>Sensitivity Analysis (for probabilities)</vt:lpstr>
      <vt:lpstr>Sensitivity Analysis (for probabilities)</vt:lpstr>
      <vt:lpstr>Sensitivity Analysis (for probabilities)</vt:lpstr>
      <vt:lpstr>Sensitivity Analysis (for payoffs)</vt:lpstr>
      <vt:lpstr>Payoff Table </vt:lpstr>
      <vt:lpstr>Homework status</vt:lpstr>
      <vt:lpstr>Bayes’ Theorem and Posterior Probabilities</vt:lpstr>
      <vt:lpstr>Bayes’ Theorem and Posterior Probabilities</vt:lpstr>
      <vt:lpstr>Sample Information</vt:lpstr>
      <vt:lpstr>Sample Information</vt:lpstr>
      <vt:lpstr>Sample Information</vt:lpstr>
      <vt:lpstr>Sample Information</vt:lpstr>
      <vt:lpstr>Computing Posterior Probabilities</vt:lpstr>
      <vt:lpstr>PowerPoint Presentation</vt:lpstr>
      <vt:lpstr>PowerPoint Presentation</vt:lpstr>
      <vt:lpstr>Posterior Probabilities</vt:lpstr>
      <vt:lpstr>Posterior Probabilities</vt:lpstr>
      <vt:lpstr>Expected Value of Sample Information</vt:lpstr>
      <vt:lpstr>Expected Value of Sample Information</vt:lpstr>
      <vt:lpstr>Expected Value of Sample Information</vt:lpstr>
      <vt:lpstr>Best strategy using Sample Information</vt:lpstr>
      <vt:lpstr>EVSI</vt:lpstr>
      <vt:lpstr>Decision Tree</vt:lpstr>
      <vt:lpstr>Risk Profile</vt:lpstr>
      <vt:lpstr>Risk Profile</vt:lpstr>
      <vt:lpstr>Risk Profile</vt:lpstr>
      <vt:lpstr>Homework status</vt:lpstr>
      <vt:lpstr>Efficiency of Sample Information</vt:lpstr>
      <vt:lpstr>Efficiency of Sample Information</vt:lpstr>
      <vt:lpstr>Homework status</vt:lpstr>
      <vt:lpstr>Summary of decision analysis on a tree using sample information</vt:lpstr>
      <vt:lpstr>Summary of decision analysis on a tree using sample information</vt:lpstr>
      <vt:lpstr>End of Chapter 4</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decision analysis</dc:title>
  <dc:subject/>
  <dc:creator>John S. Loucks IV</dc:creator>
  <cp:keywords/>
  <dc:description/>
  <cp:lastModifiedBy>Ellen</cp:lastModifiedBy>
  <cp:revision>446</cp:revision>
  <cp:lastPrinted>2012-08-29T18:20:12Z</cp:lastPrinted>
  <dcterms:created xsi:type="dcterms:W3CDTF">1996-06-03T20:22:58Z</dcterms:created>
  <dcterms:modified xsi:type="dcterms:W3CDTF">2014-02-03T23:48:40Z</dcterms:modified>
</cp:coreProperties>
</file>