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77491-3C8F-42DA-B556-95DA98C75546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AAFF5-5A97-489F-AB0C-014D7D2E0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30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41A7-5EF8-49D5-A4DA-81A3451C3A7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CEAC-632B-4A69-9049-7B261561CAA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41A7-5EF8-49D5-A4DA-81A3451C3A7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CEAC-632B-4A69-9049-7B261561CA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41A7-5EF8-49D5-A4DA-81A3451C3A7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CEAC-632B-4A69-9049-7B261561CA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41A7-5EF8-49D5-A4DA-81A3451C3A7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CEAC-632B-4A69-9049-7B261561CA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41A7-5EF8-49D5-A4DA-81A3451C3A7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572CEAC-632B-4A69-9049-7B261561CAA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41A7-5EF8-49D5-A4DA-81A3451C3A7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CEAC-632B-4A69-9049-7B261561CA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41A7-5EF8-49D5-A4DA-81A3451C3A7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CEAC-632B-4A69-9049-7B261561CA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41A7-5EF8-49D5-A4DA-81A3451C3A7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CEAC-632B-4A69-9049-7B261561CA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41A7-5EF8-49D5-A4DA-81A3451C3A7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CEAC-632B-4A69-9049-7B261561CA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41A7-5EF8-49D5-A4DA-81A3451C3A7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CEAC-632B-4A69-9049-7B261561CA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41A7-5EF8-49D5-A4DA-81A3451C3A7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CEAC-632B-4A69-9049-7B261561CA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67441A7-5EF8-49D5-A4DA-81A3451C3A7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572CEAC-632B-4A69-9049-7B261561CAA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Integer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(Not in text)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75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3" name="Freeform 19"/>
          <p:cNvSpPr>
            <a:spLocks/>
          </p:cNvSpPr>
          <p:nvPr/>
        </p:nvSpPr>
        <p:spPr bwMode="auto">
          <a:xfrm>
            <a:off x="1727200" y="4260850"/>
            <a:ext cx="2571750" cy="1555750"/>
          </a:xfrm>
          <a:custGeom>
            <a:avLst/>
            <a:gdLst/>
            <a:ahLst/>
            <a:cxnLst>
              <a:cxn ang="0">
                <a:pos x="0" y="500"/>
              </a:cxn>
              <a:cxn ang="0">
                <a:pos x="564" y="0"/>
              </a:cxn>
              <a:cxn ang="0">
                <a:pos x="1300" y="216"/>
              </a:cxn>
              <a:cxn ang="0">
                <a:pos x="1620" y="980"/>
              </a:cxn>
              <a:cxn ang="0">
                <a:pos x="16" y="976"/>
              </a:cxn>
              <a:cxn ang="0">
                <a:pos x="0" y="500"/>
              </a:cxn>
            </a:cxnLst>
            <a:rect l="0" t="0" r="r" b="b"/>
            <a:pathLst>
              <a:path w="1620" h="980">
                <a:moveTo>
                  <a:pt x="0" y="500"/>
                </a:moveTo>
                <a:lnTo>
                  <a:pt x="564" y="0"/>
                </a:lnTo>
                <a:lnTo>
                  <a:pt x="1300" y="216"/>
                </a:lnTo>
                <a:lnTo>
                  <a:pt x="1620" y="980"/>
                </a:lnTo>
                <a:lnTo>
                  <a:pt x="16" y="976"/>
                </a:lnTo>
                <a:lnTo>
                  <a:pt x="0" y="500"/>
                </a:lnTo>
              </a:path>
            </a:pathLst>
          </a:custGeom>
          <a:gradFill rotWithShape="0">
            <a:gsLst>
              <a:gs pos="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12700" cap="rnd" cmpd="sng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6613" y="204788"/>
            <a:ext cx="7475537" cy="5095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Example:  All-Integer LP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85800" y="1346200"/>
            <a:ext cx="83820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88" name="Freeform 4"/>
          <p:cNvSpPr>
            <a:spLocks noChangeArrowheads="1"/>
          </p:cNvSpPr>
          <p:nvPr/>
        </p:nvSpPr>
        <p:spPr bwMode="auto">
          <a:xfrm>
            <a:off x="1730375" y="1466850"/>
            <a:ext cx="3994150" cy="3606800"/>
          </a:xfrm>
          <a:custGeom>
            <a:avLst/>
            <a:gdLst/>
            <a:ahLst/>
            <a:cxnLst>
              <a:cxn ang="0">
                <a:pos x="0" y="2272"/>
              </a:cxn>
              <a:cxn ang="0">
                <a:pos x="2516" y="0"/>
              </a:cxn>
            </a:cxnLst>
            <a:rect l="0" t="0" r="r" b="b"/>
            <a:pathLst>
              <a:path w="2516" h="2272">
                <a:moveTo>
                  <a:pt x="0" y="2272"/>
                </a:moveTo>
                <a:lnTo>
                  <a:pt x="2516" y="0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89" name="Freeform 5"/>
          <p:cNvSpPr>
            <a:spLocks noChangeArrowheads="1"/>
          </p:cNvSpPr>
          <p:nvPr/>
        </p:nvSpPr>
        <p:spPr bwMode="auto">
          <a:xfrm>
            <a:off x="1739900" y="3987800"/>
            <a:ext cx="6018213" cy="1830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23" y="1149"/>
              </a:cxn>
            </a:cxnLst>
            <a:rect l="0" t="0" r="r" b="b"/>
            <a:pathLst>
              <a:path w="3923" h="1149">
                <a:moveTo>
                  <a:pt x="0" y="0"/>
                </a:moveTo>
                <a:lnTo>
                  <a:pt x="3923" y="114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90" name="Freeform 6"/>
          <p:cNvSpPr>
            <a:spLocks noChangeArrowheads="1"/>
          </p:cNvSpPr>
          <p:nvPr/>
        </p:nvSpPr>
        <p:spPr bwMode="auto">
          <a:xfrm>
            <a:off x="1731963" y="1454150"/>
            <a:ext cx="1587" cy="4357688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2745"/>
              </a:cxn>
            </a:cxnLst>
            <a:rect l="0" t="0" r="r" b="b"/>
            <a:pathLst>
              <a:path w="1" h="2745">
                <a:moveTo>
                  <a:pt x="1" y="0"/>
                </a:moveTo>
                <a:lnTo>
                  <a:pt x="0" y="2745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586413" y="3670300"/>
            <a:ext cx="250389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IP 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Optimal  (3, 0)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815013" y="2974975"/>
            <a:ext cx="22336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Max  3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+ 2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 flipH="1">
            <a:off x="2343150" y="3251200"/>
            <a:ext cx="3524250" cy="744538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1460500" y="963613"/>
            <a:ext cx="434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8318500" y="5559425"/>
            <a:ext cx="434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V="1">
            <a:off x="1790700" y="3190875"/>
            <a:ext cx="314325" cy="20955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1711325" y="5818188"/>
            <a:ext cx="6518275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404" name="Freeform 20"/>
          <p:cNvSpPr>
            <a:spLocks noChangeArrowheads="1"/>
          </p:cNvSpPr>
          <p:nvPr/>
        </p:nvSpPr>
        <p:spPr bwMode="auto">
          <a:xfrm>
            <a:off x="1393825" y="2892425"/>
            <a:ext cx="2582863" cy="3309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2" y="1394"/>
              </a:cxn>
              <a:cxn ang="0">
                <a:pos x="1627" y="2085"/>
              </a:cxn>
            </a:cxnLst>
            <a:rect l="0" t="0" r="r" b="b"/>
            <a:pathLst>
              <a:path w="1627" h="2085">
                <a:moveTo>
                  <a:pt x="0" y="0"/>
                </a:moveTo>
                <a:lnTo>
                  <a:pt x="1082" y="1394"/>
                </a:lnTo>
                <a:lnTo>
                  <a:pt x="1627" y="2085"/>
                </a:lnTo>
              </a:path>
            </a:pathLst>
          </a:custGeom>
          <a:noFill/>
          <a:ln w="508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 flipV="1">
            <a:off x="3627438" y="5530850"/>
            <a:ext cx="314325" cy="207963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406" name="Oval 22"/>
          <p:cNvSpPr>
            <a:spLocks noChangeArrowheads="1"/>
          </p:cNvSpPr>
          <p:nvPr/>
        </p:nvSpPr>
        <p:spPr bwMode="auto">
          <a:xfrm>
            <a:off x="3408363" y="5022850"/>
            <a:ext cx="95250" cy="857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H="1" flipV="1">
            <a:off x="2551113" y="1663700"/>
            <a:ext cx="1754187" cy="4154488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416" name="Oval 32"/>
          <p:cNvSpPr>
            <a:spLocks noChangeArrowheads="1"/>
          </p:cNvSpPr>
          <p:nvPr/>
        </p:nvSpPr>
        <p:spPr bwMode="auto">
          <a:xfrm>
            <a:off x="1681163" y="5027613"/>
            <a:ext cx="95250" cy="857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417" name="Oval 33"/>
          <p:cNvSpPr>
            <a:spLocks noChangeArrowheads="1"/>
          </p:cNvSpPr>
          <p:nvPr/>
        </p:nvSpPr>
        <p:spPr bwMode="auto">
          <a:xfrm>
            <a:off x="1687513" y="5770563"/>
            <a:ext cx="95250" cy="857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418" name="Oval 34"/>
          <p:cNvSpPr>
            <a:spLocks noChangeArrowheads="1"/>
          </p:cNvSpPr>
          <p:nvPr/>
        </p:nvSpPr>
        <p:spPr bwMode="auto">
          <a:xfrm>
            <a:off x="2570163" y="4214813"/>
            <a:ext cx="95250" cy="857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419" name="Oval 35"/>
          <p:cNvSpPr>
            <a:spLocks noChangeArrowheads="1"/>
          </p:cNvSpPr>
          <p:nvPr/>
        </p:nvSpPr>
        <p:spPr bwMode="auto">
          <a:xfrm>
            <a:off x="4246563" y="5770563"/>
            <a:ext cx="95250" cy="857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420" name="Oval 36"/>
          <p:cNvSpPr>
            <a:spLocks noChangeArrowheads="1"/>
          </p:cNvSpPr>
          <p:nvPr/>
        </p:nvSpPr>
        <p:spPr bwMode="auto">
          <a:xfrm>
            <a:off x="2544763" y="5770563"/>
            <a:ext cx="95250" cy="857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421" name="Oval 37"/>
          <p:cNvSpPr>
            <a:spLocks noChangeArrowheads="1"/>
          </p:cNvSpPr>
          <p:nvPr/>
        </p:nvSpPr>
        <p:spPr bwMode="auto">
          <a:xfrm>
            <a:off x="3408363" y="5770563"/>
            <a:ext cx="95250" cy="857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422" name="Oval 38"/>
          <p:cNvSpPr>
            <a:spLocks noChangeArrowheads="1"/>
          </p:cNvSpPr>
          <p:nvPr/>
        </p:nvSpPr>
        <p:spPr bwMode="auto">
          <a:xfrm>
            <a:off x="2544763" y="5021263"/>
            <a:ext cx="95250" cy="857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423" name="Line 39"/>
          <p:cNvSpPr>
            <a:spLocks noChangeShapeType="1"/>
          </p:cNvSpPr>
          <p:nvPr/>
        </p:nvSpPr>
        <p:spPr bwMode="auto">
          <a:xfrm flipV="1">
            <a:off x="4375150" y="3962400"/>
            <a:ext cx="1176338" cy="17462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424" name="Rectangle 40"/>
          <p:cNvSpPr>
            <a:spLocks noChangeArrowheads="1"/>
          </p:cNvSpPr>
          <p:nvPr/>
        </p:nvSpPr>
        <p:spPr bwMode="auto">
          <a:xfrm>
            <a:off x="1428750" y="4954588"/>
            <a:ext cx="317500" cy="450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2862" rIns="82550" bIns="42862">
            <a:spAutoFit/>
          </a:bodyPr>
          <a:lstStyle/>
          <a:p>
            <a:pPr algn="l" defTabSz="744538"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6425" name="Rectangle 41"/>
          <p:cNvSpPr>
            <a:spLocks noChangeArrowheads="1"/>
          </p:cNvSpPr>
          <p:nvPr/>
        </p:nvSpPr>
        <p:spPr bwMode="auto">
          <a:xfrm>
            <a:off x="1428750" y="3440113"/>
            <a:ext cx="317500" cy="450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2862" rIns="82550" bIns="42862">
            <a:spAutoFit/>
          </a:bodyPr>
          <a:lstStyle/>
          <a:p>
            <a:pPr algn="l" defTabSz="744538"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16426" name="Rectangle 42"/>
          <p:cNvSpPr>
            <a:spLocks noChangeArrowheads="1"/>
          </p:cNvSpPr>
          <p:nvPr/>
        </p:nvSpPr>
        <p:spPr bwMode="auto">
          <a:xfrm>
            <a:off x="1428750" y="4197350"/>
            <a:ext cx="317500" cy="450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2862" rIns="82550" bIns="42862">
            <a:spAutoFit/>
          </a:bodyPr>
          <a:lstStyle/>
          <a:p>
            <a:pPr algn="l" defTabSz="744538"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6427" name="Rectangle 43"/>
          <p:cNvSpPr>
            <a:spLocks noChangeArrowheads="1"/>
          </p:cNvSpPr>
          <p:nvPr/>
        </p:nvSpPr>
        <p:spPr bwMode="auto">
          <a:xfrm>
            <a:off x="1428750" y="1997075"/>
            <a:ext cx="317500" cy="450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2862" rIns="82550" bIns="42862">
            <a:spAutoFit/>
          </a:bodyPr>
          <a:lstStyle/>
          <a:p>
            <a:pPr algn="l" defTabSz="744538"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6428" name="Rectangle 44"/>
          <p:cNvSpPr>
            <a:spLocks noChangeArrowheads="1"/>
          </p:cNvSpPr>
          <p:nvPr/>
        </p:nvSpPr>
        <p:spPr bwMode="auto">
          <a:xfrm>
            <a:off x="1428750" y="2754313"/>
            <a:ext cx="317500" cy="450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2862" rIns="82550" bIns="42862">
            <a:spAutoFit/>
          </a:bodyPr>
          <a:lstStyle/>
          <a:p>
            <a:pPr algn="l" defTabSz="744538"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16429" name="Rectangle 45"/>
          <p:cNvSpPr>
            <a:spLocks noChangeArrowheads="1"/>
          </p:cNvSpPr>
          <p:nvPr/>
        </p:nvSpPr>
        <p:spPr bwMode="auto">
          <a:xfrm>
            <a:off x="2460625" y="5865813"/>
            <a:ext cx="5346700" cy="450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2862" rIns="82550" bIns="42862">
            <a:spAutoFit/>
          </a:bodyPr>
          <a:lstStyle/>
          <a:p>
            <a:pPr algn="l" defTabSz="744538"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1         2         3         4         5         6         7</a:t>
            </a:r>
          </a:p>
        </p:txBody>
      </p:sp>
      <p:sp>
        <p:nvSpPr>
          <p:cNvPr id="16430" name="Rectangle 46"/>
          <p:cNvSpPr>
            <a:spLocks noChangeArrowheads="1"/>
          </p:cNvSpPr>
          <p:nvPr/>
        </p:nvSpPr>
        <p:spPr bwMode="auto">
          <a:xfrm rot="-2682897">
            <a:off x="3773488" y="2417763"/>
            <a:ext cx="1752600" cy="450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2862" rIns="82550" bIns="42862">
            <a:spAutoFit/>
          </a:bodyPr>
          <a:lstStyle/>
          <a:p>
            <a:pPr algn="l" defTabSz="744538"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1</a:t>
            </a:r>
          </a:p>
        </p:txBody>
      </p:sp>
      <p:sp>
        <p:nvSpPr>
          <p:cNvPr id="16431" name="Rectangle 47"/>
          <p:cNvSpPr>
            <a:spLocks noChangeArrowheads="1"/>
          </p:cNvSpPr>
          <p:nvPr/>
        </p:nvSpPr>
        <p:spPr bwMode="auto">
          <a:xfrm rot="3979464">
            <a:off x="2146300" y="2187575"/>
            <a:ext cx="1803400" cy="450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2862" rIns="82550" bIns="42862">
            <a:spAutoFit/>
          </a:bodyPr>
          <a:lstStyle/>
          <a:p>
            <a:pPr algn="l" defTabSz="744538"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9</a:t>
            </a:r>
          </a:p>
        </p:txBody>
      </p:sp>
      <p:sp>
        <p:nvSpPr>
          <p:cNvPr id="16432" name="Rectangle 48"/>
          <p:cNvSpPr>
            <a:spLocks noChangeArrowheads="1"/>
          </p:cNvSpPr>
          <p:nvPr/>
        </p:nvSpPr>
        <p:spPr bwMode="auto">
          <a:xfrm rot="1052744">
            <a:off x="5041900" y="4849813"/>
            <a:ext cx="1879600" cy="450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2862" rIns="82550" bIns="42862">
            <a:spAutoFit/>
          </a:bodyPr>
          <a:lstStyle/>
          <a:p>
            <a:pPr algn="l" defTabSz="744538"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+ 3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7</a:t>
            </a:r>
          </a:p>
        </p:txBody>
      </p:sp>
    </p:spTree>
    <p:extLst>
      <p:ext uri="{BB962C8B-B14F-4D97-AF65-F5344CB8AC3E}">
        <p14:creationId xmlns:p14="http://schemas.microsoft.com/office/powerpoint/2010/main" val="70984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3" name="Freeform 19"/>
          <p:cNvSpPr>
            <a:spLocks/>
          </p:cNvSpPr>
          <p:nvPr/>
        </p:nvSpPr>
        <p:spPr bwMode="auto">
          <a:xfrm>
            <a:off x="1739900" y="4278313"/>
            <a:ext cx="2743200" cy="1538287"/>
          </a:xfrm>
          <a:custGeom>
            <a:avLst/>
            <a:gdLst/>
            <a:ahLst/>
            <a:cxnLst>
              <a:cxn ang="0">
                <a:pos x="0" y="500"/>
              </a:cxn>
              <a:cxn ang="0">
                <a:pos x="564" y="0"/>
              </a:cxn>
              <a:cxn ang="0">
                <a:pos x="1300" y="216"/>
              </a:cxn>
              <a:cxn ang="0">
                <a:pos x="1620" y="980"/>
              </a:cxn>
              <a:cxn ang="0">
                <a:pos x="16" y="976"/>
              </a:cxn>
              <a:cxn ang="0">
                <a:pos x="0" y="500"/>
              </a:cxn>
            </a:cxnLst>
            <a:rect l="0" t="0" r="r" b="b"/>
            <a:pathLst>
              <a:path w="1620" h="980">
                <a:moveTo>
                  <a:pt x="0" y="500"/>
                </a:moveTo>
                <a:lnTo>
                  <a:pt x="564" y="0"/>
                </a:lnTo>
                <a:lnTo>
                  <a:pt x="1300" y="216"/>
                </a:lnTo>
                <a:lnTo>
                  <a:pt x="1620" y="980"/>
                </a:lnTo>
                <a:lnTo>
                  <a:pt x="16" y="976"/>
                </a:lnTo>
                <a:lnTo>
                  <a:pt x="0" y="500"/>
                </a:lnTo>
              </a:path>
            </a:pathLst>
          </a:custGeom>
          <a:gradFill rotWithShape="0">
            <a:gsLst>
              <a:gs pos="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12700" cap="rnd" cmpd="sng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04788"/>
            <a:ext cx="8610600" cy="8604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700" dirty="0" smtClean="0"/>
              <a:t>Note: The optimal integer solution </a:t>
            </a:r>
            <a:r>
              <a:rPr lang="en-US" sz="2700" dirty="0" smtClean="0">
                <a:solidFill>
                  <a:srgbClr val="C00000"/>
                </a:solidFill>
              </a:rPr>
              <a:t>may not </a:t>
            </a:r>
            <a:r>
              <a:rPr lang="en-US" sz="2700" dirty="0" smtClean="0"/>
              <a:t>be at an extreme point of the LP feasible region!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000" dirty="0" smtClean="0"/>
              <a:t>(e.g., say we change one of the constraints)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85800" y="1346200"/>
            <a:ext cx="83820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88" name="Freeform 4"/>
          <p:cNvSpPr>
            <a:spLocks noChangeArrowheads="1"/>
          </p:cNvSpPr>
          <p:nvPr/>
        </p:nvSpPr>
        <p:spPr bwMode="auto">
          <a:xfrm>
            <a:off x="1730375" y="1466850"/>
            <a:ext cx="3994150" cy="3606800"/>
          </a:xfrm>
          <a:custGeom>
            <a:avLst/>
            <a:gdLst/>
            <a:ahLst/>
            <a:cxnLst>
              <a:cxn ang="0">
                <a:pos x="0" y="2272"/>
              </a:cxn>
              <a:cxn ang="0">
                <a:pos x="2516" y="0"/>
              </a:cxn>
            </a:cxnLst>
            <a:rect l="0" t="0" r="r" b="b"/>
            <a:pathLst>
              <a:path w="2516" h="2272">
                <a:moveTo>
                  <a:pt x="0" y="2272"/>
                </a:moveTo>
                <a:lnTo>
                  <a:pt x="2516" y="0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89" name="Freeform 5"/>
          <p:cNvSpPr>
            <a:spLocks noChangeArrowheads="1"/>
          </p:cNvSpPr>
          <p:nvPr/>
        </p:nvSpPr>
        <p:spPr bwMode="auto">
          <a:xfrm>
            <a:off x="1739900" y="3987800"/>
            <a:ext cx="6018213" cy="1830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23" y="1149"/>
              </a:cxn>
            </a:cxnLst>
            <a:rect l="0" t="0" r="r" b="b"/>
            <a:pathLst>
              <a:path w="3923" h="1149">
                <a:moveTo>
                  <a:pt x="0" y="0"/>
                </a:moveTo>
                <a:lnTo>
                  <a:pt x="3923" y="1149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90" name="Freeform 6"/>
          <p:cNvSpPr>
            <a:spLocks noChangeArrowheads="1"/>
          </p:cNvSpPr>
          <p:nvPr/>
        </p:nvSpPr>
        <p:spPr bwMode="auto">
          <a:xfrm>
            <a:off x="1731963" y="1454150"/>
            <a:ext cx="1587" cy="4357688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2745"/>
              </a:cxn>
            </a:cxnLst>
            <a:rect l="0" t="0" r="r" b="b"/>
            <a:pathLst>
              <a:path w="1" h="2745">
                <a:moveTo>
                  <a:pt x="1" y="0"/>
                </a:moveTo>
                <a:lnTo>
                  <a:pt x="0" y="2745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586413" y="3670300"/>
            <a:ext cx="250389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IP 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Optimal  (3, 0)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815013" y="2974975"/>
            <a:ext cx="22336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Max  3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+ 2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 flipH="1">
            <a:off x="2343150" y="3251200"/>
            <a:ext cx="3524250" cy="744538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1460500" y="963613"/>
            <a:ext cx="434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8318500" y="5559425"/>
            <a:ext cx="434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V="1">
            <a:off x="1790700" y="3190875"/>
            <a:ext cx="314325" cy="20955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1711325" y="5818188"/>
            <a:ext cx="6518275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404" name="Freeform 20"/>
          <p:cNvSpPr>
            <a:spLocks noChangeArrowheads="1"/>
          </p:cNvSpPr>
          <p:nvPr/>
        </p:nvSpPr>
        <p:spPr bwMode="auto">
          <a:xfrm>
            <a:off x="1393825" y="2892425"/>
            <a:ext cx="2582863" cy="3309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2" y="1394"/>
              </a:cxn>
              <a:cxn ang="0">
                <a:pos x="1627" y="2085"/>
              </a:cxn>
            </a:cxnLst>
            <a:rect l="0" t="0" r="r" b="b"/>
            <a:pathLst>
              <a:path w="1627" h="2085">
                <a:moveTo>
                  <a:pt x="0" y="0"/>
                </a:moveTo>
                <a:lnTo>
                  <a:pt x="1082" y="1394"/>
                </a:lnTo>
                <a:lnTo>
                  <a:pt x="1627" y="2085"/>
                </a:lnTo>
              </a:path>
            </a:pathLst>
          </a:custGeom>
          <a:noFill/>
          <a:ln w="508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 flipV="1">
            <a:off x="3627438" y="5530850"/>
            <a:ext cx="314325" cy="207963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406" name="Oval 22"/>
          <p:cNvSpPr>
            <a:spLocks noChangeArrowheads="1"/>
          </p:cNvSpPr>
          <p:nvPr/>
        </p:nvSpPr>
        <p:spPr bwMode="auto">
          <a:xfrm>
            <a:off x="3408363" y="5022850"/>
            <a:ext cx="95250" cy="857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H="1" flipV="1">
            <a:off x="2551113" y="1663700"/>
            <a:ext cx="1966912" cy="4160838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416" name="Oval 32"/>
          <p:cNvSpPr>
            <a:spLocks noChangeArrowheads="1"/>
          </p:cNvSpPr>
          <p:nvPr/>
        </p:nvSpPr>
        <p:spPr bwMode="auto">
          <a:xfrm>
            <a:off x="1681163" y="5027613"/>
            <a:ext cx="95250" cy="857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417" name="Oval 33"/>
          <p:cNvSpPr>
            <a:spLocks noChangeArrowheads="1"/>
          </p:cNvSpPr>
          <p:nvPr/>
        </p:nvSpPr>
        <p:spPr bwMode="auto">
          <a:xfrm>
            <a:off x="1687513" y="5770563"/>
            <a:ext cx="95250" cy="857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418" name="Oval 34"/>
          <p:cNvSpPr>
            <a:spLocks noChangeArrowheads="1"/>
          </p:cNvSpPr>
          <p:nvPr/>
        </p:nvSpPr>
        <p:spPr bwMode="auto">
          <a:xfrm>
            <a:off x="2570163" y="4214813"/>
            <a:ext cx="95250" cy="857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419" name="Oval 35"/>
          <p:cNvSpPr>
            <a:spLocks noChangeArrowheads="1"/>
          </p:cNvSpPr>
          <p:nvPr/>
        </p:nvSpPr>
        <p:spPr bwMode="auto">
          <a:xfrm>
            <a:off x="4246563" y="5770563"/>
            <a:ext cx="95250" cy="857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420" name="Oval 36"/>
          <p:cNvSpPr>
            <a:spLocks noChangeArrowheads="1"/>
          </p:cNvSpPr>
          <p:nvPr/>
        </p:nvSpPr>
        <p:spPr bwMode="auto">
          <a:xfrm>
            <a:off x="2544763" y="5770563"/>
            <a:ext cx="95250" cy="857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421" name="Oval 37"/>
          <p:cNvSpPr>
            <a:spLocks noChangeArrowheads="1"/>
          </p:cNvSpPr>
          <p:nvPr/>
        </p:nvSpPr>
        <p:spPr bwMode="auto">
          <a:xfrm>
            <a:off x="3408363" y="5770563"/>
            <a:ext cx="95250" cy="857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422" name="Oval 38"/>
          <p:cNvSpPr>
            <a:spLocks noChangeArrowheads="1"/>
          </p:cNvSpPr>
          <p:nvPr/>
        </p:nvSpPr>
        <p:spPr bwMode="auto">
          <a:xfrm>
            <a:off x="2544763" y="5021263"/>
            <a:ext cx="95250" cy="857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423" name="Line 39"/>
          <p:cNvSpPr>
            <a:spLocks noChangeShapeType="1"/>
          </p:cNvSpPr>
          <p:nvPr/>
        </p:nvSpPr>
        <p:spPr bwMode="auto">
          <a:xfrm flipV="1">
            <a:off x="4375150" y="3962400"/>
            <a:ext cx="1176338" cy="17462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424" name="Rectangle 40"/>
          <p:cNvSpPr>
            <a:spLocks noChangeArrowheads="1"/>
          </p:cNvSpPr>
          <p:nvPr/>
        </p:nvSpPr>
        <p:spPr bwMode="auto">
          <a:xfrm>
            <a:off x="1428750" y="4954588"/>
            <a:ext cx="317500" cy="450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2862" rIns="82550" bIns="42862">
            <a:spAutoFit/>
          </a:bodyPr>
          <a:lstStyle/>
          <a:p>
            <a:pPr algn="l" defTabSz="744538"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6425" name="Rectangle 41"/>
          <p:cNvSpPr>
            <a:spLocks noChangeArrowheads="1"/>
          </p:cNvSpPr>
          <p:nvPr/>
        </p:nvSpPr>
        <p:spPr bwMode="auto">
          <a:xfrm>
            <a:off x="1428750" y="3440113"/>
            <a:ext cx="317500" cy="450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2862" rIns="82550" bIns="42862">
            <a:spAutoFit/>
          </a:bodyPr>
          <a:lstStyle/>
          <a:p>
            <a:pPr algn="l" defTabSz="744538"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16426" name="Rectangle 42"/>
          <p:cNvSpPr>
            <a:spLocks noChangeArrowheads="1"/>
          </p:cNvSpPr>
          <p:nvPr/>
        </p:nvSpPr>
        <p:spPr bwMode="auto">
          <a:xfrm>
            <a:off x="1428750" y="4197350"/>
            <a:ext cx="317500" cy="450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2862" rIns="82550" bIns="42862">
            <a:spAutoFit/>
          </a:bodyPr>
          <a:lstStyle/>
          <a:p>
            <a:pPr algn="l" defTabSz="744538"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6427" name="Rectangle 43"/>
          <p:cNvSpPr>
            <a:spLocks noChangeArrowheads="1"/>
          </p:cNvSpPr>
          <p:nvPr/>
        </p:nvSpPr>
        <p:spPr bwMode="auto">
          <a:xfrm>
            <a:off x="1428750" y="1997075"/>
            <a:ext cx="317500" cy="450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2862" rIns="82550" bIns="42862">
            <a:spAutoFit/>
          </a:bodyPr>
          <a:lstStyle/>
          <a:p>
            <a:pPr algn="l" defTabSz="744538"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6428" name="Rectangle 44"/>
          <p:cNvSpPr>
            <a:spLocks noChangeArrowheads="1"/>
          </p:cNvSpPr>
          <p:nvPr/>
        </p:nvSpPr>
        <p:spPr bwMode="auto">
          <a:xfrm>
            <a:off x="1428750" y="2754313"/>
            <a:ext cx="317500" cy="450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2862" rIns="82550" bIns="42862">
            <a:spAutoFit/>
          </a:bodyPr>
          <a:lstStyle/>
          <a:p>
            <a:pPr algn="l" defTabSz="744538"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16429" name="Rectangle 45"/>
          <p:cNvSpPr>
            <a:spLocks noChangeArrowheads="1"/>
          </p:cNvSpPr>
          <p:nvPr/>
        </p:nvSpPr>
        <p:spPr bwMode="auto">
          <a:xfrm>
            <a:off x="2460625" y="5865813"/>
            <a:ext cx="5346700" cy="450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2862" rIns="82550" bIns="42862">
            <a:spAutoFit/>
          </a:bodyPr>
          <a:lstStyle/>
          <a:p>
            <a:pPr algn="l" defTabSz="744538"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1         2         3         4         5         6         7</a:t>
            </a:r>
          </a:p>
        </p:txBody>
      </p:sp>
      <p:sp>
        <p:nvSpPr>
          <p:cNvPr id="16430" name="Rectangle 46"/>
          <p:cNvSpPr>
            <a:spLocks noChangeArrowheads="1"/>
          </p:cNvSpPr>
          <p:nvPr/>
        </p:nvSpPr>
        <p:spPr bwMode="auto">
          <a:xfrm rot="-2682897">
            <a:off x="3773488" y="2417763"/>
            <a:ext cx="1752600" cy="450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2862" rIns="82550" bIns="42862">
            <a:spAutoFit/>
          </a:bodyPr>
          <a:lstStyle/>
          <a:p>
            <a:pPr algn="l" defTabSz="744538"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1</a:t>
            </a:r>
          </a:p>
        </p:txBody>
      </p:sp>
      <p:sp>
        <p:nvSpPr>
          <p:cNvPr id="16431" name="Rectangle 47"/>
          <p:cNvSpPr>
            <a:spLocks noChangeArrowheads="1"/>
          </p:cNvSpPr>
          <p:nvPr/>
        </p:nvSpPr>
        <p:spPr bwMode="auto">
          <a:xfrm rot="3979464">
            <a:off x="2131219" y="2105819"/>
            <a:ext cx="1974850" cy="455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2862" rIns="82550" bIns="42862">
            <a:spAutoFit/>
          </a:bodyPr>
          <a:lstStyle/>
          <a:p>
            <a:pPr algn="l" defTabSz="744538">
              <a:defRPr/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24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</a:t>
            </a:r>
            <a:r>
              <a:rPr lang="en-US" sz="24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10</a:t>
            </a:r>
          </a:p>
        </p:txBody>
      </p:sp>
      <p:sp>
        <p:nvSpPr>
          <p:cNvPr id="16432" name="Rectangle 48"/>
          <p:cNvSpPr>
            <a:spLocks noChangeArrowheads="1"/>
          </p:cNvSpPr>
          <p:nvPr/>
        </p:nvSpPr>
        <p:spPr bwMode="auto">
          <a:xfrm rot="1052744">
            <a:off x="5041900" y="4849813"/>
            <a:ext cx="1879600" cy="450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2862" rIns="82550" bIns="42862">
            <a:spAutoFit/>
          </a:bodyPr>
          <a:lstStyle/>
          <a:p>
            <a:pPr algn="l" defTabSz="744538"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+ 3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7</a:t>
            </a:r>
          </a:p>
        </p:txBody>
      </p:sp>
      <p:cxnSp>
        <p:nvCxnSpPr>
          <p:cNvPr id="14372" name="Straight Arrow Connector 36"/>
          <p:cNvCxnSpPr>
            <a:cxnSpLocks noChangeShapeType="1"/>
          </p:cNvCxnSpPr>
          <p:nvPr/>
        </p:nvCxnSpPr>
        <p:spPr bwMode="auto">
          <a:xfrm rot="5400000">
            <a:off x="3332957" y="2223294"/>
            <a:ext cx="808037" cy="4794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3054350" y="1660525"/>
            <a:ext cx="1692275" cy="4302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C000"/>
                </a:solidFill>
              </a:rPr>
              <a:t>(This was 9)</a:t>
            </a:r>
          </a:p>
        </p:txBody>
      </p:sp>
      <p:sp>
        <p:nvSpPr>
          <p:cNvPr id="39" name="Oval 22"/>
          <p:cNvSpPr>
            <a:spLocks noChangeArrowheads="1"/>
          </p:cNvSpPr>
          <p:nvPr/>
        </p:nvSpPr>
        <p:spPr bwMode="auto">
          <a:xfrm>
            <a:off x="4465638" y="5775325"/>
            <a:ext cx="95250" cy="8572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4549775" y="6288088"/>
            <a:ext cx="2530475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LP extreme point</a:t>
            </a:r>
          </a:p>
        </p:txBody>
      </p:sp>
      <p:cxnSp>
        <p:nvCxnSpPr>
          <p:cNvPr id="14376" name="Straight Arrow Connector 41"/>
          <p:cNvCxnSpPr>
            <a:cxnSpLocks noChangeShapeType="1"/>
          </p:cNvCxnSpPr>
          <p:nvPr/>
        </p:nvCxnSpPr>
        <p:spPr bwMode="auto">
          <a:xfrm rot="16200000" flipV="1">
            <a:off x="4479131" y="5996782"/>
            <a:ext cx="390525" cy="2047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1611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Solving an </a:t>
            </a:r>
            <a:r>
              <a:rPr lang="en-US" dirty="0" smtClean="0"/>
              <a:t>IP</a:t>
            </a:r>
            <a:endParaRPr lang="en-US" dirty="0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While complete enumeration is one possible solution method, it is not efficient on larger problems</a:t>
            </a:r>
          </a:p>
          <a:p>
            <a:pPr>
              <a:defRPr/>
            </a:pPr>
            <a:r>
              <a:rPr lang="en-US" dirty="0" smtClean="0"/>
              <a:t>Specialized solution techniques have been developed to solve </a:t>
            </a:r>
            <a:r>
              <a:rPr lang="en-US" dirty="0" smtClean="0"/>
              <a:t>IPs </a:t>
            </a:r>
            <a:r>
              <a:rPr lang="en-US" dirty="0" smtClean="0"/>
              <a:t>that have been incorporated into commercially-available software packages.</a:t>
            </a:r>
          </a:p>
          <a:p>
            <a:pPr>
              <a:defRPr/>
            </a:pPr>
            <a:r>
              <a:rPr lang="en-US" i="1" dirty="0" smtClean="0"/>
              <a:t>Premium Solver</a:t>
            </a:r>
            <a:r>
              <a:rPr lang="en-US" dirty="0" smtClean="0"/>
              <a:t>, included in your textbook Student CD, can solve </a:t>
            </a:r>
            <a:r>
              <a:rPr lang="en-US" dirty="0" smtClean="0"/>
              <a:t>IPs</a:t>
            </a:r>
            <a:r>
              <a:rPr lang="en-US" dirty="0" smtClean="0"/>
              <a:t>. It is an enhanced version of Excel’s </a:t>
            </a:r>
            <a:r>
              <a:rPr lang="en-US" i="1" dirty="0" smtClean="0"/>
              <a:t>Solver</a:t>
            </a:r>
            <a:r>
              <a:rPr lang="en-US" dirty="0" smtClean="0"/>
              <a:t> package.</a:t>
            </a:r>
          </a:p>
        </p:txBody>
      </p:sp>
    </p:spTree>
    <p:extLst>
      <p:ext uri="{BB962C8B-B14F-4D97-AF65-F5344CB8AC3E}">
        <p14:creationId xmlns:p14="http://schemas.microsoft.com/office/powerpoint/2010/main" val="165301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/>
              <a:t>Special 0-1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6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7388" y="1104900"/>
                <a:ext cx="7772400" cy="5100638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defRPr/>
                </a:pPr>
                <a:r>
                  <a:rPr lang="en-US" dirty="0" smtClean="0"/>
                  <a:t>When </a:t>
                </a:r>
                <a:r>
                  <a:rPr lang="en-US" i="1" dirty="0" smtClean="0"/>
                  <a:t>x</a:t>
                </a:r>
                <a:r>
                  <a:rPr lang="en-US" i="1" baseline="-25000" dirty="0" smtClean="0"/>
                  <a:t>i</a:t>
                </a:r>
                <a:r>
                  <a:rPr lang="en-US" dirty="0" smtClean="0"/>
                  <a:t> and </a:t>
                </a:r>
                <a:r>
                  <a:rPr lang="en-US" i="1" dirty="0" err="1" smtClean="0"/>
                  <a:t>x</a:t>
                </a:r>
                <a:r>
                  <a:rPr lang="en-US" i="1" baseline="-25000" dirty="0" err="1" smtClean="0"/>
                  <a:t>j</a:t>
                </a:r>
                <a:r>
                  <a:rPr lang="en-US" dirty="0" smtClean="0"/>
                  <a:t> represent binary variables designating whether items </a:t>
                </a:r>
                <a:r>
                  <a:rPr lang="en-US" i="1" dirty="0" err="1" smtClean="0"/>
                  <a:t>i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have been selected, the following special constraints may be formulated:</a:t>
                </a:r>
              </a:p>
              <a:p>
                <a:pPr>
                  <a:buFont typeface="Monotype Sorts" pitchFamily="2" charset="2"/>
                  <a:buNone/>
                  <a:defRPr/>
                </a:pPr>
                <a:endParaRPr lang="en-US" sz="800" dirty="0" smtClean="0"/>
              </a:p>
              <a:p>
                <a:pPr lvl="1">
                  <a:defRPr/>
                </a:pPr>
                <a:r>
                  <a:rPr lang="en-US" dirty="0" smtClean="0"/>
                  <a:t> At most </a:t>
                </a:r>
                <a:r>
                  <a:rPr lang="en-US" i="1" u="sng" dirty="0" smtClean="0"/>
                  <a:t>k</a:t>
                </a:r>
                <a:r>
                  <a:rPr lang="en-US" u="sng" dirty="0" smtClean="0"/>
                  <a:t> out of </a:t>
                </a:r>
                <a:r>
                  <a:rPr lang="en-US" i="1" u="sng" dirty="0" smtClean="0"/>
                  <a:t>n</a:t>
                </a:r>
                <a:r>
                  <a:rPr lang="en-US" dirty="0" smtClean="0"/>
                  <a:t> items will be selected:  </a:t>
                </a:r>
              </a:p>
              <a:p>
                <a:pPr>
                  <a:lnSpc>
                    <a:spcPct val="60000"/>
                  </a:lnSpc>
                  <a:buFont typeface="Monotype Sorts" pitchFamily="2" charset="2"/>
                  <a:buNone/>
                  <a:defRPr/>
                </a:pPr>
                <a:r>
                  <a:rPr lang="en-US" dirty="0" smtClean="0"/>
                  <a:t>    	     	</a:t>
                </a:r>
              </a:p>
              <a:p>
                <a:pPr>
                  <a:lnSpc>
                    <a:spcPct val="60000"/>
                  </a:lnSpc>
                  <a:buFont typeface="Monotype Sorts" pitchFamily="2" charset="2"/>
                  <a:buNone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</a:t>
                </a:r>
                <a:r>
                  <a:rPr lang="en-US" u="sng" dirty="0" smtClean="0"/>
                  <a:t>&lt;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k</a:t>
                </a:r>
                <a:endParaRPr lang="en-US" dirty="0" smtClean="0"/>
              </a:p>
              <a:p>
                <a:pPr>
                  <a:lnSpc>
                    <a:spcPct val="60000"/>
                  </a:lnSpc>
                  <a:buFont typeface="Monotype Sorts" pitchFamily="2" charset="2"/>
                  <a:buNone/>
                  <a:defRPr/>
                </a:pPr>
                <a:r>
                  <a:rPr lang="en-US" dirty="0" smtClean="0"/>
                  <a:t>          			          </a:t>
                </a:r>
              </a:p>
              <a:p>
                <a:pPr lvl="1">
                  <a:defRPr/>
                </a:pPr>
                <a:r>
                  <a:rPr lang="en-US" dirty="0" smtClean="0"/>
                  <a:t> Item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is </a:t>
                </a:r>
                <a:r>
                  <a:rPr lang="en-US" u="sng" dirty="0" smtClean="0"/>
                  <a:t>conditional</a:t>
                </a:r>
                <a:r>
                  <a:rPr lang="en-US" dirty="0" smtClean="0"/>
                  <a:t> on item </a:t>
                </a:r>
                <a:r>
                  <a:rPr lang="en-US" i="1" dirty="0" smtClean="0"/>
                  <a:t>i 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only if </a:t>
                </a:r>
                <a:r>
                  <a:rPr lang="en-US" i="1" dirty="0" smtClean="0"/>
                  <a:t>i</a:t>
                </a:r>
                <a:r>
                  <a:rPr lang="en-US" dirty="0" smtClean="0"/>
                  <a:t>):  </a:t>
                </a:r>
              </a:p>
              <a:p>
                <a:pPr lvl="1">
                  <a:buFontTx/>
                  <a:buNone/>
                  <a:defRPr/>
                </a:pPr>
                <a:r>
                  <a:rPr lang="en-US" i="1" dirty="0" smtClean="0"/>
                  <a:t>	</a:t>
                </a:r>
                <a:r>
                  <a:rPr lang="en-US" i="1" dirty="0"/>
                  <a:t>	</a:t>
                </a:r>
                <a:r>
                  <a:rPr lang="en-US" i="1" dirty="0" smtClean="0"/>
                  <a:t>	</a:t>
                </a:r>
                <a:r>
                  <a:rPr lang="en-US" i="1" dirty="0" err="1" smtClean="0"/>
                  <a:t>x</a:t>
                </a:r>
                <a:r>
                  <a:rPr lang="en-US" i="1" baseline="-25000" dirty="0" err="1" smtClean="0"/>
                  <a:t>j</a:t>
                </a:r>
                <a:r>
                  <a:rPr lang="en-US" dirty="0" smtClean="0"/>
                  <a:t> - </a:t>
                </a:r>
                <a:r>
                  <a:rPr lang="en-US" i="1" dirty="0" smtClean="0"/>
                  <a:t>x</a:t>
                </a:r>
                <a:r>
                  <a:rPr lang="en-US" i="1" baseline="-25000" dirty="0" smtClean="0"/>
                  <a:t>i</a:t>
                </a:r>
                <a:r>
                  <a:rPr lang="en-US" dirty="0" smtClean="0"/>
                  <a:t> </a:t>
                </a:r>
                <a:r>
                  <a:rPr lang="en-US" u="sng" dirty="0" smtClean="0"/>
                  <a:t>&lt;</a:t>
                </a:r>
                <a:r>
                  <a:rPr lang="en-US" dirty="0" smtClean="0"/>
                  <a:t> 0</a:t>
                </a:r>
              </a:p>
              <a:p>
                <a:pPr lvl="1">
                  <a:defRPr/>
                </a:pPr>
                <a:r>
                  <a:rPr lang="en-US" dirty="0" smtClean="0"/>
                  <a:t> Item </a:t>
                </a:r>
                <a:r>
                  <a:rPr lang="en-US" i="1" dirty="0" err="1" smtClean="0"/>
                  <a:t>i</a:t>
                </a:r>
                <a:r>
                  <a:rPr lang="en-US" dirty="0" smtClean="0"/>
                  <a:t> is a </a:t>
                </a:r>
                <a:r>
                  <a:rPr lang="en-US" u="sng" dirty="0" err="1" smtClean="0"/>
                  <a:t>corequisite</a:t>
                </a:r>
                <a:r>
                  <a:rPr lang="en-US" dirty="0" smtClean="0"/>
                  <a:t> for item </a:t>
                </a:r>
                <a:r>
                  <a:rPr lang="en-US" i="1" dirty="0" smtClean="0"/>
                  <a:t>j </a:t>
                </a:r>
                <a:r>
                  <a:rPr lang="en-US" dirty="0" smtClean="0"/>
                  <a:t>(both </a:t>
                </a:r>
                <a:r>
                  <a:rPr lang="en-US" i="1" dirty="0" err="1" smtClean="0"/>
                  <a:t>i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or neither):  </a:t>
                </a:r>
              </a:p>
              <a:p>
                <a:pPr lvl="1">
                  <a:buFontTx/>
                  <a:buNone/>
                  <a:defRPr/>
                </a:pPr>
                <a:r>
                  <a:rPr lang="en-US" i="1" dirty="0" smtClean="0"/>
                  <a:t>			</a:t>
                </a:r>
                <a:r>
                  <a:rPr lang="en-US" i="1" dirty="0" err="1" smtClean="0"/>
                  <a:t>x</a:t>
                </a:r>
                <a:r>
                  <a:rPr lang="en-US" i="1" baseline="-25000" dirty="0" err="1" smtClean="0"/>
                  <a:t>j</a:t>
                </a:r>
                <a:r>
                  <a:rPr lang="en-US" dirty="0" smtClean="0"/>
                  <a:t> - </a:t>
                </a:r>
                <a:r>
                  <a:rPr lang="en-US" i="1" dirty="0" smtClean="0"/>
                  <a:t>x</a:t>
                </a:r>
                <a:r>
                  <a:rPr lang="en-US" i="1" baseline="-25000" dirty="0" smtClean="0"/>
                  <a:t>i</a:t>
                </a:r>
                <a:r>
                  <a:rPr lang="en-US" dirty="0" smtClean="0"/>
                  <a:t> = 0</a:t>
                </a:r>
              </a:p>
              <a:p>
                <a:pPr lvl="1">
                  <a:defRPr/>
                </a:pPr>
                <a:r>
                  <a:rPr lang="en-US" dirty="0" smtClean="0"/>
                  <a:t> Items </a:t>
                </a:r>
                <a:r>
                  <a:rPr lang="en-US" i="1" dirty="0" err="1" smtClean="0"/>
                  <a:t>i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are </a:t>
                </a:r>
                <a:r>
                  <a:rPr lang="en-US" u="sng" dirty="0" smtClean="0"/>
                  <a:t>mutually exclusive</a:t>
                </a:r>
                <a:r>
                  <a:rPr lang="en-US" dirty="0" smtClean="0"/>
                  <a:t>:   </a:t>
                </a:r>
              </a:p>
              <a:p>
                <a:pPr lvl="1">
                  <a:buFontTx/>
                  <a:buNone/>
                  <a:defRPr/>
                </a:pPr>
                <a:r>
                  <a:rPr lang="en-US" i="1" dirty="0" smtClean="0"/>
                  <a:t>			x</a:t>
                </a:r>
                <a:r>
                  <a:rPr lang="en-US" i="1" baseline="-25000" dirty="0" smtClean="0"/>
                  <a:t>i</a:t>
                </a:r>
                <a:r>
                  <a:rPr lang="en-US" dirty="0" smtClean="0"/>
                  <a:t> + </a:t>
                </a:r>
                <a:r>
                  <a:rPr lang="en-US" i="1" dirty="0" err="1" smtClean="0"/>
                  <a:t>x</a:t>
                </a:r>
                <a:r>
                  <a:rPr lang="en-US" i="1" baseline="-25000" dirty="0" err="1" smtClean="0"/>
                  <a:t>j</a:t>
                </a:r>
                <a:r>
                  <a:rPr lang="en-US" dirty="0" smtClean="0"/>
                  <a:t> </a:t>
                </a:r>
                <a:r>
                  <a:rPr lang="en-US" u="sng" dirty="0" smtClean="0"/>
                  <a:t>&lt;</a:t>
                </a:r>
                <a:r>
                  <a:rPr lang="en-US" dirty="0" smtClean="0"/>
                  <a:t> 1</a:t>
                </a:r>
              </a:p>
            </p:txBody>
          </p:sp>
        </mc:Choice>
        <mc:Fallback xmlns="">
          <p:sp>
            <p:nvSpPr>
              <p:cNvPr id="706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7388" y="1104900"/>
                <a:ext cx="7772400" cy="5100638"/>
              </a:xfrm>
              <a:blipFill rotWithShape="1">
                <a:blip r:embed="rId3"/>
                <a:stretch>
                  <a:fillRect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55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Recall the Capital Budgeting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selecting some of the projects is conditional on whether others are selected.</a:t>
            </a:r>
          </a:p>
          <a:p>
            <a:pPr marL="1042416" lvl="1" indent="-457200">
              <a:buFont typeface="+mj-lt"/>
              <a:buAutoNum type="arabicPeriod"/>
            </a:pPr>
            <a:r>
              <a:rPr lang="en-US" dirty="0" smtClean="0"/>
              <a:t>Project1 can only be selected if Project 5 is selected</a:t>
            </a:r>
          </a:p>
          <a:p>
            <a:pPr marL="1042416" lvl="1" indent="-457200">
              <a:buFont typeface="+mj-lt"/>
              <a:buAutoNum type="arabicPeriod"/>
            </a:pPr>
            <a:r>
              <a:rPr lang="en-US" dirty="0" smtClean="0"/>
              <a:t>At most 2 of these projects can be selected:</a:t>
            </a:r>
          </a:p>
          <a:p>
            <a:pPr lvl="2"/>
            <a:r>
              <a:rPr lang="en-US" dirty="0" smtClean="0"/>
              <a:t>Project6, Project7, Project8, Project9, Project10</a:t>
            </a:r>
          </a:p>
          <a:p>
            <a:pPr marL="1042416" lvl="1" indent="-457200">
              <a:buFont typeface="+mj-lt"/>
              <a:buAutoNum type="arabicPeriod"/>
            </a:pPr>
            <a:r>
              <a:rPr lang="en-US" dirty="0" smtClean="0"/>
              <a:t>Projects 15 and 16 must both be selected or not.  (i.e. we can’t do one without the other)</a:t>
            </a:r>
          </a:p>
          <a:p>
            <a:pPr marL="1042416" lvl="1" indent="-457200">
              <a:buFont typeface="+mj-lt"/>
              <a:buAutoNum type="arabicPeriod"/>
            </a:pPr>
            <a:r>
              <a:rPr lang="en-US" dirty="0" smtClean="0"/>
              <a:t>Projects 18 and 19 are mutually exclusive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457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 the Capital Budgeting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42416" lvl="1" indent="-457200">
              <a:buFont typeface="+mj-lt"/>
              <a:buAutoNum type="arabicPeriod"/>
            </a:pPr>
            <a:r>
              <a:rPr lang="en-US" dirty="0"/>
              <a:t>Project1 can only be selected if Project 5 is </a:t>
            </a:r>
            <a:r>
              <a:rPr lang="en-US" dirty="0" smtClean="0"/>
              <a:t>selected</a:t>
            </a:r>
          </a:p>
          <a:p>
            <a:pPr marL="5852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	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 - </a:t>
            </a:r>
            <a:r>
              <a:rPr lang="en-US" dirty="0">
                <a:solidFill>
                  <a:srgbClr val="C00000"/>
                </a:solidFill>
              </a:rPr>
              <a:t>X</a:t>
            </a:r>
            <a:r>
              <a:rPr lang="en-US" baseline="-25000" dirty="0">
                <a:solidFill>
                  <a:srgbClr val="C00000"/>
                </a:solidFill>
              </a:rPr>
              <a:t>5</a:t>
            </a:r>
            <a:r>
              <a:rPr lang="en-US" dirty="0" smtClean="0">
                <a:solidFill>
                  <a:srgbClr val="C00000"/>
                </a:solidFill>
              </a:rPr>
              <a:t> ≤ 0</a:t>
            </a:r>
            <a:endParaRPr lang="en-US" baseline="-25000" dirty="0" smtClean="0">
              <a:solidFill>
                <a:srgbClr val="C00000"/>
              </a:solidFill>
            </a:endParaRPr>
          </a:p>
          <a:p>
            <a:pPr marL="1042416" lvl="1" indent="-457200">
              <a:buFont typeface="+mj-lt"/>
              <a:buAutoNum type="arabicPeriod" startAt="2"/>
            </a:pPr>
            <a:r>
              <a:rPr lang="en-US" dirty="0" smtClean="0"/>
              <a:t>At most 2 of these projects can be selected:</a:t>
            </a:r>
          </a:p>
          <a:p>
            <a:pPr lvl="2"/>
            <a:r>
              <a:rPr lang="en-US" dirty="0" smtClean="0"/>
              <a:t>Project6</a:t>
            </a:r>
            <a:r>
              <a:rPr lang="en-US" dirty="0"/>
              <a:t>, Project7, Project8, Project9, </a:t>
            </a:r>
            <a:r>
              <a:rPr lang="en-US" dirty="0" smtClean="0"/>
              <a:t>Project10</a:t>
            </a:r>
          </a:p>
          <a:p>
            <a:pPr marL="905256" lvl="2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6</a:t>
            </a:r>
            <a:r>
              <a:rPr lang="en-US" dirty="0" smtClean="0">
                <a:solidFill>
                  <a:srgbClr val="C00000"/>
                </a:solidFill>
              </a:rPr>
              <a:t> + X</a:t>
            </a:r>
            <a:r>
              <a:rPr lang="en-US" baseline="-25000" dirty="0" smtClean="0">
                <a:solidFill>
                  <a:srgbClr val="C00000"/>
                </a:solidFill>
              </a:rPr>
              <a:t>7</a:t>
            </a:r>
            <a:r>
              <a:rPr lang="en-US" dirty="0" smtClean="0">
                <a:solidFill>
                  <a:srgbClr val="C00000"/>
                </a:solidFill>
              </a:rPr>
              <a:t> + X</a:t>
            </a:r>
            <a:r>
              <a:rPr lang="en-US" baseline="-25000" dirty="0" smtClean="0">
                <a:solidFill>
                  <a:srgbClr val="C00000"/>
                </a:solidFill>
              </a:rPr>
              <a:t>8</a:t>
            </a:r>
            <a:r>
              <a:rPr lang="en-US" dirty="0" smtClean="0">
                <a:solidFill>
                  <a:srgbClr val="C00000"/>
                </a:solidFill>
              </a:rPr>
              <a:t> + X</a:t>
            </a:r>
            <a:r>
              <a:rPr lang="en-US" baseline="-25000" dirty="0" smtClean="0">
                <a:solidFill>
                  <a:srgbClr val="C00000"/>
                </a:solidFill>
              </a:rPr>
              <a:t>9</a:t>
            </a:r>
            <a:r>
              <a:rPr lang="en-US" dirty="0" smtClean="0">
                <a:solidFill>
                  <a:srgbClr val="C00000"/>
                </a:solidFill>
              </a:rPr>
              <a:t> + X</a:t>
            </a:r>
            <a:r>
              <a:rPr lang="en-US" baseline="-25000" dirty="0" smtClean="0">
                <a:solidFill>
                  <a:srgbClr val="C00000"/>
                </a:solidFill>
              </a:rPr>
              <a:t>10</a:t>
            </a:r>
            <a:r>
              <a:rPr lang="en-US" dirty="0" smtClean="0">
                <a:solidFill>
                  <a:srgbClr val="C00000"/>
                </a:solidFill>
              </a:rPr>
              <a:t> ≤ 2</a:t>
            </a:r>
            <a:endParaRPr lang="en-US" dirty="0"/>
          </a:p>
          <a:p>
            <a:pPr marL="1042416" lvl="1" indent="-457200">
              <a:buFont typeface="+mj-lt"/>
              <a:buAutoNum type="arabicPeriod" startAt="2"/>
            </a:pPr>
            <a:r>
              <a:rPr lang="en-US" dirty="0"/>
              <a:t>Projects 15 and 16 must both be selected or not.  (i.e. we can’t do one without the other</a:t>
            </a:r>
            <a:r>
              <a:rPr lang="en-US" dirty="0" smtClean="0"/>
              <a:t>)</a:t>
            </a:r>
          </a:p>
          <a:p>
            <a:pPr marL="585216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15</a:t>
            </a:r>
            <a:r>
              <a:rPr lang="en-US" dirty="0" smtClean="0">
                <a:solidFill>
                  <a:srgbClr val="C00000"/>
                </a:solidFill>
              </a:rPr>
              <a:t>-X</a:t>
            </a:r>
            <a:r>
              <a:rPr lang="en-US" baseline="-25000" dirty="0" smtClean="0">
                <a:solidFill>
                  <a:srgbClr val="C00000"/>
                </a:solidFill>
              </a:rPr>
              <a:t>16</a:t>
            </a:r>
            <a:r>
              <a:rPr lang="en-US" dirty="0" smtClean="0">
                <a:solidFill>
                  <a:srgbClr val="C00000"/>
                </a:solidFill>
              </a:rPr>
              <a:t> = 0</a:t>
            </a:r>
            <a:endParaRPr lang="en-US" dirty="0"/>
          </a:p>
          <a:p>
            <a:pPr marL="1042416" lvl="1" indent="-457200">
              <a:buFont typeface="+mj-lt"/>
              <a:buAutoNum type="arabicPeriod" startAt="4"/>
            </a:pPr>
            <a:r>
              <a:rPr lang="en-US" dirty="0"/>
              <a:t>Projects 18 and 19 are mutually </a:t>
            </a:r>
            <a:r>
              <a:rPr lang="en-US" dirty="0" smtClean="0"/>
              <a:t>exclusive</a:t>
            </a:r>
            <a:endParaRPr lang="en-US" dirty="0"/>
          </a:p>
          <a:p>
            <a:pPr marL="585216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18</a:t>
            </a:r>
            <a:r>
              <a:rPr lang="en-US" dirty="0" smtClean="0">
                <a:solidFill>
                  <a:srgbClr val="C00000"/>
                </a:solidFill>
              </a:rPr>
              <a:t>+X</a:t>
            </a:r>
            <a:r>
              <a:rPr lang="en-US" baseline="-25000" dirty="0" smtClean="0">
                <a:solidFill>
                  <a:srgbClr val="C00000"/>
                </a:solidFill>
              </a:rPr>
              <a:t>19</a:t>
            </a:r>
            <a:r>
              <a:rPr lang="en-US" dirty="0" smtClean="0">
                <a:solidFill>
                  <a:srgbClr val="C00000"/>
                </a:solidFill>
              </a:rPr>
              <a:t>  ≤ 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806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0263" y="115888"/>
            <a:ext cx="7475537" cy="6810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 smtClean="0"/>
              <a:t>Types of Integer Programming Models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39763" y="1071563"/>
            <a:ext cx="7772400" cy="4579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 smtClean="0"/>
              <a:t>An LP with additional constraints requiring that all the variables be integers is called an </a:t>
            </a:r>
            <a:r>
              <a:rPr lang="en-US" sz="2400" u="sng" dirty="0" smtClean="0"/>
              <a:t>all-integer linear program </a:t>
            </a:r>
            <a:r>
              <a:rPr lang="en-US" sz="2400" dirty="0" smtClean="0"/>
              <a:t>(</a:t>
            </a:r>
            <a:r>
              <a:rPr lang="en-US" sz="2400" dirty="0" smtClean="0"/>
              <a:t>IP</a:t>
            </a:r>
            <a:r>
              <a:rPr lang="en-US" sz="2400" dirty="0" smtClean="0"/>
              <a:t>).</a:t>
            </a:r>
          </a:p>
          <a:p>
            <a:pPr>
              <a:defRPr/>
            </a:pPr>
            <a:r>
              <a:rPr lang="en-US" sz="2400" dirty="0" smtClean="0"/>
              <a:t>The LP that results from dropping the integer requirements is called the </a:t>
            </a:r>
            <a:r>
              <a:rPr lang="en-US" sz="2400" u="sng" dirty="0" smtClean="0"/>
              <a:t>LP Relaxation</a:t>
            </a:r>
            <a:r>
              <a:rPr lang="en-US" sz="2400" dirty="0" smtClean="0"/>
              <a:t> of the </a:t>
            </a:r>
            <a:r>
              <a:rPr lang="en-US" sz="2400" dirty="0" smtClean="0"/>
              <a:t>IP</a:t>
            </a:r>
            <a:r>
              <a:rPr lang="en-US" sz="2400" dirty="0" smtClean="0"/>
              <a:t>.</a:t>
            </a:r>
          </a:p>
          <a:p>
            <a:pPr>
              <a:defRPr/>
            </a:pPr>
            <a:r>
              <a:rPr lang="en-US" sz="2400" dirty="0" smtClean="0"/>
              <a:t>If only a subset of the variables are restricted to be integers, the problem is called a </a:t>
            </a:r>
            <a:r>
              <a:rPr lang="en-US" sz="2400" u="sng" dirty="0" smtClean="0"/>
              <a:t>mixed-integer linear program</a:t>
            </a:r>
            <a:r>
              <a:rPr lang="en-US" sz="2400" dirty="0" smtClean="0"/>
              <a:t> (</a:t>
            </a:r>
            <a:r>
              <a:rPr lang="en-US" sz="2400" dirty="0" smtClean="0"/>
              <a:t>MIP</a:t>
            </a:r>
            <a:r>
              <a:rPr lang="en-US" sz="2400" dirty="0" smtClean="0"/>
              <a:t>).</a:t>
            </a:r>
          </a:p>
          <a:p>
            <a:pPr>
              <a:defRPr/>
            </a:pPr>
            <a:r>
              <a:rPr lang="en-US" sz="2400" dirty="0" smtClean="0"/>
              <a:t>Binary variables are variables whose values are restricted to be 0 or 1.  If all variables are restricted to be 0 or 1, the problem is called a </a:t>
            </a:r>
            <a:r>
              <a:rPr lang="en-US" sz="2400" u="sng" dirty="0" smtClean="0"/>
              <a:t>0-1 or binary </a:t>
            </a:r>
            <a:r>
              <a:rPr lang="en-US" sz="2400" u="sng" dirty="0" smtClean="0"/>
              <a:t>IP</a:t>
            </a:r>
            <a:r>
              <a:rPr lang="en-US" sz="2400" dirty="0" smtClean="0"/>
              <a:t>. 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4043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400300" y="1657350"/>
            <a:ext cx="4152900" cy="29146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6613" y="204788"/>
            <a:ext cx="7475537" cy="5095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Example:  All-Integer LP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00088" y="1106488"/>
            <a:ext cx="7456487" cy="344963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600" dirty="0" smtClean="0">
                <a:solidFill>
                  <a:srgbClr val="C00000"/>
                </a:solidFill>
              </a:rPr>
              <a:t>Consider the following </a:t>
            </a:r>
            <a:r>
              <a:rPr lang="en-US" sz="2600" dirty="0" smtClean="0">
                <a:solidFill>
                  <a:srgbClr val="C00000"/>
                </a:solidFill>
              </a:rPr>
              <a:t>IP</a:t>
            </a:r>
          </a:p>
          <a:p>
            <a:pPr>
              <a:defRPr/>
            </a:pPr>
            <a:endParaRPr lang="en-US" sz="2600" dirty="0" smtClean="0">
              <a:solidFill>
                <a:srgbClr val="C00000"/>
              </a:solidFill>
            </a:endParaRPr>
          </a:p>
          <a:p>
            <a:pPr>
              <a:buFont typeface="Monotype Sorts" pitchFamily="2" charset="2"/>
              <a:buNone/>
              <a:defRPr/>
            </a:pPr>
            <a:endParaRPr lang="en-US" sz="1600" dirty="0" smtClean="0">
              <a:solidFill>
                <a:srgbClr val="8CF4EA"/>
              </a:solidFill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/>
              <a:t>                    	</a:t>
            </a:r>
            <a:r>
              <a:rPr lang="en-US" sz="2600" dirty="0" smtClean="0"/>
              <a:t>  Max    3</a:t>
            </a:r>
            <a:r>
              <a:rPr lang="en-US" sz="2600" i="1" dirty="0" smtClean="0"/>
              <a:t>x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 + 2</a:t>
            </a:r>
            <a:r>
              <a:rPr lang="en-US" sz="2600" i="1" dirty="0" smtClean="0"/>
              <a:t>x</a:t>
            </a:r>
            <a:r>
              <a:rPr lang="en-US" sz="2600" baseline="-25000" dirty="0" smtClean="0"/>
              <a:t>2</a:t>
            </a:r>
            <a:endParaRPr lang="en-US" sz="2600" dirty="0" smtClean="0"/>
          </a:p>
          <a:p>
            <a:pPr>
              <a:buFont typeface="Monotype Sorts" pitchFamily="2" charset="2"/>
              <a:buNone/>
              <a:defRPr/>
            </a:pPr>
            <a:endParaRPr lang="en-US" sz="900" dirty="0" smtClean="0"/>
          </a:p>
          <a:p>
            <a:pPr>
              <a:buFont typeface="Monotype Sorts" pitchFamily="2" charset="2"/>
              <a:buNone/>
              <a:defRPr/>
            </a:pPr>
            <a:r>
              <a:rPr lang="en-US" sz="2600" dirty="0" smtClean="0"/>
              <a:t>                    	  </a:t>
            </a:r>
            <a:r>
              <a:rPr lang="en-US" sz="2600" dirty="0" err="1" smtClean="0"/>
              <a:t>s.t.</a:t>
            </a:r>
            <a:r>
              <a:rPr lang="en-US" sz="2600" dirty="0" smtClean="0"/>
              <a:t>       3</a:t>
            </a:r>
            <a:r>
              <a:rPr lang="en-US" sz="2600" i="1" dirty="0" smtClean="0"/>
              <a:t>x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 +   </a:t>
            </a:r>
            <a:r>
              <a:rPr lang="en-US" sz="2600" i="1" dirty="0" smtClean="0"/>
              <a:t>x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  </a:t>
            </a:r>
            <a:r>
              <a:rPr lang="en-US" sz="2600" u="sng" dirty="0" smtClean="0"/>
              <a:t>&lt;</a:t>
            </a:r>
            <a:r>
              <a:rPr lang="en-US" sz="2600" dirty="0" smtClean="0"/>
              <a:t>  9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600" dirty="0" smtClean="0"/>
              <a:t>                                        </a:t>
            </a:r>
            <a:r>
              <a:rPr lang="en-US" sz="2600" i="1" dirty="0" smtClean="0"/>
              <a:t>x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 + 3</a:t>
            </a:r>
            <a:r>
              <a:rPr lang="en-US" sz="2600" i="1" dirty="0" smtClean="0"/>
              <a:t>x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  </a:t>
            </a:r>
            <a:r>
              <a:rPr lang="en-US" sz="2600" u="sng" dirty="0" smtClean="0"/>
              <a:t>&lt;</a:t>
            </a:r>
            <a:r>
              <a:rPr lang="en-US" sz="2600" dirty="0" smtClean="0"/>
              <a:t>  7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600" dirty="0" smtClean="0"/>
              <a:t>                                       -</a:t>
            </a:r>
            <a:r>
              <a:rPr lang="en-US" sz="2600" i="1" dirty="0" smtClean="0"/>
              <a:t>x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 +   </a:t>
            </a:r>
            <a:r>
              <a:rPr lang="en-US" sz="2600" i="1" dirty="0" smtClean="0"/>
              <a:t>x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  </a:t>
            </a:r>
            <a:r>
              <a:rPr lang="en-US" sz="2600" u="sng" dirty="0" smtClean="0"/>
              <a:t>&lt;</a:t>
            </a:r>
            <a:r>
              <a:rPr lang="en-US" sz="2600" dirty="0" smtClean="0"/>
              <a:t>  1</a:t>
            </a:r>
          </a:p>
          <a:p>
            <a:pPr>
              <a:buFont typeface="Monotype Sorts" pitchFamily="2" charset="2"/>
              <a:buNone/>
              <a:defRPr/>
            </a:pPr>
            <a:endParaRPr lang="en-US" sz="900" dirty="0" smtClean="0"/>
          </a:p>
          <a:p>
            <a:pPr>
              <a:buFont typeface="Monotype Sorts" pitchFamily="2" charset="2"/>
              <a:buNone/>
              <a:defRPr/>
            </a:pPr>
            <a:r>
              <a:rPr lang="en-US" sz="2600" dirty="0" smtClean="0"/>
              <a:t>                      		</a:t>
            </a:r>
            <a:r>
              <a:rPr lang="en-US" sz="2600" i="1" dirty="0" smtClean="0"/>
              <a:t>x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, </a:t>
            </a:r>
            <a:r>
              <a:rPr lang="en-US" sz="2600" i="1" dirty="0" smtClean="0"/>
              <a:t>x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 </a:t>
            </a:r>
            <a:r>
              <a:rPr lang="en-US" sz="2600" u="sng" dirty="0" smtClean="0"/>
              <a:t>&gt;</a:t>
            </a:r>
            <a:r>
              <a:rPr lang="en-US" sz="2600" dirty="0" smtClean="0"/>
              <a:t> 0 and integer</a:t>
            </a:r>
          </a:p>
        </p:txBody>
      </p:sp>
    </p:spTree>
    <p:extLst>
      <p:ext uri="{BB962C8B-B14F-4D97-AF65-F5344CB8AC3E}">
        <p14:creationId xmlns:p14="http://schemas.microsoft.com/office/powerpoint/2010/main" val="99361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400300" y="3543300"/>
            <a:ext cx="4152900" cy="7620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6613" y="242888"/>
            <a:ext cx="7475537" cy="4333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Example:  All-Integer LP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25463" y="1052513"/>
            <a:ext cx="7772400" cy="322103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</a:rPr>
              <a:t>LP Relaxation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/>
              <a:t>		Solving the LP relaxation (i.e. ignoring the integer constraints), gives fractional values for both 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and 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.  From the graph on the next slide, we see that the optimal solution to the LP relaxation is:</a:t>
            </a:r>
          </a:p>
          <a:p>
            <a:pPr>
              <a:buFont typeface="Monotype Sorts" pitchFamily="2" charset="2"/>
              <a:buNone/>
              <a:defRPr/>
            </a:pPr>
            <a:endParaRPr lang="en-US" sz="1600" dirty="0" smtClean="0"/>
          </a:p>
          <a:p>
            <a:pPr algn="ctr">
              <a:buFont typeface="Monotype Sorts" pitchFamily="2" charset="2"/>
              <a:buNone/>
              <a:defRPr/>
            </a:pPr>
            <a:r>
              <a:rPr lang="en-US" i="1" dirty="0" smtClean="0"/>
              <a:t>  x</a:t>
            </a:r>
            <a:r>
              <a:rPr lang="en-US" baseline="-25000" dirty="0" smtClean="0"/>
              <a:t>1</a:t>
            </a:r>
            <a:r>
              <a:rPr lang="en-US" dirty="0" smtClean="0"/>
              <a:t> = 2.5,   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= 1.5,   </a:t>
            </a:r>
            <a:r>
              <a:rPr lang="en-US" i="1" dirty="0" smtClean="0"/>
              <a:t>z</a:t>
            </a:r>
            <a:r>
              <a:rPr lang="en-US" dirty="0" smtClean="0"/>
              <a:t> = 10.5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011238" y="5002213"/>
            <a:ext cx="491685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457200" indent="-457200" algn="l"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But we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need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the values for 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 &amp; 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 to be integer… </a:t>
            </a:r>
          </a:p>
        </p:txBody>
      </p:sp>
    </p:spTree>
    <p:extLst>
      <p:ext uri="{BB962C8B-B14F-4D97-AF65-F5344CB8AC3E}">
        <p14:creationId xmlns:p14="http://schemas.microsoft.com/office/powerpoint/2010/main" val="338961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6" name="Freeform 32"/>
          <p:cNvSpPr>
            <a:spLocks/>
          </p:cNvSpPr>
          <p:nvPr/>
        </p:nvSpPr>
        <p:spPr bwMode="auto">
          <a:xfrm>
            <a:off x="1720850" y="4321175"/>
            <a:ext cx="2468563" cy="1501775"/>
          </a:xfrm>
          <a:custGeom>
            <a:avLst/>
            <a:gdLst/>
            <a:ahLst/>
            <a:cxnLst>
              <a:cxn ang="0">
                <a:pos x="0" y="946"/>
              </a:cxn>
              <a:cxn ang="0">
                <a:pos x="9" y="564"/>
              </a:cxn>
              <a:cxn ang="0">
                <a:pos x="564" y="0"/>
              </a:cxn>
              <a:cxn ang="0">
                <a:pos x="1236" y="209"/>
              </a:cxn>
              <a:cxn ang="0">
                <a:pos x="1555" y="946"/>
              </a:cxn>
              <a:cxn ang="0">
                <a:pos x="0" y="946"/>
              </a:cxn>
            </a:cxnLst>
            <a:rect l="0" t="0" r="r" b="b"/>
            <a:pathLst>
              <a:path w="1555" h="946">
                <a:moveTo>
                  <a:pt x="0" y="946"/>
                </a:moveTo>
                <a:lnTo>
                  <a:pt x="9" y="564"/>
                </a:lnTo>
                <a:lnTo>
                  <a:pt x="564" y="0"/>
                </a:lnTo>
                <a:lnTo>
                  <a:pt x="1236" y="209"/>
                </a:lnTo>
                <a:lnTo>
                  <a:pt x="1555" y="946"/>
                </a:lnTo>
                <a:lnTo>
                  <a:pt x="0" y="946"/>
                </a:lnTo>
                <a:close/>
              </a:path>
            </a:pathLst>
          </a:custGeom>
          <a:gradFill rotWithShape="0">
            <a:gsLst>
              <a:gs pos="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12700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Example:  All-Integer LP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39031"/>
            <a:ext cx="5080000" cy="5540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</a:rPr>
              <a:t>LP Relaxation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 flipV="1">
            <a:off x="1733550" y="1895475"/>
            <a:ext cx="3327400" cy="330517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1733550" y="4044950"/>
            <a:ext cx="5684838" cy="17653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1727200" y="1908175"/>
            <a:ext cx="0" cy="390207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446713" y="4054475"/>
            <a:ext cx="3109826" cy="4558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2862" rIns="82550" bIns="42862">
            <a:spAutoFit/>
          </a:bodyPr>
          <a:lstStyle/>
          <a:p>
            <a:pPr algn="l" defTabSz="744538">
              <a:defRPr/>
            </a:pP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LP Optimal  (2.5,  1.5)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5494338" y="3373438"/>
            <a:ext cx="2060179" cy="4558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2862" rIns="82550" bIns="42862">
            <a:spAutoFit/>
          </a:bodyPr>
          <a:lstStyle/>
          <a:p>
            <a:pPr algn="l" defTabSz="744538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Max  3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+ 2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 rot="-2682897">
            <a:off x="3843477" y="2415242"/>
            <a:ext cx="1612621" cy="4558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2862" rIns="82550" bIns="42862">
            <a:spAutoFit/>
          </a:bodyPr>
          <a:lstStyle/>
          <a:p>
            <a:pPr algn="l" defTabSz="744538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+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1</a:t>
            </a: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V="1">
            <a:off x="3797300" y="4306888"/>
            <a:ext cx="1565275" cy="3048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triangle" w="med" len="med"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 flipH="1">
            <a:off x="2014538" y="3598863"/>
            <a:ext cx="3549650" cy="3429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1544638" y="1482725"/>
            <a:ext cx="367088" cy="3635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2862" rIns="82550" bIns="42862">
            <a:spAutoFit/>
          </a:bodyPr>
          <a:lstStyle/>
          <a:p>
            <a:pPr algn="l" defTabSz="744538">
              <a:defRPr/>
            </a:pP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7734300" y="5578475"/>
            <a:ext cx="367088" cy="3635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2862" rIns="82550" bIns="42862">
            <a:spAutoFit/>
          </a:bodyPr>
          <a:lstStyle/>
          <a:p>
            <a:pPr algn="l" defTabSz="744538">
              <a:defRPr/>
            </a:pP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 flipV="1">
            <a:off x="1727200" y="3529013"/>
            <a:ext cx="280988" cy="1905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1733550" y="5816600"/>
            <a:ext cx="58801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1752600" y="3706813"/>
            <a:ext cx="1616075" cy="2084387"/>
          </a:xfrm>
          <a:prstGeom prst="line">
            <a:avLst/>
          </a:prstGeom>
          <a:noFill/>
          <a:ln w="50800">
            <a:solidFill>
              <a:srgbClr val="FFFFFF"/>
            </a:solidFill>
            <a:prstDash val="sys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n>
                <a:solidFill>
                  <a:schemeClr val="tx1"/>
                </a:solidFill>
                <a:prstDash val="dashDot"/>
              </a:ln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flipV="1">
            <a:off x="3336925" y="5614988"/>
            <a:ext cx="284163" cy="18891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flipH="1" flipV="1">
            <a:off x="2603500" y="2074863"/>
            <a:ext cx="1584325" cy="3748087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87" name="Rectangle 23"/>
          <p:cNvSpPr>
            <a:spLocks noChangeArrowheads="1"/>
          </p:cNvSpPr>
          <p:nvPr/>
        </p:nvSpPr>
        <p:spPr bwMode="auto">
          <a:xfrm rot="3979464">
            <a:off x="2211232" y="2185054"/>
            <a:ext cx="1673535" cy="4558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2862" rIns="82550" bIns="42862">
            <a:spAutoFit/>
          </a:bodyPr>
          <a:lstStyle/>
          <a:p>
            <a:pPr algn="l" defTabSz="744538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+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9</a:t>
            </a:r>
          </a:p>
        </p:txBody>
      </p:sp>
      <p:sp>
        <p:nvSpPr>
          <p:cNvPr id="11288" name="Oval 24"/>
          <p:cNvSpPr>
            <a:spLocks noChangeArrowheads="1"/>
          </p:cNvSpPr>
          <p:nvPr/>
        </p:nvSpPr>
        <p:spPr bwMode="auto">
          <a:xfrm>
            <a:off x="3646488" y="4618038"/>
            <a:ext cx="87312" cy="80962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1428750" y="4954588"/>
            <a:ext cx="317500" cy="450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2862" rIns="82550" bIns="42862">
            <a:spAutoFit/>
          </a:bodyPr>
          <a:lstStyle/>
          <a:p>
            <a:pPr algn="l" defTabSz="744538"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1428750" y="3440113"/>
            <a:ext cx="317500" cy="450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2862" rIns="82550" bIns="42862">
            <a:spAutoFit/>
          </a:bodyPr>
          <a:lstStyle/>
          <a:p>
            <a:pPr algn="l" defTabSz="744538"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1428750" y="4197350"/>
            <a:ext cx="317500" cy="450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2862" rIns="82550" bIns="42862">
            <a:spAutoFit/>
          </a:bodyPr>
          <a:lstStyle/>
          <a:p>
            <a:pPr algn="l" defTabSz="744538"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1428750" y="1997075"/>
            <a:ext cx="317500" cy="450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2862" rIns="82550" bIns="42862">
            <a:spAutoFit/>
          </a:bodyPr>
          <a:lstStyle/>
          <a:p>
            <a:pPr algn="l" defTabSz="744538"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1428750" y="2754313"/>
            <a:ext cx="317500" cy="450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2862" rIns="82550" bIns="42862">
            <a:spAutoFit/>
          </a:bodyPr>
          <a:lstStyle/>
          <a:p>
            <a:pPr algn="l" defTabSz="744538"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2365375" y="5846763"/>
            <a:ext cx="5346700" cy="450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2862" rIns="82550" bIns="42862">
            <a:spAutoFit/>
          </a:bodyPr>
          <a:lstStyle/>
          <a:p>
            <a:pPr algn="l" defTabSz="744538"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1         2         3         4         5         6         7</a:t>
            </a:r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 rot="1052744">
            <a:off x="5110467" y="4847292"/>
            <a:ext cx="1742465" cy="4558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2862" rIns="82550" bIns="42862">
            <a:spAutoFit/>
          </a:bodyPr>
          <a:lstStyle/>
          <a:p>
            <a:pPr algn="l" defTabSz="744538">
              <a:defRPr/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+ 3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7</a:t>
            </a:r>
          </a:p>
        </p:txBody>
      </p:sp>
    </p:spTree>
    <p:extLst>
      <p:ext uri="{BB962C8B-B14F-4D97-AF65-F5344CB8AC3E}">
        <p14:creationId xmlns:p14="http://schemas.microsoft.com/office/powerpoint/2010/main" val="176997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6613" y="242888"/>
            <a:ext cx="7475537" cy="4333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Example:  All-Integer LP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00088" y="1106488"/>
            <a:ext cx="7456487" cy="250825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</a:rPr>
              <a:t>Rounding Up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/>
              <a:t>		If we round up the fractional solution (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= 2.5,   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= 1.5) to the LP relaxation problem, we get 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= 3 and 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= 2. From the graph on the next slide, we see that this point lies outside the feasible region, making this solution infeasible.</a:t>
            </a:r>
          </a:p>
        </p:txBody>
      </p:sp>
    </p:spTree>
    <p:extLst>
      <p:ext uri="{BB962C8B-B14F-4D97-AF65-F5344CB8AC3E}">
        <p14:creationId xmlns:p14="http://schemas.microsoft.com/office/powerpoint/2010/main" val="40897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8" name="Freeform 36"/>
          <p:cNvSpPr>
            <a:spLocks/>
          </p:cNvSpPr>
          <p:nvPr/>
        </p:nvSpPr>
        <p:spPr bwMode="auto">
          <a:xfrm>
            <a:off x="1720850" y="4321175"/>
            <a:ext cx="2468563" cy="1501775"/>
          </a:xfrm>
          <a:custGeom>
            <a:avLst/>
            <a:gdLst/>
            <a:ahLst/>
            <a:cxnLst>
              <a:cxn ang="0">
                <a:pos x="0" y="946"/>
              </a:cxn>
              <a:cxn ang="0">
                <a:pos x="9" y="564"/>
              </a:cxn>
              <a:cxn ang="0">
                <a:pos x="564" y="0"/>
              </a:cxn>
              <a:cxn ang="0">
                <a:pos x="1236" y="209"/>
              </a:cxn>
              <a:cxn ang="0">
                <a:pos x="1555" y="946"/>
              </a:cxn>
              <a:cxn ang="0">
                <a:pos x="0" y="946"/>
              </a:cxn>
            </a:cxnLst>
            <a:rect l="0" t="0" r="r" b="b"/>
            <a:pathLst>
              <a:path w="1555" h="946">
                <a:moveTo>
                  <a:pt x="0" y="946"/>
                </a:moveTo>
                <a:lnTo>
                  <a:pt x="9" y="564"/>
                </a:lnTo>
                <a:lnTo>
                  <a:pt x="564" y="0"/>
                </a:lnTo>
                <a:lnTo>
                  <a:pt x="1236" y="209"/>
                </a:lnTo>
                <a:lnTo>
                  <a:pt x="1555" y="946"/>
                </a:lnTo>
                <a:lnTo>
                  <a:pt x="0" y="946"/>
                </a:lnTo>
                <a:close/>
              </a:path>
            </a:pathLst>
          </a:custGeom>
          <a:gradFill rotWithShape="0">
            <a:gsLst>
              <a:gs pos="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12700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Example:  All-Integer LP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87388" y="1104900"/>
            <a:ext cx="4775200" cy="5540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FFC000"/>
                </a:solidFill>
              </a:rPr>
              <a:t>Rounded Up Solution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 flipV="1">
            <a:off x="1741488" y="1901825"/>
            <a:ext cx="3319462" cy="32956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1741488" y="4044950"/>
            <a:ext cx="5668962" cy="1760538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1735138" y="1914525"/>
            <a:ext cx="0" cy="38909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570538" y="4278313"/>
            <a:ext cx="3109826" cy="452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l" defTabSz="739775">
              <a:defRPr/>
            </a:pP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LP Optimal  (2.5,  1.5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5453063" y="3127375"/>
            <a:ext cx="2217737" cy="447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l" defTabSz="739775"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Max  3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+ 2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 flipV="1">
            <a:off x="3813175" y="4500563"/>
            <a:ext cx="1738313" cy="1206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triangle" w="med" len="med"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 flipH="1">
            <a:off x="4178300" y="3981450"/>
            <a:ext cx="1352550" cy="40481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 flipH="1">
            <a:off x="2022475" y="3390900"/>
            <a:ext cx="3513138" cy="5524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1554163" y="1490663"/>
            <a:ext cx="419100" cy="447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l" defTabSz="739775">
              <a:defRPr/>
            </a:pP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7726363" y="5575300"/>
            <a:ext cx="419100" cy="447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l" defTabSz="739775">
              <a:defRPr/>
            </a:pP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 flipV="1">
            <a:off x="1728788" y="3536950"/>
            <a:ext cx="280987" cy="1905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1741488" y="5811838"/>
            <a:ext cx="5864225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32" name="Oval 20"/>
          <p:cNvSpPr>
            <a:spLocks noChangeArrowheads="1"/>
          </p:cNvSpPr>
          <p:nvPr/>
        </p:nvSpPr>
        <p:spPr bwMode="auto">
          <a:xfrm>
            <a:off x="3994150" y="4398963"/>
            <a:ext cx="84138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1760538" y="3708400"/>
            <a:ext cx="1612900" cy="2078038"/>
          </a:xfrm>
          <a:prstGeom prst="line">
            <a:avLst/>
          </a:prstGeom>
          <a:noFill/>
          <a:ln w="50800">
            <a:solidFill>
              <a:srgbClr val="FFFFFF"/>
            </a:solidFill>
            <a:prstDash val="sys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V="1">
            <a:off x="3360738" y="5605463"/>
            <a:ext cx="282575" cy="1873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 flipH="1" flipV="1">
            <a:off x="2609850" y="2078038"/>
            <a:ext cx="1581150" cy="37401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38" name="Oval 26"/>
          <p:cNvSpPr>
            <a:spLocks noChangeArrowheads="1"/>
          </p:cNvSpPr>
          <p:nvPr/>
        </p:nvSpPr>
        <p:spPr bwMode="auto">
          <a:xfrm>
            <a:off x="3649663" y="4614863"/>
            <a:ext cx="85725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5435600" y="3698875"/>
            <a:ext cx="2745945" cy="452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l" defTabSz="739775">
              <a:defRPr/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IP </a:t>
            </a:r>
            <a:r>
              <a:rPr 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Infeasible (3, 2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2365375" y="5846763"/>
            <a:ext cx="5346700" cy="450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2862" rIns="82550" bIns="42862">
            <a:spAutoFit/>
          </a:bodyPr>
          <a:lstStyle/>
          <a:p>
            <a:pPr algn="l" defTabSz="744538"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1         2         3         4         5         6         7</a:t>
            </a:r>
          </a:p>
        </p:txBody>
      </p:sp>
      <p:sp>
        <p:nvSpPr>
          <p:cNvPr id="13350" name="Rectangle 38"/>
          <p:cNvSpPr>
            <a:spLocks noChangeArrowheads="1"/>
          </p:cNvSpPr>
          <p:nvPr/>
        </p:nvSpPr>
        <p:spPr bwMode="auto">
          <a:xfrm>
            <a:off x="1428750" y="4954588"/>
            <a:ext cx="317500" cy="450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2862" rIns="82550" bIns="42862">
            <a:spAutoFit/>
          </a:bodyPr>
          <a:lstStyle/>
          <a:p>
            <a:pPr algn="l" defTabSz="744538"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1428750" y="3440113"/>
            <a:ext cx="317500" cy="450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2862" rIns="82550" bIns="42862">
            <a:spAutoFit/>
          </a:bodyPr>
          <a:lstStyle/>
          <a:p>
            <a:pPr algn="l" defTabSz="744538"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13352" name="Rectangle 40"/>
          <p:cNvSpPr>
            <a:spLocks noChangeArrowheads="1"/>
          </p:cNvSpPr>
          <p:nvPr/>
        </p:nvSpPr>
        <p:spPr bwMode="auto">
          <a:xfrm>
            <a:off x="1428750" y="4197350"/>
            <a:ext cx="317500" cy="450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2862" rIns="82550" bIns="42862">
            <a:spAutoFit/>
          </a:bodyPr>
          <a:lstStyle/>
          <a:p>
            <a:pPr algn="l" defTabSz="744538"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3353" name="Rectangle 41"/>
          <p:cNvSpPr>
            <a:spLocks noChangeArrowheads="1"/>
          </p:cNvSpPr>
          <p:nvPr/>
        </p:nvSpPr>
        <p:spPr bwMode="auto">
          <a:xfrm>
            <a:off x="1428750" y="1997075"/>
            <a:ext cx="317500" cy="450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2862" rIns="82550" bIns="42862">
            <a:spAutoFit/>
          </a:bodyPr>
          <a:lstStyle/>
          <a:p>
            <a:pPr algn="l" defTabSz="744538"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3354" name="Rectangle 42"/>
          <p:cNvSpPr>
            <a:spLocks noChangeArrowheads="1"/>
          </p:cNvSpPr>
          <p:nvPr/>
        </p:nvSpPr>
        <p:spPr bwMode="auto">
          <a:xfrm>
            <a:off x="1428750" y="2754313"/>
            <a:ext cx="317500" cy="450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2862" rIns="82550" bIns="42862">
            <a:spAutoFit/>
          </a:bodyPr>
          <a:lstStyle/>
          <a:p>
            <a:pPr algn="l" defTabSz="744538"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13355" name="Rectangle 43"/>
          <p:cNvSpPr>
            <a:spLocks noChangeArrowheads="1"/>
          </p:cNvSpPr>
          <p:nvPr/>
        </p:nvSpPr>
        <p:spPr bwMode="auto">
          <a:xfrm rot="-2682897">
            <a:off x="3773488" y="2417763"/>
            <a:ext cx="1752600" cy="450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2862" rIns="82550" bIns="42862">
            <a:spAutoFit/>
          </a:bodyPr>
          <a:lstStyle/>
          <a:p>
            <a:pPr algn="l" defTabSz="744538"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1</a:t>
            </a:r>
          </a:p>
        </p:txBody>
      </p:sp>
      <p:sp>
        <p:nvSpPr>
          <p:cNvPr id="13356" name="Rectangle 44"/>
          <p:cNvSpPr>
            <a:spLocks noChangeArrowheads="1"/>
          </p:cNvSpPr>
          <p:nvPr/>
        </p:nvSpPr>
        <p:spPr bwMode="auto">
          <a:xfrm rot="3979464">
            <a:off x="2146300" y="2187575"/>
            <a:ext cx="1803400" cy="450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2862" rIns="82550" bIns="42862">
            <a:spAutoFit/>
          </a:bodyPr>
          <a:lstStyle/>
          <a:p>
            <a:pPr algn="l" defTabSz="744538"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9</a:t>
            </a:r>
          </a:p>
        </p:txBody>
      </p:sp>
      <p:sp>
        <p:nvSpPr>
          <p:cNvPr id="13357" name="Rectangle 45"/>
          <p:cNvSpPr>
            <a:spLocks noChangeArrowheads="1"/>
          </p:cNvSpPr>
          <p:nvPr/>
        </p:nvSpPr>
        <p:spPr bwMode="auto">
          <a:xfrm rot="1052744">
            <a:off x="5041900" y="4849813"/>
            <a:ext cx="1879600" cy="450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2862" rIns="82550" bIns="42862">
            <a:spAutoFit/>
          </a:bodyPr>
          <a:lstStyle/>
          <a:p>
            <a:pPr algn="l" defTabSz="744538"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+ 3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7</a:t>
            </a:r>
          </a:p>
        </p:txBody>
      </p:sp>
    </p:spTree>
    <p:extLst>
      <p:ext uri="{BB962C8B-B14F-4D97-AF65-F5344CB8AC3E}">
        <p14:creationId xmlns:p14="http://schemas.microsoft.com/office/powerpoint/2010/main" val="23206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6613" y="204788"/>
            <a:ext cx="7475537" cy="5095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Example:  All-Integer LP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763" y="1052513"/>
            <a:ext cx="7772400" cy="4462462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>
                <a:solidFill>
                  <a:srgbClr val="00B0F0"/>
                </a:solidFill>
              </a:rPr>
              <a:t>Rounding Down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/>
              <a:t>		By rounding the optimal solution down to 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= 2, 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= 1, we see that this solution indeed is an integer solution within the feasible region, and substituting in the objective function, it gives </a:t>
            </a:r>
            <a:r>
              <a:rPr lang="en-US" i="1" dirty="0" smtClean="0"/>
              <a:t>z</a:t>
            </a:r>
            <a:r>
              <a:rPr lang="en-US" dirty="0" smtClean="0"/>
              <a:t> = 8.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/>
              <a:t>		We have found a feasible all-integer solution, but have we found the OPTIMAL all-integer solution?</a:t>
            </a:r>
          </a:p>
          <a:p>
            <a:pPr algn="ctr">
              <a:buFont typeface="Monotype Sorts" pitchFamily="2" charset="2"/>
              <a:buNone/>
              <a:defRPr/>
            </a:pPr>
            <a:r>
              <a:rPr lang="en-US" dirty="0" smtClean="0"/>
              <a:t>---------------------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/>
              <a:t>		The answer is NO!  The optimal solution is 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= 3 and 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= 0 giving </a:t>
            </a:r>
            <a:r>
              <a:rPr lang="en-US" i="1" dirty="0" smtClean="0"/>
              <a:t>z</a:t>
            </a:r>
            <a:r>
              <a:rPr lang="en-US" dirty="0" smtClean="0"/>
              <a:t> = 9, as evidenced in the next two slides. </a:t>
            </a:r>
          </a:p>
        </p:txBody>
      </p:sp>
    </p:spTree>
    <p:extLst>
      <p:ext uri="{BB962C8B-B14F-4D97-AF65-F5344CB8AC3E}">
        <p14:creationId xmlns:p14="http://schemas.microsoft.com/office/powerpoint/2010/main" val="18700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49313" y="166688"/>
            <a:ext cx="7475537" cy="5857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Example:  All-Integer LP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763" y="1052513"/>
            <a:ext cx="7772400" cy="483393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rgbClr val="C00000"/>
                </a:solidFill>
              </a:rPr>
              <a:t>Complete Enumeration of Feasible </a:t>
            </a:r>
            <a:r>
              <a:rPr lang="en-US" dirty="0" smtClean="0">
                <a:solidFill>
                  <a:srgbClr val="C00000"/>
                </a:solidFill>
              </a:rPr>
              <a:t>IP </a:t>
            </a:r>
            <a:r>
              <a:rPr lang="en-US" dirty="0" smtClean="0">
                <a:solidFill>
                  <a:srgbClr val="C00000"/>
                </a:solidFill>
              </a:rPr>
              <a:t>Solutions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dirty="0" smtClean="0">
                <a:solidFill>
                  <a:srgbClr val="66FFFF"/>
                </a:solidFill>
              </a:rPr>
              <a:t>		</a:t>
            </a:r>
            <a:r>
              <a:rPr lang="en-US" dirty="0" smtClean="0"/>
              <a:t>There are eight feasible integer solutions to this problem, where  </a:t>
            </a:r>
            <a:r>
              <a:rPr lang="en-US" dirty="0" smtClean="0">
                <a:solidFill>
                  <a:srgbClr val="C00000"/>
                </a:solidFill>
              </a:rPr>
              <a:t>z = 3</a:t>
            </a:r>
            <a:r>
              <a:rPr lang="en-US" i="1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 + 2</a:t>
            </a:r>
            <a:r>
              <a:rPr lang="en-US" i="1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400" b="1" dirty="0" smtClean="0"/>
              <a:t>                          </a:t>
            </a:r>
            <a:r>
              <a:rPr lang="en-US" sz="2400" b="1" i="1" dirty="0" smtClean="0"/>
              <a:t>x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      </a:t>
            </a:r>
            <a:r>
              <a:rPr lang="en-US" sz="2400" b="1" i="1" dirty="0" smtClean="0"/>
              <a:t>x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     </a:t>
            </a:r>
            <a:r>
              <a:rPr lang="en-US" sz="2400" b="1" i="1" dirty="0" smtClean="0">
                <a:solidFill>
                  <a:srgbClr val="C00000"/>
                </a:solidFill>
              </a:rPr>
              <a:t>z</a:t>
            </a:r>
            <a:endParaRPr lang="en-US" sz="2400" dirty="0" smtClean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  <a:buFont typeface="Monotype Sorts" pitchFamily="2" charset="2"/>
              <a:buNone/>
              <a:defRPr/>
            </a:pPr>
            <a:r>
              <a:rPr lang="en-US" sz="2400" dirty="0" smtClean="0"/>
              <a:t>                   1.     0       0       </a:t>
            </a:r>
            <a:r>
              <a:rPr lang="en-US" sz="2400" dirty="0" smtClean="0">
                <a:solidFill>
                  <a:schemeClr val="tx2"/>
                </a:solidFill>
              </a:rPr>
              <a:t>0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  <a:defRPr/>
            </a:pPr>
            <a:r>
              <a:rPr lang="en-US" sz="2400" dirty="0" smtClean="0"/>
              <a:t>                   2.     1       0       </a:t>
            </a:r>
            <a:r>
              <a:rPr lang="en-US" sz="2400" dirty="0" smtClean="0">
                <a:solidFill>
                  <a:schemeClr val="tx2"/>
                </a:solidFill>
              </a:rPr>
              <a:t>3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  <a:defRPr/>
            </a:pPr>
            <a:r>
              <a:rPr lang="en-US" sz="2400" dirty="0" smtClean="0"/>
              <a:t>                   3.     2       0       </a:t>
            </a:r>
            <a:r>
              <a:rPr lang="en-US" sz="2400" dirty="0" smtClean="0">
                <a:solidFill>
                  <a:schemeClr val="tx2"/>
                </a:solidFill>
              </a:rPr>
              <a:t>6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  <a:defRPr/>
            </a:pPr>
            <a:r>
              <a:rPr lang="en-US" sz="2400" dirty="0" smtClean="0"/>
              <a:t>                   4.     3       0       </a:t>
            </a:r>
            <a:r>
              <a:rPr lang="en-US" sz="2400" b="1" dirty="0" smtClean="0">
                <a:solidFill>
                  <a:schemeClr val="tx2"/>
                </a:solidFill>
              </a:rPr>
              <a:t>9</a:t>
            </a:r>
            <a:r>
              <a:rPr lang="en-US" sz="2400" dirty="0" smtClean="0"/>
              <a:t>                 optimal solution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  <a:defRPr/>
            </a:pPr>
            <a:r>
              <a:rPr lang="en-US" sz="2400" dirty="0" smtClean="0"/>
              <a:t>                   5.     0       1       </a:t>
            </a:r>
            <a:r>
              <a:rPr lang="en-US" sz="2400" dirty="0" smtClean="0">
                <a:solidFill>
                  <a:schemeClr val="tx2"/>
                </a:solidFill>
              </a:rPr>
              <a:t>2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  <a:defRPr/>
            </a:pPr>
            <a:r>
              <a:rPr lang="en-US" sz="2400" dirty="0" smtClean="0"/>
              <a:t>                   6.     1       1       </a:t>
            </a:r>
            <a:r>
              <a:rPr lang="en-US" sz="2400" dirty="0" smtClean="0">
                <a:solidFill>
                  <a:schemeClr val="tx2"/>
                </a:solidFill>
              </a:rPr>
              <a:t>5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  <a:defRPr/>
            </a:pPr>
            <a:r>
              <a:rPr lang="en-US" sz="2400" dirty="0" smtClean="0"/>
              <a:t>                   7.     2       1       </a:t>
            </a:r>
            <a:r>
              <a:rPr lang="en-US" sz="2400" dirty="0" smtClean="0">
                <a:solidFill>
                  <a:schemeClr val="tx2"/>
                </a:solidFill>
              </a:rPr>
              <a:t>8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  <a:defRPr/>
            </a:pPr>
            <a:r>
              <a:rPr lang="en-US" sz="2400" dirty="0" smtClean="0"/>
              <a:t>		         8.     1       2       </a:t>
            </a:r>
            <a:r>
              <a:rPr lang="en-US" sz="2400" dirty="0" smtClean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 flipV="1">
            <a:off x="4486275" y="4100740"/>
            <a:ext cx="749300" cy="635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triangle" w="med" len="med"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2105025" y="3910240"/>
            <a:ext cx="2381250" cy="3810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8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60</TotalTime>
  <Words>578</Words>
  <Application>Microsoft Office PowerPoint</Application>
  <PresentationFormat>On-screen Show (4:3)</PresentationFormat>
  <Paragraphs>140</Paragraphs>
  <Slides>15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Apex</vt:lpstr>
      <vt:lpstr>Integer Programming</vt:lpstr>
      <vt:lpstr>Types of Integer Programming Models</vt:lpstr>
      <vt:lpstr>Example:  All-Integer LP</vt:lpstr>
      <vt:lpstr>Example:  All-Integer LP</vt:lpstr>
      <vt:lpstr>Example:  All-Integer LP</vt:lpstr>
      <vt:lpstr>Example:  All-Integer LP</vt:lpstr>
      <vt:lpstr>Example:  All-Integer LP</vt:lpstr>
      <vt:lpstr>Example:  All-Integer LP</vt:lpstr>
      <vt:lpstr>Example:  All-Integer LP</vt:lpstr>
      <vt:lpstr>Example:  All-Integer LP</vt:lpstr>
      <vt:lpstr>Note: The optimal integer solution may not be at an extreme point of the LP feasible region! (e.g., say we change one of the constraints)</vt:lpstr>
      <vt:lpstr>Solving an IP</vt:lpstr>
      <vt:lpstr>Special 0-1 Constraints</vt:lpstr>
      <vt:lpstr>Recall the Capital Budgeting Problem</vt:lpstr>
      <vt:lpstr>Recall the Capital Budgeting 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Integer Programming</dc:title>
  <dc:creator>Ellen</dc:creator>
  <cp:lastModifiedBy>Ellen</cp:lastModifiedBy>
  <cp:revision>15</cp:revision>
  <dcterms:created xsi:type="dcterms:W3CDTF">2013-10-20T10:56:53Z</dcterms:created>
  <dcterms:modified xsi:type="dcterms:W3CDTF">2013-10-20T23:34:20Z</dcterms:modified>
</cp:coreProperties>
</file>