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30"/>
  </p:notesMasterIdLst>
  <p:sldIdLst>
    <p:sldId id="279" r:id="rId2"/>
    <p:sldId id="284" r:id="rId3"/>
    <p:sldId id="287" r:id="rId4"/>
    <p:sldId id="286" r:id="rId5"/>
    <p:sldId id="361" r:id="rId6"/>
    <p:sldId id="285" r:id="rId7"/>
    <p:sldId id="280" r:id="rId8"/>
    <p:sldId id="257" r:id="rId9"/>
    <p:sldId id="258" r:id="rId10"/>
    <p:sldId id="259" r:id="rId11"/>
    <p:sldId id="260" r:id="rId12"/>
    <p:sldId id="261" r:id="rId13"/>
    <p:sldId id="358" r:id="rId14"/>
    <p:sldId id="332" r:id="rId15"/>
    <p:sldId id="333" r:id="rId16"/>
    <p:sldId id="334" r:id="rId17"/>
    <p:sldId id="362" r:id="rId18"/>
    <p:sldId id="335" r:id="rId19"/>
    <p:sldId id="359" r:id="rId20"/>
    <p:sldId id="262" r:id="rId21"/>
    <p:sldId id="289" r:id="rId22"/>
    <p:sldId id="290" r:id="rId23"/>
    <p:sldId id="291" r:id="rId24"/>
    <p:sldId id="296" r:id="rId25"/>
    <p:sldId id="293" r:id="rId26"/>
    <p:sldId id="294" r:id="rId27"/>
    <p:sldId id="363" r:id="rId28"/>
    <p:sldId id="36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80660" autoAdjust="0"/>
  </p:normalViewPr>
  <p:slideViewPr>
    <p:cSldViewPr>
      <p:cViewPr varScale="1">
        <p:scale>
          <a:sx n="74" d="100"/>
          <a:sy n="74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FE757C6E-4AE9-4547-A4B8-7902A7C7D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7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2451A-C3A6-4901-B47D-6AFAFBF3059E}" type="slidenum">
              <a:rPr lang="en-US"/>
              <a:pPr/>
              <a:t>1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AEFC-7A80-4802-B320-E4FF1A1254C5}" type="slidenum">
              <a:rPr lang="en-US"/>
              <a:pPr/>
              <a:t>10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3C1FE-E64D-4C7A-B00E-B4306165B160}" type="slidenum">
              <a:rPr lang="en-US"/>
              <a:pPr/>
              <a:t>11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Clr>
                <a:schemeClr val="hlink"/>
              </a:buClr>
            </a:pPr>
            <a:endParaRPr lang="en-US"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4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7FC52-649E-437C-8A1B-FE2C61257A00}" type="slidenum">
              <a:rPr lang="en-US"/>
              <a:pPr/>
              <a:t>12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897C7-94A9-4BB1-9759-5CF282AEDB38}" type="slidenum">
              <a:rPr lang="en-US"/>
              <a:pPr/>
              <a:t>13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00570-DD21-46AB-8B21-B597D5D3EC25}" type="slidenum">
              <a:rPr lang="en-US"/>
              <a:pPr/>
              <a:t>14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CC330-EF6B-425E-B5AF-25FBE79EEF80}" type="slidenum">
              <a:rPr lang="en-US"/>
              <a:pPr/>
              <a:t>15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8C4FE-158B-448F-82C6-95A59E47557F}" type="slidenum">
              <a:rPr lang="en-US"/>
              <a:pPr/>
              <a:t>16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EEB84-3710-493B-9C85-673DE1CD68B7}" type="slidenum">
              <a:rPr lang="en-US"/>
              <a:pPr/>
              <a:t>17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6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74B8F-A03D-43DC-82C1-1D1743981A92}" type="slidenum">
              <a:rPr lang="en-US"/>
              <a:pPr/>
              <a:t>18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40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93C63-D101-4E8B-BF18-7093316C2FA3}" type="slidenum">
              <a:rPr lang="en-US"/>
              <a:pPr/>
              <a:t>19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6FA1B-3361-4993-8453-C1A15BC9A67B}" type="slidenum">
              <a:rPr lang="en-US"/>
              <a:pPr/>
              <a:t>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2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CE3F6-43BA-4FDB-AB9F-787A1BD70858}" type="slidenum">
              <a:rPr lang="en-US"/>
              <a:pPr/>
              <a:t>20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7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2DE63-E9C9-4424-B735-4339A4AA900D}" type="slidenum">
              <a:rPr lang="en-US"/>
              <a:pPr/>
              <a:t>21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3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9096E-9392-42DC-9B1A-A949794521F8}" type="slidenum">
              <a:rPr lang="en-US"/>
              <a:pPr/>
              <a:t>22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5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8BA16-A1C2-45BE-A0AF-F915F51F3CDA}" type="slidenum">
              <a:rPr lang="en-US"/>
              <a:pPr/>
              <a:t>23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1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68B20-9704-4357-A459-E97612546301}" type="slidenum">
              <a:rPr lang="en-US"/>
              <a:pPr/>
              <a:t>24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83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02CD7-F640-42F1-8E66-F8B1BD53D63F}" type="slidenum">
              <a:rPr lang="en-US"/>
              <a:pPr/>
              <a:t>25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8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6BBE4-ECE2-4090-9BC0-341975E3A1A7}" type="slidenum">
              <a:rPr lang="en-US"/>
              <a:pPr/>
              <a:t>26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59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EEB84-3710-493B-9C85-673DE1CD68B7}" type="slidenum">
              <a:rPr lang="en-US"/>
              <a:pPr/>
              <a:t>27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7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EEB84-3710-493B-9C85-673DE1CD68B7}" type="slidenum">
              <a:rPr lang="en-US"/>
              <a:pPr/>
              <a:t>28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F94B6-6A19-4B99-92E5-EDDF215564E6}" type="slidenum">
              <a:rPr lang="en-US"/>
              <a:pPr/>
              <a:t>3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EEB84-3710-493B-9C85-673DE1CD68B7}" type="slidenum">
              <a:rPr lang="en-US"/>
              <a:pPr/>
              <a:t>4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EEB84-3710-493B-9C85-673DE1CD68B7}" type="slidenum">
              <a:rPr lang="en-US"/>
              <a:pPr/>
              <a:t>5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F6A90-F8DB-448F-A573-FA54FAB6FC7B}" type="slidenum">
              <a:rPr lang="en-US"/>
              <a:pPr/>
              <a:t>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FC267-5C4E-42AC-B74A-B8E9E47B91E5}" type="slidenum">
              <a:rPr lang="en-US"/>
              <a:pPr/>
              <a:t>7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84A0B-AA7C-4594-AFD7-EDBFA14E95FE}" type="slidenum">
              <a:rPr lang="en-US"/>
              <a:pPr/>
              <a:t>8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C4507-D83A-43BA-9F24-75742D00B108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1B457B-A107-4489-8C59-B75FCB8E9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72D909-15F8-4EE9-8BCD-C8DC61831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D9770-FCC7-47B0-A0C6-A8C14D366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39DD36-1C1E-47CC-8549-32CACCF7A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6BF643-9F6D-4479-A68D-7282C723E0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2B656-CFD8-4DDF-9A4D-B3A9C82F7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13F7E-4145-4EA8-B589-A1A3AA309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9394C4-7955-4692-9293-ABF7E2C48A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6BB925-2702-4AEB-903E-962D4B112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E47DA-2C4C-4259-971D-52A7AC31A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383304-F158-4D87-B3A2-9A12034F0F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mb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F5EB2C-9A9E-455B-9926-6EBE3E329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>
                <a:latin typeface="Univers" pitchFamily="34" charset="0"/>
              </a:rPr>
              <a:t>LINEAR PROGRAMMING INTRODUCTION</a:t>
            </a:r>
            <a:endParaRPr lang="en-US" sz="480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Chapter 7 of </a:t>
            </a:r>
            <a:r>
              <a:rPr lang="en-US" sz="2400" i="1" dirty="0"/>
              <a:t>Quantitative Methods for Business</a:t>
            </a:r>
            <a:r>
              <a:rPr lang="en-US" sz="2400" dirty="0"/>
              <a:t> by Anderson, Sweeney and Williams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Read sections 7.1, </a:t>
            </a:r>
            <a:r>
              <a:rPr lang="en-US" sz="2400" dirty="0" smtClean="0"/>
              <a:t>7.2, </a:t>
            </a:r>
            <a:r>
              <a:rPr lang="en-US" sz="2400" dirty="0"/>
              <a:t>7.3, </a:t>
            </a:r>
            <a:r>
              <a:rPr lang="en-US" sz="2400" dirty="0" smtClean="0"/>
              <a:t>7.4, 7.5, </a:t>
            </a:r>
            <a:r>
              <a:rPr lang="en-US" sz="2400" dirty="0"/>
              <a:t>7.6, </a:t>
            </a:r>
            <a:r>
              <a:rPr lang="en-US" sz="2400" dirty="0" smtClean="0"/>
              <a:t>7.7 and </a:t>
            </a:r>
            <a:r>
              <a:rPr lang="en-US" sz="2400"/>
              <a:t>appendix </a:t>
            </a:r>
            <a:r>
              <a:rPr lang="en-US" sz="2400" smtClean="0"/>
              <a:t>7.1 </a:t>
            </a:r>
            <a:endParaRPr lang="en-US" sz="24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Univers" pitchFamily="34" charset="0"/>
              </a:rPr>
              <a:t>Each unit of the new products would require the following plant resources (in man-hours):</a:t>
            </a:r>
            <a:r>
              <a:rPr lang="en-US" dirty="0">
                <a:latin typeface="Univers" pitchFamily="34" charset="0"/>
              </a:rPr>
              <a:t/>
            </a:r>
            <a:br>
              <a:rPr lang="en-US" dirty="0">
                <a:latin typeface="Univers" pitchFamily="34" charset="0"/>
              </a:rPr>
            </a:br>
            <a:endParaRPr lang="en-US" dirty="0">
              <a:latin typeface="Univers" pitchFamily="34" charset="0"/>
            </a:endParaRPr>
          </a:p>
          <a:p>
            <a:pPr>
              <a:buFontTx/>
              <a:buNone/>
            </a:pPr>
            <a:r>
              <a:rPr lang="en-US" dirty="0">
                <a:latin typeface="Univers" pitchFamily="34" charset="0"/>
              </a:rPr>
              <a:t>			</a:t>
            </a:r>
            <a:r>
              <a:rPr lang="en-US" dirty="0" smtClean="0">
                <a:solidFill>
                  <a:schemeClr val="hlink"/>
                </a:solidFill>
                <a:latin typeface="Univers" pitchFamily="34" charset="0"/>
              </a:rPr>
              <a:t>WINDOWS</a:t>
            </a:r>
            <a:r>
              <a:rPr lang="en-US" dirty="0">
                <a:solidFill>
                  <a:schemeClr val="hlink"/>
                </a:solidFill>
                <a:latin typeface="Univers" pitchFamily="34" charset="0"/>
              </a:rPr>
              <a:t>	</a:t>
            </a:r>
            <a:r>
              <a:rPr lang="en-US" dirty="0" smtClean="0">
                <a:solidFill>
                  <a:schemeClr val="hlink"/>
                </a:solidFill>
                <a:latin typeface="Univers" pitchFamily="34" charset="0"/>
              </a:rPr>
              <a:t>       DOORS</a:t>
            </a:r>
            <a:endParaRPr lang="en-US" dirty="0">
              <a:solidFill>
                <a:schemeClr val="hlink"/>
              </a:solidFill>
              <a:latin typeface="Univers" pitchFamily="34" charset="0"/>
            </a:endParaRPr>
          </a:p>
          <a:p>
            <a:pPr>
              <a:buFontTx/>
              <a:buNone/>
            </a:pPr>
            <a:r>
              <a:rPr lang="en-US" dirty="0">
                <a:latin typeface="Univers" pitchFamily="34" charset="0"/>
              </a:rPr>
              <a:t>	</a:t>
            </a:r>
            <a:r>
              <a:rPr lang="en-US" dirty="0">
                <a:solidFill>
                  <a:schemeClr val="hlink"/>
                </a:solidFill>
                <a:latin typeface="Univers" pitchFamily="34" charset="0"/>
              </a:rPr>
              <a:t>PLANT 1</a:t>
            </a:r>
            <a:r>
              <a:rPr lang="en-US" dirty="0">
                <a:latin typeface="Univers" pitchFamily="34" charset="0"/>
              </a:rPr>
              <a:t>		1		    --</a:t>
            </a:r>
          </a:p>
          <a:p>
            <a:pPr>
              <a:buFontTx/>
              <a:buNone/>
            </a:pPr>
            <a:r>
              <a:rPr lang="en-US" dirty="0">
                <a:latin typeface="Univers" pitchFamily="34" charset="0"/>
              </a:rPr>
              <a:t>	</a:t>
            </a:r>
            <a:r>
              <a:rPr lang="en-US" dirty="0">
                <a:solidFill>
                  <a:schemeClr val="hlink"/>
                </a:solidFill>
                <a:latin typeface="Univers" pitchFamily="34" charset="0"/>
              </a:rPr>
              <a:t>PLANT 2</a:t>
            </a:r>
            <a:r>
              <a:rPr lang="en-US" dirty="0">
                <a:latin typeface="Univers" pitchFamily="34" charset="0"/>
              </a:rPr>
              <a:t>		--		    2</a:t>
            </a:r>
          </a:p>
          <a:p>
            <a:pPr>
              <a:buFontTx/>
              <a:buNone/>
            </a:pPr>
            <a:r>
              <a:rPr lang="en-US" dirty="0">
                <a:latin typeface="Univers" pitchFamily="34" charset="0"/>
              </a:rPr>
              <a:t>	</a:t>
            </a:r>
            <a:r>
              <a:rPr lang="en-US" dirty="0">
                <a:solidFill>
                  <a:schemeClr val="hlink"/>
                </a:solidFill>
                <a:latin typeface="Univers" pitchFamily="34" charset="0"/>
              </a:rPr>
              <a:t>PLANT 3</a:t>
            </a:r>
            <a:r>
              <a:rPr lang="en-US" dirty="0">
                <a:latin typeface="Univers" pitchFamily="34" charset="0"/>
              </a:rPr>
              <a:t>		3		    2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Glass Manufacturer Example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  <a:latin typeface="Univers" pitchFamily="34" charset="0"/>
              </a:rPr>
              <a:t>Formulate the problem:</a:t>
            </a:r>
          </a:p>
          <a:p>
            <a:pPr>
              <a:buFontTx/>
              <a:buNone/>
            </a:pPr>
            <a:endParaRPr lang="en-US">
              <a:solidFill>
                <a:schemeClr val="bg1"/>
              </a:solidFill>
              <a:latin typeface="Univers" pitchFamily="34" charset="0"/>
            </a:endParaRPr>
          </a:p>
          <a:p>
            <a:pPr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Univers" pitchFamily="34" charset="0"/>
              </a:rPr>
              <a:t>1.  DEFINE DECISION VARIABLES</a:t>
            </a:r>
            <a:r>
              <a:rPr lang="en-US">
                <a:latin typeface="Univers" pitchFamily="34" charset="0"/>
              </a:rPr>
              <a:t/>
            </a:r>
            <a:br>
              <a:rPr lang="en-US">
                <a:latin typeface="Univers" pitchFamily="34" charset="0"/>
              </a:rPr>
            </a:br>
            <a:endParaRPr lang="en-US">
              <a:latin typeface="Univers" pitchFamily="34" charset="0"/>
            </a:endParaRPr>
          </a:p>
          <a:p>
            <a:pPr lvl="1">
              <a:buClr>
                <a:schemeClr val="hlink"/>
              </a:buClr>
              <a:buFontTx/>
              <a:buChar char="•"/>
            </a:pPr>
            <a:endParaRPr lang="en-US">
              <a:latin typeface="Univers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Glass Manufacturer Example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Tx/>
              <a:buFontTx/>
              <a:buNone/>
            </a:pPr>
            <a:r>
              <a:rPr lang="en-US" sz="2800">
                <a:solidFill>
                  <a:schemeClr val="hlink"/>
                </a:solidFill>
                <a:latin typeface="Univers" pitchFamily="34" charset="0"/>
              </a:rPr>
              <a:t>2.  OBJECTIVE FUNCTION</a:t>
            </a:r>
          </a:p>
          <a:p>
            <a:pPr lvl="1">
              <a:buFont typeface="Tahoma" pitchFamily="34" charset="0"/>
              <a:buNone/>
            </a:pPr>
            <a:endParaRPr lang="en-US">
              <a:latin typeface="Univers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Glass Manufacturer Example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ahoma" pitchFamily="34" charset="0"/>
              <a:buNone/>
            </a:pPr>
            <a:r>
              <a:rPr lang="en-US">
                <a:solidFill>
                  <a:schemeClr val="hlink"/>
                </a:solidFill>
                <a:latin typeface="Univers" pitchFamily="34" charset="0"/>
              </a:rPr>
              <a:t>3. IDENTIFY CONSTRAINTS</a:t>
            </a:r>
          </a:p>
          <a:p>
            <a:pPr lvl="1">
              <a:buFont typeface="Tahoma" pitchFamily="34" charset="0"/>
              <a:buNone/>
            </a:pPr>
            <a:endParaRPr lang="en-US">
              <a:solidFill>
                <a:schemeClr val="hlink"/>
              </a:solidFill>
              <a:latin typeface="Univers" pitchFamily="34" charset="0"/>
            </a:endParaRPr>
          </a:p>
          <a:p>
            <a:pPr>
              <a:buFontTx/>
              <a:buNone/>
            </a:pPr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Glass Manufacturer Example</a:t>
            </a:r>
          </a:p>
        </p:txBody>
      </p:sp>
    </p:spTree>
  </p:cSld>
  <p:clrMapOvr>
    <a:masterClrMapping/>
  </p:clrMapOvr>
  <p:transition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>
                <a:latin typeface="Univers" pitchFamily="34" charset="0"/>
              </a:rPr>
              <a:t>Associate the horizontal axis with one decision variable, and associate the vertical axis with the other.</a:t>
            </a:r>
          </a:p>
          <a:p>
            <a:pPr marL="609600" indent="-609600">
              <a:buFontTx/>
              <a:buAutoNum type="arabicPeriod"/>
            </a:pPr>
            <a:r>
              <a:rPr lang="en-US" sz="2800">
                <a:latin typeface="Univers" pitchFamily="34" charset="0"/>
              </a:rPr>
              <a:t>Draw the constraints.</a:t>
            </a:r>
          </a:p>
          <a:p>
            <a:pPr marL="609600" indent="-609600">
              <a:buFontTx/>
              <a:buAutoNum type="arabicPeriod"/>
            </a:pPr>
            <a:r>
              <a:rPr lang="en-US" sz="2800">
                <a:latin typeface="Univers" pitchFamily="34" charset="0"/>
              </a:rPr>
              <a:t>Identify the </a:t>
            </a:r>
            <a:r>
              <a:rPr lang="en-US" sz="2800" u="sng">
                <a:solidFill>
                  <a:schemeClr val="hlink"/>
                </a:solidFill>
                <a:latin typeface="Univers" pitchFamily="34" charset="0"/>
              </a:rPr>
              <a:t>feasible region</a:t>
            </a:r>
            <a:r>
              <a:rPr lang="en-US" sz="2800">
                <a:latin typeface="Univers" pitchFamily="34" charset="0"/>
              </a:rPr>
              <a:t> as the area where all the constraints intersect (are “satisfied”).</a:t>
            </a:r>
            <a:endParaRPr lang="en-US" sz="2800" u="sng">
              <a:latin typeface="Univers" pitchFamily="34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GRAPHICAL SOLUTION TECHNIQUE</a:t>
            </a:r>
            <a:endParaRPr lang="en-US" sz="4000" u="sng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sz="2800" dirty="0">
                <a:latin typeface="Univers" pitchFamily="34" charset="0"/>
              </a:rPr>
              <a:t>Find the </a:t>
            </a:r>
            <a:r>
              <a:rPr lang="en-US" sz="2800" u="sng" dirty="0">
                <a:solidFill>
                  <a:schemeClr val="hlink"/>
                </a:solidFill>
                <a:latin typeface="Univers" pitchFamily="34" charset="0"/>
              </a:rPr>
              <a:t>optimal solution</a:t>
            </a:r>
            <a:r>
              <a:rPr lang="en-US" sz="2800" dirty="0">
                <a:latin typeface="Univers" pitchFamily="34" charset="0"/>
              </a:rPr>
              <a:t> (the feasible point which gives the best value of the objective).</a:t>
            </a:r>
          </a:p>
          <a:p>
            <a:pPr marL="990600" lvl="1" indent="-533400">
              <a:buFontTx/>
              <a:buAutoNum type="alphaLcPeriod"/>
            </a:pPr>
            <a:r>
              <a:rPr lang="en-US" sz="2400" dirty="0">
                <a:latin typeface="Univers" pitchFamily="34" charset="0"/>
              </a:rPr>
              <a:t>Graph the objective function line </a:t>
            </a:r>
            <a:r>
              <a:rPr lang="en-US" sz="2400" u="sng" dirty="0">
                <a:latin typeface="Univers" pitchFamily="34" charset="0"/>
              </a:rPr>
              <a:t>for any 2 arbitrary values of Z</a:t>
            </a:r>
          </a:p>
          <a:p>
            <a:pPr marL="990600" lvl="1" indent="-533400">
              <a:buFontTx/>
              <a:buAutoNum type="alphaLcPeriod"/>
            </a:pPr>
            <a:r>
              <a:rPr lang="en-US" sz="2400" dirty="0">
                <a:latin typeface="Univers" pitchFamily="34" charset="0"/>
              </a:rPr>
              <a:t>Identify the </a:t>
            </a:r>
            <a:r>
              <a:rPr lang="en-US" sz="2400" u="sng" dirty="0">
                <a:solidFill>
                  <a:schemeClr val="hlink"/>
                </a:solidFill>
                <a:latin typeface="Univers" pitchFamily="34" charset="0"/>
              </a:rPr>
              <a:t>improving direction</a:t>
            </a:r>
            <a:r>
              <a:rPr lang="en-US" sz="2400" dirty="0">
                <a:latin typeface="Univers" pitchFamily="34" charset="0"/>
              </a:rPr>
              <a:t> for Z</a:t>
            </a:r>
          </a:p>
          <a:p>
            <a:pPr marL="990600" lvl="1" indent="-533400">
              <a:buFontTx/>
              <a:buAutoNum type="alphaLcPeriod"/>
            </a:pPr>
            <a:r>
              <a:rPr lang="en-US" sz="2400" dirty="0">
                <a:latin typeface="Univers" pitchFamily="34" charset="0"/>
              </a:rPr>
              <a:t>Move a pen parallel to the Z lines in the improving direction as far as possible</a:t>
            </a:r>
          </a:p>
          <a:p>
            <a:pPr marL="990600" lvl="1" indent="-533400">
              <a:buFontTx/>
              <a:buAutoNum type="alphaLcPeriod"/>
            </a:pPr>
            <a:r>
              <a:rPr lang="en-US" sz="2400" dirty="0">
                <a:latin typeface="Univers" pitchFamily="34" charset="0"/>
              </a:rPr>
              <a:t>Last feasible point pen touches is the </a:t>
            </a:r>
            <a:r>
              <a:rPr lang="en-US" sz="2400" u="sng" dirty="0">
                <a:solidFill>
                  <a:schemeClr val="hlink"/>
                </a:solidFill>
                <a:latin typeface="Univers" pitchFamily="34" charset="0"/>
              </a:rPr>
              <a:t>optimal solution</a:t>
            </a:r>
          </a:p>
          <a:p>
            <a:pPr marL="990600" lvl="1" indent="-533400">
              <a:buFontTx/>
              <a:buNone/>
            </a:pPr>
            <a:endParaRPr lang="en-US" sz="2400" dirty="0">
              <a:latin typeface="Univers" pitchFamily="34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GRAPHICAL SOLUTION TECHNIQUE</a:t>
            </a:r>
            <a:endParaRPr lang="en-US" sz="4000" u="sng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800">
                <a:latin typeface="Univers" pitchFamily="34" charset="0"/>
              </a:rPr>
              <a:t>How to find the coordinates of the optimal point?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/>
            </a:pPr>
            <a:r>
              <a:rPr lang="en-US">
                <a:latin typeface="Univers" pitchFamily="34" charset="0"/>
              </a:rPr>
              <a:t>Identify the (2) constraints which go through the point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/>
            </a:pPr>
            <a:r>
              <a:rPr lang="en-US">
                <a:latin typeface="Univers" pitchFamily="34" charset="0"/>
              </a:rPr>
              <a:t>Solve those (2) constraint equations simultaneously</a:t>
            </a:r>
            <a:endParaRPr lang="en-US" u="sng">
              <a:latin typeface="Univers" pitchFamily="34" charset="0"/>
            </a:endParaRPr>
          </a:p>
        </p:txBody>
      </p:sp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GRAPHICAL SOLUTION TECHNIQUE</a:t>
            </a:r>
            <a:endParaRPr lang="en-US" sz="4000" u="sng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next class, you should complete the following homework problems in chapter</a:t>
            </a:r>
            <a:r>
              <a:rPr lang="en-US" dirty="0" smtClean="0">
                <a:latin typeface="Univers" pitchFamily="34" charset="0"/>
              </a:rPr>
              <a:t> 7</a:t>
            </a:r>
          </a:p>
          <a:p>
            <a:pPr lvl="2"/>
            <a:r>
              <a:rPr lang="en-US" dirty="0" smtClean="0">
                <a:latin typeface="Univers" pitchFamily="34" charset="0"/>
              </a:rPr>
              <a:t>#3, #7, #8, #11 (by hand), #24 (by hand), and #31 (by hand)</a:t>
            </a:r>
            <a:endParaRPr lang="en-US" dirty="0">
              <a:latin typeface="Univers" pitchFamily="34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status 	</a:t>
            </a: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Univers" pitchFamily="34" charset="0"/>
              </a:rPr>
              <a:t>A unique (extreme point) optimal solution</a:t>
            </a:r>
          </a:p>
          <a:p>
            <a:pPr lvl="1"/>
            <a:r>
              <a:rPr lang="en-US" dirty="0">
                <a:latin typeface="Univers" pitchFamily="34" charset="0"/>
              </a:rPr>
              <a:t>Alternate optimal solutions</a:t>
            </a:r>
          </a:p>
          <a:p>
            <a:pPr lvl="1"/>
            <a:r>
              <a:rPr lang="en-US" dirty="0">
                <a:latin typeface="Univers" pitchFamily="34" charset="0"/>
              </a:rPr>
              <a:t>An unbounded solution</a:t>
            </a:r>
          </a:p>
          <a:p>
            <a:pPr lvl="1"/>
            <a:r>
              <a:rPr lang="en-US" dirty="0">
                <a:latin typeface="Univers" pitchFamily="34" charset="0"/>
              </a:rPr>
              <a:t>An infeasible </a:t>
            </a:r>
            <a:r>
              <a:rPr lang="en-US" dirty="0" smtClean="0">
                <a:latin typeface="Univers" pitchFamily="34" charset="0"/>
              </a:rPr>
              <a:t>problem</a:t>
            </a:r>
            <a:endParaRPr lang="en-US" dirty="0">
              <a:latin typeface="Univers" pitchFamily="34" charset="0"/>
            </a:endParaRPr>
          </a:p>
          <a:p>
            <a:pPr marL="393192" lvl="1" indent="0">
              <a:buNone/>
            </a:pPr>
            <a:endParaRPr lang="en-US" dirty="0">
              <a:latin typeface="Univers" pitchFamily="34" charset="0"/>
            </a:endParaRPr>
          </a:p>
        </p:txBody>
      </p:sp>
      <p:sp>
        <p:nvSpPr>
          <p:cNvPr id="150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POSSIBLE ANSWERS</a:t>
            </a:r>
            <a:endParaRPr lang="en-US" sz="4000" u="sng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r>
              <a:rPr lang="en-US" sz="2400" b="1" dirty="0">
                <a:latin typeface="Univers" pitchFamily="34" charset="0"/>
              </a:rPr>
              <a:t>LINEARITY OF OBJECTIVE AND CONSTRAINTS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dirty="0">
                <a:latin typeface="Univers" pitchFamily="34" charset="0"/>
              </a:rPr>
              <a:t>i.e. they can be written in the form:</a:t>
            </a:r>
          </a:p>
          <a:p>
            <a:pPr lvl="2">
              <a:buFontTx/>
              <a:buNone/>
            </a:pPr>
            <a:r>
              <a:rPr lang="en-US" dirty="0">
                <a:latin typeface="Univers" pitchFamily="34" charset="0"/>
              </a:rPr>
              <a:t>C</a:t>
            </a:r>
            <a:r>
              <a:rPr lang="en-US" baseline="-25000" dirty="0">
                <a:latin typeface="Univers" pitchFamily="34" charset="0"/>
              </a:rPr>
              <a:t>1</a:t>
            </a:r>
            <a:r>
              <a:rPr lang="en-US" dirty="0">
                <a:latin typeface="Univers" pitchFamily="34" charset="0"/>
              </a:rPr>
              <a:t>X</a:t>
            </a:r>
            <a:r>
              <a:rPr lang="en-US" baseline="-25000" dirty="0">
                <a:latin typeface="Univers" pitchFamily="34" charset="0"/>
              </a:rPr>
              <a:t>1</a:t>
            </a:r>
            <a:r>
              <a:rPr lang="en-US" dirty="0">
                <a:latin typeface="Univers" pitchFamily="34" charset="0"/>
              </a:rPr>
              <a:t>+C</a:t>
            </a:r>
            <a:r>
              <a:rPr lang="en-US" baseline="-25000" dirty="0">
                <a:latin typeface="Univers" pitchFamily="34" charset="0"/>
              </a:rPr>
              <a:t>2</a:t>
            </a:r>
            <a:r>
              <a:rPr lang="en-US" dirty="0">
                <a:latin typeface="Univers" pitchFamily="34" charset="0"/>
              </a:rPr>
              <a:t>X</a:t>
            </a:r>
            <a:r>
              <a:rPr lang="en-US" baseline="-25000" dirty="0">
                <a:latin typeface="Univers" pitchFamily="34" charset="0"/>
              </a:rPr>
              <a:t>2</a:t>
            </a:r>
            <a:r>
              <a:rPr lang="en-US" dirty="0">
                <a:latin typeface="Univers" pitchFamily="34" charset="0"/>
              </a:rPr>
              <a:t>+…+</a:t>
            </a:r>
            <a:r>
              <a:rPr lang="en-US" dirty="0" err="1">
                <a:latin typeface="Univers" pitchFamily="34" charset="0"/>
              </a:rPr>
              <a:t>C</a:t>
            </a:r>
            <a:r>
              <a:rPr lang="en-US" baseline="-25000" dirty="0" err="1">
                <a:latin typeface="Univers" pitchFamily="34" charset="0"/>
              </a:rPr>
              <a:t>n</a:t>
            </a:r>
            <a:r>
              <a:rPr lang="en-US" dirty="0" err="1">
                <a:latin typeface="Univers" pitchFamily="34" charset="0"/>
              </a:rPr>
              <a:t>X</a:t>
            </a:r>
            <a:r>
              <a:rPr lang="en-US" baseline="-25000" dirty="0" err="1">
                <a:latin typeface="Univers" pitchFamily="34" charset="0"/>
              </a:rPr>
              <a:t>n</a:t>
            </a:r>
            <a:r>
              <a:rPr lang="en-US" dirty="0">
                <a:latin typeface="Univers" pitchFamily="34" charset="0"/>
              </a:rPr>
              <a:t> </a:t>
            </a:r>
            <a:r>
              <a:rPr lang="en-US" dirty="0">
                <a:latin typeface="Univers" pitchFamily="34" charset="0"/>
                <a:sym typeface="Symbol" pitchFamily="18" charset="2"/>
              </a:rPr>
              <a:t> </a:t>
            </a:r>
            <a:r>
              <a:rPr lang="en-US" dirty="0" smtClean="0">
                <a:latin typeface="Univers" pitchFamily="34" charset="0"/>
                <a:sym typeface="Symbol" pitchFamily="18" charset="2"/>
              </a:rPr>
              <a:t>RHS</a:t>
            </a:r>
          </a:p>
          <a:p>
            <a:pPr>
              <a:buFontTx/>
              <a:buNone/>
            </a:pPr>
            <a:r>
              <a:rPr lang="en-US" sz="2000" dirty="0" smtClean="0">
                <a:latin typeface="Univers" pitchFamily="34" charset="0"/>
                <a:sym typeface="Symbol" pitchFamily="18" charset="2"/>
              </a:rPr>
              <a:t>where the </a:t>
            </a:r>
            <a:r>
              <a:rPr lang="en-US" sz="2000" dirty="0" err="1" smtClean="0">
                <a:latin typeface="Univers" pitchFamily="34" charset="0"/>
                <a:sym typeface="Symbol" pitchFamily="18" charset="2"/>
              </a:rPr>
              <a:t>X</a:t>
            </a:r>
            <a:r>
              <a:rPr lang="en-US" sz="2000" baseline="-25000" dirty="0" err="1" smtClean="0">
                <a:latin typeface="Univers" pitchFamily="34" charset="0"/>
                <a:sym typeface="Symbol" pitchFamily="18" charset="2"/>
              </a:rPr>
              <a:t>i</a:t>
            </a:r>
            <a:r>
              <a:rPr lang="en-US" sz="2000" dirty="0" err="1" smtClean="0">
                <a:latin typeface="Univers" pitchFamily="34" charset="0"/>
                <a:sym typeface="Symbol" pitchFamily="18" charset="2"/>
              </a:rPr>
              <a:t>s</a:t>
            </a:r>
            <a:r>
              <a:rPr lang="en-US" sz="2000" dirty="0" smtClean="0">
                <a:latin typeface="Univers" pitchFamily="34" charset="0"/>
                <a:sym typeface="Symbol" pitchFamily="18" charset="2"/>
              </a:rPr>
              <a:t> are the decision variables, the </a:t>
            </a:r>
            <a:r>
              <a:rPr lang="en-US" sz="2000" dirty="0" err="1" smtClean="0">
                <a:latin typeface="Univers" pitchFamily="34" charset="0"/>
                <a:sym typeface="Symbol" pitchFamily="18" charset="2"/>
              </a:rPr>
              <a:t>C</a:t>
            </a:r>
            <a:r>
              <a:rPr lang="en-US" sz="2000" baseline="-25000" dirty="0" err="1" smtClean="0">
                <a:latin typeface="Univers" pitchFamily="34" charset="0"/>
                <a:sym typeface="Symbol" pitchFamily="18" charset="2"/>
              </a:rPr>
              <a:t>i</a:t>
            </a:r>
            <a:r>
              <a:rPr lang="en-US" sz="2000" dirty="0" err="1" smtClean="0">
                <a:latin typeface="Univers" pitchFamily="34" charset="0"/>
                <a:sym typeface="Symbol" pitchFamily="18" charset="2"/>
              </a:rPr>
              <a:t>s</a:t>
            </a:r>
            <a:r>
              <a:rPr lang="en-US" sz="2000" dirty="0" smtClean="0">
                <a:latin typeface="Univers" pitchFamily="34" charset="0"/>
                <a:sym typeface="Symbol" pitchFamily="18" charset="2"/>
              </a:rPr>
              <a:t> are (constant) coefficients, and RHS is the (constant) RHS</a:t>
            </a:r>
          </a:p>
          <a:p>
            <a:pPr lvl="2">
              <a:buFontTx/>
              <a:buNone/>
            </a:pPr>
            <a:endParaRPr lang="en-US" dirty="0" smtClean="0">
              <a:latin typeface="Univers" pitchFamily="34" charset="0"/>
            </a:endParaRPr>
          </a:p>
          <a:p>
            <a:r>
              <a:rPr lang="en-US" sz="2400" b="1" dirty="0" smtClean="0">
                <a:latin typeface="Univers" pitchFamily="34" charset="0"/>
              </a:rPr>
              <a:t>DIVISIBILITY </a:t>
            </a:r>
            <a:r>
              <a:rPr lang="en-US" sz="2400" b="1" dirty="0">
                <a:latin typeface="Univers" pitchFamily="34" charset="0"/>
              </a:rPr>
              <a:t>OF DECISION VARIABLES</a:t>
            </a:r>
            <a:endParaRPr lang="en-US" sz="2400" b="1" baseline="-25000" dirty="0">
              <a:latin typeface="Univers" pitchFamily="34" charset="0"/>
            </a:endParaRP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dirty="0">
                <a:latin typeface="Univers" pitchFamily="34" charset="0"/>
              </a:rPr>
              <a:t>i.e. they may take fractional values</a:t>
            </a:r>
          </a:p>
          <a:p>
            <a:pPr lvl="1"/>
            <a:endParaRPr lang="en-US" baseline="-25000" dirty="0">
              <a:latin typeface="Univers" pitchFamily="34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IMPORTANT ASSUMPTIONS OF LINEAR PROGRAMMING PROBLEMS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114800"/>
          </a:xfrm>
        </p:spPr>
        <p:txBody>
          <a:bodyPr/>
          <a:lstStyle/>
          <a:p>
            <a:r>
              <a:rPr lang="en-US" sz="2800">
                <a:latin typeface="Univers" pitchFamily="34" charset="0"/>
              </a:rPr>
              <a:t>One of</a:t>
            </a:r>
            <a:r>
              <a:rPr lang="en-US" sz="2800" i="1">
                <a:latin typeface="Univers" pitchFamily="34" charset="0"/>
              </a:rPr>
              <a:t> </a:t>
            </a:r>
            <a:r>
              <a:rPr lang="en-US" sz="2800">
                <a:latin typeface="Univers" pitchFamily="34" charset="0"/>
              </a:rPr>
              <a:t>the most widely used M.S. tools</a:t>
            </a:r>
          </a:p>
          <a:p>
            <a:r>
              <a:rPr lang="en-US" sz="2800">
                <a:latin typeface="Univers" pitchFamily="34" charset="0"/>
              </a:rPr>
              <a:t>Used to solve a wide variety of problems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i="1">
                <a:latin typeface="Univers" pitchFamily="34" charset="0"/>
              </a:rPr>
              <a:t>Human Resource Scheduling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i="1">
                <a:latin typeface="Univers" pitchFamily="34" charset="0"/>
              </a:rPr>
              <a:t>Routing of Delivery Vehicles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i="1">
                <a:latin typeface="Univers" pitchFamily="34" charset="0"/>
              </a:rPr>
              <a:t>Selection of Advertising Media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i="1">
                <a:latin typeface="Univers" pitchFamily="34" charset="0"/>
              </a:rPr>
              <a:t>Planning Product Levels in Manufacturing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i="1">
                <a:latin typeface="Univers" pitchFamily="34" charset="0"/>
              </a:rPr>
              <a:t>Blending in Oil Refineries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i="1">
                <a:latin typeface="Univers" pitchFamily="34" charset="0"/>
              </a:rPr>
              <a:t>Selection of Investment Opportunities 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sz="2400" i="1">
                <a:latin typeface="Univers" pitchFamily="34" charset="0"/>
              </a:rPr>
              <a:t>and many, many more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PROGRAMMING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/>
            </a:pPr>
            <a:r>
              <a:rPr lang="en-US" dirty="0">
                <a:latin typeface="Univers" pitchFamily="34" charset="0"/>
              </a:rPr>
              <a:t>Label one </a:t>
            </a:r>
            <a:r>
              <a:rPr lang="en-US" b="1" u="sng" dirty="0">
                <a:latin typeface="Univers" pitchFamily="34" charset="0"/>
              </a:rPr>
              <a:t>row</a:t>
            </a:r>
            <a:r>
              <a:rPr lang="en-US" b="1" dirty="0">
                <a:latin typeface="Univers" pitchFamily="34" charset="0"/>
              </a:rPr>
              <a:t> for each of these:</a:t>
            </a:r>
          </a:p>
          <a:p>
            <a:pPr marL="1371600" lvl="2" indent="-457200"/>
            <a:r>
              <a:rPr lang="en-US" b="1" dirty="0">
                <a:latin typeface="Univers" pitchFamily="34" charset="0"/>
              </a:rPr>
              <a:t>Objective function coefficients</a:t>
            </a:r>
          </a:p>
          <a:p>
            <a:pPr marL="1371600" lvl="2" indent="-457200"/>
            <a:r>
              <a:rPr lang="en-US" b="1" dirty="0">
                <a:latin typeface="Univers" pitchFamily="34" charset="0"/>
              </a:rPr>
              <a:t>Values of the decision variables</a:t>
            </a:r>
          </a:p>
          <a:p>
            <a:pPr marL="1371600" lvl="2" indent="-457200"/>
            <a:r>
              <a:rPr lang="en-US" b="1" dirty="0">
                <a:latin typeface="Univers" pitchFamily="34" charset="0"/>
              </a:rPr>
              <a:t>Each constraint.</a:t>
            </a:r>
            <a:r>
              <a:rPr lang="en-US" dirty="0">
                <a:latin typeface="Univers" pitchFamily="34" charset="0"/>
              </a:rPr>
              <a:t> 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/>
            </a:pPr>
            <a:r>
              <a:rPr lang="en-US" dirty="0">
                <a:latin typeface="Univers" pitchFamily="34" charset="0"/>
              </a:rPr>
              <a:t>Label one </a:t>
            </a:r>
            <a:r>
              <a:rPr lang="en-US" b="1" u="sng" dirty="0">
                <a:latin typeface="Univers" pitchFamily="34" charset="0"/>
              </a:rPr>
              <a:t>column</a:t>
            </a:r>
            <a:r>
              <a:rPr lang="en-US" b="1" dirty="0">
                <a:latin typeface="Univers" pitchFamily="34" charset="0"/>
              </a:rPr>
              <a:t> for each of these:</a:t>
            </a:r>
          </a:p>
          <a:p>
            <a:pPr marL="1371600" lvl="2" indent="-457200"/>
            <a:r>
              <a:rPr lang="en-US" b="1" dirty="0">
                <a:latin typeface="Univers" pitchFamily="34" charset="0"/>
              </a:rPr>
              <a:t>Each decision variable</a:t>
            </a:r>
          </a:p>
          <a:p>
            <a:pPr marL="1371600" lvl="2" indent="-457200"/>
            <a:r>
              <a:rPr lang="en-US" b="1" dirty="0">
                <a:latin typeface="Univers" pitchFamily="34" charset="0"/>
              </a:rPr>
              <a:t>Total value of the left hand side</a:t>
            </a:r>
          </a:p>
          <a:p>
            <a:pPr marL="1371600" lvl="2" indent="-457200"/>
            <a:r>
              <a:rPr lang="en-US" b="1" dirty="0">
                <a:latin typeface="Univers" pitchFamily="34" charset="0"/>
              </a:rPr>
              <a:t>Right hand side value.</a:t>
            </a:r>
            <a:endParaRPr lang="en-US" dirty="0">
              <a:latin typeface="Univers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Excel to solve an LP</a:t>
            </a:r>
            <a:r>
              <a:rPr lang="en-US" u="sng">
                <a:solidFill>
                  <a:schemeClr val="tx1"/>
                </a:solidFill>
                <a:latin typeface="Univers" pitchFamily="34" charset="0"/>
              </a:rPr>
              <a:t>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 startAt="3"/>
            </a:pPr>
            <a:r>
              <a:rPr lang="en-US">
                <a:latin typeface="Univers" pitchFamily="34" charset="0"/>
              </a:rPr>
              <a:t>Key in coefficients from constraints </a:t>
            </a:r>
            <a:r>
              <a:rPr lang="en-US">
                <a:solidFill>
                  <a:srgbClr val="0000FF"/>
                </a:solidFill>
                <a:latin typeface="Univers" pitchFamily="34" charset="0"/>
              </a:rPr>
              <a:t>(blue border)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 startAt="3"/>
            </a:pPr>
            <a:r>
              <a:rPr lang="en-US">
                <a:latin typeface="Univers" pitchFamily="34" charset="0"/>
              </a:rPr>
              <a:t>Key in right-hand-side values for constraints </a:t>
            </a:r>
            <a:r>
              <a:rPr lang="en-US">
                <a:solidFill>
                  <a:srgbClr val="0000FF"/>
                </a:solidFill>
                <a:latin typeface="Univers" pitchFamily="34" charset="0"/>
              </a:rPr>
              <a:t>(blue border)</a:t>
            </a:r>
            <a:endParaRPr lang="en-US">
              <a:latin typeface="Univers" pitchFamily="34" charset="0"/>
            </a:endParaRP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 startAt="3"/>
            </a:pPr>
            <a:r>
              <a:rPr lang="en-US">
                <a:latin typeface="Univers" pitchFamily="34" charset="0"/>
              </a:rPr>
              <a:t>Key in objective function coefficients </a:t>
            </a:r>
            <a:r>
              <a:rPr lang="en-US">
                <a:solidFill>
                  <a:srgbClr val="0000FF"/>
                </a:solidFill>
                <a:latin typeface="Univers" pitchFamily="34" charset="0"/>
              </a:rPr>
              <a:t>(blue border)</a:t>
            </a:r>
            <a:endParaRPr lang="en-US">
              <a:latin typeface="Univers" pitchFamily="34" charset="0"/>
            </a:endParaRPr>
          </a:p>
          <a:p>
            <a:pPr marL="990600" lvl="1" indent="-533400"/>
            <a:endParaRPr lang="en-US">
              <a:latin typeface="Univers" pitchFamily="34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Excel to solve an LP</a:t>
            </a:r>
            <a:r>
              <a:rPr lang="en-US" u="sng">
                <a:solidFill>
                  <a:schemeClr val="tx1"/>
                </a:solidFill>
                <a:latin typeface="Univers" pitchFamily="34" charset="0"/>
              </a:rPr>
              <a:t>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 startAt="6"/>
            </a:pPr>
            <a:r>
              <a:rPr lang="en-US">
                <a:latin typeface="Univers" pitchFamily="34" charset="0"/>
              </a:rPr>
              <a:t>Designate cells for decision values </a:t>
            </a:r>
            <a:r>
              <a:rPr lang="en-US">
                <a:solidFill>
                  <a:srgbClr val="FF0000"/>
                </a:solidFill>
                <a:latin typeface="Univers" pitchFamily="34" charset="0"/>
              </a:rPr>
              <a:t>(red border)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 startAt="6"/>
            </a:pPr>
            <a:r>
              <a:rPr lang="en-US">
                <a:latin typeface="Univers" pitchFamily="34" charset="0"/>
              </a:rPr>
              <a:t>Designate cell for objective function value </a:t>
            </a:r>
            <a:r>
              <a:rPr lang="en-US">
                <a:solidFill>
                  <a:srgbClr val="000000"/>
                </a:solidFill>
                <a:effectLst/>
                <a:latin typeface="Univers" pitchFamily="34" charset="0"/>
              </a:rPr>
              <a:t>(double black border)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Excel to solve an LP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 startAt="8"/>
            </a:pPr>
            <a:r>
              <a:rPr lang="en-US">
                <a:latin typeface="Univers" pitchFamily="34" charset="0"/>
              </a:rPr>
              <a:t>Specify formula for left-hand-sides of constraints, using the SUMPRODUCT function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 startAt="8"/>
            </a:pPr>
            <a:r>
              <a:rPr lang="en-US">
                <a:latin typeface="Univers" pitchFamily="34" charset="0"/>
              </a:rPr>
              <a:t>Specify formula of Objective Function Value cell, using the SUMPRODUCT function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Excel to solve an LP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dirty="0">
                <a:latin typeface="Univers" pitchFamily="34" charset="0"/>
              </a:rPr>
              <a:t>(Key in </a:t>
            </a:r>
            <a:r>
              <a:rPr lang="en-US" i="1" u="sng" dirty="0">
                <a:latin typeface="Univers" pitchFamily="34" charset="0"/>
              </a:rPr>
              <a:t>any</a:t>
            </a:r>
            <a:r>
              <a:rPr lang="en-US" dirty="0">
                <a:latin typeface="Univers" pitchFamily="34" charset="0"/>
              </a:rPr>
              <a:t> values for decision variables</a:t>
            </a:r>
          </a:p>
          <a:p>
            <a:pPr marL="990600" lvl="1" indent="-533400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dirty="0">
                <a:latin typeface="Univers" pitchFamily="34" charset="0"/>
              </a:rPr>
              <a:t>Try different values, to see what happens to left-hand-side values and objective value)</a:t>
            </a:r>
          </a:p>
          <a:p>
            <a:pPr marL="990600" lvl="1" indent="-533400">
              <a:lnSpc>
                <a:spcPct val="90000"/>
              </a:lnSpc>
              <a:buClr>
                <a:schemeClr val="hlink"/>
              </a:buClr>
              <a:buFont typeface="Tahoma" pitchFamily="34" charset="0"/>
              <a:buAutoNum type="arabicPeriod" startAt="10"/>
            </a:pPr>
            <a:r>
              <a:rPr lang="en-US" dirty="0">
                <a:latin typeface="Univers" pitchFamily="34" charset="0"/>
              </a:rPr>
              <a:t>Click </a:t>
            </a:r>
            <a:r>
              <a:rPr lang="en-US" dirty="0" smtClean="0">
                <a:latin typeface="Univers" pitchFamily="34" charset="0"/>
              </a:rPr>
              <a:t>Data </a:t>
            </a:r>
            <a:r>
              <a:rPr lang="en-US" dirty="0" smtClean="0">
                <a:latin typeface="Univers" pitchFamily="34" charset="0"/>
                <a:sym typeface="Wingdings" pitchFamily="2" charset="2"/>
              </a:rPr>
              <a:t> Analysis  Solver</a:t>
            </a:r>
            <a:endParaRPr lang="en-US" dirty="0">
              <a:latin typeface="Univers" pitchFamily="34" charset="0"/>
            </a:endParaRPr>
          </a:p>
          <a:p>
            <a:pPr marL="990600" lvl="1" indent="-533400">
              <a:lnSpc>
                <a:spcPct val="90000"/>
              </a:lnSpc>
              <a:buClr>
                <a:schemeClr val="hlink"/>
              </a:buClr>
              <a:buFont typeface="Tahoma" pitchFamily="34" charset="0"/>
              <a:buAutoNum type="arabicPeriod" startAt="10"/>
            </a:pPr>
            <a:r>
              <a:rPr lang="en-US" dirty="0">
                <a:latin typeface="Univers" pitchFamily="34" charset="0"/>
              </a:rPr>
              <a:t>Specify “Target Cell” as the objective function value </a:t>
            </a:r>
            <a:r>
              <a:rPr lang="en-US" dirty="0">
                <a:solidFill>
                  <a:srgbClr val="000000"/>
                </a:solidFill>
                <a:effectLst/>
                <a:latin typeface="Univers" pitchFamily="34" charset="0"/>
              </a:rPr>
              <a:t>(cell with double black border)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Excel to solve an LP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Tx/>
              <a:buFontTx/>
              <a:buAutoNum type="arabicPeriod" startAt="13"/>
            </a:pPr>
            <a:r>
              <a:rPr lang="en-US"/>
              <a:t>Click MAX (or MIN)</a:t>
            </a:r>
          </a:p>
          <a:p>
            <a:pPr marL="609600" indent="-609600">
              <a:buSzTx/>
              <a:buFontTx/>
              <a:buAutoNum type="arabicPeriod" startAt="13"/>
            </a:pPr>
            <a:r>
              <a:rPr lang="en-US"/>
              <a:t>Specify “changing cells” as decision variable value cells </a:t>
            </a:r>
            <a:r>
              <a:rPr lang="en-US">
                <a:solidFill>
                  <a:srgbClr val="FF0000"/>
                </a:solidFill>
              </a:rPr>
              <a:t>(cells with red border)</a:t>
            </a:r>
          </a:p>
          <a:p>
            <a:pPr marL="609600" indent="-609600">
              <a:buSzTx/>
              <a:buFontTx/>
              <a:buAutoNum type="arabicPeriod" startAt="13"/>
            </a:pPr>
            <a:r>
              <a:rPr lang="en-US"/>
              <a:t>Click “Add” to add constraints, one (or several) at a time by selecting each:</a:t>
            </a:r>
          </a:p>
          <a:p>
            <a:pPr marL="990600" lvl="1" indent="-533400">
              <a:buClr>
                <a:schemeClr val="hlink"/>
              </a:buClr>
              <a:buFontTx/>
              <a:buChar char="•"/>
            </a:pPr>
            <a:r>
              <a:rPr lang="en-US"/>
              <a:t>Total Left-hand-side cell(s)</a:t>
            </a:r>
          </a:p>
          <a:p>
            <a:pPr marL="990600" lvl="1" indent="-533400">
              <a:buClr>
                <a:schemeClr val="hlink"/>
              </a:buClr>
              <a:buFontTx/>
              <a:buChar char="•"/>
            </a:pPr>
            <a:r>
              <a:rPr lang="en-US"/>
              <a:t>Appropriate inequality/equality sign</a:t>
            </a:r>
          </a:p>
          <a:p>
            <a:pPr marL="990600" lvl="1" indent="-533400">
              <a:buClr>
                <a:schemeClr val="hlink"/>
              </a:buClr>
              <a:buFontTx/>
              <a:buChar char="•"/>
            </a:pPr>
            <a:r>
              <a:rPr lang="en-US"/>
              <a:t>Right-hand-side cell(s)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Excel to solve an LP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Tx/>
              <a:buFontTx/>
              <a:buAutoNum type="arabicPeriod" startAt="16"/>
            </a:pPr>
            <a:r>
              <a:rPr lang="en-US" dirty="0"/>
              <a:t>Be sure the box next to “Make Unconstrained Variables Non-negative” is checked.</a:t>
            </a:r>
          </a:p>
          <a:p>
            <a:pPr marL="609600" indent="-609600">
              <a:buSzTx/>
              <a:buFontTx/>
              <a:buAutoNum type="arabicPeriod" startAt="16"/>
            </a:pPr>
            <a:r>
              <a:rPr lang="en-US" dirty="0"/>
              <a:t>By “Select a Solving Method”, choose “Simplex LP”</a:t>
            </a:r>
          </a:p>
          <a:p>
            <a:pPr marL="609600" indent="-609600">
              <a:buSzTx/>
              <a:buFontTx/>
              <a:buAutoNum type="arabicPeriod" startAt="16"/>
            </a:pPr>
            <a:r>
              <a:rPr lang="en-US" dirty="0" smtClean="0"/>
              <a:t>Click </a:t>
            </a:r>
            <a:r>
              <a:rPr lang="en-US" dirty="0"/>
              <a:t>SOLVE</a:t>
            </a:r>
          </a:p>
          <a:p>
            <a:pPr marL="609600" indent="-609600">
              <a:buSzTx/>
              <a:buFontTx/>
              <a:buAutoNum type="arabicPeriod" startAt="16"/>
            </a:pPr>
            <a:r>
              <a:rPr lang="en-US" u="sng" dirty="0"/>
              <a:t>Study the solution to be sure it is reasonable</a:t>
            </a:r>
            <a:r>
              <a:rPr lang="en-US" dirty="0"/>
              <a:t> (including feasible) and modify/correct the model and resolve if it is not.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Excel to solve an LP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114800"/>
          </a:xfrm>
        </p:spPr>
        <p:txBody>
          <a:bodyPr/>
          <a:lstStyle/>
          <a:p>
            <a:r>
              <a:rPr lang="en-US" dirty="0" smtClean="0">
                <a:latin typeface="Univers" pitchFamily="34" charset="0"/>
              </a:rPr>
              <a:t>See Solver Hints file (on Blackboard, under </a:t>
            </a:r>
            <a:r>
              <a:rPr lang="en-US" dirty="0" smtClean="0">
                <a:latin typeface="Univers" pitchFamily="34" charset="0"/>
              </a:rPr>
              <a:t>Module2 </a:t>
            </a:r>
            <a:r>
              <a:rPr lang="en-US" smtClean="0">
                <a:latin typeface="Univers" pitchFamily="34" charset="0"/>
              </a:rPr>
              <a:t>Linear Programming) </a:t>
            </a:r>
            <a:r>
              <a:rPr lang="en-US" dirty="0" smtClean="0">
                <a:latin typeface="Univers" pitchFamily="34" charset="0"/>
              </a:rPr>
              <a:t>if you need help.</a:t>
            </a:r>
            <a:endParaRPr lang="en-US" dirty="0">
              <a:latin typeface="Univers" pitchFamily="34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help 	</a:t>
            </a: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4114800"/>
          </a:xfrm>
        </p:spPr>
        <p:txBody>
          <a:bodyPr/>
          <a:lstStyle/>
          <a:p>
            <a:r>
              <a:rPr lang="en-US" dirty="0" smtClean="0"/>
              <a:t>Before the next class, you should complete the following homework problems in chapter </a:t>
            </a:r>
            <a:r>
              <a:rPr lang="en-US" dirty="0" smtClean="0">
                <a:latin typeface="Univers" pitchFamily="34" charset="0"/>
              </a:rPr>
              <a:t>7</a:t>
            </a:r>
          </a:p>
          <a:p>
            <a:pPr lvl="2"/>
            <a:r>
              <a:rPr lang="en-US" dirty="0" smtClean="0">
                <a:latin typeface="Univers" pitchFamily="34" charset="0"/>
              </a:rPr>
              <a:t>#11 (on Excel), #24 (on Excel), #31 (on Excel)</a:t>
            </a:r>
            <a:endParaRPr lang="en-US" dirty="0">
              <a:latin typeface="Univers" pitchFamily="34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status 	</a:t>
            </a: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Most widely used solution technique: The Simplex Method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i="1">
                <a:latin typeface="Univers" pitchFamily="34" charset="0"/>
              </a:rPr>
              <a:t>Developed by George Dantzig in the 1940’s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i="1">
                <a:latin typeface="Univers" pitchFamily="34" charset="0"/>
              </a:rPr>
              <a:t>First used to solve military operations problems during WWII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 i="1">
                <a:latin typeface="Univers" pitchFamily="34" charset="0"/>
              </a:rPr>
              <a:t>Coincided with the development of the first widely used computers</a:t>
            </a:r>
          </a:p>
        </p:txBody>
      </p:sp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PROGRAMMING</a:t>
            </a:r>
            <a:r>
              <a:rPr lang="en-US" i="1">
                <a:latin typeface="Univers" pitchFamily="34" charset="0"/>
              </a:rPr>
              <a:t> 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Objective is to minimize or maximize some </a:t>
            </a:r>
            <a:r>
              <a:rPr lang="en-US" u="sng">
                <a:latin typeface="Univers" pitchFamily="34" charset="0"/>
              </a:rPr>
              <a:t>linear</a:t>
            </a:r>
            <a:r>
              <a:rPr lang="en-US">
                <a:latin typeface="Univers" pitchFamily="34" charset="0"/>
              </a:rPr>
              <a:t> function of the decision variables</a:t>
            </a:r>
          </a:p>
          <a:p>
            <a:r>
              <a:rPr lang="en-US">
                <a:latin typeface="Univers" pitchFamily="34" charset="0"/>
              </a:rPr>
              <a:t>Constraints are </a:t>
            </a:r>
            <a:r>
              <a:rPr lang="en-US" u="sng">
                <a:latin typeface="Univers" pitchFamily="34" charset="0"/>
              </a:rPr>
              <a:t>linear</a:t>
            </a:r>
            <a:r>
              <a:rPr lang="en-US">
                <a:latin typeface="Univers" pitchFamily="34" charset="0"/>
              </a:rPr>
              <a:t> equations or inequalities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PROGRAMMING MODELS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next class, you should complete the following homework problems in chapter </a:t>
            </a:r>
            <a:r>
              <a:rPr lang="en-US" dirty="0" smtClean="0">
                <a:latin typeface="Univers" pitchFamily="34" charset="0"/>
              </a:rPr>
              <a:t>7</a:t>
            </a:r>
          </a:p>
          <a:p>
            <a:pPr lvl="2"/>
            <a:r>
              <a:rPr lang="en-US" dirty="0" smtClean="0">
                <a:latin typeface="Univers" pitchFamily="34" charset="0"/>
              </a:rPr>
              <a:t>#1</a:t>
            </a:r>
            <a:endParaRPr lang="en-US" dirty="0">
              <a:latin typeface="Univers" pitchFamily="34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status 	</a:t>
            </a: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Extremely large models easily solvable using existing computer programs</a:t>
            </a:r>
          </a:p>
          <a:p>
            <a:r>
              <a:rPr lang="en-US">
                <a:latin typeface="Univers" pitchFamily="34" charset="0"/>
              </a:rPr>
              <a:t>Consider using L.P. Models whenever you are faced with </a:t>
            </a:r>
            <a:r>
              <a:rPr lang="en-US" u="sng">
                <a:latin typeface="Univers" pitchFamily="34" charset="0"/>
              </a:rPr>
              <a:t>allocating scarce resources among competing activities</a:t>
            </a:r>
          </a:p>
        </p:txBody>
      </p:sp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84300"/>
          </a:xfrm>
        </p:spPr>
        <p:txBody>
          <a:bodyPr/>
          <a:lstStyle/>
          <a:p>
            <a:r>
              <a:rPr lang="en-US"/>
              <a:t>LINEAR PROGRAMMING MODELS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>
                <a:latin typeface="Univers" pitchFamily="34" charset="0"/>
              </a:rPr>
              <a:t>3 Steps to Formulate A Linear Programming Problem: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/>
            </a:pPr>
            <a:endParaRPr lang="en-US">
              <a:latin typeface="Univers" pitchFamily="34" charset="0"/>
            </a:endParaRP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/>
            </a:pPr>
            <a:r>
              <a:rPr lang="en-US">
                <a:latin typeface="Univers" pitchFamily="34" charset="0"/>
              </a:rPr>
              <a:t>DEFINE DECISION VARIABLES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/>
            </a:pPr>
            <a:r>
              <a:rPr lang="en-US">
                <a:latin typeface="Univers" pitchFamily="34" charset="0"/>
              </a:rPr>
              <a:t>FORMULATE OBJECTIVE</a:t>
            </a:r>
          </a:p>
          <a:p>
            <a:pPr marL="990600" lvl="1" indent="-533400">
              <a:buClr>
                <a:schemeClr val="hlink"/>
              </a:buClr>
              <a:buFont typeface="Tahoma" pitchFamily="34" charset="0"/>
              <a:buAutoNum type="arabicPeriod"/>
            </a:pPr>
            <a:r>
              <a:rPr lang="en-US">
                <a:latin typeface="Univers" pitchFamily="34" charset="0"/>
              </a:rPr>
              <a:t>IDENTIFY CONSTRAINTS</a:t>
            </a:r>
            <a:br>
              <a:rPr lang="en-US">
                <a:latin typeface="Univers" pitchFamily="34" charset="0"/>
              </a:rPr>
            </a:br>
            <a:endParaRPr lang="en-US">
              <a:latin typeface="Univers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LINEAR PROGRAMMING--Introduction to Formulation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A glass company is considering using its excess capacity to  manufacture two new  products:  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>
                <a:latin typeface="Univers" pitchFamily="34" charset="0"/>
              </a:rPr>
              <a:t>wood frame windows, which earn $3 profit each, and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>
                <a:latin typeface="Univers" pitchFamily="34" charset="0"/>
              </a:rPr>
              <a:t>aluminum frame doors  which earn $5 profit, each.</a:t>
            </a:r>
            <a:br>
              <a:rPr lang="en-US">
                <a:latin typeface="Univers" pitchFamily="34" charset="0"/>
              </a:rPr>
            </a:br>
            <a:endParaRPr lang="en-US">
              <a:latin typeface="Univers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Glass Manufacturer Example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nivers" pitchFamily="34" charset="0"/>
              </a:rPr>
              <a:t>There are 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>
                <a:latin typeface="Univers" pitchFamily="34" charset="0"/>
              </a:rPr>
              <a:t>4 man-hours / day available in plant 1 (Plant 1 is used for wood frames)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>
                <a:latin typeface="Univers" pitchFamily="34" charset="0"/>
              </a:rPr>
              <a:t>12 man-hours / day available in plant 2 (Plant 2 for aluminum frames)</a:t>
            </a:r>
          </a:p>
          <a:p>
            <a:pPr lvl="1">
              <a:buClr>
                <a:schemeClr val="hlink"/>
              </a:buClr>
              <a:buFontTx/>
              <a:buChar char="•"/>
            </a:pPr>
            <a:r>
              <a:rPr lang="en-US">
                <a:latin typeface="Univers" pitchFamily="34" charset="0"/>
              </a:rPr>
              <a:t>18 man-hours / day available in plant 3 (Plant 3 for glass and assembly)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Glass Manufacturer Example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1355</TotalTime>
  <Words>1000</Words>
  <Application>Microsoft Office PowerPoint</Application>
  <PresentationFormat>On-screen Show (4:3)</PresentationFormat>
  <Paragraphs>155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Lucida Sans Unicode</vt:lpstr>
      <vt:lpstr>Symbol</vt:lpstr>
      <vt:lpstr>Tahoma</vt:lpstr>
      <vt:lpstr>Times New Roman</vt:lpstr>
      <vt:lpstr>Univers</vt:lpstr>
      <vt:lpstr>Verdana</vt:lpstr>
      <vt:lpstr>Wingdings</vt:lpstr>
      <vt:lpstr>Wingdings 2</vt:lpstr>
      <vt:lpstr>Wingdings 3</vt:lpstr>
      <vt:lpstr>Concourse</vt:lpstr>
      <vt:lpstr>LINEAR PROGRAMMING INTRODUCTION</vt:lpstr>
      <vt:lpstr>LINEAR PROGRAMMING</vt:lpstr>
      <vt:lpstr>LINEAR PROGRAMMING </vt:lpstr>
      <vt:lpstr>LINEAR PROGRAMMING MODELS</vt:lpstr>
      <vt:lpstr>Homework status  </vt:lpstr>
      <vt:lpstr>LINEAR PROGRAMMING MODELS</vt:lpstr>
      <vt:lpstr>LINEAR PROGRAMMING--Introduction to Formulation</vt:lpstr>
      <vt:lpstr>Glass Manufacturer Example</vt:lpstr>
      <vt:lpstr>Glass Manufacturer Example</vt:lpstr>
      <vt:lpstr>Glass Manufacturer Example</vt:lpstr>
      <vt:lpstr>Glass Manufacturer Example</vt:lpstr>
      <vt:lpstr>Glass Manufacturer Example</vt:lpstr>
      <vt:lpstr>Glass Manufacturer Example</vt:lpstr>
      <vt:lpstr>GRAPHICAL SOLUTION TECHNIQUE</vt:lpstr>
      <vt:lpstr>GRAPHICAL SOLUTION TECHNIQUE</vt:lpstr>
      <vt:lpstr>GRAPHICAL SOLUTION TECHNIQUE</vt:lpstr>
      <vt:lpstr>Homework status  </vt:lpstr>
      <vt:lpstr>POSSIBLE ANSWERS</vt:lpstr>
      <vt:lpstr>IMPORTANT ASSUMPTIONS OF LINEAR PROGRAMMING PROBLEMS</vt:lpstr>
      <vt:lpstr>Using Excel to solve an LP </vt:lpstr>
      <vt:lpstr>Using Excel to solve an LP </vt:lpstr>
      <vt:lpstr>Using Excel to solve an LP</vt:lpstr>
      <vt:lpstr>Using Excel to solve an LP</vt:lpstr>
      <vt:lpstr>Using Excel to solve an LP</vt:lpstr>
      <vt:lpstr>Using Excel to solve an LP</vt:lpstr>
      <vt:lpstr>Using Excel to solve an LP</vt:lpstr>
      <vt:lpstr>Homework help  </vt:lpstr>
      <vt:lpstr>Homework status  </vt:lpstr>
    </vt:vector>
  </TitlesOfParts>
  <Company>Optimal Results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LINEAR PROGRAMMING</dc:title>
  <dc:creator>Dave Allen</dc:creator>
  <cp:lastModifiedBy>user</cp:lastModifiedBy>
  <cp:revision>104</cp:revision>
  <dcterms:created xsi:type="dcterms:W3CDTF">1998-01-08T13:56:06Z</dcterms:created>
  <dcterms:modified xsi:type="dcterms:W3CDTF">2014-02-12T18:50:03Z</dcterms:modified>
</cp:coreProperties>
</file>