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4"/>
  </p:notesMasterIdLst>
  <p:sldIdLst>
    <p:sldId id="279" r:id="rId2"/>
    <p:sldId id="363" r:id="rId3"/>
    <p:sldId id="365" r:id="rId4"/>
    <p:sldId id="359" r:id="rId5"/>
    <p:sldId id="360" r:id="rId6"/>
    <p:sldId id="361" r:id="rId7"/>
    <p:sldId id="362" r:id="rId8"/>
    <p:sldId id="340" r:id="rId9"/>
    <p:sldId id="341" r:id="rId10"/>
    <p:sldId id="367" r:id="rId11"/>
    <p:sldId id="345" r:id="rId12"/>
    <p:sldId id="347" r:id="rId13"/>
    <p:sldId id="350" r:id="rId14"/>
    <p:sldId id="351" r:id="rId15"/>
    <p:sldId id="352" r:id="rId16"/>
    <p:sldId id="366" r:id="rId17"/>
    <p:sldId id="356" r:id="rId18"/>
    <p:sldId id="368" r:id="rId19"/>
    <p:sldId id="369" r:id="rId20"/>
    <p:sldId id="370" r:id="rId21"/>
    <p:sldId id="371" r:id="rId22"/>
    <p:sldId id="364"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9" autoAdjust="0"/>
    <p:restoredTop sz="74605" autoAdjust="0"/>
  </p:normalViewPr>
  <p:slideViewPr>
    <p:cSldViewPr>
      <p:cViewPr varScale="1">
        <p:scale>
          <a:sx n="69" d="100"/>
          <a:sy n="69" d="100"/>
        </p:scale>
        <p:origin x="181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1" d="100"/>
          <a:sy n="41" d="100"/>
        </p:scale>
        <p:origin x="-147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A90A4C97-AFAD-4923-AA8C-03700A6F7176}" type="slidenum">
              <a:rPr lang="en-US"/>
              <a:pPr/>
              <a:t>‹#›</a:t>
            </a:fld>
            <a:endParaRPr lang="en-US"/>
          </a:p>
        </p:txBody>
      </p:sp>
    </p:spTree>
    <p:extLst>
      <p:ext uri="{BB962C8B-B14F-4D97-AF65-F5344CB8AC3E}">
        <p14:creationId xmlns:p14="http://schemas.microsoft.com/office/powerpoint/2010/main" val="3649543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FB10F9-1456-414A-8774-D01DA6527955}" type="slidenum">
              <a:rPr lang="en-US"/>
              <a:pPr/>
              <a:t>1</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32635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EEB84-3710-493B-9C85-673DE1CD68B7}" type="slidenum">
              <a:rPr lang="en-US"/>
              <a:pPr/>
              <a:t>10</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695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5FE24-3EE1-4E68-A3DE-AC32750A743A}" type="slidenum">
              <a:rPr lang="en-US"/>
              <a:pPr/>
              <a:t>11</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37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C9D5C-B9DC-404C-BCEB-5B7443D5770A}" type="slidenum">
              <a:rPr lang="en-US"/>
              <a:pPr/>
              <a:t>12</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560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97D692-55E2-40F2-88D3-06873F87548F}" type="slidenum">
              <a:rPr lang="en-US"/>
              <a:pPr/>
              <a:t>13</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1689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467BE-D946-4C44-97C7-196C914C211D}" type="slidenum">
              <a:rPr lang="en-US"/>
              <a:pPr/>
              <a:t>14</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3098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DF5F1-F8BA-49EF-8EAA-EBCF8865F25F}" type="slidenum">
              <a:rPr lang="en-US"/>
              <a:pPr/>
              <a:t>15</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3709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EEB84-3710-493B-9C85-673DE1CD68B7}" type="slidenum">
              <a:rPr lang="en-US"/>
              <a:pPr/>
              <a:t>16</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50256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4B24C-4CAE-4B19-859D-249B13C752E5}" type="slidenum">
              <a:rPr lang="en-US"/>
              <a:pPr/>
              <a:t>17</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7647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EEB84-3710-493B-9C85-673DE1CD68B7}" type="slidenum">
              <a:rPr lang="en-US"/>
              <a:pPr/>
              <a:t>18</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67558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0DC1A69-64BD-4C4A-AE0C-B2F1E16627D2}" type="slidenum">
              <a:rPr lang="en-US" smtClean="0"/>
              <a:pPr>
                <a:defRPr/>
              </a:pPr>
              <a:t>19</a:t>
            </a:fld>
            <a:endParaRPr lang="en-US"/>
          </a:p>
        </p:txBody>
      </p:sp>
    </p:spTree>
    <p:extLst>
      <p:ext uri="{BB962C8B-B14F-4D97-AF65-F5344CB8AC3E}">
        <p14:creationId xmlns:p14="http://schemas.microsoft.com/office/powerpoint/2010/main" val="209996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A7412E-B3EB-4D59-A9BF-3370A7FD5B2C}" type="slidenum">
              <a:rPr lang="en-US"/>
              <a:pPr/>
              <a:t>2</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2333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DC1A69-64BD-4C4A-AE0C-B2F1E16627D2}" type="slidenum">
              <a:rPr lang="en-US" smtClean="0"/>
              <a:pPr>
                <a:defRPr/>
              </a:pPr>
              <a:t>20</a:t>
            </a:fld>
            <a:endParaRPr lang="en-US"/>
          </a:p>
        </p:txBody>
      </p:sp>
    </p:spTree>
    <p:extLst>
      <p:ext uri="{BB962C8B-B14F-4D97-AF65-F5344CB8AC3E}">
        <p14:creationId xmlns:p14="http://schemas.microsoft.com/office/powerpoint/2010/main" val="697276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DC1A69-64BD-4C4A-AE0C-B2F1E16627D2}" type="slidenum">
              <a:rPr lang="en-US" smtClean="0"/>
              <a:pPr>
                <a:defRPr/>
              </a:pPr>
              <a:t>21</a:t>
            </a:fld>
            <a:endParaRPr lang="en-US"/>
          </a:p>
        </p:txBody>
      </p:sp>
    </p:spTree>
    <p:extLst>
      <p:ext uri="{BB962C8B-B14F-4D97-AF65-F5344CB8AC3E}">
        <p14:creationId xmlns:p14="http://schemas.microsoft.com/office/powerpoint/2010/main" val="132397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0D4DC-05C9-4B0B-90C6-7A011F281AB3}" type="slidenum">
              <a:rPr lang="en-US"/>
              <a:pPr/>
              <a:t>22</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00263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EEB84-3710-493B-9C85-673DE1CD68B7}" type="slidenum">
              <a:rPr lang="en-US"/>
              <a:pPr/>
              <a:t>3</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748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91B98-D26A-4EED-8E2C-EF8D27745D82}" type="slidenum">
              <a:rPr lang="en-US"/>
              <a:pPr/>
              <a:t>4</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576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360FF4-25BF-4198-8853-C641B9915B6A}" type="slidenum">
              <a:rPr lang="en-US"/>
              <a:pPr/>
              <a:t>5</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739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27808-0AFC-4AC5-9EA9-7B96EC5D233B}" type="slidenum">
              <a:rPr lang="en-US"/>
              <a:pPr/>
              <a:t>6</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0951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66D6B9-A03F-4A58-AD10-B4C228827A45}" type="slidenum">
              <a:rPr lang="en-US"/>
              <a:pPr/>
              <a:t>7</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639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163D5-A320-4F8F-ACA4-0CDF623E6929}" type="slidenum">
              <a:rPr lang="en-US"/>
              <a:pPr/>
              <a:t>8</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342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615F7-2D5D-485A-91D4-56F683D3CE39}" type="slidenum">
              <a:rPr lang="en-US"/>
              <a:pPr/>
              <a:t>9</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6226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2009225-61F5-4CF8-A95A-52A34247C6CB}" type="slidenum">
              <a:rPr lang="en-US" smtClean="0"/>
              <a:pPr/>
              <a:t>‹#›</a:t>
            </a:fld>
            <a:endParaRPr 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800" decel="100000"/>
                                        <p:tgtEl>
                                          <p:spTgt spid="9"/>
                                        </p:tgtEl>
                                      </p:cBhvr>
                                    </p:animEffect>
                                    <p:anim calcmode="lin" valueType="num">
                                      <p:cBhvr>
                                        <p:cTn id="8" dur="800" decel="100000" fill="hold"/>
                                        <p:tgtEl>
                                          <p:spTgt spid="9"/>
                                        </p:tgtEl>
                                        <p:attrNameLst>
                                          <p:attrName>style.rotation</p:attrName>
                                        </p:attrNameLst>
                                      </p:cBhvr>
                                      <p:tavLst>
                                        <p:tav tm="0">
                                          <p:val>
                                            <p:fltVal val="-90"/>
                                          </p:val>
                                        </p:tav>
                                        <p:tav tm="100000">
                                          <p:val>
                                            <p:fltVal val="0"/>
                                          </p:val>
                                        </p:tav>
                                      </p:tavLst>
                                    </p:anim>
                                    <p:anim calcmode="lin" valueType="num">
                                      <p:cBhvr>
                                        <p:cTn id="9" dur="800" decel="100000" fill="hold"/>
                                        <p:tgtEl>
                                          <p:spTgt spid="9"/>
                                        </p:tgtEl>
                                        <p:attrNameLst>
                                          <p:attrName>ppt_x</p:attrName>
                                        </p:attrNameLst>
                                      </p:cBhvr>
                                      <p:tavLst>
                                        <p:tav tm="0">
                                          <p:val>
                                            <p:strVal val="#ppt_x+0.4"/>
                                          </p:val>
                                        </p:tav>
                                        <p:tav tm="100000">
                                          <p:val>
                                            <p:strVal val="#ppt_x-0.05"/>
                                          </p:val>
                                        </p:tav>
                                      </p:tavLst>
                                    </p:anim>
                                    <p:anim calcmode="lin" valueType="num">
                                      <p:cBhvr>
                                        <p:cTn id="10" dur="800" decel="100000" fill="hold"/>
                                        <p:tgtEl>
                                          <p:spTgt spid="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animEffect transition="in" filter="fade">
                                      <p:cBhvr>
                                        <p:cTn id="16" dur="1000"/>
                                        <p:tgtEl>
                                          <p:spTgt spid="17">
                                            <p:txEl>
                                              <p:pRg st="0" end="0"/>
                                            </p:txEl>
                                          </p:spTgt>
                                        </p:tgtEl>
                                      </p:cBhvr>
                                    </p:animEffect>
                                    <p:anim calcmode="lin" valueType="num">
                                      <p:cBhvr>
                                        <p:cTn id="1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C06398-5DB2-493C-A6D4-903276B17FE2}" type="slidenum">
              <a:rPr lang="en-US" smtClean="0"/>
              <a:pPr/>
              <a:t>‹#›</a:t>
            </a:fld>
            <a:endParaRPr lang="en-US"/>
          </a:p>
        </p:txBody>
      </p:sp>
    </p:spTree>
  </p:cSld>
  <p:clrMapOvr>
    <a:masterClrMapping/>
  </p:clrMapOvr>
  <p:transition>
    <p:comb/>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516655-6D62-44E6-BD89-BDD9BD7B14AD}" type="slidenum">
              <a:rPr lang="en-US" smtClean="0"/>
              <a:pPr/>
              <a:t>‹#›</a:t>
            </a:fld>
            <a:endParaRPr lang="en-US"/>
          </a:p>
        </p:txBody>
      </p:sp>
    </p:spTree>
  </p:cSld>
  <p:clrMapOvr>
    <a:masterClrMapping/>
  </p:clrMapOvr>
  <p:transition>
    <p:comb/>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3CFB86-9964-4137-ABB0-7C26A63C1D8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comb/>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068658-C833-4B63-9150-39B4EB10D75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mb/>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FDAE34-38F1-4497-95F1-6CB4DB1FBBD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mb/>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142F81E-B70F-4E7E-84FF-EA4426419A9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comb/>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95DFEAA-7D7C-45D1-844C-E9D26559BD2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mb/>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B6F37FE-8093-4664-804C-92C8EB4C0480}" type="slidenum">
              <a:rPr lang="en-US" smtClean="0"/>
              <a:pPr/>
              <a:t>‹#›</a:t>
            </a:fld>
            <a:endParaRPr lang="en-US"/>
          </a:p>
        </p:txBody>
      </p:sp>
    </p:spTree>
  </p:cSld>
  <p:clrMapOvr>
    <a:masterClrMapping/>
  </p:clrMapOvr>
  <p:transition>
    <p:comb/>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603853-7C1F-410A-BE14-6B0613E88CD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comb/>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87D3692-9638-48DA-A4EC-B2D4B911CDB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mb/>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074093B-D0A9-404C-AFD3-47B2813E64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800" decel="100000"/>
                                        <p:tgtEl>
                                          <p:spTgt spid="9"/>
                                        </p:tgtEl>
                                      </p:cBhvr>
                                    </p:animEffect>
                                    <p:anim calcmode="lin" valueType="num">
                                      <p:cBhvr>
                                        <p:cTn id="8" dur="800" decel="100000" fill="hold"/>
                                        <p:tgtEl>
                                          <p:spTgt spid="9"/>
                                        </p:tgtEl>
                                        <p:attrNameLst>
                                          <p:attrName>style.rotation</p:attrName>
                                        </p:attrNameLst>
                                      </p:cBhvr>
                                      <p:tavLst>
                                        <p:tav tm="0">
                                          <p:val>
                                            <p:fltVal val="-90"/>
                                          </p:val>
                                        </p:tav>
                                        <p:tav tm="100000">
                                          <p:val>
                                            <p:fltVal val="0"/>
                                          </p:val>
                                        </p:tav>
                                      </p:tavLst>
                                    </p:anim>
                                    <p:anim calcmode="lin" valueType="num">
                                      <p:cBhvr>
                                        <p:cTn id="9" dur="800" decel="100000" fill="hold"/>
                                        <p:tgtEl>
                                          <p:spTgt spid="9"/>
                                        </p:tgtEl>
                                        <p:attrNameLst>
                                          <p:attrName>ppt_x</p:attrName>
                                        </p:attrNameLst>
                                      </p:cBhvr>
                                      <p:tavLst>
                                        <p:tav tm="0">
                                          <p:val>
                                            <p:strVal val="#ppt_x+0.4"/>
                                          </p:val>
                                        </p:tav>
                                        <p:tav tm="100000">
                                          <p:val>
                                            <p:strVal val="#ppt_x-0.05"/>
                                          </p:val>
                                        </p:tav>
                                      </p:tavLst>
                                    </p:anim>
                                    <p:anim calcmode="lin" valueType="num">
                                      <p:cBhvr>
                                        <p:cTn id="10" dur="800" decel="100000" fill="hold"/>
                                        <p:tgtEl>
                                          <p:spTgt spid="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fade">
                                      <p:cBhvr>
                                        <p:cTn id="17" dur="500"/>
                                        <p:tgtEl>
                                          <p:spTgt spid="30">
                                            <p:txEl>
                                              <p:pRg st="0" end="0"/>
                                            </p:txEl>
                                          </p:spTgt>
                                        </p:tgtEl>
                                      </p:cBhvr>
                                    </p:animEffect>
                                    <p:anim calcmode="lin" valueType="num">
                                      <p:cBhvr>
                                        <p:cTn id="1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Effect transition="in" filter="fade">
                                      <p:cBhvr>
                                        <p:cTn id="24" dur="500"/>
                                        <p:tgtEl>
                                          <p:spTgt spid="30">
                                            <p:txEl>
                                              <p:pRg st="1" end="1"/>
                                            </p:txEl>
                                          </p:spTgt>
                                        </p:tgtEl>
                                      </p:cBhvr>
                                    </p:animEffect>
                                    <p:anim calcmode="lin" valueType="num">
                                      <p:cBhvr>
                                        <p:cTn id="25"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30">
                                            <p:txEl>
                                              <p:pRg st="1" end="1"/>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0">
                                            <p:txEl>
                                              <p:pRg st="2" end="2"/>
                                            </p:txEl>
                                          </p:spTgt>
                                        </p:tgtEl>
                                        <p:attrNameLst>
                                          <p:attrName>style.visibility</p:attrName>
                                        </p:attrNameLst>
                                      </p:cBhvr>
                                      <p:to>
                                        <p:strVal val="visible"/>
                                      </p:to>
                                    </p:set>
                                    <p:animEffect transition="in" filter="fade">
                                      <p:cBhvr>
                                        <p:cTn id="29" dur="500"/>
                                        <p:tgtEl>
                                          <p:spTgt spid="30">
                                            <p:txEl>
                                              <p:pRg st="2" end="2"/>
                                            </p:txEl>
                                          </p:spTgt>
                                        </p:tgtEl>
                                      </p:cBhvr>
                                    </p:animEffect>
                                    <p:anim calcmode="lin" valueType="num">
                                      <p:cBhvr>
                                        <p:cTn id="30"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30">
                                            <p:txEl>
                                              <p:pRg st="2" end="2"/>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0">
                                            <p:txEl>
                                              <p:pRg st="3" end="3"/>
                                            </p:txEl>
                                          </p:spTgt>
                                        </p:tgtEl>
                                        <p:attrNameLst>
                                          <p:attrName>style.visibility</p:attrName>
                                        </p:attrNameLst>
                                      </p:cBhvr>
                                      <p:to>
                                        <p:strVal val="visible"/>
                                      </p:to>
                                    </p:set>
                                    <p:animEffect transition="in" filter="fade">
                                      <p:cBhvr>
                                        <p:cTn id="34" dur="500"/>
                                        <p:tgtEl>
                                          <p:spTgt spid="30">
                                            <p:txEl>
                                              <p:pRg st="3" end="3"/>
                                            </p:txEl>
                                          </p:spTgt>
                                        </p:tgtEl>
                                      </p:cBhvr>
                                    </p:animEffect>
                                    <p:anim calcmode="lin" valueType="num">
                                      <p:cBhvr>
                                        <p:cTn id="35"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6" dur="500" fill="hold"/>
                                        <p:tgtEl>
                                          <p:spTgt spid="30">
                                            <p:txEl>
                                              <p:pRg st="3" end="3"/>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0">
                                            <p:txEl>
                                              <p:pRg st="4" end="4"/>
                                            </p:txEl>
                                          </p:spTgt>
                                        </p:tgtEl>
                                        <p:attrNameLst>
                                          <p:attrName>style.visibility</p:attrName>
                                        </p:attrNameLst>
                                      </p:cBhvr>
                                      <p:to>
                                        <p:strVal val="visible"/>
                                      </p:to>
                                    </p:set>
                                    <p:animEffect transition="in" filter="fade">
                                      <p:cBhvr>
                                        <p:cTn id="39" dur="500"/>
                                        <p:tgtEl>
                                          <p:spTgt spid="30">
                                            <p:txEl>
                                              <p:pRg st="4" end="4"/>
                                            </p:txEl>
                                          </p:spTgt>
                                        </p:tgtEl>
                                      </p:cBhvr>
                                    </p:animEffect>
                                    <p:anim calcmode="lin" valueType="num">
                                      <p:cBhvr>
                                        <p:cTn id="40" dur="5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3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ctrTitle"/>
          </p:nvPr>
        </p:nvSpPr>
        <p:spPr/>
        <p:txBody>
          <a:bodyPr>
            <a:normAutofit fontScale="90000"/>
          </a:bodyPr>
          <a:lstStyle/>
          <a:p>
            <a:r>
              <a:rPr lang="en-US" sz="4800">
                <a:latin typeface="Univers" pitchFamily="34" charset="0"/>
              </a:rPr>
              <a:t>LINEAR PROGRAMMING SENSITIVITY and INTERPRETATION</a:t>
            </a:r>
            <a:endParaRPr lang="en-US" sz="4800"/>
          </a:p>
        </p:txBody>
      </p:sp>
      <p:sp>
        <p:nvSpPr>
          <p:cNvPr id="31749" name="Rectangle 5"/>
          <p:cNvSpPr>
            <a:spLocks noGrp="1" noChangeArrowheads="1"/>
          </p:cNvSpPr>
          <p:nvPr>
            <p:ph type="subTitle" idx="1"/>
          </p:nvPr>
        </p:nvSpPr>
        <p:spPr/>
        <p:txBody>
          <a:bodyPr>
            <a:normAutofit fontScale="62500" lnSpcReduction="20000"/>
          </a:bodyPr>
          <a:lstStyle/>
          <a:p>
            <a:pPr>
              <a:lnSpc>
                <a:spcPct val="80000"/>
              </a:lnSpc>
            </a:pPr>
            <a:r>
              <a:rPr lang="en-US" sz="2000" dirty="0"/>
              <a:t>Chapter 8 of </a:t>
            </a:r>
            <a:r>
              <a:rPr lang="en-US" sz="2000" i="1" dirty="0"/>
              <a:t>Quantitative Methods for Business</a:t>
            </a:r>
            <a:r>
              <a:rPr lang="en-US" sz="2000" dirty="0"/>
              <a:t> by Anderson, Sweeney and Williams</a:t>
            </a:r>
          </a:p>
          <a:p>
            <a:pPr>
              <a:lnSpc>
                <a:spcPct val="80000"/>
              </a:lnSpc>
            </a:pPr>
            <a:r>
              <a:rPr lang="en-US" sz="2000" dirty="0"/>
              <a:t>Read sections 8.1, 8.2 8.3, 8.4 (omitting “Simultaneous Changes”), 8.5, and appendix 8.1</a:t>
            </a:r>
          </a:p>
          <a:p>
            <a:pPr>
              <a:lnSpc>
                <a:spcPct val="80000"/>
              </a:lnSpc>
            </a:pPr>
            <a:r>
              <a:rPr lang="en-US" sz="2000" dirty="0"/>
              <a:t>Chapter 9</a:t>
            </a:r>
          </a:p>
          <a:p>
            <a:pPr>
              <a:lnSpc>
                <a:spcPct val="80000"/>
              </a:lnSpc>
            </a:pPr>
            <a:r>
              <a:rPr lang="en-US" sz="2000" dirty="0"/>
              <a:t>Read 9.1, 9.2, 9.3, and appendix 9.1</a:t>
            </a:r>
          </a:p>
          <a:p>
            <a:pPr>
              <a:lnSpc>
                <a:spcPct val="80000"/>
              </a:lnSpc>
            </a:pPr>
            <a:r>
              <a:rPr lang="en-US" sz="2000" dirty="0"/>
              <a:t>Chapter 10</a:t>
            </a:r>
          </a:p>
          <a:p>
            <a:pPr>
              <a:lnSpc>
                <a:spcPct val="80000"/>
              </a:lnSpc>
            </a:pPr>
            <a:r>
              <a:rPr lang="en-US" sz="2000"/>
              <a:t>Read 10.1 and 10.2</a:t>
            </a:r>
            <a:endParaRPr lang="en-US" sz="2000" dirty="0"/>
          </a:p>
        </p:txBody>
      </p:sp>
    </p:spTree>
  </p:cSld>
  <p:clrMapOvr>
    <a:masterClrMapping/>
  </p:clrMapOvr>
  <p:transition>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a:lstStyle/>
          <a:p>
            <a:r>
              <a:rPr lang="en-US" dirty="0" smtClean="0"/>
              <a:t>Before the next class, you should complete the following homework problems in chapter </a:t>
            </a:r>
            <a:r>
              <a:rPr lang="en-US" dirty="0" smtClean="0">
                <a:latin typeface="Univers" pitchFamily="34" charset="0"/>
              </a:rPr>
              <a:t>8</a:t>
            </a:r>
          </a:p>
          <a:p>
            <a:pPr lvl="2"/>
            <a:r>
              <a:rPr lang="en-US" dirty="0" smtClean="0">
                <a:latin typeface="Univers" pitchFamily="34" charset="0"/>
              </a:rPr>
              <a:t>#8a and #8b, #20c</a:t>
            </a:r>
          </a:p>
          <a:p>
            <a:r>
              <a:rPr lang="en-US" sz="2400" dirty="0" smtClean="0">
                <a:latin typeface="Univers" pitchFamily="34" charset="0"/>
              </a:rPr>
              <a:t>Be sure to solve the Chapter 8 problems </a:t>
            </a:r>
            <a:r>
              <a:rPr lang="en-US" sz="2400" u="sng" dirty="0" smtClean="0">
                <a:latin typeface="Univers" pitchFamily="34" charset="0"/>
              </a:rPr>
              <a:t>using Excel</a:t>
            </a:r>
            <a:r>
              <a:rPr lang="en-US" sz="2400" dirty="0" smtClean="0">
                <a:latin typeface="Univers" pitchFamily="34" charset="0"/>
              </a:rPr>
              <a:t> and answer the questions </a:t>
            </a:r>
            <a:r>
              <a:rPr lang="en-US" sz="2400" u="sng" dirty="0" smtClean="0">
                <a:latin typeface="Univers" pitchFamily="34" charset="0"/>
              </a:rPr>
              <a:t>using your Excel reports</a:t>
            </a:r>
            <a:endParaRPr lang="en-US" sz="2400" u="sng" dirty="0">
              <a:latin typeface="Univers" pitchFamily="34" charset="0"/>
            </a:endParaRPr>
          </a:p>
        </p:txBody>
      </p:sp>
      <p:sp>
        <p:nvSpPr>
          <p:cNvPr id="70658" name="Rectangle 2"/>
          <p:cNvSpPr>
            <a:spLocks noGrp="1" noChangeArrowheads="1"/>
          </p:cNvSpPr>
          <p:nvPr>
            <p:ph type="title"/>
          </p:nvPr>
        </p:nvSpPr>
        <p:spPr/>
        <p:txBody>
          <a:bodyPr/>
          <a:lstStyle/>
          <a:p>
            <a:r>
              <a:rPr lang="en-US" dirty="0" smtClean="0"/>
              <a:t>Homework status 	</a:t>
            </a:r>
            <a:endParaRPr lang="en-US" dirty="0"/>
          </a:p>
        </p:txBody>
      </p:sp>
    </p:spTree>
  </p:cSld>
  <p:clrMapOvr>
    <a:masterClrMapping/>
  </p:clrMapOvr>
  <p:transition>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a:xfrm>
            <a:off x="457200" y="1676400"/>
            <a:ext cx="8229600" cy="4525963"/>
          </a:xfrm>
        </p:spPr>
        <p:txBody>
          <a:bodyPr/>
          <a:lstStyle/>
          <a:p>
            <a:r>
              <a:rPr lang="en-US" sz="2800" dirty="0"/>
              <a:t>What about the “</a:t>
            </a:r>
            <a:r>
              <a:rPr lang="en-US" sz="2800" dirty="0">
                <a:solidFill>
                  <a:schemeClr val="hlink"/>
                </a:solidFill>
              </a:rPr>
              <a:t>Reduced Cost</a:t>
            </a:r>
            <a:r>
              <a:rPr lang="en-US" sz="2800" dirty="0"/>
              <a:t>” column?</a:t>
            </a:r>
          </a:p>
          <a:p>
            <a:r>
              <a:rPr lang="en-US" sz="2800" u="sng" dirty="0"/>
              <a:t>For decision variables with optimal value = 0</a:t>
            </a:r>
            <a:r>
              <a:rPr lang="en-US" sz="2800" dirty="0"/>
              <a:t>, the reduced cost tells:</a:t>
            </a:r>
          </a:p>
          <a:p>
            <a:pPr lvl="1">
              <a:buClr>
                <a:schemeClr val="hlink"/>
              </a:buClr>
              <a:buFontTx/>
              <a:buChar char="•"/>
            </a:pPr>
            <a:r>
              <a:rPr lang="en-US" sz="2400" dirty="0"/>
              <a:t>How much </a:t>
            </a:r>
            <a:r>
              <a:rPr lang="en-US" sz="2400" u="sng" dirty="0"/>
              <a:t>better</a:t>
            </a:r>
            <a:r>
              <a:rPr lang="en-US" sz="2400" dirty="0"/>
              <a:t> (in this problem that’s “more profitable”) the objective coefficient would need to be in order for the variable to take a positive value in the optimal solution.  (In this class we’ll </a:t>
            </a:r>
            <a:r>
              <a:rPr lang="en-US" sz="2400" u="sng" dirty="0"/>
              <a:t>ignore the sign of the reduced cost</a:t>
            </a:r>
            <a:r>
              <a:rPr lang="en-US" sz="2400" dirty="0"/>
              <a:t>)</a:t>
            </a:r>
          </a:p>
        </p:txBody>
      </p:sp>
      <p:sp>
        <p:nvSpPr>
          <p:cNvPr id="160770" name="Rectangle 2"/>
          <p:cNvSpPr>
            <a:spLocks noGrp="1" noChangeArrowheads="1"/>
          </p:cNvSpPr>
          <p:nvPr>
            <p:ph type="title"/>
          </p:nvPr>
        </p:nvSpPr>
        <p:spPr>
          <a:xfrm>
            <a:off x="457200" y="274638"/>
            <a:ext cx="7086600" cy="1143000"/>
          </a:xfrm>
        </p:spPr>
        <p:txBody>
          <a:bodyPr>
            <a:normAutofit fontScale="90000"/>
          </a:bodyPr>
          <a:lstStyle/>
          <a:p>
            <a:r>
              <a:rPr lang="en-US" sz="4000" dirty="0"/>
              <a:t>OBJECTIVE FUNCTION CHANGES--reduced </a:t>
            </a:r>
            <a:r>
              <a:rPr lang="en-US" sz="4000" dirty="0" smtClean="0"/>
              <a:t>cost (top half of report)</a:t>
            </a:r>
            <a:endParaRPr lang="en-US" dirty="0"/>
          </a:p>
        </p:txBody>
      </p:sp>
    </p:spTree>
  </p:cSld>
  <p:clrMapOvr>
    <a:masterClrMapping/>
  </p:clrMapOvr>
  <p:transition>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a:xfrm>
            <a:off x="457200" y="1828800"/>
            <a:ext cx="8229600" cy="4525963"/>
          </a:xfrm>
        </p:spPr>
        <p:txBody>
          <a:bodyPr/>
          <a:lstStyle/>
          <a:p>
            <a:r>
              <a:rPr lang="en-US" sz="2800" u="sng" dirty="0"/>
              <a:t>For decision variables with upper bounds, and optimal value = upper bound</a:t>
            </a:r>
            <a:r>
              <a:rPr lang="en-US" sz="2800" dirty="0"/>
              <a:t>, the reduced cost tells </a:t>
            </a:r>
          </a:p>
          <a:p>
            <a:pPr lvl="1">
              <a:buClr>
                <a:schemeClr val="hlink"/>
              </a:buClr>
              <a:buFontTx/>
              <a:buChar char="•"/>
            </a:pPr>
            <a:r>
              <a:rPr lang="en-US" sz="2400" dirty="0"/>
              <a:t>How much </a:t>
            </a:r>
            <a:r>
              <a:rPr lang="en-US" sz="2400" u="sng" dirty="0"/>
              <a:t>worse</a:t>
            </a:r>
            <a:r>
              <a:rPr lang="en-US" sz="2400" dirty="0"/>
              <a:t> (</a:t>
            </a:r>
            <a:r>
              <a:rPr lang="en-US" sz="2400" b="1" dirty="0"/>
              <a:t>less </a:t>
            </a:r>
            <a:r>
              <a:rPr lang="en-US" sz="2400" dirty="0"/>
              <a:t>profitable in this problem) the objective coefficient would need to be in order for the variable to take a lower value at optimality.</a:t>
            </a:r>
          </a:p>
        </p:txBody>
      </p:sp>
      <p:sp>
        <p:nvSpPr>
          <p:cNvPr id="162818" name="Rectangle 2"/>
          <p:cNvSpPr>
            <a:spLocks noGrp="1" noChangeArrowheads="1"/>
          </p:cNvSpPr>
          <p:nvPr>
            <p:ph type="title"/>
          </p:nvPr>
        </p:nvSpPr>
        <p:spPr>
          <a:xfrm>
            <a:off x="457200" y="274638"/>
            <a:ext cx="7086600" cy="1143000"/>
          </a:xfrm>
        </p:spPr>
        <p:txBody>
          <a:bodyPr>
            <a:normAutofit fontScale="90000"/>
          </a:bodyPr>
          <a:lstStyle/>
          <a:p>
            <a:r>
              <a:rPr lang="en-US" sz="4000" dirty="0" smtClean="0"/>
              <a:t>OBJECTIVE FUNCTION CHANGES--reduced cost (top half of report)</a:t>
            </a:r>
            <a:endParaRPr lang="en-US" dirty="0"/>
          </a:p>
        </p:txBody>
      </p:sp>
    </p:spTree>
  </p:cSld>
  <p:clrMapOvr>
    <a:masterClrMapping/>
  </p:clrMapOvr>
  <p:transition>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a:xfrm>
            <a:off x="457200" y="1828800"/>
            <a:ext cx="8229600" cy="4005072"/>
          </a:xfrm>
        </p:spPr>
        <p:txBody>
          <a:bodyPr/>
          <a:lstStyle/>
          <a:p>
            <a:r>
              <a:rPr lang="en-US" dirty="0">
                <a:latin typeface="Univers" pitchFamily="34" charset="0"/>
              </a:rPr>
              <a:t>Observe (on graph) that changing the RHS of a constraint </a:t>
            </a:r>
            <a:r>
              <a:rPr lang="en-US" b="1" u="sng" dirty="0">
                <a:latin typeface="Univers" pitchFamily="34" charset="0"/>
              </a:rPr>
              <a:t>may change the feasible region</a:t>
            </a:r>
            <a:endParaRPr lang="en-US" u="sng" dirty="0">
              <a:latin typeface="Univers" pitchFamily="34" charset="0"/>
            </a:endParaRPr>
          </a:p>
        </p:txBody>
      </p:sp>
      <p:sp>
        <p:nvSpPr>
          <p:cNvPr id="165892" name="Rectangle 4"/>
          <p:cNvSpPr>
            <a:spLocks noChangeArrowheads="1"/>
          </p:cNvSpPr>
          <p:nvPr/>
        </p:nvSpPr>
        <p:spPr bwMode="auto">
          <a:xfrm>
            <a:off x="228600" y="228600"/>
            <a:ext cx="7772400" cy="1384300"/>
          </a:xfrm>
          <a:prstGeom prst="rect">
            <a:avLst/>
          </a:prstGeom>
          <a:noFill/>
          <a:ln w="9525">
            <a:noFill/>
            <a:miter lim="800000"/>
            <a:headEnd/>
            <a:tailEnd/>
          </a:ln>
          <a:effectLst/>
        </p:spPr>
        <p:txBody>
          <a:bodyPr anchor="ctr"/>
          <a:lstStyle/>
          <a:p>
            <a:pPr eaLnBrk="1" hangingPunct="1"/>
            <a:r>
              <a:rPr lang="en-US" sz="4400" dirty="0" smtClean="0">
                <a:solidFill>
                  <a:schemeClr val="tx2"/>
                </a:solidFill>
                <a:effectLst>
                  <a:outerShdw blurRad="38100" dist="38100" dir="2700000" algn="tl">
                    <a:srgbClr val="000000">
                      <a:alpha val="43137"/>
                    </a:srgbClr>
                  </a:outerShdw>
                </a:effectLst>
              </a:rPr>
              <a:t>RHS CHANGES</a:t>
            </a:r>
            <a:r>
              <a:rPr lang="en-US" sz="3600" dirty="0" smtClean="0">
                <a:solidFill>
                  <a:schemeClr val="tx2"/>
                </a:solidFill>
                <a:effectLst>
                  <a:outerShdw blurRad="38100" dist="38100" dir="2700000" algn="tl">
                    <a:srgbClr val="000000">
                      <a:alpha val="43137"/>
                    </a:srgbClr>
                  </a:outerShdw>
                </a:effectLst>
              </a:rPr>
              <a:t>—”range of feasibility” (bottom half of report)</a:t>
            </a:r>
            <a:endParaRPr lang="en-US" sz="3600" u="sng" dirty="0">
              <a:solidFill>
                <a:schemeClr val="tx2"/>
              </a:solidFill>
              <a:effectLst>
                <a:outerShdw blurRad="38100" dist="38100" dir="2700000" algn="tl">
                  <a:srgbClr val="000000">
                    <a:alpha val="43137"/>
                  </a:srgbClr>
                </a:outerShdw>
              </a:effectLst>
            </a:endParaRPr>
          </a:p>
        </p:txBody>
      </p:sp>
    </p:spTree>
  </p:cSld>
  <p:clrMapOvr>
    <a:masterClrMapping/>
  </p:clrMapOvr>
  <p:transition>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a:xfrm>
            <a:off x="457200" y="2057400"/>
            <a:ext cx="8229600" cy="4081272"/>
          </a:xfrm>
        </p:spPr>
        <p:txBody>
          <a:bodyPr/>
          <a:lstStyle/>
          <a:p>
            <a:r>
              <a:rPr lang="en-US" dirty="0">
                <a:latin typeface="Univers" pitchFamily="34" charset="0"/>
              </a:rPr>
              <a:t>Consider the Excel Sensitivity Report</a:t>
            </a:r>
          </a:p>
          <a:p>
            <a:pPr lvl="1">
              <a:buClr>
                <a:schemeClr val="hlink"/>
              </a:buClr>
              <a:buFontTx/>
              <a:buChar char="•"/>
            </a:pPr>
            <a:r>
              <a:rPr lang="en-US" dirty="0">
                <a:latin typeface="Univers" pitchFamily="34" charset="0"/>
              </a:rPr>
              <a:t>Is the change in the “allowable” range?</a:t>
            </a:r>
          </a:p>
          <a:p>
            <a:pPr lvl="2"/>
            <a:r>
              <a:rPr lang="en-US" dirty="0">
                <a:latin typeface="Univers" pitchFamily="34" charset="0"/>
              </a:rPr>
              <a:t>If yes, the “shadow price” times the amount of the change tell the change in Z* (the optimal objective value)</a:t>
            </a:r>
          </a:p>
          <a:p>
            <a:pPr lvl="2"/>
            <a:endParaRPr lang="en-US" dirty="0">
              <a:latin typeface="Univers" pitchFamily="34" charset="0"/>
            </a:endParaRPr>
          </a:p>
          <a:p>
            <a:pPr lvl="2"/>
            <a:r>
              <a:rPr lang="en-US" dirty="0">
                <a:latin typeface="Univers" pitchFamily="34" charset="0"/>
              </a:rPr>
              <a:t>If no, we must resolve the problem </a:t>
            </a:r>
            <a:endParaRPr lang="en-US" b="1" u="sng" dirty="0">
              <a:latin typeface="Univers" pitchFamily="34" charset="0"/>
            </a:endParaRPr>
          </a:p>
        </p:txBody>
      </p:sp>
      <p:sp>
        <p:nvSpPr>
          <p:cNvPr id="166919" name="Rectangle 7"/>
          <p:cNvSpPr>
            <a:spLocks noChangeArrowheads="1"/>
          </p:cNvSpPr>
          <p:nvPr/>
        </p:nvSpPr>
        <p:spPr bwMode="auto">
          <a:xfrm>
            <a:off x="228600" y="228600"/>
            <a:ext cx="7620000" cy="1384300"/>
          </a:xfrm>
          <a:prstGeom prst="rect">
            <a:avLst/>
          </a:prstGeom>
          <a:noFill/>
          <a:ln w="9525">
            <a:noFill/>
            <a:miter lim="800000"/>
            <a:headEnd/>
            <a:tailEnd/>
          </a:ln>
          <a:effectLst/>
        </p:spPr>
        <p:txBody>
          <a:bodyPr anchor="ctr"/>
          <a:lstStyle/>
          <a:p>
            <a:pPr eaLnBrk="1" hangingPunct="1"/>
            <a:r>
              <a:rPr lang="en-US" sz="4400" dirty="0" smtClean="0">
                <a:solidFill>
                  <a:schemeClr val="tx2"/>
                </a:solidFill>
                <a:effectLst>
                  <a:outerShdw blurRad="38100" dist="38100" dir="2700000" algn="tl">
                    <a:srgbClr val="000000">
                      <a:alpha val="43137"/>
                    </a:srgbClr>
                  </a:outerShdw>
                </a:effectLst>
              </a:rPr>
              <a:t>RHS CHANGES</a:t>
            </a:r>
            <a:r>
              <a:rPr lang="en-US" sz="3600" dirty="0" smtClean="0">
                <a:solidFill>
                  <a:schemeClr val="tx2"/>
                </a:solidFill>
                <a:effectLst>
                  <a:outerShdw blurRad="38100" dist="38100" dir="2700000" algn="tl">
                    <a:srgbClr val="000000">
                      <a:alpha val="43137"/>
                    </a:srgbClr>
                  </a:outerShdw>
                </a:effectLst>
              </a:rPr>
              <a:t>—”range of feasibility” (bottom half of report)</a:t>
            </a:r>
            <a:endParaRPr lang="en-US" sz="3600" u="sng" dirty="0">
              <a:solidFill>
                <a:schemeClr val="tx2"/>
              </a:solidFill>
              <a:effectLst>
                <a:outerShdw blurRad="38100" dist="38100" dir="2700000" algn="tl">
                  <a:srgbClr val="000000">
                    <a:alpha val="43137"/>
                  </a:srgbClr>
                </a:outerShdw>
              </a:effectLst>
            </a:endParaRPr>
          </a:p>
        </p:txBody>
      </p:sp>
    </p:spTree>
  </p:cSld>
  <p:clrMapOvr>
    <a:masterClrMapping/>
  </p:clrMapOvr>
  <p:transition>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a:xfrm>
            <a:off x="457200" y="1905000"/>
            <a:ext cx="8229600" cy="4005072"/>
          </a:xfrm>
        </p:spPr>
        <p:txBody>
          <a:bodyPr/>
          <a:lstStyle/>
          <a:p>
            <a:r>
              <a:rPr lang="en-US" u="sng" dirty="0">
                <a:solidFill>
                  <a:schemeClr val="hlink"/>
                </a:solidFill>
                <a:latin typeface="Univers" pitchFamily="34" charset="0"/>
              </a:rPr>
              <a:t>Shadow price</a:t>
            </a:r>
            <a:r>
              <a:rPr lang="en-US" dirty="0">
                <a:latin typeface="Univers" pitchFamily="34" charset="0"/>
              </a:rPr>
              <a:t> for a constraint is the change in Z* for each unit increase in its </a:t>
            </a:r>
            <a:r>
              <a:rPr lang="en-US" dirty="0" smtClean="0">
                <a:latin typeface="Univers" pitchFamily="34" charset="0"/>
              </a:rPr>
              <a:t>RHS (i.e. the marginal value of one additional unit of the resource).</a:t>
            </a:r>
            <a:endParaRPr lang="en-US" dirty="0">
              <a:latin typeface="Univers" pitchFamily="34" charset="0"/>
            </a:endParaRPr>
          </a:p>
          <a:p>
            <a:pPr lvl="1"/>
            <a:r>
              <a:rPr lang="en-US" dirty="0">
                <a:latin typeface="Univers" pitchFamily="34" charset="0"/>
              </a:rPr>
              <a:t>(the sign </a:t>
            </a:r>
            <a:r>
              <a:rPr lang="en-US" u="sng" dirty="0">
                <a:latin typeface="Univers" pitchFamily="34" charset="0"/>
              </a:rPr>
              <a:t>does</a:t>
            </a:r>
            <a:r>
              <a:rPr lang="en-US" dirty="0">
                <a:latin typeface="Univers" pitchFamily="34" charset="0"/>
              </a:rPr>
              <a:t> matter here)</a:t>
            </a:r>
          </a:p>
        </p:txBody>
      </p:sp>
      <p:sp>
        <p:nvSpPr>
          <p:cNvPr id="167941" name="Rectangle 5"/>
          <p:cNvSpPr>
            <a:spLocks noChangeArrowheads="1"/>
          </p:cNvSpPr>
          <p:nvPr/>
        </p:nvSpPr>
        <p:spPr bwMode="auto">
          <a:xfrm>
            <a:off x="228600" y="228600"/>
            <a:ext cx="7848600" cy="1384300"/>
          </a:xfrm>
          <a:prstGeom prst="rect">
            <a:avLst/>
          </a:prstGeom>
          <a:noFill/>
          <a:ln w="9525">
            <a:noFill/>
            <a:miter lim="800000"/>
            <a:headEnd/>
            <a:tailEnd/>
          </a:ln>
          <a:effectLst/>
        </p:spPr>
        <p:txBody>
          <a:bodyPr anchor="ctr"/>
          <a:lstStyle/>
          <a:p>
            <a:pPr eaLnBrk="1" hangingPunct="1"/>
            <a:r>
              <a:rPr lang="en-US" sz="4400" dirty="0">
                <a:solidFill>
                  <a:schemeClr val="tx2"/>
                </a:solidFill>
                <a:effectLst>
                  <a:outerShdw blurRad="38100" dist="38100" dir="2700000" algn="tl">
                    <a:srgbClr val="000000"/>
                  </a:outerShdw>
                </a:effectLst>
              </a:rPr>
              <a:t>RHS CHANGES</a:t>
            </a:r>
            <a:r>
              <a:rPr lang="en-US" sz="3600" dirty="0">
                <a:solidFill>
                  <a:schemeClr val="tx2"/>
                </a:solidFill>
                <a:effectLst>
                  <a:outerShdw blurRad="38100" dist="38100" dir="2700000" algn="tl">
                    <a:srgbClr val="000000"/>
                  </a:outerShdw>
                </a:effectLst>
              </a:rPr>
              <a:t>—”range of feasibility</a:t>
            </a:r>
            <a:r>
              <a:rPr lang="en-US" sz="3600" dirty="0" smtClean="0">
                <a:solidFill>
                  <a:schemeClr val="tx2"/>
                </a:solidFill>
                <a:effectLst>
                  <a:outerShdw blurRad="38100" dist="38100" dir="2700000" algn="tl">
                    <a:srgbClr val="000000"/>
                  </a:outerShdw>
                </a:effectLst>
              </a:rPr>
              <a:t>” (bottom half of report)</a:t>
            </a:r>
            <a:endParaRPr lang="en-US" sz="3600" u="sng" dirty="0">
              <a:solidFill>
                <a:schemeClr val="tx2"/>
              </a:solidFill>
              <a:effectLst>
                <a:outerShdw blurRad="38100" dist="38100" dir="2700000" algn="tl">
                  <a:srgbClr val="000000"/>
                </a:outerShdw>
              </a:effectLst>
            </a:endParaRPr>
          </a:p>
        </p:txBody>
      </p:sp>
    </p:spTree>
  </p:cSld>
  <p:clrMapOvr>
    <a:masterClrMapping/>
  </p:clrMapOvr>
  <p:transition>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a:lstStyle/>
          <a:p>
            <a:r>
              <a:rPr lang="en-US" dirty="0" smtClean="0"/>
              <a:t>Before the next class, you should complete the following homework problems in chapter </a:t>
            </a:r>
            <a:r>
              <a:rPr lang="en-US" dirty="0" smtClean="0">
                <a:latin typeface="Univers" pitchFamily="34" charset="0"/>
              </a:rPr>
              <a:t>8</a:t>
            </a:r>
          </a:p>
          <a:p>
            <a:pPr lvl="2"/>
            <a:r>
              <a:rPr lang="en-US" dirty="0" smtClean="0">
                <a:latin typeface="Univers" pitchFamily="34" charset="0"/>
              </a:rPr>
              <a:t>#5d, #6d, #7d, #8c, #20d</a:t>
            </a:r>
          </a:p>
          <a:p>
            <a:r>
              <a:rPr lang="en-US" sz="2400" dirty="0" smtClean="0">
                <a:latin typeface="Univers" pitchFamily="34" charset="0"/>
              </a:rPr>
              <a:t>Be sure to solve the Chapter 8 problems </a:t>
            </a:r>
            <a:r>
              <a:rPr lang="en-US" sz="2400" u="sng" dirty="0" smtClean="0">
                <a:latin typeface="Univers" pitchFamily="34" charset="0"/>
              </a:rPr>
              <a:t>using Excel</a:t>
            </a:r>
            <a:r>
              <a:rPr lang="en-US" sz="2400" dirty="0" smtClean="0">
                <a:latin typeface="Univers" pitchFamily="34" charset="0"/>
              </a:rPr>
              <a:t> and answer the questions </a:t>
            </a:r>
            <a:r>
              <a:rPr lang="en-US" sz="2400" u="sng" dirty="0" smtClean="0">
                <a:latin typeface="Univers" pitchFamily="34" charset="0"/>
              </a:rPr>
              <a:t>using your Excel reports</a:t>
            </a:r>
            <a:endParaRPr lang="en-US" sz="2400" u="sng" dirty="0">
              <a:latin typeface="Univers" pitchFamily="34" charset="0"/>
            </a:endParaRPr>
          </a:p>
        </p:txBody>
      </p:sp>
      <p:sp>
        <p:nvSpPr>
          <p:cNvPr id="70658" name="Rectangle 2"/>
          <p:cNvSpPr>
            <a:spLocks noGrp="1" noChangeArrowheads="1"/>
          </p:cNvSpPr>
          <p:nvPr>
            <p:ph type="title"/>
          </p:nvPr>
        </p:nvSpPr>
        <p:spPr/>
        <p:txBody>
          <a:bodyPr/>
          <a:lstStyle/>
          <a:p>
            <a:r>
              <a:rPr lang="en-US" dirty="0" smtClean="0"/>
              <a:t>Homework status 	</a:t>
            </a:r>
            <a:endParaRPr lang="en-US" dirty="0"/>
          </a:p>
        </p:txBody>
      </p:sp>
    </p:spTree>
  </p:cSld>
  <p:clrMapOvr>
    <a:masterClrMapping/>
  </p:clrMapOvr>
  <p:transition>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Grp="1" noChangeArrowheads="1"/>
          </p:cNvSpPr>
          <p:nvPr>
            <p:ph idx="1"/>
          </p:nvPr>
        </p:nvSpPr>
        <p:spPr/>
        <p:txBody>
          <a:bodyPr/>
          <a:lstStyle/>
          <a:p>
            <a:r>
              <a:rPr lang="en-US" dirty="0" smtClean="0"/>
              <a:t>Chapters 9 and 10 </a:t>
            </a:r>
            <a:r>
              <a:rPr lang="en-US" dirty="0"/>
              <a:t>– read several examples </a:t>
            </a:r>
            <a:r>
              <a:rPr lang="en-US" dirty="0" smtClean="0"/>
              <a:t>to </a:t>
            </a:r>
            <a:r>
              <a:rPr lang="en-US" dirty="0"/>
              <a:t>get comfortable with the process of </a:t>
            </a:r>
            <a:r>
              <a:rPr lang="en-US" dirty="0" smtClean="0"/>
              <a:t>formulating.</a:t>
            </a:r>
          </a:p>
          <a:p>
            <a:r>
              <a:rPr lang="en-US" dirty="0" smtClean="0"/>
              <a:t>Here are some useful examples in </a:t>
            </a:r>
            <a:r>
              <a:rPr lang="en-US" dirty="0" smtClean="0"/>
              <a:t>Chapter 9:</a:t>
            </a:r>
            <a:endParaRPr lang="en-US" dirty="0" smtClean="0"/>
          </a:p>
          <a:p>
            <a:pPr lvl="2" eaLnBrk="1" hangingPunct="1">
              <a:lnSpc>
                <a:spcPct val="80000"/>
              </a:lnSpc>
              <a:defRPr/>
            </a:pPr>
            <a:r>
              <a:rPr lang="en-US" sz="2000" dirty="0" smtClean="0"/>
              <a:t>Media Selection (p. 359)</a:t>
            </a:r>
          </a:p>
          <a:p>
            <a:pPr lvl="2" eaLnBrk="1" hangingPunct="1">
              <a:lnSpc>
                <a:spcPct val="80000"/>
              </a:lnSpc>
              <a:defRPr/>
            </a:pPr>
            <a:r>
              <a:rPr lang="en-US" sz="2000" dirty="0" smtClean="0"/>
              <a:t>Market Research (p. 362)</a:t>
            </a:r>
          </a:p>
          <a:p>
            <a:pPr lvl="2" eaLnBrk="1" hangingPunct="1">
              <a:lnSpc>
                <a:spcPct val="80000"/>
              </a:lnSpc>
              <a:defRPr/>
            </a:pPr>
            <a:r>
              <a:rPr lang="en-US" sz="2000" dirty="0" smtClean="0"/>
              <a:t>Portfolio Selection (p. 365)</a:t>
            </a:r>
          </a:p>
          <a:p>
            <a:pPr lvl="2" eaLnBrk="1" hangingPunct="1">
              <a:lnSpc>
                <a:spcPct val="80000"/>
              </a:lnSpc>
              <a:defRPr/>
            </a:pPr>
            <a:r>
              <a:rPr lang="en-US" sz="2000" dirty="0" smtClean="0"/>
              <a:t>Make-or-Buy Decision (p. 372)</a:t>
            </a:r>
          </a:p>
          <a:p>
            <a:pPr lvl="2" eaLnBrk="1" hangingPunct="1">
              <a:lnSpc>
                <a:spcPct val="80000"/>
              </a:lnSpc>
              <a:defRPr/>
            </a:pPr>
            <a:r>
              <a:rPr lang="en-US" sz="2000" dirty="0" smtClean="0"/>
              <a:t>Blending Problems (p. 388)</a:t>
            </a:r>
            <a:endParaRPr lang="en-US" sz="2800" dirty="0" smtClean="0">
              <a:cs typeface="Tahoma" pitchFamily="34" charset="0"/>
            </a:endParaRPr>
          </a:p>
          <a:p>
            <a:pPr lvl="1"/>
            <a:endParaRPr lang="en-US" dirty="0"/>
          </a:p>
          <a:p>
            <a:pPr lvl="1">
              <a:buFont typeface="Tahoma" pitchFamily="34" charset="0"/>
              <a:buNone/>
            </a:pPr>
            <a:endParaRPr lang="en-US" dirty="0"/>
          </a:p>
        </p:txBody>
      </p:sp>
      <p:sp>
        <p:nvSpPr>
          <p:cNvPr id="173058" name="Rectangle 2"/>
          <p:cNvSpPr>
            <a:spLocks noGrp="1" noChangeArrowheads="1"/>
          </p:cNvSpPr>
          <p:nvPr>
            <p:ph type="title"/>
          </p:nvPr>
        </p:nvSpPr>
        <p:spPr/>
        <p:txBody>
          <a:bodyPr/>
          <a:lstStyle/>
          <a:p>
            <a:r>
              <a:rPr lang="en-US" sz="6000" baseline="-25000"/>
              <a:t>Formulation</a:t>
            </a:r>
          </a:p>
        </p:txBody>
      </p:sp>
    </p:spTree>
  </p:cSld>
  <p:clrMapOvr>
    <a:masterClrMapping/>
  </p:clrMapOvr>
  <p:transition>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a:lstStyle/>
          <a:p>
            <a:r>
              <a:rPr lang="en-US" dirty="0" smtClean="0">
                <a:latin typeface="Univers" pitchFamily="34" charset="0"/>
              </a:rPr>
              <a:t>Formulate, solve using Excel, and answer the questions in these problems</a:t>
            </a:r>
          </a:p>
          <a:p>
            <a:pPr lvl="1"/>
            <a:r>
              <a:rPr lang="en-US" dirty="0" smtClean="0"/>
              <a:t>Chapter 9: </a:t>
            </a:r>
          </a:p>
          <a:p>
            <a:pPr marL="742950" lvl="2" indent="-342900">
              <a:buNone/>
            </a:pPr>
            <a:r>
              <a:rPr lang="en-US" sz="2800" dirty="0" smtClean="0"/>
              <a:t>	#1, #3, #8, #15</a:t>
            </a:r>
          </a:p>
          <a:p>
            <a:pPr lvl="1"/>
            <a:r>
              <a:rPr lang="en-US" dirty="0" smtClean="0"/>
              <a:t>Chapter 10:</a:t>
            </a:r>
          </a:p>
          <a:p>
            <a:pPr lvl="1">
              <a:buNone/>
            </a:pPr>
            <a:r>
              <a:rPr lang="en-US" dirty="0" smtClean="0"/>
              <a:t>	#3, #5</a:t>
            </a:r>
          </a:p>
        </p:txBody>
      </p:sp>
      <p:sp>
        <p:nvSpPr>
          <p:cNvPr id="70658" name="Rectangle 2"/>
          <p:cNvSpPr>
            <a:spLocks noGrp="1" noChangeArrowheads="1"/>
          </p:cNvSpPr>
          <p:nvPr>
            <p:ph type="title"/>
          </p:nvPr>
        </p:nvSpPr>
        <p:spPr/>
        <p:txBody>
          <a:bodyPr/>
          <a:lstStyle/>
          <a:p>
            <a:r>
              <a:rPr lang="en-US" dirty="0" smtClean="0"/>
              <a:t>Homework status 	</a:t>
            </a:r>
            <a:endParaRPr lang="en-US" dirty="0"/>
          </a:p>
        </p:txBody>
      </p:sp>
    </p:spTree>
  </p:cSld>
  <p:clrMapOvr>
    <a:masterClrMapping/>
  </p:clrMapOvr>
  <p:transition>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Optimization </a:t>
            </a:r>
            <a:r>
              <a:rPr lang="en-US" dirty="0" smtClean="0"/>
              <a:t>Example (IP): </a:t>
            </a:r>
            <a:r>
              <a:rPr lang="en-US" dirty="0" smtClean="0"/>
              <a:t>Capital Budgeting </a:t>
            </a:r>
            <a:endParaRPr lang="en-US" dirty="0"/>
          </a:p>
        </p:txBody>
      </p:sp>
      <p:sp>
        <p:nvSpPr>
          <p:cNvPr id="3" name="Content Placeholder 2"/>
          <p:cNvSpPr>
            <a:spLocks noGrp="1"/>
          </p:cNvSpPr>
          <p:nvPr>
            <p:ph idx="1"/>
          </p:nvPr>
        </p:nvSpPr>
        <p:spPr/>
        <p:txBody>
          <a:bodyPr>
            <a:normAutofit fontScale="92500"/>
          </a:bodyPr>
          <a:lstStyle/>
          <a:p>
            <a:r>
              <a:rPr lang="en-US" dirty="0"/>
              <a:t>A company has 20 potential projects under consideration.  They wish to decide which of the projects to fund in order to maximize NPV.</a:t>
            </a:r>
          </a:p>
          <a:p>
            <a:r>
              <a:rPr lang="en-US" dirty="0"/>
              <a:t>They have already compiled a list of projected annual costs for each project </a:t>
            </a:r>
          </a:p>
          <a:p>
            <a:r>
              <a:rPr lang="en-US" dirty="0"/>
              <a:t>They have also computed the expected NPV of each project.</a:t>
            </a:r>
          </a:p>
          <a:p>
            <a:r>
              <a:rPr lang="en-US" dirty="0"/>
              <a:t>The data are provided in the worksheet called </a:t>
            </a:r>
            <a:r>
              <a:rPr lang="en-US" dirty="0" smtClean="0"/>
              <a:t>Capital Budget</a:t>
            </a:r>
          </a:p>
          <a:p>
            <a:r>
              <a:rPr lang="en-US" dirty="0" smtClean="0"/>
              <a:t>Which projects should be selected to maximize NPV?</a:t>
            </a:r>
            <a:endParaRPr lang="en-US" dirty="0"/>
          </a:p>
          <a:p>
            <a:endParaRPr lang="en-US" dirty="0"/>
          </a:p>
        </p:txBody>
      </p:sp>
    </p:spTree>
    <p:extLst>
      <p:ext uri="{BB962C8B-B14F-4D97-AF65-F5344CB8AC3E}">
        <p14:creationId xmlns:p14="http://schemas.microsoft.com/office/powerpoint/2010/main" val="435388979"/>
      </p:ext>
    </p:extLst>
  </p:cSld>
  <p:clrMapOvr>
    <a:masterClrMapping/>
  </p:clrMapOvr>
  <p:transition>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p:txBody>
          <a:bodyPr/>
          <a:lstStyle/>
          <a:p>
            <a:r>
              <a:rPr lang="en-US" dirty="0"/>
              <a:t>First section: </a:t>
            </a:r>
            <a:r>
              <a:rPr lang="en-US" b="1" dirty="0"/>
              <a:t> </a:t>
            </a:r>
            <a:r>
              <a:rPr lang="en-US" dirty="0"/>
              <a:t>Objective Value of optimal solution </a:t>
            </a:r>
            <a:r>
              <a:rPr lang="en-US" dirty="0">
                <a:solidFill>
                  <a:schemeClr val="hlink"/>
                </a:solidFill>
              </a:rPr>
              <a:t>(Z*)</a:t>
            </a:r>
          </a:p>
          <a:p>
            <a:r>
              <a:rPr lang="en-US" dirty="0"/>
              <a:t>Second section:  Optimal </a:t>
            </a:r>
            <a:r>
              <a:rPr lang="en-US" dirty="0" smtClean="0"/>
              <a:t>values of the decision variables </a:t>
            </a:r>
            <a:r>
              <a:rPr lang="en-US" dirty="0">
                <a:solidFill>
                  <a:schemeClr val="hlink"/>
                </a:solidFill>
              </a:rPr>
              <a:t>(</a:t>
            </a:r>
            <a:r>
              <a:rPr lang="en-US" u="sng" dirty="0">
                <a:solidFill>
                  <a:schemeClr val="hlink"/>
                </a:solidFill>
              </a:rPr>
              <a:t>X</a:t>
            </a:r>
            <a:r>
              <a:rPr lang="en-US" dirty="0">
                <a:solidFill>
                  <a:schemeClr val="hlink"/>
                </a:solidFill>
              </a:rPr>
              <a:t>*)</a:t>
            </a:r>
          </a:p>
          <a:p>
            <a:r>
              <a:rPr lang="en-US" dirty="0"/>
              <a:t>Third section:  Status of constraints at optimal solution</a:t>
            </a:r>
          </a:p>
        </p:txBody>
      </p:sp>
      <p:sp>
        <p:nvSpPr>
          <p:cNvPr id="198658" name="Rectangle 2"/>
          <p:cNvSpPr>
            <a:spLocks noGrp="1" noChangeArrowheads="1"/>
          </p:cNvSpPr>
          <p:nvPr>
            <p:ph type="title"/>
          </p:nvPr>
        </p:nvSpPr>
        <p:spPr>
          <a:xfrm>
            <a:off x="457200" y="274638"/>
            <a:ext cx="7162800" cy="1143000"/>
          </a:xfrm>
        </p:spPr>
        <p:txBody>
          <a:bodyPr>
            <a:normAutofit fontScale="90000"/>
          </a:bodyPr>
          <a:lstStyle/>
          <a:p>
            <a:r>
              <a:rPr lang="en-US" sz="3600" dirty="0"/>
              <a:t>Interpreting the </a:t>
            </a:r>
            <a:r>
              <a:rPr lang="en-US" sz="3600" u="sng" dirty="0"/>
              <a:t>Excel Answer Report</a:t>
            </a:r>
          </a:p>
        </p:txBody>
      </p:sp>
    </p:spTree>
  </p:cSld>
  <p:clrMapOvr>
    <a:masterClrMapping/>
  </p:clrMapOvr>
  <p:transition>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title"/>
          </p:nvPr>
        </p:nvSpPr>
        <p:spPr/>
        <p:txBody>
          <a:bodyPr/>
          <a:lstStyle/>
          <a:p>
            <a:pPr eaLnBrk="1" hangingPunct="1"/>
            <a:r>
              <a:rPr lang="en-US" smtClean="0"/>
              <a:t>The Formulation</a:t>
            </a:r>
          </a:p>
        </p:txBody>
      </p:sp>
      <p:sp>
        <p:nvSpPr>
          <p:cNvPr id="4" name="Content Placeholder 3"/>
          <p:cNvSpPr>
            <a:spLocks noGrp="1"/>
          </p:cNvSpPr>
          <p:nvPr>
            <p:ph idx="1"/>
          </p:nvPr>
        </p:nvSpPr>
        <p:spPr/>
        <p:txBody>
          <a:bodyPr/>
          <a:lstStyle/>
          <a:p>
            <a:r>
              <a:rPr lang="en-US" dirty="0" smtClean="0"/>
              <a:t>What are the </a:t>
            </a:r>
            <a:r>
              <a:rPr lang="en-US" i="1" dirty="0" smtClean="0">
                <a:solidFill>
                  <a:schemeClr val="accent1"/>
                </a:solidFill>
              </a:rPr>
              <a:t>decision variables</a:t>
            </a:r>
            <a:r>
              <a:rPr lang="en-US" dirty="0" smtClean="0"/>
              <a:t>?</a:t>
            </a:r>
          </a:p>
          <a:p>
            <a:endParaRPr lang="en-US" dirty="0" smtClean="0"/>
          </a:p>
          <a:p>
            <a:r>
              <a:rPr lang="en-US" dirty="0" smtClean="0"/>
              <a:t>What is the </a:t>
            </a:r>
            <a:r>
              <a:rPr lang="en-US" i="1" dirty="0" smtClean="0">
                <a:solidFill>
                  <a:schemeClr val="accent1"/>
                </a:solidFill>
              </a:rPr>
              <a:t>objective</a:t>
            </a:r>
            <a:r>
              <a:rPr lang="en-US" dirty="0" smtClean="0"/>
              <a:t>?</a:t>
            </a:r>
          </a:p>
          <a:p>
            <a:endParaRPr lang="en-US" dirty="0" smtClean="0"/>
          </a:p>
          <a:p>
            <a:r>
              <a:rPr lang="en-US" dirty="0" smtClean="0"/>
              <a:t>What are the </a:t>
            </a:r>
            <a:r>
              <a:rPr lang="en-US" i="1" dirty="0" smtClean="0">
                <a:solidFill>
                  <a:schemeClr val="accent1"/>
                </a:solidFill>
              </a:rPr>
              <a:t>constraints</a:t>
            </a:r>
            <a:r>
              <a:rPr lang="en-US" dirty="0" smtClean="0"/>
              <a:t>?</a:t>
            </a:r>
          </a:p>
          <a:p>
            <a:endParaRPr lang="en-US" dirty="0"/>
          </a:p>
        </p:txBody>
      </p:sp>
    </p:spTree>
    <p:extLst>
      <p:ext uri="{BB962C8B-B14F-4D97-AF65-F5344CB8AC3E}">
        <p14:creationId xmlns:p14="http://schemas.microsoft.com/office/powerpoint/2010/main" val="2495603775"/>
      </p:ext>
    </p:extLst>
  </p:cSld>
  <p:clrMapOvr>
    <a:masterClrMapping/>
  </p:clrMapOvr>
  <p:transition>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Budgeting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 Solver to solve this problem.  </a:t>
            </a:r>
          </a:p>
          <a:p>
            <a:r>
              <a:rPr lang="en-US" dirty="0" smtClean="0"/>
              <a:t>Can’t use the Simplex Method since the problem is not linear</a:t>
            </a:r>
          </a:p>
          <a:p>
            <a:pPr lvl="1"/>
            <a:r>
              <a:rPr lang="en-US" dirty="0" smtClean="0"/>
              <a:t>You can try the Evolutionary solver</a:t>
            </a:r>
          </a:p>
          <a:p>
            <a:pPr lvl="2"/>
            <a:r>
              <a:rPr lang="en-US" dirty="0" smtClean="0"/>
              <a:t>May have to “solve” twice*</a:t>
            </a:r>
          </a:p>
          <a:p>
            <a:pPr lvl="1"/>
            <a:r>
              <a:rPr lang="en-US" dirty="0" smtClean="0"/>
              <a:t>You can also try the GRG Nonlinear solver.</a:t>
            </a:r>
          </a:p>
          <a:p>
            <a:pPr lvl="2"/>
            <a:r>
              <a:rPr lang="en-US" dirty="0" smtClean="0"/>
              <a:t>It will find the answer, but it will take a while!</a:t>
            </a:r>
          </a:p>
          <a:p>
            <a:pPr lvl="1"/>
            <a:r>
              <a:rPr lang="en-US" dirty="0" smtClean="0"/>
              <a:t>If you’re going to solve many of these integer or other non-linear problems, I suggest you get the Risk Solver Platform Solver by Frontline Systems (or another add-in)</a:t>
            </a:r>
          </a:p>
          <a:p>
            <a:pPr lvl="1"/>
            <a:r>
              <a:rPr lang="en-US" smtClean="0"/>
              <a:t>Note: The </a:t>
            </a:r>
            <a:r>
              <a:rPr lang="en-US" dirty="0" smtClean="0"/>
              <a:t>Sensitivity Report for Integer (or other non-linear problems) won’t be like the ones we looked at for LPs.</a:t>
            </a:r>
            <a:endParaRPr lang="en-US" dirty="0"/>
          </a:p>
          <a:p>
            <a:pPr lvl="1"/>
            <a:endParaRPr lang="en-US" dirty="0" smtClean="0"/>
          </a:p>
          <a:p>
            <a:pPr marL="292608" lvl="1" indent="0">
              <a:buNone/>
            </a:pPr>
            <a:r>
              <a:rPr lang="en-US" dirty="0" smtClean="0"/>
              <a:t>*The Evolutionary solver keeps trying until 30 seconds have passed without finding any improvement.  Sometimes if you hit “solve” again, starting with the solution it found on the first try, it will find the answer.</a:t>
            </a:r>
            <a:endParaRPr lang="en-US" dirty="0"/>
          </a:p>
        </p:txBody>
      </p:sp>
    </p:spTree>
    <p:extLst>
      <p:ext uri="{BB962C8B-B14F-4D97-AF65-F5344CB8AC3E}">
        <p14:creationId xmlns:p14="http://schemas.microsoft.com/office/powerpoint/2010/main" val="63041059"/>
      </p:ext>
    </p:extLst>
  </p:cSld>
  <p:clrMapOvr>
    <a:masterClrMapping/>
  </p:clrMapOvr>
  <p:transition>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normAutofit fontScale="92500"/>
          </a:bodyPr>
          <a:lstStyle/>
          <a:p>
            <a:r>
              <a:rPr lang="en-US" sz="2800" dirty="0"/>
              <a:t>Study guide, #9-9 (transportation)</a:t>
            </a:r>
          </a:p>
          <a:p>
            <a:r>
              <a:rPr lang="en-US" sz="2800" dirty="0"/>
              <a:t>Text, #8-20 (funds allocation)*</a:t>
            </a:r>
          </a:p>
          <a:p>
            <a:r>
              <a:rPr lang="en-US" sz="2800" dirty="0"/>
              <a:t>Text, #9-15 (blending)</a:t>
            </a:r>
          </a:p>
          <a:p>
            <a:r>
              <a:rPr lang="en-US" sz="2800" dirty="0"/>
              <a:t>Study guide #9-5 (scheduling)</a:t>
            </a:r>
          </a:p>
          <a:p>
            <a:r>
              <a:rPr lang="en-US" sz="2800" dirty="0"/>
              <a:t>Text, #8-24 (portfolio selection</a:t>
            </a:r>
            <a:r>
              <a:rPr lang="en-US" sz="2800" dirty="0" smtClean="0"/>
              <a:t>)</a:t>
            </a:r>
          </a:p>
          <a:p>
            <a:r>
              <a:rPr lang="en-US" sz="2800" dirty="0" smtClean="0"/>
              <a:t>American Airlines Revenue management (</a:t>
            </a:r>
            <a:r>
              <a:rPr lang="en-US" sz="2800" smtClean="0"/>
              <a:t>video</a:t>
            </a:r>
            <a:r>
              <a:rPr lang="en-US" sz="2800" smtClean="0"/>
              <a:t>)</a:t>
            </a:r>
          </a:p>
          <a:p>
            <a:endParaRPr lang="en-US" sz="2800" dirty="0"/>
          </a:p>
          <a:p>
            <a:endParaRPr lang="en-US" sz="2800" dirty="0"/>
          </a:p>
          <a:p>
            <a:endParaRPr lang="en-US" sz="2800" dirty="0"/>
          </a:p>
          <a:p>
            <a:pPr>
              <a:buFontTx/>
              <a:buNone/>
            </a:pPr>
            <a:r>
              <a:rPr lang="en-US" sz="2800" dirty="0"/>
              <a:t>* Assigned as homework</a:t>
            </a:r>
          </a:p>
        </p:txBody>
      </p:sp>
      <p:sp>
        <p:nvSpPr>
          <p:cNvPr id="215042" name="Rectangle 2"/>
          <p:cNvSpPr>
            <a:spLocks noGrp="1" noChangeArrowheads="1"/>
          </p:cNvSpPr>
          <p:nvPr>
            <p:ph type="title"/>
          </p:nvPr>
        </p:nvSpPr>
        <p:spPr>
          <a:xfrm>
            <a:off x="457200" y="381000"/>
            <a:ext cx="8229600" cy="1143000"/>
          </a:xfrm>
        </p:spPr>
        <p:txBody>
          <a:bodyPr/>
          <a:lstStyle/>
          <a:p>
            <a:r>
              <a:rPr lang="en-US" sz="6000" baseline="-25000" dirty="0"/>
              <a:t>Formulation Examples</a:t>
            </a:r>
          </a:p>
        </p:txBody>
      </p:sp>
    </p:spTree>
  </p:cSld>
  <p:clrMapOvr>
    <a:masterClrMapping/>
  </p:clrMapOvr>
  <p:transition>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a:lstStyle/>
          <a:p>
            <a:r>
              <a:rPr lang="en-US" dirty="0" smtClean="0"/>
              <a:t>Before the next class, you should complete the following homework problems in chapter </a:t>
            </a:r>
            <a:r>
              <a:rPr lang="en-US" dirty="0" smtClean="0">
                <a:latin typeface="Univers" pitchFamily="34" charset="0"/>
              </a:rPr>
              <a:t>8</a:t>
            </a:r>
          </a:p>
          <a:p>
            <a:pPr lvl="2"/>
            <a:r>
              <a:rPr lang="en-US" dirty="0" smtClean="0">
                <a:latin typeface="Univers" pitchFamily="34" charset="0"/>
              </a:rPr>
              <a:t>#5a and #5b, #7a and #7b, #20a and #20b</a:t>
            </a:r>
          </a:p>
          <a:p>
            <a:r>
              <a:rPr lang="en-US" sz="2400" dirty="0" smtClean="0">
                <a:latin typeface="Univers" pitchFamily="34" charset="0"/>
              </a:rPr>
              <a:t>Be sure to solve the Chapter 8 problems </a:t>
            </a:r>
            <a:r>
              <a:rPr lang="en-US" sz="2400" u="sng" dirty="0" smtClean="0">
                <a:latin typeface="Univers" pitchFamily="34" charset="0"/>
              </a:rPr>
              <a:t>using Excel</a:t>
            </a:r>
            <a:r>
              <a:rPr lang="en-US" sz="2400" dirty="0" smtClean="0">
                <a:latin typeface="Univers" pitchFamily="34" charset="0"/>
              </a:rPr>
              <a:t> and answer the questions </a:t>
            </a:r>
            <a:r>
              <a:rPr lang="en-US" sz="2400" u="sng" dirty="0" smtClean="0">
                <a:latin typeface="Univers" pitchFamily="34" charset="0"/>
              </a:rPr>
              <a:t>using your Excel reports</a:t>
            </a:r>
            <a:endParaRPr lang="en-US" sz="2400" u="sng" dirty="0">
              <a:latin typeface="Univers" pitchFamily="34" charset="0"/>
            </a:endParaRPr>
          </a:p>
        </p:txBody>
      </p:sp>
      <p:sp>
        <p:nvSpPr>
          <p:cNvPr id="70658" name="Rectangle 2"/>
          <p:cNvSpPr>
            <a:spLocks noGrp="1" noChangeArrowheads="1"/>
          </p:cNvSpPr>
          <p:nvPr>
            <p:ph type="title"/>
          </p:nvPr>
        </p:nvSpPr>
        <p:spPr/>
        <p:txBody>
          <a:bodyPr/>
          <a:lstStyle/>
          <a:p>
            <a:r>
              <a:rPr lang="en-US" dirty="0" smtClean="0"/>
              <a:t>Homework status 	</a:t>
            </a:r>
            <a:endParaRPr lang="en-US" dirty="0"/>
          </a:p>
        </p:txBody>
      </p:sp>
    </p:spTree>
  </p:cSld>
  <p:clrMapOvr>
    <a:masterClrMapping/>
  </p:clrMapOvr>
  <p:transition>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idx="1"/>
          </p:nvPr>
        </p:nvSpPr>
        <p:spPr/>
        <p:txBody>
          <a:bodyPr/>
          <a:lstStyle/>
          <a:p>
            <a:r>
              <a:rPr lang="en-US">
                <a:latin typeface="Univers" pitchFamily="34" charset="0"/>
              </a:rPr>
              <a:t>What happens when problem data change?  Recall that: </a:t>
            </a:r>
          </a:p>
          <a:p>
            <a:pPr lvl="2"/>
            <a:r>
              <a:rPr lang="en-US" b="1" u="sng">
                <a:solidFill>
                  <a:schemeClr val="hlink"/>
                </a:solidFill>
                <a:latin typeface="Univers" pitchFamily="34" charset="0"/>
              </a:rPr>
              <a:t>X</a:t>
            </a:r>
            <a:r>
              <a:rPr lang="en-US" b="1">
                <a:solidFill>
                  <a:schemeClr val="hlink"/>
                </a:solidFill>
                <a:latin typeface="Univers" pitchFamily="34" charset="0"/>
              </a:rPr>
              <a:t>*</a:t>
            </a:r>
            <a:r>
              <a:rPr lang="en-US">
                <a:latin typeface="Univers" pitchFamily="34" charset="0"/>
              </a:rPr>
              <a:t> denote the optimal values of the </a:t>
            </a:r>
            <a:r>
              <a:rPr lang="en-US" i="1">
                <a:latin typeface="Univers" pitchFamily="34" charset="0"/>
              </a:rPr>
              <a:t>decision variables</a:t>
            </a:r>
            <a:r>
              <a:rPr lang="en-US">
                <a:latin typeface="Univers" pitchFamily="34" charset="0"/>
              </a:rPr>
              <a:t> and </a:t>
            </a:r>
          </a:p>
          <a:p>
            <a:pPr lvl="2"/>
            <a:r>
              <a:rPr lang="en-US" b="1">
                <a:solidFill>
                  <a:schemeClr val="hlink"/>
                </a:solidFill>
                <a:latin typeface="Univers" pitchFamily="34" charset="0"/>
              </a:rPr>
              <a:t>Z*</a:t>
            </a:r>
            <a:r>
              <a:rPr lang="en-US">
                <a:latin typeface="Univers" pitchFamily="34" charset="0"/>
              </a:rPr>
              <a:t> denote the optimal </a:t>
            </a:r>
            <a:r>
              <a:rPr lang="en-US" i="1">
                <a:latin typeface="Univers" pitchFamily="34" charset="0"/>
              </a:rPr>
              <a:t>objective function</a:t>
            </a:r>
            <a:r>
              <a:rPr lang="en-US">
                <a:latin typeface="Univers" pitchFamily="34" charset="0"/>
              </a:rPr>
              <a:t> value</a:t>
            </a:r>
          </a:p>
          <a:p>
            <a:pPr lvl="2">
              <a:buFontTx/>
              <a:buNone/>
            </a:pPr>
            <a:endParaRPr lang="en-US">
              <a:latin typeface="Univers" pitchFamily="34" charset="0"/>
            </a:endParaRPr>
          </a:p>
          <a:p>
            <a:r>
              <a:rPr lang="en-US" sz="2800">
                <a:latin typeface="Univers" pitchFamily="34" charset="0"/>
              </a:rPr>
              <a:t>Note: We will consider </a:t>
            </a:r>
            <a:r>
              <a:rPr lang="en-US" sz="2800" i="1" u="sng">
                <a:latin typeface="Univers" pitchFamily="34" charset="0"/>
              </a:rPr>
              <a:t>only</a:t>
            </a:r>
            <a:r>
              <a:rPr lang="en-US" sz="2800">
                <a:latin typeface="Univers" pitchFamily="34" charset="0"/>
              </a:rPr>
              <a:t> “one at a time” changes</a:t>
            </a:r>
          </a:p>
        </p:txBody>
      </p:sp>
      <p:sp>
        <p:nvSpPr>
          <p:cNvPr id="192514" name="Rectangle 2"/>
          <p:cNvSpPr>
            <a:spLocks noGrp="1" noChangeArrowheads="1"/>
          </p:cNvSpPr>
          <p:nvPr>
            <p:ph type="title"/>
          </p:nvPr>
        </p:nvSpPr>
        <p:spPr>
          <a:xfrm>
            <a:off x="457200" y="274638"/>
            <a:ext cx="7239000" cy="1143000"/>
          </a:xfrm>
        </p:spPr>
        <p:txBody>
          <a:bodyPr>
            <a:normAutofit fontScale="90000"/>
          </a:bodyPr>
          <a:lstStyle/>
          <a:p>
            <a:r>
              <a:rPr lang="en-US" sz="3600" dirty="0"/>
              <a:t>Interpreting the </a:t>
            </a:r>
            <a:r>
              <a:rPr lang="en-US" sz="3600" u="sng" dirty="0"/>
              <a:t>Excel Sensitivity Report</a:t>
            </a:r>
          </a:p>
        </p:txBody>
      </p:sp>
    </p:spTree>
  </p:cSld>
  <p:clrMapOvr>
    <a:masterClrMapping/>
  </p:clrMapOvr>
  <p:transition>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a:xfrm>
            <a:off x="457200" y="2209800"/>
            <a:ext cx="8229600" cy="3852672"/>
          </a:xfrm>
        </p:spPr>
        <p:txBody>
          <a:bodyPr/>
          <a:lstStyle/>
          <a:p>
            <a:r>
              <a:rPr lang="en-US" dirty="0">
                <a:latin typeface="Univers" pitchFamily="34" charset="0"/>
              </a:rPr>
              <a:t>Consider the Glass Manufacturer example.  Note that: </a:t>
            </a:r>
          </a:p>
          <a:p>
            <a:pPr lvl="2"/>
            <a:r>
              <a:rPr lang="en-US" b="1" u="sng" dirty="0">
                <a:solidFill>
                  <a:schemeClr val="hlink"/>
                </a:solidFill>
                <a:latin typeface="Univers" pitchFamily="34" charset="0"/>
              </a:rPr>
              <a:t>X</a:t>
            </a:r>
            <a:r>
              <a:rPr lang="en-US" b="1" dirty="0">
                <a:solidFill>
                  <a:schemeClr val="hlink"/>
                </a:solidFill>
                <a:latin typeface="Univers" pitchFamily="34" charset="0"/>
              </a:rPr>
              <a:t>*</a:t>
            </a:r>
            <a:r>
              <a:rPr lang="en-US" dirty="0">
                <a:latin typeface="Univers" pitchFamily="34" charset="0"/>
              </a:rPr>
              <a:t> = (2,6)</a:t>
            </a:r>
          </a:p>
          <a:p>
            <a:pPr lvl="2"/>
            <a:r>
              <a:rPr lang="en-US" b="1" dirty="0">
                <a:solidFill>
                  <a:schemeClr val="hlink"/>
                </a:solidFill>
                <a:latin typeface="Univers" pitchFamily="34" charset="0"/>
              </a:rPr>
              <a:t>Z*</a:t>
            </a:r>
            <a:r>
              <a:rPr lang="en-US" dirty="0">
                <a:latin typeface="Univers" pitchFamily="34" charset="0"/>
              </a:rPr>
              <a:t> = $36</a:t>
            </a:r>
            <a:br>
              <a:rPr lang="en-US" dirty="0">
                <a:latin typeface="Univers" pitchFamily="34" charset="0"/>
              </a:rPr>
            </a:br>
            <a:endParaRPr lang="en-US" dirty="0">
              <a:latin typeface="Univers" pitchFamily="34" charset="0"/>
            </a:endParaRPr>
          </a:p>
          <a:p>
            <a:r>
              <a:rPr lang="en-US" sz="2800" dirty="0">
                <a:latin typeface="Univers" pitchFamily="34" charset="0"/>
              </a:rPr>
              <a:t>Suppose unit profit on windows becomes $7 (It was originally $3)</a:t>
            </a:r>
            <a:r>
              <a:rPr lang="en-US" dirty="0">
                <a:latin typeface="Univers" pitchFamily="34" charset="0"/>
              </a:rPr>
              <a:t/>
            </a:r>
            <a:br>
              <a:rPr lang="en-US" dirty="0">
                <a:latin typeface="Univers" pitchFamily="34" charset="0"/>
              </a:rPr>
            </a:br>
            <a:r>
              <a:rPr lang="en-US" dirty="0">
                <a:latin typeface="Univers" pitchFamily="34" charset="0"/>
              </a:rPr>
              <a:t/>
            </a:r>
            <a:br>
              <a:rPr lang="en-US" dirty="0">
                <a:latin typeface="Univers" pitchFamily="34" charset="0"/>
              </a:rPr>
            </a:br>
            <a:endParaRPr lang="en-US" dirty="0">
              <a:latin typeface="Univers" pitchFamily="34" charset="0"/>
            </a:endParaRPr>
          </a:p>
        </p:txBody>
      </p:sp>
      <p:sp>
        <p:nvSpPr>
          <p:cNvPr id="193538" name="Rectangle 2"/>
          <p:cNvSpPr>
            <a:spLocks noGrp="1" noChangeArrowheads="1"/>
          </p:cNvSpPr>
          <p:nvPr>
            <p:ph type="title"/>
          </p:nvPr>
        </p:nvSpPr>
        <p:spPr>
          <a:xfrm>
            <a:off x="457200" y="533400"/>
            <a:ext cx="7315200" cy="1143000"/>
          </a:xfrm>
        </p:spPr>
        <p:txBody>
          <a:bodyPr>
            <a:normAutofit fontScale="90000"/>
          </a:bodyPr>
          <a:lstStyle/>
          <a:p>
            <a:r>
              <a:rPr lang="en-US" sz="4000" dirty="0"/>
              <a:t>OBJECTIVE FUNCTION CHANGES—”range of optimality</a:t>
            </a:r>
            <a:r>
              <a:rPr lang="en-US" sz="4000" dirty="0" smtClean="0"/>
              <a:t>” (top half of report)</a:t>
            </a:r>
            <a:endParaRPr lang="en-US" dirty="0"/>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a:xfrm>
            <a:off x="457200" y="1905000"/>
            <a:ext cx="8229600" cy="4525963"/>
          </a:xfrm>
        </p:spPr>
        <p:txBody>
          <a:bodyPr/>
          <a:lstStyle/>
          <a:p>
            <a:r>
              <a:rPr lang="en-US" dirty="0">
                <a:latin typeface="Univers" pitchFamily="34" charset="0"/>
              </a:rPr>
              <a:t>Observe (on graph) that the </a:t>
            </a:r>
            <a:r>
              <a:rPr lang="en-US" b="1" i="1" u="sng" dirty="0">
                <a:latin typeface="Univers" pitchFamily="34" charset="0"/>
              </a:rPr>
              <a:t>feasible region is unchanged</a:t>
            </a:r>
            <a:r>
              <a:rPr lang="en-US" dirty="0">
                <a:latin typeface="Univers" pitchFamily="34" charset="0"/>
              </a:rPr>
              <a:t> when only the objective function changes</a:t>
            </a:r>
          </a:p>
          <a:p>
            <a:r>
              <a:rPr lang="en-US" dirty="0">
                <a:latin typeface="Univers" pitchFamily="34" charset="0"/>
              </a:rPr>
              <a:t>So the only question is whether </a:t>
            </a:r>
            <a:r>
              <a:rPr lang="en-US" u="sng" dirty="0">
                <a:solidFill>
                  <a:schemeClr val="hlink"/>
                </a:solidFill>
                <a:latin typeface="Univers" pitchFamily="34" charset="0"/>
              </a:rPr>
              <a:t>X</a:t>
            </a:r>
            <a:r>
              <a:rPr lang="en-US" dirty="0">
                <a:solidFill>
                  <a:schemeClr val="hlink"/>
                </a:solidFill>
                <a:latin typeface="Univers" pitchFamily="34" charset="0"/>
              </a:rPr>
              <a:t>*</a:t>
            </a:r>
            <a:r>
              <a:rPr lang="en-US" dirty="0">
                <a:latin typeface="Univers" pitchFamily="34" charset="0"/>
              </a:rPr>
              <a:t> is still the best feasible solution</a:t>
            </a:r>
          </a:p>
          <a:p>
            <a:pPr>
              <a:buFontTx/>
              <a:buNone/>
            </a:pPr>
            <a:endParaRPr lang="en-US" b="1" i="1" u="sng" dirty="0">
              <a:latin typeface="Univers" pitchFamily="34" charset="0"/>
            </a:endParaRPr>
          </a:p>
        </p:txBody>
      </p:sp>
      <p:sp>
        <p:nvSpPr>
          <p:cNvPr id="194562" name="Rectangle 2"/>
          <p:cNvSpPr>
            <a:spLocks noGrp="1" noChangeArrowheads="1"/>
          </p:cNvSpPr>
          <p:nvPr>
            <p:ph type="title"/>
          </p:nvPr>
        </p:nvSpPr>
        <p:spPr>
          <a:xfrm>
            <a:off x="457200" y="533400"/>
            <a:ext cx="7086600" cy="1143000"/>
          </a:xfrm>
        </p:spPr>
        <p:txBody>
          <a:bodyPr>
            <a:normAutofit fontScale="90000"/>
          </a:bodyPr>
          <a:lstStyle/>
          <a:p>
            <a:r>
              <a:rPr lang="en-US" sz="4000" dirty="0" smtClean="0"/>
              <a:t>OBJECTIVE FUNCTION CHANGES—”range of optimality” (top half of report)</a:t>
            </a:r>
            <a:endParaRPr lang="en-US" dirty="0">
              <a:solidFill>
                <a:schemeClr val="tx1"/>
              </a:solidFill>
            </a:endParaRPr>
          </a:p>
        </p:txBody>
      </p:sp>
    </p:spTree>
  </p:cSld>
  <p:clrMapOvr>
    <a:masterClrMapping/>
  </p:clrMapOvr>
  <p:transition>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a:xfrm>
            <a:off x="533400" y="1828800"/>
            <a:ext cx="8229600" cy="4525963"/>
          </a:xfrm>
        </p:spPr>
        <p:txBody>
          <a:bodyPr/>
          <a:lstStyle/>
          <a:p>
            <a:r>
              <a:rPr lang="en-US" dirty="0"/>
              <a:t>How far would unit profit on windows have to change before optimal solution would change?</a:t>
            </a:r>
          </a:p>
        </p:txBody>
      </p:sp>
      <p:sp>
        <p:nvSpPr>
          <p:cNvPr id="195586" name="Rectangle 2"/>
          <p:cNvSpPr>
            <a:spLocks noGrp="1" noChangeArrowheads="1"/>
          </p:cNvSpPr>
          <p:nvPr>
            <p:ph type="title"/>
          </p:nvPr>
        </p:nvSpPr>
        <p:spPr>
          <a:xfrm>
            <a:off x="457200" y="457200"/>
            <a:ext cx="7162800" cy="1143000"/>
          </a:xfrm>
        </p:spPr>
        <p:txBody>
          <a:bodyPr>
            <a:normAutofit fontScale="90000"/>
          </a:bodyPr>
          <a:lstStyle/>
          <a:p>
            <a:r>
              <a:rPr lang="en-US" sz="4000" dirty="0" smtClean="0"/>
              <a:t>OBJECTIVE FUNCTION CHANGES—”range of optimality” (top half of report)</a:t>
            </a:r>
            <a:endParaRPr lang="en-US" sz="4000" dirty="0"/>
          </a:p>
        </p:txBody>
      </p:sp>
    </p:spTree>
  </p:cSld>
  <p:clrMapOvr>
    <a:masterClrMapping/>
  </p:clrMapOvr>
  <p:transition>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idx="1"/>
          </p:nvPr>
        </p:nvSpPr>
        <p:spPr>
          <a:xfrm>
            <a:off x="457200" y="1905000"/>
            <a:ext cx="8229600" cy="4525963"/>
          </a:xfrm>
        </p:spPr>
        <p:txBody>
          <a:bodyPr/>
          <a:lstStyle/>
          <a:p>
            <a:r>
              <a:rPr lang="en-US" dirty="0">
                <a:latin typeface="Univers" pitchFamily="34" charset="0"/>
              </a:rPr>
              <a:t>The Excel Sensitivity Report tells us all these things!</a:t>
            </a:r>
          </a:p>
          <a:p>
            <a:pPr lvl="1">
              <a:buClr>
                <a:schemeClr val="hlink"/>
              </a:buClr>
              <a:buFontTx/>
              <a:buChar char="•"/>
            </a:pPr>
            <a:r>
              <a:rPr lang="en-US" dirty="0">
                <a:latin typeface="Univers" pitchFamily="34" charset="0"/>
              </a:rPr>
              <a:t>Is the new coefficient within “allowable” range?</a:t>
            </a:r>
          </a:p>
          <a:p>
            <a:pPr lvl="2"/>
            <a:r>
              <a:rPr lang="en-US" dirty="0">
                <a:latin typeface="Univers" pitchFamily="34" charset="0"/>
              </a:rPr>
              <a:t>If yes, </a:t>
            </a:r>
            <a:r>
              <a:rPr lang="en-US" b="1" u="sng" dirty="0">
                <a:solidFill>
                  <a:schemeClr val="hlink"/>
                </a:solidFill>
                <a:latin typeface="Univers" pitchFamily="34" charset="0"/>
              </a:rPr>
              <a:t>X</a:t>
            </a:r>
            <a:r>
              <a:rPr lang="en-US" b="1" baseline="30000" dirty="0">
                <a:solidFill>
                  <a:schemeClr val="hlink"/>
                </a:solidFill>
                <a:latin typeface="Univers" pitchFamily="34" charset="0"/>
              </a:rPr>
              <a:t>*</a:t>
            </a:r>
            <a:r>
              <a:rPr lang="en-US" dirty="0">
                <a:latin typeface="Univers" pitchFamily="34" charset="0"/>
              </a:rPr>
              <a:t> is unchanged  (obviously </a:t>
            </a:r>
            <a:r>
              <a:rPr lang="en-US" b="1" dirty="0">
                <a:solidFill>
                  <a:schemeClr val="hlink"/>
                </a:solidFill>
                <a:latin typeface="Univers" pitchFamily="34" charset="0"/>
              </a:rPr>
              <a:t>Z</a:t>
            </a:r>
            <a:r>
              <a:rPr lang="en-US" b="1" baseline="30000" dirty="0">
                <a:solidFill>
                  <a:schemeClr val="hlink"/>
                </a:solidFill>
                <a:latin typeface="Univers" pitchFamily="34" charset="0"/>
              </a:rPr>
              <a:t>*</a:t>
            </a:r>
            <a:r>
              <a:rPr lang="en-US" dirty="0">
                <a:latin typeface="Univers" pitchFamily="34" charset="0"/>
              </a:rPr>
              <a:t> changes) </a:t>
            </a:r>
            <a:br>
              <a:rPr lang="en-US" dirty="0">
                <a:latin typeface="Univers" pitchFamily="34" charset="0"/>
              </a:rPr>
            </a:br>
            <a:endParaRPr lang="en-US" dirty="0">
              <a:latin typeface="Univers" pitchFamily="34" charset="0"/>
            </a:endParaRPr>
          </a:p>
          <a:p>
            <a:pPr lvl="2"/>
            <a:r>
              <a:rPr lang="en-US" dirty="0">
                <a:latin typeface="Univers" pitchFamily="34" charset="0"/>
              </a:rPr>
              <a:t>If no, we must re-solve problem</a:t>
            </a:r>
            <a:br>
              <a:rPr lang="en-US" dirty="0">
                <a:latin typeface="Univers" pitchFamily="34" charset="0"/>
              </a:rPr>
            </a:br>
            <a:endParaRPr lang="en-US" dirty="0">
              <a:latin typeface="Univers" pitchFamily="34" charset="0"/>
            </a:endParaRPr>
          </a:p>
        </p:txBody>
      </p:sp>
      <p:sp>
        <p:nvSpPr>
          <p:cNvPr id="155650" name="Rectangle 2"/>
          <p:cNvSpPr>
            <a:spLocks noGrp="1" noChangeArrowheads="1"/>
          </p:cNvSpPr>
          <p:nvPr>
            <p:ph type="title"/>
          </p:nvPr>
        </p:nvSpPr>
        <p:spPr>
          <a:xfrm>
            <a:off x="457200" y="533400"/>
            <a:ext cx="7010400" cy="1143000"/>
          </a:xfrm>
        </p:spPr>
        <p:txBody>
          <a:bodyPr>
            <a:normAutofit fontScale="90000"/>
          </a:bodyPr>
          <a:lstStyle/>
          <a:p>
            <a:r>
              <a:rPr lang="en-US" sz="4000" dirty="0" smtClean="0"/>
              <a:t>OBJECTIVE FUNCTION CHANGES—”range of optimality” (top half of report)</a:t>
            </a:r>
            <a:endParaRPr lang="en-US" i="1" dirty="0"/>
          </a:p>
        </p:txBody>
      </p:sp>
    </p:spTree>
  </p:cSld>
  <p:clrMapOvr>
    <a:masterClrMapping/>
  </p:clrMapOvr>
  <p:transition>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a:xfrm>
            <a:off x="457200" y="2332037"/>
            <a:ext cx="8229600" cy="3840163"/>
          </a:xfrm>
        </p:spPr>
        <p:txBody>
          <a:bodyPr/>
          <a:lstStyle/>
          <a:p>
            <a:r>
              <a:rPr lang="en-US" dirty="0"/>
              <a:t>Allowable range for unit profit on windows is </a:t>
            </a:r>
          </a:p>
          <a:p>
            <a:pPr lvl="2">
              <a:buFontTx/>
              <a:buNone/>
            </a:pPr>
            <a:endParaRPr lang="en-US" dirty="0"/>
          </a:p>
          <a:p>
            <a:pPr lvl="2">
              <a:buFontTx/>
              <a:buNone/>
            </a:pPr>
            <a:endParaRPr lang="en-US" dirty="0"/>
          </a:p>
          <a:p>
            <a:pPr lvl="2">
              <a:buFontTx/>
              <a:buNone/>
            </a:pPr>
            <a:r>
              <a:rPr lang="en-US" dirty="0"/>
              <a:t>__________________________</a:t>
            </a:r>
          </a:p>
          <a:p>
            <a:pPr lvl="2">
              <a:buFontTx/>
              <a:buNone/>
            </a:pPr>
            <a:endParaRPr lang="en-US" dirty="0"/>
          </a:p>
          <a:p>
            <a:r>
              <a:rPr lang="en-US" b="1" i="1" u="sng" dirty="0"/>
              <a:t>Any</a:t>
            </a:r>
            <a:r>
              <a:rPr lang="en-US" dirty="0"/>
              <a:t> unit profit in that range leaves (2,6) as the optimal solution</a:t>
            </a:r>
          </a:p>
        </p:txBody>
      </p:sp>
      <p:sp>
        <p:nvSpPr>
          <p:cNvPr id="156674" name="Rectangle 2"/>
          <p:cNvSpPr>
            <a:spLocks noGrp="1" noChangeArrowheads="1"/>
          </p:cNvSpPr>
          <p:nvPr>
            <p:ph type="title"/>
          </p:nvPr>
        </p:nvSpPr>
        <p:spPr>
          <a:xfrm>
            <a:off x="457200" y="685800"/>
            <a:ext cx="7086600" cy="1143000"/>
          </a:xfrm>
        </p:spPr>
        <p:txBody>
          <a:bodyPr>
            <a:normAutofit fontScale="90000"/>
          </a:bodyPr>
          <a:lstStyle/>
          <a:p>
            <a:r>
              <a:rPr lang="en-US" sz="4000" dirty="0" smtClean="0"/>
              <a:t>OBJECTIVE FUNCTION CHANGES—”range of optimality” (top half of report)</a:t>
            </a:r>
            <a:endParaRPr lang="en-US" dirty="0">
              <a:latin typeface="Univers" pitchFamily="34" charset="0"/>
            </a:endParaRPr>
          </a:p>
        </p:txBody>
      </p:sp>
    </p:spTree>
  </p:cSld>
  <p:clrMapOvr>
    <a:masterClrMapping/>
  </p:clrMapOvr>
  <p:transition>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1764</TotalTime>
  <Words>1162</Words>
  <Application>Microsoft Office PowerPoint</Application>
  <PresentationFormat>On-screen Show (4:3)</PresentationFormat>
  <Paragraphs>139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Lucida Sans Unicode</vt:lpstr>
      <vt:lpstr>Tahoma</vt:lpstr>
      <vt:lpstr>Times New Roman</vt:lpstr>
      <vt:lpstr>Univers</vt:lpstr>
      <vt:lpstr>Verdana</vt:lpstr>
      <vt:lpstr>Wingdings 2</vt:lpstr>
      <vt:lpstr>Wingdings 3</vt:lpstr>
      <vt:lpstr>Concourse</vt:lpstr>
      <vt:lpstr>LINEAR PROGRAMMING SENSITIVITY and INTERPRETATION</vt:lpstr>
      <vt:lpstr>Interpreting the Excel Answer Report</vt:lpstr>
      <vt:lpstr>Homework status  </vt:lpstr>
      <vt:lpstr>Interpreting the Excel Sensitivity Report</vt:lpstr>
      <vt:lpstr>OBJECTIVE FUNCTION CHANGES—”range of optimality” (top half of report)</vt:lpstr>
      <vt:lpstr>OBJECTIVE FUNCTION CHANGES—”range of optimality” (top half of report)</vt:lpstr>
      <vt:lpstr>OBJECTIVE FUNCTION CHANGES—”range of optimality” (top half of report)</vt:lpstr>
      <vt:lpstr>OBJECTIVE FUNCTION CHANGES—”range of optimality” (top half of report)</vt:lpstr>
      <vt:lpstr>OBJECTIVE FUNCTION CHANGES—”range of optimality” (top half of report)</vt:lpstr>
      <vt:lpstr>Homework status  </vt:lpstr>
      <vt:lpstr>OBJECTIVE FUNCTION CHANGES--reduced cost (top half of report)</vt:lpstr>
      <vt:lpstr>OBJECTIVE FUNCTION CHANGES--reduced cost (top half of report)</vt:lpstr>
      <vt:lpstr>PowerPoint Presentation</vt:lpstr>
      <vt:lpstr>PowerPoint Presentation</vt:lpstr>
      <vt:lpstr>PowerPoint Presentation</vt:lpstr>
      <vt:lpstr>Homework status  </vt:lpstr>
      <vt:lpstr>Formulation</vt:lpstr>
      <vt:lpstr>Homework status  </vt:lpstr>
      <vt:lpstr>Another Optimization Example (IP): Capital Budgeting </vt:lpstr>
      <vt:lpstr>The Formulation</vt:lpstr>
      <vt:lpstr>Capital Budgeting</vt:lpstr>
      <vt:lpstr>Formulation Examples</vt:lpstr>
    </vt:vector>
  </TitlesOfParts>
  <Company>Optimal Results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LINEAR PROGRAMMING</dc:title>
  <dc:creator>Dave Allen</dc:creator>
  <cp:lastModifiedBy>user</cp:lastModifiedBy>
  <cp:revision>139</cp:revision>
  <dcterms:created xsi:type="dcterms:W3CDTF">1998-01-08T13:56:06Z</dcterms:created>
  <dcterms:modified xsi:type="dcterms:W3CDTF">2014-02-12T18:56:34Z</dcterms:modified>
</cp:coreProperties>
</file>