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9"/>
  </p:notesMasterIdLst>
  <p:handoutMasterIdLst>
    <p:handoutMasterId r:id="rId30"/>
  </p:handoutMasterIdLst>
  <p:sldIdLst>
    <p:sldId id="258" r:id="rId2"/>
    <p:sldId id="297" r:id="rId3"/>
    <p:sldId id="299" r:id="rId4"/>
    <p:sldId id="300" r:id="rId5"/>
    <p:sldId id="298" r:id="rId6"/>
    <p:sldId id="301" r:id="rId7"/>
    <p:sldId id="303" r:id="rId8"/>
    <p:sldId id="313" r:id="rId9"/>
    <p:sldId id="307" r:id="rId10"/>
    <p:sldId id="309" r:id="rId11"/>
    <p:sldId id="304" r:id="rId12"/>
    <p:sldId id="305" r:id="rId13"/>
    <p:sldId id="306" r:id="rId14"/>
    <p:sldId id="308" r:id="rId15"/>
    <p:sldId id="273" r:id="rId16"/>
    <p:sldId id="278" r:id="rId17"/>
    <p:sldId id="284" r:id="rId18"/>
    <p:sldId id="310" r:id="rId19"/>
    <p:sldId id="311" r:id="rId20"/>
    <p:sldId id="312" r:id="rId21"/>
    <p:sldId id="286" r:id="rId22"/>
    <p:sldId id="279" r:id="rId23"/>
    <p:sldId id="281" r:id="rId24"/>
    <p:sldId id="282" r:id="rId25"/>
    <p:sldId id="283" r:id="rId26"/>
    <p:sldId id="285" r:id="rId27"/>
    <p:sldId id="287" r:id="rId28"/>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8A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62" autoAdjust="0"/>
    <p:restoredTop sz="95411" autoAdjust="0"/>
  </p:normalViewPr>
  <p:slideViewPr>
    <p:cSldViewPr>
      <p:cViewPr varScale="1">
        <p:scale>
          <a:sx n="89" d="100"/>
          <a:sy n="89" d="100"/>
        </p:scale>
        <p:origin x="1402"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smtClean="0"/>
            </a:lvl1pPr>
          </a:lstStyle>
          <a:p>
            <a:pPr>
              <a:defRPr/>
            </a:pPr>
            <a:endParaRPr lang="en-US"/>
          </a:p>
        </p:txBody>
      </p:sp>
      <p:sp>
        <p:nvSpPr>
          <p:cNvPr id="93187" name="Rectangle 3"/>
          <p:cNvSpPr>
            <a:spLocks noGrp="1" noChangeArrowheads="1"/>
          </p:cNvSpPr>
          <p:nvPr>
            <p:ph type="dt" sz="quarter"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smtClean="0"/>
            </a:lvl1pPr>
          </a:lstStyle>
          <a:p>
            <a:pPr>
              <a:defRPr/>
            </a:pPr>
            <a:endParaRPr lang="en-US"/>
          </a:p>
        </p:txBody>
      </p:sp>
      <p:sp>
        <p:nvSpPr>
          <p:cNvPr id="93188" name="Rectangle 4"/>
          <p:cNvSpPr>
            <a:spLocks noGrp="1" noChangeArrowheads="1"/>
          </p:cNvSpPr>
          <p:nvPr>
            <p:ph type="ftr" sz="quarter" idx="2"/>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smtClean="0"/>
            </a:lvl1pPr>
          </a:lstStyle>
          <a:p>
            <a:pPr>
              <a:defRPr/>
            </a:pPr>
            <a:endParaRPr lang="en-US"/>
          </a:p>
        </p:txBody>
      </p:sp>
      <p:sp>
        <p:nvSpPr>
          <p:cNvPr id="93189" name="Rectangle 5"/>
          <p:cNvSpPr>
            <a:spLocks noGrp="1" noChangeArrowheads="1"/>
          </p:cNvSpPr>
          <p:nvPr>
            <p:ph type="sldNum" sz="quarter" idx="3"/>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smtClean="0"/>
            </a:lvl1pPr>
          </a:lstStyle>
          <a:p>
            <a:pPr>
              <a:defRPr/>
            </a:pPr>
            <a:fld id="{E088E0B6-78B7-40EF-87E4-D790526D21BE}" type="slidenum">
              <a:rPr lang="en-US"/>
              <a:pPr>
                <a:defRPr/>
              </a:pPr>
              <a:t>‹#›</a:t>
            </a:fld>
            <a:endParaRPr lang="en-US"/>
          </a:p>
        </p:txBody>
      </p:sp>
    </p:spTree>
    <p:extLst>
      <p:ext uri="{BB962C8B-B14F-4D97-AF65-F5344CB8AC3E}">
        <p14:creationId xmlns:p14="http://schemas.microsoft.com/office/powerpoint/2010/main" val="1672425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smtClean="0"/>
            </a:lvl1pPr>
          </a:lstStyle>
          <a:p>
            <a:pPr>
              <a:defRPr/>
            </a:pPr>
            <a:endParaRPr lang="en-US"/>
          </a:p>
        </p:txBody>
      </p:sp>
      <p:sp>
        <p:nvSpPr>
          <p:cNvPr id="4099"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smtClean="0"/>
            </a:lvl1pPr>
          </a:lstStyle>
          <a:p>
            <a:pPr>
              <a:defRPr/>
            </a:pPr>
            <a:endParaRPr lang="en-US"/>
          </a:p>
        </p:txBody>
      </p:sp>
      <p:sp>
        <p:nvSpPr>
          <p:cNvPr id="1638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smtClean="0"/>
            </a:lvl1pPr>
          </a:lstStyle>
          <a:p>
            <a:pPr>
              <a:defRPr/>
            </a:pPr>
            <a:endParaRPr lang="en-US"/>
          </a:p>
        </p:txBody>
      </p:sp>
      <p:sp>
        <p:nvSpPr>
          <p:cNvPr id="4103"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smtClean="0"/>
            </a:lvl1pPr>
          </a:lstStyle>
          <a:p>
            <a:pPr>
              <a:defRPr/>
            </a:pPr>
            <a:fld id="{87B4B8C4-4A11-46A6-90A3-16A5AE782F22}" type="slidenum">
              <a:rPr lang="en-US"/>
              <a:pPr>
                <a:defRPr/>
              </a:pPr>
              <a:t>‹#›</a:t>
            </a:fld>
            <a:endParaRPr lang="en-US"/>
          </a:p>
        </p:txBody>
      </p:sp>
    </p:spTree>
    <p:extLst>
      <p:ext uri="{BB962C8B-B14F-4D97-AF65-F5344CB8AC3E}">
        <p14:creationId xmlns:p14="http://schemas.microsoft.com/office/powerpoint/2010/main" val="6733536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en.wikipedia.org/wiki/Loan" TargetMode="External"/><Relationship Id="rId3" Type="http://schemas.openxmlformats.org/officeDocument/2006/relationships/hyperlink" Target="http://en.wikipedia.org/wiki/Secondary_market" TargetMode="External"/><Relationship Id="rId7" Type="http://schemas.openxmlformats.org/officeDocument/2006/relationships/hyperlink" Target="http://en.wikipedia.org/wiki/Finance"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en.wikipedia.org/wiki/Securitized" TargetMode="External"/><Relationship Id="rId5" Type="http://schemas.openxmlformats.org/officeDocument/2006/relationships/hyperlink" Target="http://en.wikipedia.org/wiki/Primary_market" TargetMode="External"/><Relationship Id="rId4" Type="http://schemas.openxmlformats.org/officeDocument/2006/relationships/hyperlink" Target="http://en.wikipedia.org/wiki/Securitization" TargetMode="Externa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en.wikipedia.org/wiki/Loan" TargetMode="External"/><Relationship Id="rId3" Type="http://schemas.openxmlformats.org/officeDocument/2006/relationships/hyperlink" Target="http://en.wikipedia.org/wiki/Secondary_market" TargetMode="External"/><Relationship Id="rId7" Type="http://schemas.openxmlformats.org/officeDocument/2006/relationships/hyperlink" Target="http://en.wikipedia.org/wiki/Finance"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en.wikipedia.org/wiki/Securitized" TargetMode="External"/><Relationship Id="rId5" Type="http://schemas.openxmlformats.org/officeDocument/2006/relationships/hyperlink" Target="http://en.wikipedia.org/wiki/Primary_market" TargetMode="External"/><Relationship Id="rId4" Type="http://schemas.openxmlformats.org/officeDocument/2006/relationships/hyperlink" Target="http://en.wikipedia.org/wiki/Securitization"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n.wikipedia.org/wiki/Mortgage_loan"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en.wikipedia.org/wiki/Insurance"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consumerfinance.gov/"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VIDEO</a:t>
            </a:r>
            <a:r>
              <a:rPr lang="en-US" baseline="0" dirty="0" smtClean="0"/>
              <a:t> LINKS:  </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1.  Impact of credit score on interest:  http://www.youtube.com/watch?v=ce7kxPmXk7s  4:55 minutes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2.  How to get free credit report:  </a:t>
            </a:r>
            <a:r>
              <a:rPr lang="en-US" dirty="0" smtClean="0"/>
              <a:t>http://www.youtube.com/watch?v=pbHl9y59B2E  58 seconds</a:t>
            </a:r>
          </a:p>
          <a:p>
            <a:endParaRPr lang="en-US" dirty="0"/>
          </a:p>
        </p:txBody>
      </p:sp>
      <p:sp>
        <p:nvSpPr>
          <p:cNvPr id="4" name="Slide Number Placeholder 3"/>
          <p:cNvSpPr>
            <a:spLocks noGrp="1"/>
          </p:cNvSpPr>
          <p:nvPr>
            <p:ph type="sldNum" sz="quarter" idx="10"/>
          </p:nvPr>
        </p:nvSpPr>
        <p:spPr/>
        <p:txBody>
          <a:bodyPr/>
          <a:lstStyle/>
          <a:p>
            <a:pPr>
              <a:defRPr/>
            </a:pPr>
            <a:fld id="{87B4B8C4-4A11-46A6-90A3-16A5AE782F22}" type="slidenum">
              <a:rPr lang="en-US" smtClean="0"/>
              <a:pPr>
                <a:defRPr/>
              </a:pPr>
              <a:t>1</a:t>
            </a:fld>
            <a:endParaRPr lang="en-US"/>
          </a:p>
        </p:txBody>
      </p:sp>
    </p:spTree>
    <p:extLst>
      <p:ext uri="{BB962C8B-B14F-4D97-AF65-F5344CB8AC3E}">
        <p14:creationId xmlns:p14="http://schemas.microsoft.com/office/powerpoint/2010/main" val="3309485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dirty="0" smtClean="0"/>
              <a:t>Congress established Government Sponsored</a:t>
            </a:r>
            <a:r>
              <a:rPr lang="en-US" baseline="0" dirty="0" smtClean="0"/>
              <a:t> </a:t>
            </a:r>
            <a:r>
              <a:rPr lang="en-US" dirty="0" smtClean="0"/>
              <a:t>Entities to improve the efficiency of capital markets and to overcome market imperfections which prevent funds from moving easily from suppliers of funds to areas of high loan demand. Presently, GSEs primarily act as financial intermediaries to assist lenders and borrowers in housing and agriculture.</a:t>
            </a:r>
          </a:p>
          <a:p>
            <a:pPr rtl="0"/>
            <a:r>
              <a:rPr lang="en-US" dirty="0" smtClean="0"/>
              <a:t>In addition, the GSEs created a </a:t>
            </a:r>
            <a:r>
              <a:rPr lang="en-US" dirty="0" smtClean="0">
                <a:hlinkClick r:id="rId3" action="ppaction://hlinkfile" tooltip="Secondary market"/>
              </a:rPr>
              <a:t>secondary market</a:t>
            </a:r>
            <a:r>
              <a:rPr lang="en-US" dirty="0" smtClean="0"/>
              <a:t> in loans through guarantees, bonding and </a:t>
            </a:r>
            <a:r>
              <a:rPr lang="en-US" dirty="0" smtClean="0">
                <a:hlinkClick r:id="rId4" action="ppaction://hlinkfile" tooltip="Securitization"/>
              </a:rPr>
              <a:t>securitization</a:t>
            </a:r>
            <a:r>
              <a:rPr lang="en-US" dirty="0" smtClean="0"/>
              <a:t>. This has allowed </a:t>
            </a:r>
            <a:r>
              <a:rPr lang="en-US" dirty="0" smtClean="0">
                <a:hlinkClick r:id="rId5" action="ppaction://hlinkfile" tooltip="Primary market"/>
              </a:rPr>
              <a:t>primary market</a:t>
            </a:r>
            <a:r>
              <a:rPr lang="en-US" dirty="0" smtClean="0"/>
              <a:t> debt issuers to increase loan volume and decrease the risks associated with individual loans. This also provides standardized instruments (</a:t>
            </a:r>
            <a:r>
              <a:rPr lang="en-US" dirty="0" smtClean="0">
                <a:hlinkClick r:id="rId6" action="ppaction://hlinkfile" tooltip="Securitized"/>
              </a:rPr>
              <a:t>securitized</a:t>
            </a:r>
            <a:r>
              <a:rPr lang="en-US" dirty="0" smtClean="0"/>
              <a:t> securities) for investors.</a:t>
            </a:r>
          </a:p>
          <a:p>
            <a:pPr rtl="0"/>
            <a:endParaRPr lang="en-US" dirty="0" smtClean="0"/>
          </a:p>
          <a:p>
            <a:pPr rtl="0"/>
            <a:r>
              <a:rPr lang="en-US" dirty="0" smtClean="0"/>
              <a:t>In </a:t>
            </a:r>
            <a:r>
              <a:rPr lang="en-US" dirty="0" smtClean="0">
                <a:hlinkClick r:id="rId7" action="ppaction://hlinkfile" tooltip="Finance"/>
              </a:rPr>
              <a:t>finance</a:t>
            </a:r>
            <a:r>
              <a:rPr lang="en-US" dirty="0" smtClean="0"/>
              <a:t>, </a:t>
            </a:r>
            <a:r>
              <a:rPr lang="en-US" b="1" dirty="0" smtClean="0"/>
              <a:t>subprime lending</a:t>
            </a:r>
            <a:r>
              <a:rPr lang="en-US" dirty="0" smtClean="0"/>
              <a:t> (also referred to as </a:t>
            </a:r>
            <a:r>
              <a:rPr lang="en-US" b="1" dirty="0" smtClean="0"/>
              <a:t>near-prime</a:t>
            </a:r>
            <a:r>
              <a:rPr lang="en-US" dirty="0" smtClean="0"/>
              <a:t>, </a:t>
            </a:r>
            <a:r>
              <a:rPr lang="en-US" b="1" dirty="0" smtClean="0"/>
              <a:t>non-prime</a:t>
            </a:r>
            <a:r>
              <a:rPr lang="en-US" dirty="0" smtClean="0"/>
              <a:t>, and </a:t>
            </a:r>
            <a:r>
              <a:rPr lang="en-US" b="1" dirty="0" smtClean="0"/>
              <a:t>second-chance lending</a:t>
            </a:r>
            <a:r>
              <a:rPr lang="en-US" dirty="0" smtClean="0"/>
              <a:t>) means making </a:t>
            </a:r>
            <a:r>
              <a:rPr lang="en-US" dirty="0" smtClean="0">
                <a:hlinkClick r:id="rId8" action="ppaction://hlinkfile" tooltip="Loan"/>
              </a:rPr>
              <a:t>loans</a:t>
            </a:r>
            <a:r>
              <a:rPr lang="en-US" dirty="0" smtClean="0"/>
              <a:t> to people who may have difficulty maintaining the repayment schedule. These loans are characterized by higher interest rates and less favorable terms in order to compensate for higher credit risk</a:t>
            </a:r>
          </a:p>
          <a:p>
            <a:endParaRPr lang="en-US" dirty="0"/>
          </a:p>
        </p:txBody>
      </p:sp>
      <p:sp>
        <p:nvSpPr>
          <p:cNvPr id="4" name="Slide Number Placeholder 3"/>
          <p:cNvSpPr>
            <a:spLocks noGrp="1"/>
          </p:cNvSpPr>
          <p:nvPr>
            <p:ph type="sldNum" sz="quarter" idx="10"/>
          </p:nvPr>
        </p:nvSpPr>
        <p:spPr/>
        <p:txBody>
          <a:bodyPr/>
          <a:lstStyle/>
          <a:p>
            <a:pPr>
              <a:defRPr/>
            </a:pPr>
            <a:fld id="{87B4B8C4-4A11-46A6-90A3-16A5AE782F22}" type="slidenum">
              <a:rPr lang="en-US" smtClean="0"/>
              <a:pPr>
                <a:defRPr/>
              </a:pPr>
              <a:t>3</a:t>
            </a:fld>
            <a:endParaRPr lang="en-US"/>
          </a:p>
        </p:txBody>
      </p:sp>
    </p:spTree>
    <p:extLst>
      <p:ext uri="{BB962C8B-B14F-4D97-AF65-F5344CB8AC3E}">
        <p14:creationId xmlns:p14="http://schemas.microsoft.com/office/powerpoint/2010/main" val="3251924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dirty="0" smtClean="0"/>
              <a:t>Congress established Government Sponsored</a:t>
            </a:r>
            <a:r>
              <a:rPr lang="en-US" baseline="0" dirty="0" smtClean="0"/>
              <a:t> </a:t>
            </a:r>
            <a:r>
              <a:rPr lang="en-US" dirty="0" smtClean="0"/>
              <a:t>Entities to improve the efficiency of capital markets and to overcome market imperfections which prevent funds from moving easily from suppliers of funds to areas of high loan demand. Presently, GSEs primarily act as financial intermediaries to assist lenders and borrowers in housing and agriculture.</a:t>
            </a:r>
          </a:p>
          <a:p>
            <a:pPr rtl="0"/>
            <a:r>
              <a:rPr lang="en-US" dirty="0" smtClean="0"/>
              <a:t>In addition, the GSEs created a </a:t>
            </a:r>
            <a:r>
              <a:rPr lang="en-US" dirty="0" smtClean="0">
                <a:hlinkClick r:id="rId3" action="ppaction://hlinkfile" tooltip="Secondary market"/>
              </a:rPr>
              <a:t>secondary market</a:t>
            </a:r>
            <a:r>
              <a:rPr lang="en-US" dirty="0" smtClean="0"/>
              <a:t> in loans through guarantees, bonding and </a:t>
            </a:r>
            <a:r>
              <a:rPr lang="en-US" dirty="0" smtClean="0">
                <a:hlinkClick r:id="rId4" action="ppaction://hlinkfile" tooltip="Securitization"/>
              </a:rPr>
              <a:t>securitization</a:t>
            </a:r>
            <a:r>
              <a:rPr lang="en-US" dirty="0" smtClean="0"/>
              <a:t>. This has allowed </a:t>
            </a:r>
            <a:r>
              <a:rPr lang="en-US" dirty="0" smtClean="0">
                <a:hlinkClick r:id="rId5" action="ppaction://hlinkfile" tooltip="Primary market"/>
              </a:rPr>
              <a:t>primary market</a:t>
            </a:r>
            <a:r>
              <a:rPr lang="en-US" dirty="0" smtClean="0"/>
              <a:t> debt issuers to increase loan volume and decrease the risks associated with individual loans. This also provides standardized instruments (</a:t>
            </a:r>
            <a:r>
              <a:rPr lang="en-US" dirty="0" smtClean="0">
                <a:hlinkClick r:id="rId6" action="ppaction://hlinkfile" tooltip="Securitized"/>
              </a:rPr>
              <a:t>securitized</a:t>
            </a:r>
            <a:r>
              <a:rPr lang="en-US" dirty="0" smtClean="0"/>
              <a:t> securities) for investors.</a:t>
            </a:r>
          </a:p>
          <a:p>
            <a:pPr rtl="0"/>
            <a:endParaRPr lang="en-US" dirty="0" smtClean="0"/>
          </a:p>
          <a:p>
            <a:pPr rtl="0"/>
            <a:r>
              <a:rPr lang="en-US" dirty="0" smtClean="0"/>
              <a:t>In </a:t>
            </a:r>
            <a:r>
              <a:rPr lang="en-US" dirty="0" smtClean="0">
                <a:hlinkClick r:id="rId7" action="ppaction://hlinkfile" tooltip="Finance"/>
              </a:rPr>
              <a:t>finance</a:t>
            </a:r>
            <a:r>
              <a:rPr lang="en-US" dirty="0" smtClean="0"/>
              <a:t>, </a:t>
            </a:r>
            <a:r>
              <a:rPr lang="en-US" b="1" dirty="0" smtClean="0"/>
              <a:t>subprime lending</a:t>
            </a:r>
            <a:r>
              <a:rPr lang="en-US" dirty="0" smtClean="0"/>
              <a:t> (also referred to as </a:t>
            </a:r>
            <a:r>
              <a:rPr lang="en-US" b="1" dirty="0" smtClean="0"/>
              <a:t>near-prime</a:t>
            </a:r>
            <a:r>
              <a:rPr lang="en-US" dirty="0" smtClean="0"/>
              <a:t>, </a:t>
            </a:r>
            <a:r>
              <a:rPr lang="en-US" b="1" dirty="0" smtClean="0"/>
              <a:t>non-prime</a:t>
            </a:r>
            <a:r>
              <a:rPr lang="en-US" dirty="0" smtClean="0"/>
              <a:t>, and </a:t>
            </a:r>
            <a:r>
              <a:rPr lang="en-US" b="1" dirty="0" smtClean="0"/>
              <a:t>second-chance lending</a:t>
            </a:r>
            <a:r>
              <a:rPr lang="en-US" dirty="0" smtClean="0"/>
              <a:t>) means making </a:t>
            </a:r>
            <a:r>
              <a:rPr lang="en-US" dirty="0" smtClean="0">
                <a:hlinkClick r:id="rId8" action="ppaction://hlinkfile" tooltip="Loan"/>
              </a:rPr>
              <a:t>loans</a:t>
            </a:r>
            <a:r>
              <a:rPr lang="en-US" dirty="0" smtClean="0"/>
              <a:t> to people who may have difficulty maintaining the repayment schedule. These loans are characterized by higher interest rates and less favorable terms in order to compensate for higher credit risk</a:t>
            </a:r>
          </a:p>
          <a:p>
            <a:endParaRPr lang="en-US" dirty="0"/>
          </a:p>
        </p:txBody>
      </p:sp>
      <p:sp>
        <p:nvSpPr>
          <p:cNvPr id="4" name="Slide Number Placeholder 3"/>
          <p:cNvSpPr>
            <a:spLocks noGrp="1"/>
          </p:cNvSpPr>
          <p:nvPr>
            <p:ph type="sldNum" sz="quarter" idx="10"/>
          </p:nvPr>
        </p:nvSpPr>
        <p:spPr/>
        <p:txBody>
          <a:bodyPr/>
          <a:lstStyle/>
          <a:p>
            <a:pPr>
              <a:defRPr/>
            </a:pPr>
            <a:fld id="{87B4B8C4-4A11-46A6-90A3-16A5AE782F22}" type="slidenum">
              <a:rPr lang="en-US" smtClean="0"/>
              <a:pPr>
                <a:defRPr/>
              </a:pPr>
              <a:t>4</a:t>
            </a:fld>
            <a:endParaRPr lang="en-US"/>
          </a:p>
        </p:txBody>
      </p:sp>
    </p:spTree>
    <p:extLst>
      <p:ext uri="{BB962C8B-B14F-4D97-AF65-F5344CB8AC3E}">
        <p14:creationId xmlns:p14="http://schemas.microsoft.com/office/powerpoint/2010/main" val="2123756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Lenders mortgage insurance</a:t>
            </a:r>
            <a:r>
              <a:rPr lang="en-US" dirty="0" smtClean="0"/>
              <a:t> (</a:t>
            </a:r>
            <a:r>
              <a:rPr lang="en-US" b="1" dirty="0" smtClean="0"/>
              <a:t>LMI</a:t>
            </a:r>
            <a:r>
              <a:rPr lang="en-US" dirty="0" smtClean="0"/>
              <a:t>), also known as </a:t>
            </a:r>
            <a:r>
              <a:rPr lang="en-US" b="1" dirty="0" smtClean="0"/>
              <a:t>private mortgage insurance</a:t>
            </a:r>
            <a:r>
              <a:rPr lang="en-US" dirty="0" smtClean="0"/>
              <a:t> (PMI) in the US, is insurance payable to a lender or trustee for a pool of securities that may be required when taking out a </a:t>
            </a:r>
            <a:r>
              <a:rPr lang="en-US" dirty="0" smtClean="0">
                <a:hlinkClick r:id="rId3" action="ppaction://hlinkfile" tooltip="Mortgage loan"/>
              </a:rPr>
              <a:t>mortgage loan</a:t>
            </a:r>
            <a:r>
              <a:rPr lang="en-US" dirty="0" smtClean="0"/>
              <a:t>. It is </a:t>
            </a:r>
            <a:r>
              <a:rPr lang="en-US" dirty="0" smtClean="0">
                <a:hlinkClick r:id="rId4" action="ppaction://hlinkfile" tooltip="Insurance"/>
              </a:rPr>
              <a:t>insurance</a:t>
            </a:r>
            <a:r>
              <a:rPr lang="en-US" dirty="0" smtClean="0"/>
              <a:t> to offset losses in the case where a mortgagor is not able to repay the loan and the lender is not able to recover its costs after foreclosure and sale of the mortgaged property.</a:t>
            </a:r>
            <a:r>
              <a:rPr lang="en-US" baseline="30000" dirty="0" smtClean="0">
                <a:hlinkClick r:id="" action="ppaction://hlinkfile"/>
              </a:rPr>
              <a:t>[1]</a:t>
            </a:r>
            <a:r>
              <a:rPr lang="en-US" dirty="0" smtClean="0"/>
              <a:t> Typical rates are $55/mo. per $100,000 financed, or as high as $1,500/yr. for a typical $200,000 loan.</a:t>
            </a:r>
            <a:r>
              <a:rPr lang="en-US" baseline="30000" dirty="0" smtClean="0">
                <a:hlinkClick r:id="" action="ppaction://hlinkfile"/>
              </a:rPr>
              <a:t>[2]</a:t>
            </a:r>
            <a:endParaRPr lang="en-US" baseline="30000" dirty="0" smtClean="0"/>
          </a:p>
          <a:p>
            <a:endParaRPr lang="en-US" baseline="30000" dirty="0" smtClean="0"/>
          </a:p>
          <a:p>
            <a:r>
              <a:rPr lang="en-US" sz="5700" baseline="30000" dirty="0" smtClean="0"/>
              <a:t>Became</a:t>
            </a:r>
            <a:r>
              <a:rPr lang="en-US" sz="5700" dirty="0" smtClean="0"/>
              <a:t> tax deductable in 2007</a:t>
            </a:r>
            <a:endParaRPr lang="en-US" sz="5700" baseline="30000" dirty="0" smtClean="0"/>
          </a:p>
        </p:txBody>
      </p:sp>
      <p:sp>
        <p:nvSpPr>
          <p:cNvPr id="4" name="Slide Number Placeholder 3"/>
          <p:cNvSpPr>
            <a:spLocks noGrp="1"/>
          </p:cNvSpPr>
          <p:nvPr>
            <p:ph type="sldNum" sz="quarter" idx="10"/>
          </p:nvPr>
        </p:nvSpPr>
        <p:spPr/>
        <p:txBody>
          <a:bodyPr/>
          <a:lstStyle/>
          <a:p>
            <a:pPr>
              <a:defRPr/>
            </a:pPr>
            <a:fld id="{87B4B8C4-4A11-46A6-90A3-16A5AE782F22}" type="slidenum">
              <a:rPr lang="en-US" smtClean="0"/>
              <a:pPr>
                <a:defRPr/>
              </a:pPr>
              <a:t>11</a:t>
            </a:fld>
            <a:endParaRPr lang="en-US"/>
          </a:p>
        </p:txBody>
      </p:sp>
    </p:spTree>
    <p:extLst>
      <p:ext uri="{BB962C8B-B14F-4D97-AF65-F5344CB8AC3E}">
        <p14:creationId xmlns:p14="http://schemas.microsoft.com/office/powerpoint/2010/main" val="3094658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7B4B8C4-4A11-46A6-90A3-16A5AE782F22}" type="slidenum">
              <a:rPr lang="en-US" smtClean="0"/>
              <a:pPr>
                <a:defRPr/>
              </a:pPr>
              <a:t>20</a:t>
            </a:fld>
            <a:endParaRPr lang="en-US"/>
          </a:p>
        </p:txBody>
      </p:sp>
    </p:spTree>
    <p:extLst>
      <p:ext uri="{BB962C8B-B14F-4D97-AF65-F5344CB8AC3E}">
        <p14:creationId xmlns:p14="http://schemas.microsoft.com/office/powerpoint/2010/main" val="4046973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Effective July 21, 2011, the Real Estate Settlement Procedures Act (RESPA) will be administered and enforced by the </a:t>
            </a:r>
            <a:r>
              <a:rPr lang="en-US" dirty="0" smtClean="0">
                <a:hlinkClick r:id="rId3"/>
              </a:rPr>
              <a:t>Consumer Financial Protection Bureau</a:t>
            </a:r>
            <a:r>
              <a:rPr lang="en-US" dirty="0" smtClean="0"/>
              <a:t> (CFPB). </a:t>
            </a:r>
            <a:br>
              <a:rPr lang="en-US" dirty="0" smtClean="0"/>
            </a:br>
            <a:r>
              <a:rPr lang="en-US" dirty="0" smtClean="0"/>
              <a:t/>
            </a:r>
            <a:br>
              <a:rPr lang="en-US" dirty="0" smtClean="0"/>
            </a:br>
            <a:r>
              <a:rPr lang="en-US" dirty="0" smtClean="0"/>
              <a:t>RESPA is about closing costs and settlement procedures. RESPA requires that consumers receive disclosures at various times in the transaction and outlaws kickbacks that increase the cost of settlement services. RESPA is a HUD consumer protection statute designed to help homebuyers be better shoppers in the home buying process, and is enforced by HUD.</a:t>
            </a:r>
          </a:p>
          <a:p>
            <a:endParaRPr lang="en-US" dirty="0" smtClean="0"/>
          </a:p>
          <a:p>
            <a:r>
              <a:rPr lang="en-US" dirty="0" smtClean="0"/>
              <a:t>The Real Estate Settlement Procedures Act (RESPA) insures that consumers throughout the nation are provided with more helpful information about the cost of the mortgage settlement and protected from unnecessarily high settlement charges caused by certain abusive practices.</a:t>
            </a:r>
          </a:p>
          <a:p>
            <a:r>
              <a:rPr lang="en-US" dirty="0" smtClean="0"/>
              <a:t>The most recent RESPA Rule makes obtaining mortgage financing clearer and, ultimately, cheaper for consumers. The new Rule includes a required, standardized Good Faith Estimate (GFE) to facilitate shopping among settlement service providers and to improve disclosure of settlement costs and interest rate related terms. </a:t>
            </a:r>
          </a:p>
          <a:p>
            <a:endParaRPr lang="en-US" dirty="0" smtClean="0"/>
          </a:p>
          <a:p>
            <a:r>
              <a:rPr lang="en-US" dirty="0" smtClean="0"/>
              <a:t>The HUD-1 was improved to help consumers determine if their actual closing costs were within established tolerance requirements.</a:t>
            </a:r>
          </a:p>
          <a:p>
            <a:endParaRPr lang="en-US" dirty="0"/>
          </a:p>
        </p:txBody>
      </p:sp>
      <p:sp>
        <p:nvSpPr>
          <p:cNvPr id="4" name="Slide Number Placeholder 3"/>
          <p:cNvSpPr>
            <a:spLocks noGrp="1"/>
          </p:cNvSpPr>
          <p:nvPr>
            <p:ph type="sldNum" sz="quarter" idx="10"/>
          </p:nvPr>
        </p:nvSpPr>
        <p:spPr/>
        <p:txBody>
          <a:bodyPr/>
          <a:lstStyle/>
          <a:p>
            <a:pPr>
              <a:defRPr/>
            </a:pPr>
            <a:fld id="{87B4B8C4-4A11-46A6-90A3-16A5AE782F22}" type="slidenum">
              <a:rPr lang="en-US" smtClean="0"/>
              <a:pPr>
                <a:defRPr/>
              </a:pPr>
              <a:t>25</a:t>
            </a:fld>
            <a:endParaRPr lang="en-US"/>
          </a:p>
        </p:txBody>
      </p:sp>
    </p:spTree>
    <p:extLst>
      <p:ext uri="{BB962C8B-B14F-4D97-AF65-F5344CB8AC3E}">
        <p14:creationId xmlns:p14="http://schemas.microsoft.com/office/powerpoint/2010/main" val="2927928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cstate="print"/>
          <a:srcRect/>
          <a:stretch>
            <a:fillRect/>
          </a:stretch>
        </p:blipFill>
        <p:spPr bwMode="auto">
          <a:xfrm>
            <a:off x="0" y="0"/>
            <a:ext cx="9144000" cy="6900863"/>
          </a:xfrm>
          <a:prstGeom prst="rect">
            <a:avLst/>
          </a:prstGeom>
          <a:noFill/>
        </p:spPr>
      </p:pic>
      <p:sp>
        <p:nvSpPr>
          <p:cNvPr id="32773" name="Rectangle 5"/>
          <p:cNvSpPr>
            <a:spLocks noGrp="1" noChangeArrowheads="1"/>
          </p:cNvSpPr>
          <p:nvPr>
            <p:ph type="ctrTitle"/>
          </p:nvPr>
        </p:nvSpPr>
        <p:spPr>
          <a:xfrm>
            <a:off x="609600" y="4419600"/>
            <a:ext cx="7772400" cy="1470025"/>
          </a:xfrm>
        </p:spPr>
        <p:txBody>
          <a:bodyPr/>
          <a:lstStyle>
            <a:lvl1pPr>
              <a:defRPr>
                <a:solidFill>
                  <a:srgbClr val="BCED6D"/>
                </a:solidFill>
              </a:defRPr>
            </a:lvl1pPr>
          </a:lstStyle>
          <a:p>
            <a:r>
              <a:rPr lang="en-US"/>
              <a:t>Chapter X: Chapter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828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8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bwMode="auto">
          <a:xfrm>
            <a:off x="457200" y="4572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Rectangle 3"/>
          <p:cNvSpPr>
            <a:spLocks noGrp="1" noChangeArrowheads="1"/>
          </p:cNvSpPr>
          <p:nvPr>
            <p:ph type="body" idx="1"/>
          </p:nvPr>
        </p:nvSpPr>
        <p:spPr bwMode="auto">
          <a:xfrm>
            <a:off x="457200" y="18288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31748" name="Picture 4"/>
          <p:cNvPicPr>
            <a:picLocks noChangeAspect="1" noChangeArrowheads="1"/>
          </p:cNvPicPr>
          <p:nvPr/>
        </p:nvPicPr>
        <p:blipFill>
          <a:blip r:embed="rId13" cstate="print"/>
          <a:srcRect/>
          <a:stretch>
            <a:fillRect/>
          </a:stretch>
        </p:blipFill>
        <p:spPr bwMode="auto">
          <a:xfrm>
            <a:off x="0" y="381000"/>
            <a:ext cx="457200" cy="6477000"/>
          </a:xfrm>
          <a:prstGeom prst="rect">
            <a:avLst/>
          </a:prstGeom>
          <a:noFill/>
        </p:spPr>
      </p:pic>
      <p:pic>
        <p:nvPicPr>
          <p:cNvPr id="31749" name="Picture 5"/>
          <p:cNvPicPr>
            <a:picLocks noChangeAspect="1" noChangeArrowheads="1"/>
          </p:cNvPicPr>
          <p:nvPr/>
        </p:nvPicPr>
        <p:blipFill>
          <a:blip r:embed="rId14" cstate="print"/>
          <a:srcRect/>
          <a:stretch>
            <a:fillRect/>
          </a:stretch>
        </p:blipFill>
        <p:spPr bwMode="auto">
          <a:xfrm>
            <a:off x="0" y="0"/>
            <a:ext cx="5629275" cy="419100"/>
          </a:xfrm>
          <a:prstGeom prst="rect">
            <a:avLst/>
          </a:prstGeom>
          <a:noFill/>
        </p:spPr>
      </p:pic>
      <p:pic>
        <p:nvPicPr>
          <p:cNvPr id="31750" name="Picture 6"/>
          <p:cNvPicPr>
            <a:picLocks noChangeAspect="1" noChangeArrowheads="1"/>
          </p:cNvPicPr>
          <p:nvPr/>
        </p:nvPicPr>
        <p:blipFill>
          <a:blip r:embed="rId15" cstate="print"/>
          <a:srcRect/>
          <a:stretch>
            <a:fillRect/>
          </a:stretch>
        </p:blipFill>
        <p:spPr bwMode="auto">
          <a:xfrm>
            <a:off x="5562600" y="0"/>
            <a:ext cx="3581400" cy="417513"/>
          </a:xfrm>
          <a:prstGeom prst="rect">
            <a:avLst/>
          </a:prstGeom>
          <a:noFill/>
        </p:spPr>
      </p:pic>
      <p:sp>
        <p:nvSpPr>
          <p:cNvPr id="31751" name="Rectangle 7"/>
          <p:cNvSpPr>
            <a:spLocks noChangeArrowheads="1"/>
          </p:cNvSpPr>
          <p:nvPr/>
        </p:nvSpPr>
        <p:spPr bwMode="auto">
          <a:xfrm>
            <a:off x="7010400" y="6534150"/>
            <a:ext cx="1981200" cy="323850"/>
          </a:xfrm>
          <a:prstGeom prst="rect">
            <a:avLst/>
          </a:prstGeom>
          <a:noFill/>
          <a:ln w="9525">
            <a:noFill/>
            <a:miter lim="800000"/>
            <a:headEnd/>
            <a:tailEnd/>
          </a:ln>
          <a:effectLst/>
        </p:spPr>
        <p:txBody>
          <a:bodyPr/>
          <a:lstStyle/>
          <a:p>
            <a:pPr algn="r"/>
            <a:r>
              <a:rPr lang="en-US" sz="1400"/>
              <a:t>8-</a:t>
            </a:r>
            <a:fld id="{4B9887D6-9908-4F5F-932E-771596D560E3}" type="slidenum">
              <a:rPr lang="en-US" sz="1400"/>
              <a:pPr algn="r"/>
              <a:t>‹#›</a:t>
            </a:fld>
            <a:endParaRPr lang="en-US" sz="140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Font typeface="Wingdings" pitchFamily="2" charset="2"/>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Font typeface="Wingdings" pitchFamily="2" charset="2"/>
        <a:buChar char="w"/>
        <a:defRPr sz="2400">
          <a:solidFill>
            <a:schemeClr val="tx1"/>
          </a:solidFill>
          <a:latin typeface="+mn-lt"/>
        </a:defRPr>
      </a:lvl3pPr>
      <a:lvl4pPr marL="1600200" indent="-228600" algn="l" rtl="0" fontAlgn="base">
        <a:spcBef>
          <a:spcPct val="20000"/>
        </a:spcBef>
        <a:spcAft>
          <a:spcPct val="0"/>
        </a:spcAft>
        <a:buFont typeface="Arial" charset="0"/>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Securitization" TargetMode="External"/><Relationship Id="rId2" Type="http://schemas.openxmlformats.org/officeDocument/2006/relationships/hyperlink" Target="http://en.wikipedia.org/wiki/Secondary_market" TargetMode="External"/><Relationship Id="rId1" Type="http://schemas.openxmlformats.org/officeDocument/2006/relationships/slideLayout" Target="../slideLayouts/slideLayout2.xml"/><Relationship Id="rId5" Type="http://schemas.openxmlformats.org/officeDocument/2006/relationships/hyperlink" Target="http://en.wikipedia.org/wiki/Securitized" TargetMode="External"/><Relationship Id="rId4" Type="http://schemas.openxmlformats.org/officeDocument/2006/relationships/hyperlink" Target="http://en.wikipedia.org/wiki/Primary_market"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Rectangle 7"/>
          <p:cNvSpPr>
            <a:spLocks noGrp="1" noChangeArrowheads="1"/>
          </p:cNvSpPr>
          <p:nvPr>
            <p:ph type="ctrTitle"/>
          </p:nvPr>
        </p:nvSpPr>
        <p:spPr>
          <a:noFill/>
          <a:ln/>
        </p:spPr>
        <p:txBody>
          <a:bodyPr/>
          <a:lstStyle/>
          <a:p>
            <a:r>
              <a:rPr lang="en-US" sz="4000"/>
              <a:t>Chapter 08:</a:t>
            </a:r>
            <a:br>
              <a:rPr lang="en-US" sz="4000"/>
            </a:br>
            <a:r>
              <a:rPr lang="en-US" sz="4000"/>
              <a:t>Underwriting and Financing Residential Properties</a:t>
            </a:r>
          </a:p>
        </p:txBody>
      </p:sp>
      <p:sp>
        <p:nvSpPr>
          <p:cNvPr id="3080" name="Text Box 9"/>
          <p:cNvSpPr txBox="1">
            <a:spLocks noChangeArrowheads="1"/>
          </p:cNvSpPr>
          <p:nvPr/>
        </p:nvSpPr>
        <p:spPr bwMode="auto">
          <a:xfrm>
            <a:off x="192088" y="6554788"/>
            <a:ext cx="1027112" cy="152400"/>
          </a:xfrm>
          <a:prstGeom prst="rect">
            <a:avLst/>
          </a:prstGeom>
          <a:noFill/>
          <a:ln w="9525" algn="ctr">
            <a:noFill/>
            <a:miter lim="800000"/>
            <a:headEnd/>
            <a:tailEnd/>
          </a:ln>
        </p:spPr>
        <p:txBody>
          <a:bodyPr wrap="none" lIns="0" tIns="0" rIns="0" bIns="0" anchor="b">
            <a:spAutoFit/>
          </a:bodyPr>
          <a:lstStyle/>
          <a:p>
            <a:pPr algn="r" eaLnBrk="0" hangingPunct="0"/>
            <a:r>
              <a:rPr lang="en-US" sz="1000" b="1" i="1">
                <a:solidFill>
                  <a:srgbClr val="FFFFFF"/>
                </a:solidFill>
                <a:latin typeface="Times New Roman" pitchFamily="18" charset="0"/>
              </a:rPr>
              <a:t>McGraw-Hill/Irwin</a:t>
            </a:r>
          </a:p>
        </p:txBody>
      </p:sp>
      <p:sp>
        <p:nvSpPr>
          <p:cNvPr id="3081" name="Text Box 10"/>
          <p:cNvSpPr txBox="1">
            <a:spLocks noChangeArrowheads="1"/>
          </p:cNvSpPr>
          <p:nvPr/>
        </p:nvSpPr>
        <p:spPr bwMode="auto">
          <a:xfrm>
            <a:off x="4645025" y="6554788"/>
            <a:ext cx="4306888" cy="152400"/>
          </a:xfrm>
          <a:prstGeom prst="rect">
            <a:avLst/>
          </a:prstGeom>
          <a:noFill/>
          <a:ln w="9525" algn="ctr">
            <a:noFill/>
            <a:miter lim="800000"/>
            <a:headEnd/>
            <a:tailEnd/>
          </a:ln>
        </p:spPr>
        <p:txBody>
          <a:bodyPr wrap="none" lIns="0" tIns="0" rIns="0" bIns="0" anchor="b">
            <a:spAutoFit/>
          </a:bodyPr>
          <a:lstStyle/>
          <a:p>
            <a:pPr algn="r" eaLnBrk="0" hangingPunct="0"/>
            <a:r>
              <a:rPr lang="en-US" sz="1000" b="1" i="1">
                <a:solidFill>
                  <a:srgbClr val="FFFFFF"/>
                </a:solidFill>
                <a:latin typeface="Times New Roman" pitchFamily="18" charset="0"/>
              </a:rPr>
              <a:t>            Copyright © 2011 by the McGraw-Hill Companies, Inc. All rights reserved.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Fannie Mae </a:t>
            </a:r>
            <a:r>
              <a:rPr lang="en-US" smtClean="0"/>
              <a:t>Eligibility matrix</a:t>
            </a:r>
            <a:endParaRPr lang="en-US"/>
          </a:p>
        </p:txBody>
      </p:sp>
      <p:sp>
        <p:nvSpPr>
          <p:cNvPr id="3" name="Text Placeholder 2"/>
          <p:cNvSpPr>
            <a:spLocks noGrp="1"/>
          </p:cNvSpPr>
          <p:nvPr>
            <p:ph type="body" idx="1"/>
          </p:nvPr>
        </p:nvSpPr>
        <p:spPr/>
        <p:txBody>
          <a:bodyPr/>
          <a:lstStyle/>
          <a:p>
            <a:r>
              <a:rPr lang="en-US" dirty="0"/>
              <a:t>https://www.fanniemae.com/content/eligibility_information/eligibility-matrix.pdf</a:t>
            </a:r>
          </a:p>
        </p:txBody>
      </p:sp>
    </p:spTree>
    <p:extLst>
      <p:ext uri="{BB962C8B-B14F-4D97-AF65-F5344CB8AC3E}">
        <p14:creationId xmlns:p14="http://schemas.microsoft.com/office/powerpoint/2010/main" val="42743988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p:txBody>
          <a:bodyPr/>
          <a:lstStyle/>
          <a:p>
            <a:r>
              <a:rPr lang="en-US" sz="4000">
                <a:effectLst>
                  <a:outerShdw blurRad="38100" dist="38100" dir="2700000" algn="tl">
                    <a:srgbClr val="C0C0C0"/>
                  </a:outerShdw>
                </a:effectLst>
              </a:rPr>
              <a:t>Classification of Mortgage Loans</a:t>
            </a:r>
          </a:p>
        </p:txBody>
      </p:sp>
      <p:sp>
        <p:nvSpPr>
          <p:cNvPr id="6147" name="Rectangle 3"/>
          <p:cNvSpPr>
            <a:spLocks noGrp="1" noChangeArrowheads="1"/>
          </p:cNvSpPr>
          <p:nvPr>
            <p:ph type="body" idx="4294967295"/>
          </p:nvPr>
        </p:nvSpPr>
        <p:spPr>
          <a:xfrm>
            <a:off x="457200" y="1600200"/>
            <a:ext cx="8229600" cy="4525963"/>
          </a:xfrm>
        </p:spPr>
        <p:txBody>
          <a:bodyPr/>
          <a:lstStyle/>
          <a:p>
            <a:r>
              <a:rPr lang="en-US" dirty="0"/>
              <a:t>Insured Conventional Mortgages</a:t>
            </a:r>
          </a:p>
          <a:p>
            <a:pPr lvl="1"/>
            <a:r>
              <a:rPr lang="en-US" dirty="0"/>
              <a:t>LTV usually &gt; 80%</a:t>
            </a:r>
          </a:p>
          <a:p>
            <a:pPr lvl="1"/>
            <a:r>
              <a:rPr lang="en-US" dirty="0"/>
              <a:t>Private Mortgage Insurance</a:t>
            </a:r>
          </a:p>
          <a:p>
            <a:pPr lvl="2"/>
            <a:r>
              <a:rPr lang="en-US" dirty="0"/>
              <a:t>Insurer assumes default risk of the larger loan</a:t>
            </a:r>
          </a:p>
          <a:p>
            <a:pPr lvl="2"/>
            <a:r>
              <a:rPr lang="en-US" dirty="0"/>
              <a:t>Covers loan amount &gt; 80% LTV</a:t>
            </a:r>
          </a:p>
          <a:p>
            <a:pPr lvl="2"/>
            <a:r>
              <a:rPr lang="en-US" dirty="0"/>
              <a:t>Generally no loan maximum but 95% is as far as most insurers will </a:t>
            </a:r>
            <a:r>
              <a:rPr lang="en-US" dirty="0" smtClean="0"/>
              <a:t>go</a:t>
            </a:r>
          </a:p>
          <a:p>
            <a:pPr lvl="2"/>
            <a:r>
              <a:rPr lang="en-US" dirty="0" smtClean="0"/>
              <a:t>Typically $55/mo. per $100k or as high as $1,500 for $200k loan.</a:t>
            </a:r>
          </a:p>
          <a:p>
            <a:pPr lvl="2"/>
            <a:r>
              <a:rPr lang="en-US" dirty="0" smtClean="0"/>
              <a:t>This became tax deductible in 2007</a:t>
            </a:r>
            <a:endParaRPr lang="en-US" dirty="0"/>
          </a:p>
        </p:txBody>
      </p:sp>
      <p:pic>
        <p:nvPicPr>
          <p:cNvPr id="12290" name="Picture 2" descr="http://t2.gstatic.com/images?q=tbn:ANd9GcTPnK5BVrNKtMgkxTQj1ZKRW7j7o-ZpIcoX6oSXcxqFA7xxg-ZW"/>
          <p:cNvPicPr>
            <a:picLocks noChangeAspect="1" noChangeArrowheads="1"/>
          </p:cNvPicPr>
          <p:nvPr/>
        </p:nvPicPr>
        <p:blipFill>
          <a:blip r:embed="rId3" cstate="print"/>
          <a:srcRect/>
          <a:stretch>
            <a:fillRect/>
          </a:stretch>
        </p:blipFill>
        <p:spPr bwMode="auto">
          <a:xfrm>
            <a:off x="6781800" y="1295400"/>
            <a:ext cx="2590800" cy="1831428"/>
          </a:xfrm>
          <a:prstGeom prst="rect">
            <a:avLst/>
          </a:prstGeom>
          <a:noFill/>
        </p:spPr>
      </p:pic>
    </p:spTree>
    <p:extLst>
      <p:ext uri="{BB962C8B-B14F-4D97-AF65-F5344CB8AC3E}">
        <p14:creationId xmlns:p14="http://schemas.microsoft.com/office/powerpoint/2010/main" val="1717219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idx="4294967295"/>
          </p:nvPr>
        </p:nvSpPr>
        <p:spPr/>
        <p:txBody>
          <a:bodyPr/>
          <a:lstStyle/>
          <a:p>
            <a:r>
              <a:rPr lang="en-US" sz="4000">
                <a:effectLst>
                  <a:outerShdw blurRad="38100" dist="38100" dir="2700000" algn="tl">
                    <a:srgbClr val="C0C0C0"/>
                  </a:outerShdw>
                </a:effectLst>
              </a:rPr>
              <a:t>Classification of Mortgage Loans</a:t>
            </a:r>
          </a:p>
        </p:txBody>
      </p:sp>
      <p:sp>
        <p:nvSpPr>
          <p:cNvPr id="7171" name="Rectangle 3"/>
          <p:cNvSpPr>
            <a:spLocks noGrp="1" noChangeArrowheads="1"/>
          </p:cNvSpPr>
          <p:nvPr>
            <p:ph type="body" idx="4294967295"/>
          </p:nvPr>
        </p:nvSpPr>
        <p:spPr>
          <a:xfrm>
            <a:off x="457200" y="1600200"/>
            <a:ext cx="8229600" cy="4525963"/>
          </a:xfrm>
        </p:spPr>
        <p:txBody>
          <a:bodyPr/>
          <a:lstStyle/>
          <a:p>
            <a:r>
              <a:rPr lang="en-US" dirty="0"/>
              <a:t>FHA Insured Mortgages</a:t>
            </a:r>
          </a:p>
          <a:p>
            <a:pPr lvl="1"/>
            <a:r>
              <a:rPr lang="en-US" dirty="0"/>
              <a:t>Lender completely insured against default loss</a:t>
            </a:r>
          </a:p>
          <a:p>
            <a:pPr lvl="1"/>
            <a:r>
              <a:rPr lang="en-US" dirty="0"/>
              <a:t>Strict qualification procedures for borrower and property</a:t>
            </a:r>
          </a:p>
          <a:p>
            <a:pPr lvl="1"/>
            <a:r>
              <a:rPr lang="en-US" dirty="0"/>
              <a:t>Lower borrower down payments</a:t>
            </a:r>
          </a:p>
          <a:p>
            <a:pPr lvl="1"/>
            <a:r>
              <a:rPr lang="en-US" dirty="0"/>
              <a:t>Loan </a:t>
            </a:r>
            <a:r>
              <a:rPr lang="en-US" dirty="0" smtClean="0"/>
              <a:t>maximums</a:t>
            </a:r>
            <a:endParaRPr lang="en-US" dirty="0"/>
          </a:p>
        </p:txBody>
      </p:sp>
      <p:pic>
        <p:nvPicPr>
          <p:cNvPr id="11266" name="Picture 2" descr="http://t3.gstatic.com/images?q=tbn:ANd9GcS5eHthSzxSy1r_ghGIm3tOpgzlbNQy-cScV1eGa77pb5uBTqg2vA"/>
          <p:cNvPicPr>
            <a:picLocks noChangeAspect="1" noChangeArrowheads="1"/>
          </p:cNvPicPr>
          <p:nvPr/>
        </p:nvPicPr>
        <p:blipFill>
          <a:blip r:embed="rId2" cstate="print"/>
          <a:srcRect/>
          <a:stretch>
            <a:fillRect/>
          </a:stretch>
        </p:blipFill>
        <p:spPr bwMode="auto">
          <a:xfrm>
            <a:off x="7239000" y="4800601"/>
            <a:ext cx="1905000" cy="2057400"/>
          </a:xfrm>
          <a:prstGeom prst="rect">
            <a:avLst/>
          </a:prstGeom>
          <a:noFill/>
        </p:spPr>
      </p:pic>
    </p:spTree>
    <p:extLst>
      <p:ext uri="{BB962C8B-B14F-4D97-AF65-F5344CB8AC3E}">
        <p14:creationId xmlns:p14="http://schemas.microsoft.com/office/powerpoint/2010/main" val="42246647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idx="4294967295"/>
          </p:nvPr>
        </p:nvSpPr>
        <p:spPr/>
        <p:txBody>
          <a:bodyPr/>
          <a:lstStyle/>
          <a:p>
            <a:r>
              <a:rPr lang="en-US" sz="4000">
                <a:effectLst>
                  <a:outerShdw blurRad="38100" dist="38100" dir="2700000" algn="tl">
                    <a:srgbClr val="C0C0C0"/>
                  </a:outerShdw>
                </a:effectLst>
              </a:rPr>
              <a:t>Classification of Mortgage Loans</a:t>
            </a:r>
          </a:p>
        </p:txBody>
      </p:sp>
      <p:sp>
        <p:nvSpPr>
          <p:cNvPr id="8195" name="Rectangle 3"/>
          <p:cNvSpPr>
            <a:spLocks noGrp="1" noChangeArrowheads="1"/>
          </p:cNvSpPr>
          <p:nvPr>
            <p:ph type="body" idx="4294967295"/>
          </p:nvPr>
        </p:nvSpPr>
        <p:spPr/>
        <p:txBody>
          <a:bodyPr/>
          <a:lstStyle/>
          <a:p>
            <a:r>
              <a:rPr lang="en-US"/>
              <a:t>VA Guaranteed Mortgages</a:t>
            </a:r>
          </a:p>
          <a:p>
            <a:pPr lvl="1"/>
            <a:r>
              <a:rPr lang="en-US"/>
              <a:t>Qualified veterans </a:t>
            </a:r>
          </a:p>
          <a:p>
            <a:pPr lvl="1"/>
            <a:r>
              <a:rPr lang="en-US"/>
              <a:t>Guarantee may not exceed 25% of loan</a:t>
            </a:r>
          </a:p>
          <a:p>
            <a:pPr lvl="1"/>
            <a:r>
              <a:rPr lang="en-US"/>
              <a:t>Veteran pays a funding fee</a:t>
            </a:r>
          </a:p>
          <a:p>
            <a:pPr lvl="1"/>
            <a:r>
              <a:rPr lang="en-US"/>
              <a:t>Certificate of reasonable value (“CRV”)</a:t>
            </a:r>
          </a:p>
          <a:p>
            <a:pPr lvl="1"/>
            <a:r>
              <a:rPr lang="en-US"/>
              <a:t>Loan entitlement</a:t>
            </a:r>
          </a:p>
          <a:p>
            <a:pPr lvl="1"/>
            <a:r>
              <a:rPr lang="en-US"/>
              <a:t>Unlike FHA program, the VA is providing a loan guarantee, not default insurance</a:t>
            </a:r>
          </a:p>
        </p:txBody>
      </p:sp>
      <p:pic>
        <p:nvPicPr>
          <p:cNvPr id="10242" name="Picture 2" descr="http://t2.gstatic.com/images?q=tbn:ANd9GcSZSEEnBVD4I8NnCliX79kt86DZPCPVIQ3yGbo9vmNSDbiVTrnq"/>
          <p:cNvPicPr>
            <a:picLocks noChangeAspect="1" noChangeArrowheads="1"/>
          </p:cNvPicPr>
          <p:nvPr/>
        </p:nvPicPr>
        <p:blipFill>
          <a:blip r:embed="rId2" cstate="print"/>
          <a:srcRect/>
          <a:stretch>
            <a:fillRect/>
          </a:stretch>
        </p:blipFill>
        <p:spPr bwMode="auto">
          <a:xfrm>
            <a:off x="6477000" y="1395045"/>
            <a:ext cx="2667000" cy="1538655"/>
          </a:xfrm>
          <a:prstGeom prst="rect">
            <a:avLst/>
          </a:prstGeom>
          <a:noFill/>
        </p:spPr>
      </p:pic>
    </p:spTree>
    <p:extLst>
      <p:ext uri="{BB962C8B-B14F-4D97-AF65-F5344CB8AC3E}">
        <p14:creationId xmlns:p14="http://schemas.microsoft.com/office/powerpoint/2010/main" val="25810654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09600" y="4038600"/>
            <a:ext cx="8534400" cy="1362075"/>
          </a:xfrm>
          <a:prstGeom prst="rect">
            <a:avLst/>
          </a:prstGeom>
        </p:spPr>
        <p:txBody>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i="1" kern="0" dirty="0" smtClean="0"/>
              <a:t>What are websites to find government issued interest rates?</a:t>
            </a:r>
            <a:endParaRPr lang="en-US" i="1" kern="0" dirty="0"/>
          </a:p>
        </p:txBody>
      </p:sp>
      <p:sp>
        <p:nvSpPr>
          <p:cNvPr id="3" name="TextBox 2"/>
          <p:cNvSpPr txBox="1"/>
          <p:nvPr/>
        </p:nvSpPr>
        <p:spPr>
          <a:xfrm>
            <a:off x="582930" y="2590800"/>
            <a:ext cx="8382000" cy="707886"/>
          </a:xfrm>
          <a:prstGeom prst="rect">
            <a:avLst/>
          </a:prstGeom>
          <a:noFill/>
        </p:spPr>
        <p:txBody>
          <a:bodyPr wrap="square" rtlCol="0">
            <a:spAutoFit/>
          </a:bodyPr>
          <a:lstStyle/>
          <a:p>
            <a:r>
              <a:rPr lang="en-US" sz="4000" b="1" dirty="0" smtClean="0">
                <a:solidFill>
                  <a:srgbClr val="002060"/>
                </a:solidFill>
              </a:rPr>
              <a:t>Classroom Exercise</a:t>
            </a:r>
            <a:endParaRPr lang="en-US" sz="4000" b="1" dirty="0">
              <a:solidFill>
                <a:srgbClr val="002060"/>
              </a:solidFill>
            </a:endParaRPr>
          </a:p>
        </p:txBody>
      </p:sp>
      <p:pic>
        <p:nvPicPr>
          <p:cNvPr id="4" name="Picture 3"/>
          <p:cNvPicPr>
            <a:picLocks noChangeAspect="1"/>
          </p:cNvPicPr>
          <p:nvPr/>
        </p:nvPicPr>
        <p:blipFill>
          <a:blip r:embed="rId2"/>
          <a:stretch>
            <a:fillRect/>
          </a:stretch>
        </p:blipFill>
        <p:spPr>
          <a:xfrm>
            <a:off x="5867400" y="771600"/>
            <a:ext cx="2667000" cy="2007973"/>
          </a:xfrm>
          <a:prstGeom prst="rect">
            <a:avLst/>
          </a:prstGeom>
          <a:ln>
            <a:noFill/>
          </a:ln>
          <a:effectLst>
            <a:softEdge rad="112500"/>
          </a:effectLst>
        </p:spPr>
      </p:pic>
    </p:spTree>
    <p:extLst>
      <p:ext uri="{BB962C8B-B14F-4D97-AF65-F5344CB8AC3E}">
        <p14:creationId xmlns:p14="http://schemas.microsoft.com/office/powerpoint/2010/main" val="6643116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a:lstStyle/>
          <a:p>
            <a:r>
              <a:rPr lang="en-US">
                <a:effectLst>
                  <a:outerShdw blurRad="38100" dist="38100" dir="2700000" algn="tl">
                    <a:srgbClr val="C0C0C0"/>
                  </a:outerShdw>
                </a:effectLst>
              </a:rPr>
              <a:t>Underwriting Default Risk</a:t>
            </a:r>
          </a:p>
        </p:txBody>
      </p:sp>
      <p:sp>
        <p:nvSpPr>
          <p:cNvPr id="4099" name="Rectangle 3"/>
          <p:cNvSpPr>
            <a:spLocks noGrp="1" noChangeArrowheads="1"/>
          </p:cNvSpPr>
          <p:nvPr>
            <p:ph type="body" idx="4294967295"/>
          </p:nvPr>
        </p:nvSpPr>
        <p:spPr/>
        <p:txBody>
          <a:bodyPr/>
          <a:lstStyle/>
          <a:p>
            <a:pPr>
              <a:tabLst>
                <a:tab pos="1379538" algn="l"/>
              </a:tabLst>
            </a:pPr>
            <a:r>
              <a:rPr lang="en-US"/>
              <a:t>Qualifying the borrower and property</a:t>
            </a:r>
          </a:p>
          <a:p>
            <a:pPr lvl="1">
              <a:tabLst>
                <a:tab pos="1379538" algn="l"/>
              </a:tabLst>
            </a:pPr>
            <a:r>
              <a:rPr lang="en-US"/>
              <a:t>Borrower loan application</a:t>
            </a:r>
          </a:p>
          <a:p>
            <a:pPr lvl="1">
              <a:tabLst>
                <a:tab pos="1379538" algn="l"/>
              </a:tabLst>
            </a:pPr>
            <a:r>
              <a:rPr lang="en-US"/>
              <a:t>Property appraisal</a:t>
            </a:r>
          </a:p>
          <a:p>
            <a:pPr>
              <a:tabLst>
                <a:tab pos="1379538" algn="l"/>
              </a:tabLst>
            </a:pPr>
            <a:r>
              <a:rPr lang="en-US"/>
              <a:t>Default insurance</a:t>
            </a:r>
          </a:p>
          <a:p>
            <a:pPr>
              <a:tabLst>
                <a:tab pos="1379538" algn="l"/>
              </a:tabLst>
            </a:pPr>
            <a:r>
              <a:rPr lang="en-US"/>
              <a:t>Payment-to-income ratio</a:t>
            </a:r>
          </a:p>
          <a:p>
            <a:pPr>
              <a:tabLst>
                <a:tab pos="1379538" algn="l"/>
              </a:tabLst>
            </a:pPr>
            <a:r>
              <a:rPr lang="en-US"/>
              <a:t>Loan-to-value ratio</a:t>
            </a:r>
          </a:p>
        </p:txBody>
      </p:sp>
      <p:pic>
        <p:nvPicPr>
          <p:cNvPr id="14338" name="Picture 2" descr="http://t1.gstatic.com/images?q=tbn:ANd9GcQIfGeY7N10aZbNalegmoYdRLCLEKb50A2pYEGytdY6onFas2ZG"/>
          <p:cNvPicPr>
            <a:picLocks noChangeAspect="1" noChangeArrowheads="1"/>
          </p:cNvPicPr>
          <p:nvPr/>
        </p:nvPicPr>
        <p:blipFill>
          <a:blip r:embed="rId2" cstate="print"/>
          <a:srcRect/>
          <a:stretch>
            <a:fillRect/>
          </a:stretch>
        </p:blipFill>
        <p:spPr bwMode="auto">
          <a:xfrm>
            <a:off x="6095999" y="3639272"/>
            <a:ext cx="3048001" cy="2739344"/>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p:txBody>
          <a:bodyPr/>
          <a:lstStyle/>
          <a:p>
            <a:r>
              <a:rPr lang="en-US">
                <a:effectLst>
                  <a:outerShdw blurRad="38100" dist="38100" dir="2700000" algn="tl">
                    <a:srgbClr val="C0C0C0"/>
                  </a:outerShdw>
                </a:effectLst>
              </a:rPr>
              <a:t>Underwriting Process</a:t>
            </a:r>
          </a:p>
        </p:txBody>
      </p:sp>
      <p:sp>
        <p:nvSpPr>
          <p:cNvPr id="9219" name="Rectangle 3"/>
          <p:cNvSpPr>
            <a:spLocks noGrp="1" noChangeArrowheads="1"/>
          </p:cNvSpPr>
          <p:nvPr>
            <p:ph type="body" idx="4294967295"/>
          </p:nvPr>
        </p:nvSpPr>
        <p:spPr/>
        <p:txBody>
          <a:bodyPr/>
          <a:lstStyle/>
          <a:p>
            <a:r>
              <a:rPr lang="en-US" dirty="0"/>
              <a:t>Borrower Income</a:t>
            </a:r>
          </a:p>
          <a:p>
            <a:pPr lvl="1"/>
            <a:r>
              <a:rPr lang="en-US" dirty="0"/>
              <a:t>Verify employer, wages, expected continuity</a:t>
            </a:r>
          </a:p>
          <a:p>
            <a:pPr lvl="1"/>
            <a:r>
              <a:rPr lang="en-US" dirty="0"/>
              <a:t>Verify other income</a:t>
            </a:r>
          </a:p>
          <a:p>
            <a:pPr lvl="2"/>
            <a:r>
              <a:rPr lang="en-US" dirty="0"/>
              <a:t>Will it continue?</a:t>
            </a:r>
          </a:p>
          <a:p>
            <a:pPr lvl="2"/>
            <a:r>
              <a:rPr lang="en-US" dirty="0"/>
              <a:t>Is it verifiable on prior tax returns?</a:t>
            </a:r>
          </a:p>
          <a:p>
            <a:pPr lvl="1"/>
            <a:r>
              <a:rPr lang="en-US" dirty="0"/>
              <a:t>Dual income</a:t>
            </a:r>
          </a:p>
          <a:p>
            <a:pPr lvl="2"/>
            <a:r>
              <a:rPr lang="en-US" dirty="0"/>
              <a:t>Stability of joint income</a:t>
            </a:r>
          </a:p>
        </p:txBody>
      </p:sp>
      <p:pic>
        <p:nvPicPr>
          <p:cNvPr id="9222" name="Picture 6" descr="http://t0.gstatic.com/images?q=tbn:ANd9GcQVKh6aT_oGrno6bhfDA_F9t5vXwnv_ppnv1cPikZfrmkmR7ijZ"/>
          <p:cNvPicPr>
            <a:picLocks noChangeAspect="1" noChangeArrowheads="1"/>
          </p:cNvPicPr>
          <p:nvPr/>
        </p:nvPicPr>
        <p:blipFill>
          <a:blip r:embed="rId2" cstate="print"/>
          <a:srcRect/>
          <a:stretch>
            <a:fillRect/>
          </a:stretch>
        </p:blipFill>
        <p:spPr bwMode="auto">
          <a:xfrm>
            <a:off x="5072613" y="4648200"/>
            <a:ext cx="4071387" cy="22098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p:txBody>
          <a:bodyPr/>
          <a:lstStyle/>
          <a:p>
            <a:r>
              <a:rPr lang="en-US">
                <a:effectLst>
                  <a:outerShdw blurRad="38100" dist="38100" dir="2700000" algn="tl">
                    <a:srgbClr val="C0C0C0"/>
                  </a:outerShdw>
                </a:effectLst>
              </a:rPr>
              <a:t>Underwriting Process</a:t>
            </a:r>
          </a:p>
        </p:txBody>
      </p:sp>
      <p:sp>
        <p:nvSpPr>
          <p:cNvPr id="10243" name="Rectangle 3"/>
          <p:cNvSpPr>
            <a:spLocks noGrp="1" noChangeArrowheads="1"/>
          </p:cNvSpPr>
          <p:nvPr>
            <p:ph type="body" idx="4294967295"/>
          </p:nvPr>
        </p:nvSpPr>
        <p:spPr/>
        <p:txBody>
          <a:bodyPr/>
          <a:lstStyle/>
          <a:p>
            <a:r>
              <a:rPr lang="en-US"/>
              <a:t>Borrower Assets</a:t>
            </a:r>
          </a:p>
          <a:p>
            <a:pPr lvl="1"/>
            <a:r>
              <a:rPr lang="en-US"/>
              <a:t>Verify closing cost and down payment funds</a:t>
            </a:r>
          </a:p>
          <a:p>
            <a:pPr lvl="1"/>
            <a:r>
              <a:rPr lang="en-US"/>
              <a:t>Additional savings and investments</a:t>
            </a:r>
          </a:p>
          <a:p>
            <a:r>
              <a:rPr lang="en-US"/>
              <a:t>Credit History</a:t>
            </a:r>
          </a:p>
          <a:p>
            <a:pPr lvl="1"/>
            <a:r>
              <a:rPr lang="en-US"/>
              <a:t>Credit reports</a:t>
            </a:r>
          </a:p>
          <a:p>
            <a:pPr lvl="1"/>
            <a:r>
              <a:rPr lang="en-US"/>
              <a:t>Credit scoring models</a:t>
            </a:r>
          </a:p>
        </p:txBody>
      </p:sp>
      <p:pic>
        <p:nvPicPr>
          <p:cNvPr id="4" name="Picture 2" descr="http://t0.gstatic.com/images?q=tbn:ANd9GcRyBlINScv33GV3sYd6olH1_yLcbH3mhOqikc1XNoNtJ5NEnahBGQ"/>
          <p:cNvPicPr>
            <a:picLocks noChangeAspect="1" noChangeArrowheads="1"/>
          </p:cNvPicPr>
          <p:nvPr/>
        </p:nvPicPr>
        <p:blipFill>
          <a:blip r:embed="rId2" cstate="print"/>
          <a:srcRect/>
          <a:stretch>
            <a:fillRect/>
          </a:stretch>
        </p:blipFill>
        <p:spPr bwMode="auto">
          <a:xfrm>
            <a:off x="5486401" y="4118329"/>
            <a:ext cx="3657600" cy="2739671"/>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114800"/>
            <a:ext cx="7772400" cy="1362075"/>
          </a:xfrm>
        </p:spPr>
        <p:txBody>
          <a:bodyPr/>
          <a:lstStyle/>
          <a:p>
            <a:r>
              <a:rPr lang="en-US" dirty="0" smtClean="0"/>
              <a:t>Who are the 3 credit reporting companies?</a:t>
            </a:r>
            <a:endParaRPr lang="en-US" dirty="0"/>
          </a:p>
        </p:txBody>
      </p:sp>
    </p:spTree>
    <p:extLst>
      <p:ext uri="{BB962C8B-B14F-4D97-AF65-F5344CB8AC3E}">
        <p14:creationId xmlns:p14="http://schemas.microsoft.com/office/powerpoint/2010/main" val="29660682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685800"/>
            <a:ext cx="7467600" cy="4247317"/>
          </a:xfrm>
          <a:prstGeom prst="rect">
            <a:avLst/>
          </a:prstGeom>
        </p:spPr>
        <p:txBody>
          <a:bodyPr wrap="square">
            <a:spAutoFit/>
          </a:bodyPr>
          <a:lstStyle/>
          <a:p>
            <a:r>
              <a:rPr lang="en-US" sz="2800" dirty="0"/>
              <a:t>The three major national credit bureaus are</a:t>
            </a:r>
            <a:r>
              <a:rPr lang="en-US" sz="2800" dirty="0" smtClean="0"/>
              <a:t>:</a:t>
            </a:r>
          </a:p>
          <a:p>
            <a:r>
              <a:rPr lang="en-US" dirty="0" smtClean="0"/>
              <a:t> </a:t>
            </a:r>
          </a:p>
          <a:p>
            <a:pPr marL="342900" indent="-342900">
              <a:buFont typeface="+mj-lt"/>
              <a:buAutoNum type="arabicPeriod"/>
            </a:pPr>
            <a:r>
              <a:rPr lang="en-US" sz="2800" dirty="0" smtClean="0"/>
              <a:t>  Equifax</a:t>
            </a:r>
            <a:r>
              <a:rPr lang="en-US" sz="2800" dirty="0"/>
              <a:t>, 1-800-685-1111</a:t>
            </a:r>
            <a:br>
              <a:rPr lang="en-US" sz="2800" dirty="0"/>
            </a:br>
            <a:r>
              <a:rPr lang="en-US" sz="2800" dirty="0" smtClean="0"/>
              <a:t>  Fraud </a:t>
            </a:r>
            <a:r>
              <a:rPr lang="en-US" sz="2800" dirty="0"/>
              <a:t>Hotline: </a:t>
            </a:r>
            <a:r>
              <a:rPr lang="en-US" sz="2800" dirty="0" smtClean="0"/>
              <a:t>1-888-766-0008</a:t>
            </a:r>
          </a:p>
          <a:p>
            <a:endParaRPr lang="en-US" sz="2800" dirty="0"/>
          </a:p>
          <a:p>
            <a:r>
              <a:rPr lang="en-US" sz="2800" dirty="0" smtClean="0"/>
              <a:t>2.  Experian</a:t>
            </a:r>
            <a:r>
              <a:rPr lang="en-US" sz="2800" dirty="0"/>
              <a:t>, 1-888-397-3742</a:t>
            </a:r>
            <a:br>
              <a:rPr lang="en-US" sz="2800" dirty="0"/>
            </a:br>
            <a:r>
              <a:rPr lang="en-US" sz="2800" dirty="0" smtClean="0"/>
              <a:t>     Fraud </a:t>
            </a:r>
            <a:r>
              <a:rPr lang="en-US" sz="2800" dirty="0"/>
              <a:t>Hotline: </a:t>
            </a:r>
            <a:r>
              <a:rPr lang="en-US" sz="2800" dirty="0" smtClean="0"/>
              <a:t>1-888-397-3742</a:t>
            </a:r>
          </a:p>
          <a:p>
            <a:endParaRPr lang="en-US" sz="2800" dirty="0"/>
          </a:p>
          <a:p>
            <a:r>
              <a:rPr lang="en-US" sz="2800" dirty="0" smtClean="0"/>
              <a:t>3.  TransUnion</a:t>
            </a:r>
            <a:r>
              <a:rPr lang="en-US" sz="2800" dirty="0"/>
              <a:t>, 1-800-916-8800</a:t>
            </a:r>
            <a:br>
              <a:rPr lang="en-US" sz="2800" dirty="0"/>
            </a:br>
            <a:r>
              <a:rPr lang="en-US" sz="2800" dirty="0" smtClean="0"/>
              <a:t>     Fraud </a:t>
            </a:r>
            <a:r>
              <a:rPr lang="en-US" sz="2800" dirty="0"/>
              <a:t>Hotline: 1-800-680-7289</a:t>
            </a:r>
          </a:p>
        </p:txBody>
      </p:sp>
    </p:spTree>
    <p:extLst>
      <p:ext uri="{BB962C8B-B14F-4D97-AF65-F5344CB8AC3E}">
        <p14:creationId xmlns:p14="http://schemas.microsoft.com/office/powerpoint/2010/main" val="28073277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323" y="4406900"/>
            <a:ext cx="8345487" cy="1362075"/>
          </a:xfrm>
        </p:spPr>
        <p:txBody>
          <a:bodyPr/>
          <a:lstStyle/>
          <a:p>
            <a:r>
              <a:rPr lang="en-US" i="1" dirty="0" smtClean="0"/>
              <a:t>Where does the MORTGAGE money come from?</a:t>
            </a:r>
            <a:endParaRPr lang="en-US" i="1" dirty="0"/>
          </a:p>
        </p:txBody>
      </p:sp>
      <p:pic>
        <p:nvPicPr>
          <p:cNvPr id="4" name="Picture 3"/>
          <p:cNvPicPr>
            <a:picLocks noChangeAspect="1"/>
          </p:cNvPicPr>
          <p:nvPr/>
        </p:nvPicPr>
        <p:blipFill>
          <a:blip r:embed="rId2"/>
          <a:stretch>
            <a:fillRect/>
          </a:stretch>
        </p:blipFill>
        <p:spPr>
          <a:xfrm>
            <a:off x="3432811" y="1524000"/>
            <a:ext cx="2619375" cy="1743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538835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2133600"/>
            <a:ext cx="8229600" cy="2677656"/>
          </a:xfrm>
          <a:prstGeom prst="rect">
            <a:avLst/>
          </a:prstGeom>
          <a:noFill/>
        </p:spPr>
        <p:txBody>
          <a:bodyPr wrap="square" rtlCol="0">
            <a:spAutoFit/>
          </a:bodyPr>
          <a:lstStyle/>
          <a:p>
            <a:r>
              <a:rPr lang="en-US" sz="3200" b="1" dirty="0"/>
              <a:t>Request your free credit </a:t>
            </a:r>
            <a:r>
              <a:rPr lang="en-US" sz="3200" b="1" dirty="0" smtClean="0"/>
              <a:t>report </a:t>
            </a:r>
            <a:r>
              <a:rPr lang="en-US" sz="3200" b="1" dirty="0"/>
              <a:t>by calling </a:t>
            </a:r>
            <a:r>
              <a:rPr lang="en-US" sz="3200" b="1" dirty="0" smtClean="0"/>
              <a:t>1-877-322-8228 or </a:t>
            </a:r>
          </a:p>
          <a:p>
            <a:r>
              <a:rPr lang="en-US" sz="3200" b="1" dirty="0" smtClean="0"/>
              <a:t>on-line: annualcreditreport.com.</a:t>
            </a:r>
          </a:p>
          <a:p>
            <a:endParaRPr lang="en-US" sz="2400" i="1" dirty="0"/>
          </a:p>
          <a:p>
            <a:r>
              <a:rPr lang="en-US" sz="2400" i="1" dirty="0" smtClean="0"/>
              <a:t>It does not contain your score.  You need to purchase the report to obtain a score.</a:t>
            </a:r>
            <a:endParaRPr lang="en-US" sz="2400" i="1" dirty="0"/>
          </a:p>
        </p:txBody>
      </p:sp>
    </p:spTree>
    <p:extLst>
      <p:ext uri="{BB962C8B-B14F-4D97-AF65-F5344CB8AC3E}">
        <p14:creationId xmlns:p14="http://schemas.microsoft.com/office/powerpoint/2010/main" val="10001518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457201" y="2477126"/>
            <a:ext cx="8001000" cy="14465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How Credit Scores are Developed:</a:t>
            </a:r>
          </a:p>
          <a:p>
            <a:pPr lvl="0"/>
            <a:r>
              <a:rPr lang="en-US" sz="2400" dirty="0">
                <a:latin typeface="Arial" pitchFamily="34" charset="0"/>
                <a:cs typeface="Arial" pitchFamily="34" charset="0"/>
              </a:rPr>
              <a:t>http://videos.howstuffworks.com/credit-learning-center-com/704-understanding-your-credit-report-video.htm</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p:txBody>
          <a:bodyPr/>
          <a:lstStyle/>
          <a:p>
            <a:r>
              <a:rPr lang="en-US">
                <a:effectLst>
                  <a:outerShdw blurRad="38100" dist="38100" dir="2700000" algn="tl">
                    <a:srgbClr val="C0C0C0"/>
                  </a:outerShdw>
                </a:effectLst>
              </a:rPr>
              <a:t>Underwriting Process</a:t>
            </a:r>
          </a:p>
        </p:txBody>
      </p:sp>
      <p:sp>
        <p:nvSpPr>
          <p:cNvPr id="11267" name="Rectangle 3"/>
          <p:cNvSpPr>
            <a:spLocks noGrp="1" noChangeArrowheads="1"/>
          </p:cNvSpPr>
          <p:nvPr>
            <p:ph type="body" idx="4294967295"/>
          </p:nvPr>
        </p:nvSpPr>
        <p:spPr/>
        <p:txBody>
          <a:bodyPr/>
          <a:lstStyle/>
          <a:p>
            <a:pPr>
              <a:lnSpc>
                <a:spcPct val="90000"/>
              </a:lnSpc>
            </a:pPr>
            <a:r>
              <a:rPr lang="en-US"/>
              <a:t>Housing Expenses</a:t>
            </a:r>
          </a:p>
          <a:p>
            <a:pPr lvl="1">
              <a:lnSpc>
                <a:spcPct val="90000"/>
              </a:lnSpc>
            </a:pPr>
            <a:r>
              <a:rPr lang="en-US"/>
              <a:t>Principal &amp; Interest</a:t>
            </a:r>
          </a:p>
          <a:p>
            <a:pPr lvl="1">
              <a:lnSpc>
                <a:spcPct val="90000"/>
              </a:lnSpc>
            </a:pPr>
            <a:r>
              <a:rPr lang="en-US"/>
              <a:t>Mortgage insurance</a:t>
            </a:r>
          </a:p>
          <a:p>
            <a:pPr lvl="1">
              <a:lnSpc>
                <a:spcPct val="90000"/>
              </a:lnSpc>
            </a:pPr>
            <a:r>
              <a:rPr lang="en-US"/>
              <a:t>Property taxes</a:t>
            </a:r>
          </a:p>
          <a:p>
            <a:pPr lvl="1">
              <a:lnSpc>
                <a:spcPct val="90000"/>
              </a:lnSpc>
            </a:pPr>
            <a:r>
              <a:rPr lang="en-US"/>
              <a:t>Hazard insurance</a:t>
            </a:r>
          </a:p>
          <a:p>
            <a:pPr lvl="1">
              <a:lnSpc>
                <a:spcPct val="90000"/>
              </a:lnSpc>
            </a:pPr>
            <a:r>
              <a:rPr lang="en-US"/>
              <a:t>Homeowners association dues (if applicable)</a:t>
            </a:r>
          </a:p>
          <a:p>
            <a:pPr>
              <a:lnSpc>
                <a:spcPct val="90000"/>
              </a:lnSpc>
            </a:pPr>
            <a:r>
              <a:rPr lang="en-US"/>
              <a:t>Other Obligations</a:t>
            </a:r>
          </a:p>
          <a:p>
            <a:pPr lvl="1">
              <a:lnSpc>
                <a:spcPct val="90000"/>
              </a:lnSpc>
            </a:pPr>
            <a:r>
              <a:rPr lang="en-US"/>
              <a:t>Auto loans, credit cards, etc. </a:t>
            </a:r>
          </a:p>
          <a:p>
            <a:pPr>
              <a:lnSpc>
                <a:spcPct val="90000"/>
              </a:lnSpc>
            </a:pPr>
            <a:r>
              <a:rPr lang="en-US"/>
              <a:t>Compensating Factors</a:t>
            </a:r>
          </a:p>
        </p:txBody>
      </p:sp>
      <p:pic>
        <p:nvPicPr>
          <p:cNvPr id="7170" name="Picture 2" descr="http://t3.gstatic.com/images?q=tbn:ANd9GcSJPvowrIlo-OPQExiE-E8w_MYSAxeXZdz3k4hcntM5NL7hvPg_"/>
          <p:cNvPicPr>
            <a:picLocks noChangeAspect="1" noChangeArrowheads="1"/>
          </p:cNvPicPr>
          <p:nvPr/>
        </p:nvPicPr>
        <p:blipFill>
          <a:blip r:embed="rId2" cstate="print"/>
          <a:srcRect/>
          <a:stretch>
            <a:fillRect/>
          </a:stretch>
        </p:blipFill>
        <p:spPr bwMode="auto">
          <a:xfrm>
            <a:off x="5334000" y="1556260"/>
            <a:ext cx="3810000" cy="255854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p:txBody>
          <a:bodyPr/>
          <a:lstStyle/>
          <a:p>
            <a:r>
              <a:rPr lang="en-US">
                <a:effectLst>
                  <a:outerShdw blurRad="38100" dist="38100" dir="2700000" algn="tl">
                    <a:srgbClr val="C0C0C0"/>
                  </a:outerShdw>
                </a:effectLst>
              </a:rPr>
              <a:t>The Closing Process</a:t>
            </a:r>
          </a:p>
        </p:txBody>
      </p:sp>
      <p:sp>
        <p:nvSpPr>
          <p:cNvPr id="12291" name="Rectangle 3"/>
          <p:cNvSpPr>
            <a:spLocks noGrp="1" noChangeArrowheads="1"/>
          </p:cNvSpPr>
          <p:nvPr>
            <p:ph type="body" idx="4294967295"/>
          </p:nvPr>
        </p:nvSpPr>
        <p:spPr>
          <a:xfrm>
            <a:off x="609600" y="1524000"/>
            <a:ext cx="8229600" cy="4525963"/>
          </a:xfrm>
        </p:spPr>
        <p:txBody>
          <a:bodyPr/>
          <a:lstStyle/>
          <a:p>
            <a:r>
              <a:rPr lang="en-US" dirty="0"/>
              <a:t>Close the buyer’s loan and transfer title</a:t>
            </a:r>
          </a:p>
          <a:p>
            <a:r>
              <a:rPr lang="en-US" dirty="0"/>
              <a:t>Loan and title transfer happen at the same time</a:t>
            </a:r>
          </a:p>
          <a:p>
            <a:r>
              <a:rPr lang="en-US" dirty="0"/>
              <a:t>Financing costs</a:t>
            </a:r>
          </a:p>
          <a:p>
            <a:r>
              <a:rPr lang="en-US" dirty="0"/>
              <a:t>Property taxes, </a:t>
            </a:r>
            <a:r>
              <a:rPr lang="en-US" dirty="0" err="1"/>
              <a:t>prorations</a:t>
            </a:r>
            <a:r>
              <a:rPr lang="en-US" dirty="0"/>
              <a:t>, and escrow accounts</a:t>
            </a:r>
          </a:p>
          <a:p>
            <a:r>
              <a:rPr lang="en-US" dirty="0"/>
              <a:t>Mortgage insurance and escrow accounts</a:t>
            </a:r>
          </a:p>
          <a:p>
            <a:r>
              <a:rPr lang="en-US" dirty="0"/>
              <a:t>Hazard insurance and escrow accounts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idx="4294967295"/>
          </p:nvPr>
        </p:nvSpPr>
        <p:spPr/>
        <p:txBody>
          <a:bodyPr/>
          <a:lstStyle/>
          <a:p>
            <a:r>
              <a:rPr lang="en-US">
                <a:effectLst>
                  <a:outerShdw blurRad="38100" dist="38100" dir="2700000" algn="tl">
                    <a:srgbClr val="C0C0C0"/>
                  </a:outerShdw>
                </a:effectLst>
              </a:rPr>
              <a:t>The Closing Process</a:t>
            </a:r>
          </a:p>
        </p:txBody>
      </p:sp>
      <p:sp>
        <p:nvSpPr>
          <p:cNvPr id="13315" name="Rectangle 3"/>
          <p:cNvSpPr>
            <a:spLocks noGrp="1" noChangeArrowheads="1"/>
          </p:cNvSpPr>
          <p:nvPr>
            <p:ph type="body" idx="4294967295"/>
          </p:nvPr>
        </p:nvSpPr>
        <p:spPr/>
        <p:txBody>
          <a:bodyPr/>
          <a:lstStyle/>
          <a:p>
            <a:r>
              <a:rPr lang="en-US" sz="2800"/>
              <a:t>Mortgage cancellation insurance </a:t>
            </a:r>
          </a:p>
          <a:p>
            <a:r>
              <a:rPr lang="en-US" sz="2800"/>
              <a:t>Title insurance, lawyer’s title opinion</a:t>
            </a:r>
          </a:p>
          <a:p>
            <a:r>
              <a:rPr lang="en-US" sz="2800"/>
              <a:t>Release fees</a:t>
            </a:r>
          </a:p>
          <a:p>
            <a:r>
              <a:rPr lang="en-US" sz="2800"/>
              <a:t>Attorney’s fees</a:t>
            </a:r>
          </a:p>
          <a:p>
            <a:r>
              <a:rPr lang="en-US" sz="2800"/>
              <a:t>Pest inspection</a:t>
            </a:r>
          </a:p>
          <a:p>
            <a:r>
              <a:rPr lang="en-US" sz="2800"/>
              <a:t>Real estate commission</a:t>
            </a:r>
          </a:p>
          <a:p>
            <a:r>
              <a:rPr lang="en-US" sz="2800"/>
              <a:t>Statutory Costs</a:t>
            </a:r>
          </a:p>
          <a:p>
            <a:pPr lvl="1"/>
            <a:r>
              <a:rPr lang="en-US" sz="2400"/>
              <a:t>Recording fees</a:t>
            </a:r>
          </a:p>
          <a:p>
            <a:pPr lvl="1"/>
            <a:r>
              <a:rPr lang="en-US" sz="2400"/>
              <a:t>Transfer taxes</a:t>
            </a:r>
          </a:p>
        </p:txBody>
      </p:sp>
      <p:pic>
        <p:nvPicPr>
          <p:cNvPr id="5122" name="Picture 2" descr="http://t3.gstatic.com/images?q=tbn:ANd9GcRrdX3j3eIe9mQYRAXj5Wqc8pDTkXAViG-dXju49WQGa3OeCJai"/>
          <p:cNvPicPr>
            <a:picLocks noChangeAspect="1" noChangeArrowheads="1"/>
          </p:cNvPicPr>
          <p:nvPr/>
        </p:nvPicPr>
        <p:blipFill>
          <a:blip r:embed="rId2" cstate="print"/>
          <a:srcRect/>
          <a:stretch>
            <a:fillRect/>
          </a:stretch>
        </p:blipFill>
        <p:spPr bwMode="auto">
          <a:xfrm>
            <a:off x="5410200" y="2809875"/>
            <a:ext cx="4048125" cy="4048125"/>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idx="4294967295"/>
          </p:nvPr>
        </p:nvSpPr>
        <p:spPr>
          <a:xfrm>
            <a:off x="457200" y="609600"/>
            <a:ext cx="8229600" cy="1143000"/>
          </a:xfrm>
        </p:spPr>
        <p:txBody>
          <a:bodyPr/>
          <a:lstStyle/>
          <a:p>
            <a:r>
              <a:rPr lang="en-US" sz="3200" dirty="0">
                <a:effectLst>
                  <a:outerShdw blurRad="38100" dist="38100" dir="2700000" algn="tl">
                    <a:srgbClr val="C0C0C0"/>
                  </a:outerShdw>
                </a:effectLst>
              </a:rPr>
              <a:t>Real Estate Settlements and Procedures Act (“RESPA</a:t>
            </a:r>
            <a:r>
              <a:rPr lang="en-US" sz="3200" dirty="0" smtClean="0">
                <a:effectLst>
                  <a:outerShdw blurRad="38100" dist="38100" dir="2700000" algn="tl">
                    <a:srgbClr val="C0C0C0"/>
                  </a:outerShdw>
                </a:effectLst>
              </a:rPr>
              <a:t>”)</a:t>
            </a:r>
            <a:br>
              <a:rPr lang="en-US" sz="3200" dirty="0" smtClean="0">
                <a:effectLst>
                  <a:outerShdw blurRad="38100" dist="38100" dir="2700000" algn="tl">
                    <a:srgbClr val="C0C0C0"/>
                  </a:outerShdw>
                </a:effectLst>
              </a:rPr>
            </a:br>
            <a:r>
              <a:rPr lang="en-US" sz="3200" dirty="0" smtClean="0">
                <a:effectLst>
                  <a:outerShdw blurRad="38100" dist="38100" dir="2700000" algn="tl">
                    <a:srgbClr val="C0C0C0"/>
                  </a:outerShdw>
                </a:effectLst>
              </a:rPr>
              <a:t>Effective July 21, 2011</a:t>
            </a:r>
            <a:endParaRPr lang="en-US" sz="3200" dirty="0">
              <a:effectLst>
                <a:outerShdw blurRad="38100" dist="38100" dir="2700000" algn="tl">
                  <a:srgbClr val="C0C0C0"/>
                </a:outerShdw>
              </a:effectLst>
            </a:endParaRPr>
          </a:p>
        </p:txBody>
      </p:sp>
      <p:sp>
        <p:nvSpPr>
          <p:cNvPr id="14339" name="Rectangle 3"/>
          <p:cNvSpPr>
            <a:spLocks noGrp="1" noChangeArrowheads="1"/>
          </p:cNvSpPr>
          <p:nvPr>
            <p:ph type="body" idx="4294967295"/>
          </p:nvPr>
        </p:nvSpPr>
        <p:spPr>
          <a:xfrm>
            <a:off x="457200" y="2027237"/>
            <a:ext cx="8229600" cy="4525963"/>
          </a:xfrm>
        </p:spPr>
        <p:txBody>
          <a:bodyPr/>
          <a:lstStyle/>
          <a:p>
            <a:pPr>
              <a:lnSpc>
                <a:spcPct val="90000"/>
              </a:lnSpc>
            </a:pPr>
            <a:r>
              <a:rPr lang="en-US" dirty="0"/>
              <a:t>Consumer Information</a:t>
            </a:r>
          </a:p>
          <a:p>
            <a:pPr>
              <a:lnSpc>
                <a:spcPct val="90000"/>
              </a:lnSpc>
            </a:pPr>
            <a:r>
              <a:rPr lang="en-US" dirty="0"/>
              <a:t>Advance disclosure of settlement costs</a:t>
            </a:r>
          </a:p>
          <a:p>
            <a:pPr>
              <a:lnSpc>
                <a:spcPct val="90000"/>
              </a:lnSpc>
            </a:pPr>
            <a:r>
              <a:rPr lang="en-US" dirty="0"/>
              <a:t>Title Insurance Placement</a:t>
            </a:r>
          </a:p>
          <a:p>
            <a:pPr>
              <a:lnSpc>
                <a:spcPct val="90000"/>
              </a:lnSpc>
            </a:pPr>
            <a:r>
              <a:rPr lang="en-US" dirty="0"/>
              <a:t>Prohibition on Kickbacks &amp; Referral Fees</a:t>
            </a:r>
          </a:p>
          <a:p>
            <a:pPr>
              <a:lnSpc>
                <a:spcPct val="90000"/>
              </a:lnSpc>
            </a:pPr>
            <a:r>
              <a:rPr lang="en-US" dirty="0"/>
              <a:t>Uniform Settlement Statement</a:t>
            </a:r>
          </a:p>
          <a:p>
            <a:pPr>
              <a:lnSpc>
                <a:spcPct val="90000"/>
              </a:lnSpc>
            </a:pPr>
            <a:r>
              <a:rPr lang="en-US" dirty="0"/>
              <a:t>Advanced Inspection of Uniform Settlement Statement</a:t>
            </a:r>
          </a:p>
          <a:p>
            <a:pPr>
              <a:lnSpc>
                <a:spcPct val="90000"/>
              </a:lnSpc>
            </a:pPr>
            <a:r>
              <a:rPr lang="en-US" dirty="0"/>
              <a:t>Escrow Deposits</a:t>
            </a:r>
          </a:p>
        </p:txBody>
      </p:sp>
      <p:pic>
        <p:nvPicPr>
          <p:cNvPr id="4098" name="Picture 2" descr="http://t0.gstatic.com/images?q=tbn:ANd9GcQDxEbY1fJli0H9hVrIGe2gNRpuuhZxzwkk4hBamdhwj3Kvx2rO"/>
          <p:cNvPicPr>
            <a:picLocks noChangeAspect="1" noChangeArrowheads="1"/>
          </p:cNvPicPr>
          <p:nvPr/>
        </p:nvPicPr>
        <p:blipFill>
          <a:blip r:embed="rId3" cstate="print"/>
          <a:srcRect/>
          <a:stretch>
            <a:fillRect/>
          </a:stretch>
        </p:blipFill>
        <p:spPr bwMode="auto">
          <a:xfrm>
            <a:off x="6629400" y="4376781"/>
            <a:ext cx="2514600" cy="248122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idx="4294967295"/>
          </p:nvPr>
        </p:nvSpPr>
        <p:spPr>
          <a:xfrm>
            <a:off x="-1295400" y="457200"/>
            <a:ext cx="8229600" cy="1143000"/>
          </a:xfrm>
        </p:spPr>
        <p:txBody>
          <a:bodyPr/>
          <a:lstStyle/>
          <a:p>
            <a:r>
              <a:rPr lang="en-US" dirty="0">
                <a:effectLst>
                  <a:outerShdw blurRad="38100" dist="38100" dir="2700000" algn="tl">
                    <a:srgbClr val="C0C0C0"/>
                  </a:outerShdw>
                </a:effectLst>
              </a:rPr>
              <a:t>Truth-In-Lending</a:t>
            </a:r>
          </a:p>
        </p:txBody>
      </p:sp>
      <p:sp>
        <p:nvSpPr>
          <p:cNvPr id="15363" name="Rectangle 3"/>
          <p:cNvSpPr>
            <a:spLocks noGrp="1" noChangeArrowheads="1"/>
          </p:cNvSpPr>
          <p:nvPr>
            <p:ph type="body" idx="4294967295"/>
          </p:nvPr>
        </p:nvSpPr>
        <p:spPr>
          <a:xfrm>
            <a:off x="609600" y="1828800"/>
            <a:ext cx="8229600" cy="4525963"/>
          </a:xfrm>
        </p:spPr>
        <p:txBody>
          <a:bodyPr/>
          <a:lstStyle/>
          <a:p>
            <a:r>
              <a:rPr lang="en-US" dirty="0"/>
              <a:t>Annual Percentage Rate (APR)</a:t>
            </a:r>
          </a:p>
          <a:p>
            <a:r>
              <a:rPr lang="en-US" dirty="0"/>
              <a:t>This law does not apply to commercial transactions. </a:t>
            </a:r>
          </a:p>
          <a:p>
            <a:r>
              <a:rPr lang="en-US" dirty="0"/>
              <a:t>In general, there are more consumer protections in place for residential real estate ownership, lending, and tenancy than there is for the commercial side of the industry. </a:t>
            </a:r>
          </a:p>
        </p:txBody>
      </p:sp>
      <p:pic>
        <p:nvPicPr>
          <p:cNvPr id="3074" name="Picture 2" descr="http://t2.gstatic.com/images?q=tbn:ANd9GcS1H_o6yI8LH67ZVqK8je2lRfsTHSbCSrdSg5EHZIhWUCwk_Gdv"/>
          <p:cNvPicPr>
            <a:picLocks noChangeAspect="1" noChangeArrowheads="1"/>
          </p:cNvPicPr>
          <p:nvPr/>
        </p:nvPicPr>
        <p:blipFill>
          <a:blip r:embed="rId2" cstate="print"/>
          <a:srcRect/>
          <a:stretch>
            <a:fillRect/>
          </a:stretch>
        </p:blipFill>
        <p:spPr bwMode="auto">
          <a:xfrm>
            <a:off x="5943600" y="0"/>
            <a:ext cx="3200400" cy="182880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1676400"/>
            <a:ext cx="7772400" cy="1362075"/>
          </a:xfrm>
        </p:spPr>
        <p:txBody>
          <a:bodyPr/>
          <a:lstStyle/>
          <a:p>
            <a:r>
              <a:rPr lang="en-US" dirty="0" smtClean="0"/>
              <a:t>HELPFUL SITE:</a:t>
            </a:r>
            <a:br>
              <a:rPr lang="en-US" dirty="0" smtClean="0"/>
            </a:br>
            <a:r>
              <a:rPr lang="en-US" dirty="0" smtClean="0"/>
              <a:t/>
            </a:r>
            <a:br>
              <a:rPr lang="en-US" dirty="0" smtClean="0"/>
            </a:br>
            <a:r>
              <a:rPr lang="en-US" sz="3200" dirty="0" smtClean="0"/>
              <a:t>www.mortgageprofessor.com</a:t>
            </a:r>
            <a:endParaRPr lang="en-US" sz="3200" dirty="0"/>
          </a:p>
        </p:txBody>
      </p:sp>
      <p:pic>
        <p:nvPicPr>
          <p:cNvPr id="34818" name="Picture 2" descr="http://t2.gstatic.com/images?q=tbn:ANd9GcSdgNMSOoW88FRDdOcEZeVbWgY8apwV08UFVwwKPwc51YIZzPYZ"/>
          <p:cNvPicPr>
            <a:picLocks noChangeAspect="1" noChangeArrowheads="1"/>
          </p:cNvPicPr>
          <p:nvPr/>
        </p:nvPicPr>
        <p:blipFill>
          <a:blip r:embed="rId2" cstate="print"/>
          <a:srcRect/>
          <a:stretch>
            <a:fillRect/>
          </a:stretch>
        </p:blipFill>
        <p:spPr bwMode="auto">
          <a:xfrm>
            <a:off x="5334000" y="505968"/>
            <a:ext cx="3048000" cy="237744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p:txBody>
          <a:bodyPr/>
          <a:lstStyle/>
          <a:p>
            <a:r>
              <a:rPr lang="en-US" sz="4000">
                <a:effectLst>
                  <a:outerShdw blurRad="38100" dist="38100" dir="2700000" algn="tl">
                    <a:srgbClr val="C0C0C0"/>
                  </a:outerShdw>
                </a:effectLst>
              </a:rPr>
              <a:t>Classification of Mortgage Loans</a:t>
            </a:r>
          </a:p>
        </p:txBody>
      </p:sp>
      <p:sp>
        <p:nvSpPr>
          <p:cNvPr id="5123" name="Rectangle 3"/>
          <p:cNvSpPr>
            <a:spLocks noGrp="1" noChangeArrowheads="1"/>
          </p:cNvSpPr>
          <p:nvPr>
            <p:ph type="body" idx="4294967295"/>
          </p:nvPr>
        </p:nvSpPr>
        <p:spPr>
          <a:xfrm>
            <a:off x="457200" y="1371600"/>
            <a:ext cx="8229600" cy="4525963"/>
          </a:xfrm>
        </p:spPr>
        <p:txBody>
          <a:bodyPr/>
          <a:lstStyle/>
          <a:p>
            <a:r>
              <a:rPr lang="en-US" sz="2200" dirty="0"/>
              <a:t>Conventional Mortgages</a:t>
            </a:r>
          </a:p>
          <a:p>
            <a:pPr lvl="1"/>
            <a:r>
              <a:rPr lang="en-US" sz="2200" dirty="0" smtClean="0"/>
              <a:t>Conforming loans</a:t>
            </a:r>
          </a:p>
          <a:p>
            <a:pPr lvl="2"/>
            <a:r>
              <a:rPr lang="en-US" sz="2000" dirty="0" smtClean="0"/>
              <a:t>Meet government sponsored enterprises (“GSE”) loan limit requirements.   </a:t>
            </a:r>
            <a:r>
              <a:rPr lang="en-US" sz="2000" b="1" dirty="0" smtClean="0">
                <a:solidFill>
                  <a:schemeClr val="accent1">
                    <a:lumMod val="50000"/>
                  </a:schemeClr>
                </a:solidFill>
              </a:rPr>
              <a:t>GSE is a financial services corporation created by the United States Congress</a:t>
            </a:r>
            <a:r>
              <a:rPr lang="en-US" sz="2000" dirty="0" smtClean="0">
                <a:solidFill>
                  <a:schemeClr val="accent1">
                    <a:lumMod val="50000"/>
                  </a:schemeClr>
                </a:solidFill>
              </a:rPr>
              <a:t>.  </a:t>
            </a:r>
            <a:r>
              <a:rPr lang="en-US" sz="2000" dirty="0" smtClean="0"/>
              <a:t>Include </a:t>
            </a:r>
            <a:r>
              <a:rPr lang="en-US" sz="2000" b="1" dirty="0" smtClean="0">
                <a:solidFill>
                  <a:schemeClr val="accent1">
                    <a:lumMod val="50000"/>
                  </a:schemeClr>
                </a:solidFill>
              </a:rPr>
              <a:t>Freddie Mac, and Fannie </a:t>
            </a:r>
            <a:r>
              <a:rPr lang="en-US" sz="2000" b="1" dirty="0">
                <a:solidFill>
                  <a:schemeClr val="accent1">
                    <a:lumMod val="50000"/>
                  </a:schemeClr>
                </a:solidFill>
              </a:rPr>
              <a:t>Mae</a:t>
            </a:r>
            <a:r>
              <a:rPr lang="en-US" sz="2000" dirty="0">
                <a:solidFill>
                  <a:schemeClr val="accent1">
                    <a:lumMod val="50000"/>
                  </a:schemeClr>
                </a:solidFill>
              </a:rPr>
              <a:t>. </a:t>
            </a:r>
            <a:endParaRPr lang="en-US" sz="2000" dirty="0" smtClean="0">
              <a:solidFill>
                <a:schemeClr val="accent1">
                  <a:lumMod val="50000"/>
                </a:schemeClr>
              </a:solidFill>
            </a:endParaRPr>
          </a:p>
          <a:p>
            <a:pPr lvl="2"/>
            <a:endParaRPr lang="en-US" sz="800" dirty="0"/>
          </a:p>
          <a:p>
            <a:pPr lvl="2"/>
            <a:r>
              <a:rPr lang="en-US" sz="2000" dirty="0" smtClean="0"/>
              <a:t>GSEs </a:t>
            </a:r>
            <a:r>
              <a:rPr lang="en-US" sz="2000" dirty="0"/>
              <a:t>primarily act as financial intermediaries </a:t>
            </a:r>
            <a:r>
              <a:rPr lang="en-US" sz="2000" b="1" dirty="0">
                <a:solidFill>
                  <a:schemeClr val="accent1">
                    <a:lumMod val="50000"/>
                  </a:schemeClr>
                </a:solidFill>
              </a:rPr>
              <a:t>to assist lenders and borrowers in housing and agriculture</a:t>
            </a:r>
            <a:r>
              <a:rPr lang="en-US" sz="2000" dirty="0"/>
              <a:t>.</a:t>
            </a:r>
            <a:endParaRPr lang="en-US" sz="2000" dirty="0" smtClean="0"/>
          </a:p>
          <a:p>
            <a:pPr lvl="2"/>
            <a:endParaRPr lang="en-US" sz="800" dirty="0"/>
          </a:p>
          <a:p>
            <a:pPr lvl="2"/>
            <a:r>
              <a:rPr lang="en-US" sz="2000" dirty="0"/>
              <a:t>Congress established Government Sponsored Entities to </a:t>
            </a:r>
            <a:r>
              <a:rPr lang="en-US" sz="2000" b="1" dirty="0">
                <a:solidFill>
                  <a:schemeClr val="accent1">
                    <a:lumMod val="50000"/>
                  </a:schemeClr>
                </a:solidFill>
              </a:rPr>
              <a:t>improve the efficiency of capital markets and to overcome market imperfections which prevent funds from moving easily from suppliers of funds to areas of high loan demand</a:t>
            </a:r>
            <a:r>
              <a:rPr lang="en-US" sz="2000" dirty="0">
                <a:solidFill>
                  <a:schemeClr val="accent1">
                    <a:lumMod val="50000"/>
                  </a:schemeClr>
                </a:solidFill>
              </a:rPr>
              <a:t>. </a:t>
            </a:r>
          </a:p>
        </p:txBody>
      </p:sp>
    </p:spTree>
    <p:extLst>
      <p:ext uri="{BB962C8B-B14F-4D97-AF65-F5344CB8AC3E}">
        <p14:creationId xmlns:p14="http://schemas.microsoft.com/office/powerpoint/2010/main" val="30787170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p:txBody>
          <a:bodyPr/>
          <a:lstStyle/>
          <a:p>
            <a:r>
              <a:rPr lang="en-US" sz="4000">
                <a:effectLst>
                  <a:outerShdw blurRad="38100" dist="38100" dir="2700000" algn="tl">
                    <a:srgbClr val="C0C0C0"/>
                  </a:outerShdw>
                </a:effectLst>
              </a:rPr>
              <a:t>Classification of Mortgage Loans</a:t>
            </a:r>
          </a:p>
        </p:txBody>
      </p:sp>
      <p:sp>
        <p:nvSpPr>
          <p:cNvPr id="5123" name="Rectangle 3"/>
          <p:cNvSpPr>
            <a:spLocks noGrp="1" noChangeArrowheads="1"/>
          </p:cNvSpPr>
          <p:nvPr>
            <p:ph type="body" idx="4294967295"/>
          </p:nvPr>
        </p:nvSpPr>
        <p:spPr>
          <a:xfrm>
            <a:off x="457200" y="1371600"/>
            <a:ext cx="8229600" cy="4525963"/>
          </a:xfrm>
        </p:spPr>
        <p:txBody>
          <a:bodyPr/>
          <a:lstStyle/>
          <a:p>
            <a:r>
              <a:rPr lang="en-US" sz="2800" dirty="0"/>
              <a:t>Conventional </a:t>
            </a:r>
            <a:r>
              <a:rPr lang="en-US" sz="2800" dirty="0" smtClean="0"/>
              <a:t>Mortgages types:</a:t>
            </a:r>
            <a:endParaRPr lang="en-US" sz="2800" dirty="0"/>
          </a:p>
          <a:p>
            <a:pPr lvl="1"/>
            <a:r>
              <a:rPr lang="en-US" sz="2400" dirty="0"/>
              <a:t>Usually no more than 80% loan to value ratio</a:t>
            </a:r>
          </a:p>
          <a:p>
            <a:pPr lvl="1"/>
            <a:r>
              <a:rPr lang="en-US" sz="2400" dirty="0"/>
              <a:t>No government guarantee or insurance</a:t>
            </a:r>
          </a:p>
          <a:p>
            <a:pPr lvl="1"/>
            <a:r>
              <a:rPr lang="en-US" sz="2400" dirty="0" smtClean="0"/>
              <a:t>Nonconforming </a:t>
            </a:r>
            <a:endParaRPr lang="en-US" sz="2400" dirty="0"/>
          </a:p>
          <a:p>
            <a:pPr lvl="2"/>
            <a:r>
              <a:rPr lang="en-US" sz="2000" dirty="0"/>
              <a:t>“Jumbo” loans</a:t>
            </a:r>
          </a:p>
          <a:p>
            <a:pPr lvl="3"/>
            <a:r>
              <a:rPr lang="en-US" sz="1800" dirty="0"/>
              <a:t>Large dollar amount </a:t>
            </a:r>
            <a:r>
              <a:rPr lang="en-US" sz="1800" dirty="0" smtClean="0"/>
              <a:t>loans - $417,000</a:t>
            </a:r>
            <a:endParaRPr lang="en-US" sz="1800" dirty="0"/>
          </a:p>
          <a:p>
            <a:pPr lvl="3"/>
            <a:r>
              <a:rPr lang="en-US" sz="1800" dirty="0"/>
              <a:t>Higher interest rate</a:t>
            </a:r>
          </a:p>
          <a:p>
            <a:pPr lvl="2"/>
            <a:r>
              <a:rPr lang="en-US" sz="2000" dirty="0"/>
              <a:t>Subprime</a:t>
            </a:r>
          </a:p>
          <a:p>
            <a:pPr lvl="2"/>
            <a:r>
              <a:rPr lang="en-US" sz="2000" dirty="0"/>
              <a:t>ALTA (or “low-doc”)</a:t>
            </a:r>
          </a:p>
        </p:txBody>
      </p:sp>
      <p:pic>
        <p:nvPicPr>
          <p:cNvPr id="13314" name="Picture 2" descr="http://t3.gstatic.com/images?q=tbn:ANd9GcQ4IX-HhRG9wbPSaZ2CfGh24ghRtfmXtBe-pjHP-SK2wEAN2F767A"/>
          <p:cNvPicPr>
            <a:picLocks noChangeAspect="1" noChangeArrowheads="1"/>
          </p:cNvPicPr>
          <p:nvPr/>
        </p:nvPicPr>
        <p:blipFill>
          <a:blip r:embed="rId3" cstate="print"/>
          <a:srcRect/>
          <a:stretch>
            <a:fillRect/>
          </a:stretch>
        </p:blipFill>
        <p:spPr bwMode="auto">
          <a:xfrm>
            <a:off x="6019800" y="4378476"/>
            <a:ext cx="3124200" cy="2479524"/>
          </a:xfrm>
          <a:prstGeom prst="rect">
            <a:avLst/>
          </a:prstGeom>
          <a:ln>
            <a:noFill/>
          </a:ln>
          <a:effectLst>
            <a:softEdge rad="112500"/>
          </a:effectLst>
        </p:spPr>
      </p:pic>
    </p:spTree>
    <p:extLst>
      <p:ext uri="{BB962C8B-B14F-4D97-AF65-F5344CB8AC3E}">
        <p14:creationId xmlns:p14="http://schemas.microsoft.com/office/powerpoint/2010/main" val="7850925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idx="4294967295"/>
          </p:nvPr>
        </p:nvSpPr>
        <p:spPr>
          <a:xfrm>
            <a:off x="457200" y="533400"/>
            <a:ext cx="8686800" cy="1143000"/>
          </a:xfrm>
        </p:spPr>
        <p:txBody>
          <a:bodyPr/>
          <a:lstStyle/>
          <a:p>
            <a:r>
              <a:rPr lang="en-US" sz="2200" b="1" dirty="0" smtClean="0">
                <a:effectLst>
                  <a:outerShdw blurRad="38100" dist="38100" dir="2700000" algn="tl">
                    <a:srgbClr val="C0C0C0"/>
                  </a:outerShdw>
                </a:effectLst>
              </a:rPr>
              <a:t>Mortgage </a:t>
            </a:r>
            <a:r>
              <a:rPr lang="en-US" sz="2200" b="1" dirty="0">
                <a:effectLst>
                  <a:outerShdw blurRad="38100" dist="38100" dir="2700000" algn="tl">
                    <a:srgbClr val="C0C0C0"/>
                  </a:outerShdw>
                </a:effectLst>
              </a:rPr>
              <a:t>Pass-Through Securities: Issuance and Funds Flow</a:t>
            </a:r>
          </a:p>
        </p:txBody>
      </p:sp>
      <p:pic>
        <p:nvPicPr>
          <p:cNvPr id="11269" name="Picture 5" descr="ch19-ex19_3"/>
          <p:cNvPicPr>
            <a:picLocks noChangeAspect="1" noChangeArrowheads="1"/>
          </p:cNvPicPr>
          <p:nvPr/>
        </p:nvPicPr>
        <p:blipFill>
          <a:blip r:embed="rId2" cstate="print"/>
          <a:srcRect t="5620"/>
          <a:stretch>
            <a:fillRect/>
          </a:stretch>
        </p:blipFill>
        <p:spPr bwMode="auto">
          <a:xfrm>
            <a:off x="759618" y="1801177"/>
            <a:ext cx="7624763" cy="3386137"/>
          </a:xfrm>
          <a:prstGeom prst="rect">
            <a:avLst/>
          </a:prstGeom>
          <a:noFill/>
        </p:spPr>
      </p:pic>
      <p:pic>
        <p:nvPicPr>
          <p:cNvPr id="32772" name="Picture 4" descr="http://t2.gstatic.com/images?q=tbn:ANd9GcSwwXqcxIHkyTJaQVaqq7wPUTK6ntLL0hIhgEIGVXaI61Z5_xF3Ww"/>
          <p:cNvPicPr>
            <a:picLocks noChangeAspect="1" noChangeArrowheads="1"/>
          </p:cNvPicPr>
          <p:nvPr/>
        </p:nvPicPr>
        <p:blipFill>
          <a:blip r:embed="rId3" cstate="print"/>
          <a:srcRect/>
          <a:stretch>
            <a:fillRect/>
          </a:stretch>
        </p:blipFill>
        <p:spPr bwMode="auto">
          <a:xfrm>
            <a:off x="4191000" y="3661627"/>
            <a:ext cx="2286000" cy="1705709"/>
          </a:xfrm>
          <a:prstGeom prst="rect">
            <a:avLst/>
          </a:prstGeom>
          <a:noFill/>
        </p:spPr>
      </p:pic>
      <p:sp>
        <p:nvSpPr>
          <p:cNvPr id="5" name="TextBox 4"/>
          <p:cNvSpPr txBox="1"/>
          <p:nvPr/>
        </p:nvSpPr>
        <p:spPr>
          <a:xfrm>
            <a:off x="457200" y="5380672"/>
            <a:ext cx="8763000" cy="1477328"/>
          </a:xfrm>
          <a:prstGeom prst="rect">
            <a:avLst/>
          </a:prstGeom>
          <a:noFill/>
        </p:spPr>
        <p:txBody>
          <a:bodyPr wrap="square" rtlCol="0">
            <a:spAutoFit/>
          </a:bodyPr>
          <a:lstStyle/>
          <a:p>
            <a:r>
              <a:rPr lang="en-US" b="1" dirty="0" smtClean="0"/>
              <a:t>Federal Home Loan Mortgage Corporation</a:t>
            </a:r>
            <a:r>
              <a:rPr lang="en-US" dirty="0" smtClean="0"/>
              <a:t> (</a:t>
            </a:r>
            <a:r>
              <a:rPr lang="en-US" b="1" dirty="0" smtClean="0"/>
              <a:t>FHLMC</a:t>
            </a:r>
            <a:r>
              <a:rPr lang="en-US" dirty="0" smtClean="0"/>
              <a:t>), known as </a:t>
            </a:r>
            <a:r>
              <a:rPr lang="en-US" b="1" dirty="0" smtClean="0"/>
              <a:t>Freddie Mac</a:t>
            </a:r>
          </a:p>
          <a:p>
            <a:endParaRPr lang="en-US" b="1" dirty="0" smtClean="0"/>
          </a:p>
          <a:p>
            <a:r>
              <a:rPr lang="en-US" b="1" dirty="0" smtClean="0"/>
              <a:t>Federal National Mortgage Association</a:t>
            </a:r>
            <a:r>
              <a:rPr lang="en-US" dirty="0" smtClean="0"/>
              <a:t> (</a:t>
            </a:r>
            <a:r>
              <a:rPr lang="en-US" b="1" dirty="0" smtClean="0"/>
              <a:t>FNMA) </a:t>
            </a:r>
            <a:r>
              <a:rPr lang="en-US" dirty="0" smtClean="0"/>
              <a:t>commonly known as </a:t>
            </a:r>
            <a:r>
              <a:rPr lang="en-US" b="1" dirty="0" smtClean="0"/>
              <a:t>Fannie Mae</a:t>
            </a:r>
          </a:p>
          <a:p>
            <a:endParaRPr lang="en-US" b="1" dirty="0" smtClean="0"/>
          </a:p>
          <a:p>
            <a:r>
              <a:rPr lang="en-US" b="1" dirty="0" smtClean="0"/>
              <a:t>Eastern thrifts – savings and loans </a:t>
            </a:r>
            <a:endParaRPr lang="en-US" dirty="0"/>
          </a:p>
        </p:txBody>
      </p:sp>
    </p:spTree>
    <p:extLst>
      <p:ext uri="{BB962C8B-B14F-4D97-AF65-F5344CB8AC3E}">
        <p14:creationId xmlns:p14="http://schemas.microsoft.com/office/powerpoint/2010/main" val="20593013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 addition, the GSEs created a </a:t>
            </a:r>
            <a:r>
              <a:rPr lang="en-US" dirty="0">
                <a:solidFill>
                  <a:srgbClr val="C00000"/>
                </a:solidFill>
                <a:hlinkClick r:id="rId2" action="ppaction://hlinkfile" tooltip="Secondary market"/>
              </a:rPr>
              <a:t>secondary market</a:t>
            </a:r>
            <a:r>
              <a:rPr lang="en-US" dirty="0">
                <a:solidFill>
                  <a:srgbClr val="C00000"/>
                </a:solidFill>
              </a:rPr>
              <a:t> </a:t>
            </a:r>
            <a:r>
              <a:rPr lang="en-US" dirty="0"/>
              <a:t>in loans through guarantees, bonding and </a:t>
            </a:r>
            <a:r>
              <a:rPr lang="en-US" dirty="0">
                <a:hlinkClick r:id="rId3" action="ppaction://hlinkfile" tooltip="Securitization"/>
              </a:rPr>
              <a:t>securitization</a:t>
            </a:r>
            <a:r>
              <a:rPr lang="en-US" dirty="0"/>
              <a:t>. This has allowed </a:t>
            </a:r>
            <a:r>
              <a:rPr lang="en-US" dirty="0">
                <a:hlinkClick r:id="rId4" action="ppaction://hlinkfile" tooltip="Primary market"/>
              </a:rPr>
              <a:t>primary market</a:t>
            </a:r>
            <a:r>
              <a:rPr lang="en-US" dirty="0"/>
              <a:t> debt issuers to increase loan volume and decrease the risks associated with individual loans. This also provides standardized instruments (</a:t>
            </a:r>
            <a:r>
              <a:rPr lang="en-US" dirty="0">
                <a:hlinkClick r:id="rId5" action="ppaction://hlinkfile" tooltip="Securitized"/>
              </a:rPr>
              <a:t>securitized</a:t>
            </a:r>
            <a:r>
              <a:rPr lang="en-US" dirty="0"/>
              <a:t> securities) for investors.</a:t>
            </a:r>
          </a:p>
          <a:p>
            <a:endParaRPr lang="en-US" dirty="0"/>
          </a:p>
        </p:txBody>
      </p:sp>
    </p:spTree>
    <p:extLst>
      <p:ext uri="{BB962C8B-B14F-4D97-AF65-F5344CB8AC3E}">
        <p14:creationId xmlns:p14="http://schemas.microsoft.com/office/powerpoint/2010/main" val="5485513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038600"/>
            <a:ext cx="8534400" cy="1362075"/>
          </a:xfrm>
        </p:spPr>
        <p:txBody>
          <a:bodyPr/>
          <a:lstStyle/>
          <a:p>
            <a:r>
              <a:rPr lang="en-US" i="1" dirty="0" smtClean="0"/>
              <a:t>What are the loan limits for FHA, VA, Fannie Mae and Freddie mac loans?</a:t>
            </a:r>
            <a:endParaRPr lang="en-US" i="1" dirty="0"/>
          </a:p>
        </p:txBody>
      </p:sp>
      <p:sp>
        <p:nvSpPr>
          <p:cNvPr id="4" name="TextBox 3"/>
          <p:cNvSpPr txBox="1"/>
          <p:nvPr/>
        </p:nvSpPr>
        <p:spPr>
          <a:xfrm>
            <a:off x="582930" y="2590800"/>
            <a:ext cx="8382000" cy="707886"/>
          </a:xfrm>
          <a:prstGeom prst="rect">
            <a:avLst/>
          </a:prstGeom>
          <a:noFill/>
        </p:spPr>
        <p:txBody>
          <a:bodyPr wrap="square" rtlCol="0">
            <a:spAutoFit/>
          </a:bodyPr>
          <a:lstStyle/>
          <a:p>
            <a:r>
              <a:rPr lang="en-US" sz="4000" b="1" dirty="0" smtClean="0">
                <a:solidFill>
                  <a:srgbClr val="002060"/>
                </a:solidFill>
              </a:rPr>
              <a:t>Classroom Exercise</a:t>
            </a:r>
            <a:endParaRPr lang="en-US" sz="4000" b="1" dirty="0">
              <a:solidFill>
                <a:srgbClr val="002060"/>
              </a:solidFill>
            </a:endParaRPr>
          </a:p>
        </p:txBody>
      </p:sp>
      <p:pic>
        <p:nvPicPr>
          <p:cNvPr id="5" name="Picture 4"/>
          <p:cNvPicPr>
            <a:picLocks noChangeAspect="1"/>
          </p:cNvPicPr>
          <p:nvPr/>
        </p:nvPicPr>
        <p:blipFill>
          <a:blip r:embed="rId2"/>
          <a:stretch>
            <a:fillRect/>
          </a:stretch>
        </p:blipFill>
        <p:spPr>
          <a:xfrm>
            <a:off x="6248400" y="1519237"/>
            <a:ext cx="2143125" cy="2143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103424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495800" y="-3048000"/>
            <a:ext cx="18288000" cy="11887200"/>
          </a:xfrm>
          <a:prstGeom prst="rect">
            <a:avLst/>
          </a:prstGeom>
        </p:spPr>
      </p:pic>
      <p:sp>
        <p:nvSpPr>
          <p:cNvPr id="3" name="TextBox 2"/>
          <p:cNvSpPr txBox="1"/>
          <p:nvPr/>
        </p:nvSpPr>
        <p:spPr>
          <a:xfrm>
            <a:off x="2476500" y="1066800"/>
            <a:ext cx="4343400" cy="707886"/>
          </a:xfrm>
          <a:prstGeom prst="rect">
            <a:avLst/>
          </a:prstGeom>
          <a:noFill/>
        </p:spPr>
        <p:txBody>
          <a:bodyPr wrap="square" rtlCol="0">
            <a:spAutoFit/>
          </a:bodyPr>
          <a:lstStyle/>
          <a:p>
            <a:pPr algn="ctr"/>
            <a:r>
              <a:rPr lang="en-US" sz="4000" b="1" dirty="0" smtClean="0"/>
              <a:t>CY </a:t>
            </a:r>
            <a:r>
              <a:rPr lang="en-US" sz="4000" b="1" dirty="0" smtClean="0"/>
              <a:t>2014</a:t>
            </a:r>
            <a:endParaRPr lang="en-US" sz="4000" b="1" dirty="0"/>
          </a:p>
        </p:txBody>
      </p:sp>
      <p:sp>
        <p:nvSpPr>
          <p:cNvPr id="4" name="TextBox 3"/>
          <p:cNvSpPr txBox="1"/>
          <p:nvPr/>
        </p:nvSpPr>
        <p:spPr>
          <a:xfrm>
            <a:off x="2476500" y="1754171"/>
            <a:ext cx="8001000" cy="369332"/>
          </a:xfrm>
          <a:prstGeom prst="rect">
            <a:avLst/>
          </a:prstGeom>
          <a:noFill/>
        </p:spPr>
        <p:txBody>
          <a:bodyPr wrap="square" rtlCol="0">
            <a:spAutoFit/>
          </a:bodyPr>
          <a:lstStyle/>
          <a:p>
            <a:r>
              <a:rPr lang="en-US" dirty="0" smtClean="0"/>
              <a:t>https://entp.hud.gov/idapp/html/hicost1.cfm</a:t>
            </a:r>
            <a:endParaRPr lang="en-US" dirty="0"/>
          </a:p>
        </p:txBody>
      </p:sp>
    </p:spTree>
    <p:extLst>
      <p:ext uri="{BB962C8B-B14F-4D97-AF65-F5344CB8AC3E}">
        <p14:creationId xmlns:p14="http://schemas.microsoft.com/office/powerpoint/2010/main" val="27696177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cstate="print"/>
          <a:srcRect/>
          <a:stretch>
            <a:fillRect/>
          </a:stretch>
        </p:blipFill>
        <p:spPr bwMode="auto">
          <a:xfrm>
            <a:off x="-1905000" y="-457200"/>
            <a:ext cx="14478000" cy="7620000"/>
          </a:xfrm>
          <a:prstGeom prst="rect">
            <a:avLst/>
          </a:prstGeom>
          <a:noFill/>
          <a:ln w="9525">
            <a:noFill/>
            <a:miter lim="800000"/>
            <a:headEnd/>
            <a:tailEnd/>
          </a:ln>
        </p:spPr>
      </p:pic>
      <p:sp>
        <p:nvSpPr>
          <p:cNvPr id="2" name="TextBox 1"/>
          <p:cNvSpPr txBox="1"/>
          <p:nvPr/>
        </p:nvSpPr>
        <p:spPr>
          <a:xfrm>
            <a:off x="685800" y="1066800"/>
            <a:ext cx="8077200" cy="369332"/>
          </a:xfrm>
          <a:prstGeom prst="rect">
            <a:avLst/>
          </a:prstGeom>
          <a:noFill/>
        </p:spPr>
        <p:txBody>
          <a:bodyPr wrap="square" rtlCol="0">
            <a:spAutoFit/>
          </a:bodyPr>
          <a:lstStyle/>
          <a:p>
            <a:r>
              <a:rPr lang="en-US" b="1" i="1" dirty="0" smtClean="0">
                <a:solidFill>
                  <a:srgbClr val="00B050"/>
                </a:solidFill>
              </a:rPr>
              <a:t>Source: www.erate.com/fannie_mae_freddie_mac_mortgage_limites.htm</a:t>
            </a:r>
            <a:endParaRPr lang="en-US" b="1" i="1" dirty="0">
              <a:solidFill>
                <a:srgbClr val="00B050"/>
              </a:solidFill>
            </a:endParaRPr>
          </a:p>
        </p:txBody>
      </p:sp>
    </p:spTree>
    <p:extLst>
      <p:ext uri="{BB962C8B-B14F-4D97-AF65-F5344CB8AC3E}">
        <p14:creationId xmlns:p14="http://schemas.microsoft.com/office/powerpoint/2010/main" val="720861980"/>
      </p:ext>
    </p:extLst>
  </p:cSld>
  <p:clrMapOvr>
    <a:masterClrMapping/>
  </p:clrMapOvr>
  <p:timing>
    <p:tnLst>
      <p:par>
        <p:cTn id="1" dur="indefinite" restart="never" nodeType="tmRoot"/>
      </p:par>
    </p:tnLst>
  </p:timing>
</p:sld>
</file>

<file path=ppt/theme/theme1.xml><?xml version="1.0" encoding="utf-8"?>
<a:theme xmlns:a="http://schemas.openxmlformats.org/drawingml/2006/main" name="BF14e_template_v1">
  <a:themeElements>
    <a:clrScheme name="BF14e_template_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F14e_template_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F14e_template_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F14e_template_v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F14e_template_v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F14e_template_v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F14e_template_v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F14e_template_v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F14e_template_v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F14e_template_v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F14e_template_v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F14e_template_v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F14e_template_v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F14e_template_v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4224</TotalTime>
  <Words>1244</Words>
  <Application>Microsoft Office PowerPoint</Application>
  <PresentationFormat>On-screen Show (4:3)</PresentationFormat>
  <Paragraphs>165</Paragraphs>
  <Slides>27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Times New Roman</vt:lpstr>
      <vt:lpstr>Wingdings</vt:lpstr>
      <vt:lpstr>BF14e_template_v1</vt:lpstr>
      <vt:lpstr>Chapter 08: Underwriting and Financing Residential Properties</vt:lpstr>
      <vt:lpstr>Where does the MORTGAGE money come from?</vt:lpstr>
      <vt:lpstr>Classification of Mortgage Loans</vt:lpstr>
      <vt:lpstr>Classification of Mortgage Loans</vt:lpstr>
      <vt:lpstr>Mortgage Pass-Through Securities: Issuance and Funds Flow</vt:lpstr>
      <vt:lpstr>PowerPoint Presentation</vt:lpstr>
      <vt:lpstr>What are the loan limits for FHA, VA, Fannie Mae and Freddie mac loans?</vt:lpstr>
      <vt:lpstr>PowerPoint Presentation</vt:lpstr>
      <vt:lpstr>PowerPoint Presentation</vt:lpstr>
      <vt:lpstr>Fannie Mae Eligibility matrix</vt:lpstr>
      <vt:lpstr>Classification of Mortgage Loans</vt:lpstr>
      <vt:lpstr>Classification of Mortgage Loans</vt:lpstr>
      <vt:lpstr>Classification of Mortgage Loans</vt:lpstr>
      <vt:lpstr>PowerPoint Presentation</vt:lpstr>
      <vt:lpstr>Underwriting Default Risk</vt:lpstr>
      <vt:lpstr>Underwriting Process</vt:lpstr>
      <vt:lpstr>Underwriting Process</vt:lpstr>
      <vt:lpstr>Who are the 3 credit reporting companies?</vt:lpstr>
      <vt:lpstr>PowerPoint Presentation</vt:lpstr>
      <vt:lpstr>PowerPoint Presentation</vt:lpstr>
      <vt:lpstr>PowerPoint Presentation</vt:lpstr>
      <vt:lpstr>Underwriting Process</vt:lpstr>
      <vt:lpstr>The Closing Process</vt:lpstr>
      <vt:lpstr>The Closing Process</vt:lpstr>
      <vt:lpstr>Real Estate Settlements and Procedures Act (“RESPA”) Effective July 21, 2011</vt:lpstr>
      <vt:lpstr>Truth-In-Lending</vt:lpstr>
      <vt:lpstr>HELPFUL SITE:  www.mortgageprofessor.com</vt:lpstr>
    </vt:vector>
  </TitlesOfParts>
  <Company>The McGraw-Hill Companies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MHE</dc:creator>
  <cp:lastModifiedBy>Julie Lynch</cp:lastModifiedBy>
  <cp:revision>98</cp:revision>
  <cp:lastPrinted>2013-03-20T17:50:55Z</cp:lastPrinted>
  <dcterms:created xsi:type="dcterms:W3CDTF">2006-07-17T21:03:22Z</dcterms:created>
  <dcterms:modified xsi:type="dcterms:W3CDTF">2014-03-03T13:00:07Z</dcterms:modified>
</cp:coreProperties>
</file>