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6"/>
  </p:notesMasterIdLst>
  <p:handoutMasterIdLst>
    <p:handoutMasterId r:id="rId37"/>
  </p:handoutMasterIdLst>
  <p:sldIdLst>
    <p:sldId id="290" r:id="rId2"/>
    <p:sldId id="258" r:id="rId3"/>
    <p:sldId id="289" r:id="rId4"/>
    <p:sldId id="256" r:id="rId5"/>
    <p:sldId id="259" r:id="rId6"/>
    <p:sldId id="269" r:id="rId7"/>
    <p:sldId id="270" r:id="rId8"/>
    <p:sldId id="271" r:id="rId9"/>
    <p:sldId id="272" r:id="rId10"/>
    <p:sldId id="275" r:id="rId11"/>
    <p:sldId id="260" r:id="rId12"/>
    <p:sldId id="291" r:id="rId13"/>
    <p:sldId id="276" r:id="rId14"/>
    <p:sldId id="261" r:id="rId15"/>
    <p:sldId id="277" r:id="rId16"/>
    <p:sldId id="278" r:id="rId17"/>
    <p:sldId id="288" r:id="rId18"/>
    <p:sldId id="292" r:id="rId19"/>
    <p:sldId id="293" r:id="rId20"/>
    <p:sldId id="281" r:id="rId21"/>
    <p:sldId id="284" r:id="rId22"/>
    <p:sldId id="295" r:id="rId23"/>
    <p:sldId id="282" r:id="rId24"/>
    <p:sldId id="283" r:id="rId25"/>
    <p:sldId id="285" r:id="rId26"/>
    <p:sldId id="286" r:id="rId27"/>
    <p:sldId id="294" r:id="rId28"/>
    <p:sldId id="262" r:id="rId29"/>
    <p:sldId id="263" r:id="rId30"/>
    <p:sldId id="265" r:id="rId31"/>
    <p:sldId id="264" r:id="rId32"/>
    <p:sldId id="266" r:id="rId33"/>
    <p:sldId id="267" r:id="rId34"/>
    <p:sldId id="26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575" autoAdjust="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" Type="http://schemas.openxmlformats.org/officeDocument/2006/relationships/slide" Target="slides/slide4.xml"/><Relationship Id="rId16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31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E28AFDC-3F3F-436C-BB31-B2608F518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8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E415F2-1B6B-482F-B58B-DF2351B3F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9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E3C3-EB8E-4215-B8D9-3E95491F5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F707-98E6-48A1-A71C-27DA2126E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2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36A-E08A-4AEF-BA6B-9E2610846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7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809D-ED0D-49C8-A5FE-B09D7F9D6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3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F3D3-4B70-44B8-BAFA-5FF032751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6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B0371-06CF-4EE5-A261-3209F90F8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45BA-C07D-4743-8F3D-812A541D4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196D5-9053-4CD1-A879-6ACBF447F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2F3F0-D376-40D5-B922-565D28E87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5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411C-923B-46D5-A652-71C145070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0F768-4962-4618-9EA6-DFEB055AE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C582B-59EE-4C08-A52E-CDBDA71AC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2E8C-54BA-4246-9140-9762F613A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ITOM 2308 Class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106E5A-7AAE-4CEB-B226-FA91C8B4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ITOM 2308</a:t>
            </a:r>
            <a:endParaRPr lang="en-US" dirty="0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 smtClean="0"/>
              <a:t>Introduction to Databases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 smtClean="0"/>
              <a:t>Review Access Database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 smtClean="0"/>
              <a:t>Corporate Case Study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969FFA1-44F6-4AD7-BEB2-122C7A3861E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Advantages         Disadvantages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Share Data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Constancy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Integrity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Control redundancy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Processing time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Single container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Size: Disk/memory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Complexity: How tables are joined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Greater impact of failure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Recovery more difficult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EA12A6A-C8F4-4A80-AE3D-6EFEBD64540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 series of tables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Linked together by relationships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Ultimate challenge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How to set up the tables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Develop the data dictionary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D31A120-98E9-498E-A3EC-000E8E96C32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Graphical View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86FE245-C4BC-43F0-97DE-2FD382ADEC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17285" r="29880" b="45319"/>
          <a:stretch>
            <a:fillRect/>
          </a:stretch>
        </p:blipFill>
        <p:spPr bwMode="auto">
          <a:xfrm>
            <a:off x="239713" y="1676400"/>
            <a:ext cx="8613775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Database Programs</a:t>
            </a:r>
            <a:br>
              <a:rPr lang="en-US" smtClean="0"/>
            </a:br>
            <a:r>
              <a:rPr lang="en-US" smtClean="0"/>
              <a:t>What is Needed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Method for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Storing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Data Input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Extract data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64B8047-9967-4485-9501-7996786B784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398588" y="2119313"/>
            <a:ext cx="7340600" cy="995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   Input 	         Storage 		Output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programs	            (DB)		          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24B0D62-1C91-4EE5-B72A-12A180A50DB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6" name="AutoShape 13"/>
          <p:cNvSpPr>
            <a:spLocks noChangeArrowheads="1"/>
          </p:cNvSpPr>
          <p:nvPr/>
        </p:nvSpPr>
        <p:spPr bwMode="auto">
          <a:xfrm>
            <a:off x="4191000" y="3733800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7" name="Picture 16" descr="pe0105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05200"/>
            <a:ext cx="137477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AutoShape 17"/>
          <p:cNvSpPr>
            <a:spLocks noChangeArrowheads="1"/>
          </p:cNvSpPr>
          <p:nvPr/>
        </p:nvSpPr>
        <p:spPr bwMode="auto">
          <a:xfrm>
            <a:off x="2895600" y="41910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18"/>
          <p:cNvSpPr>
            <a:spLocks noChangeArrowheads="1"/>
          </p:cNvSpPr>
          <p:nvPr/>
        </p:nvSpPr>
        <p:spPr bwMode="auto">
          <a:xfrm>
            <a:off x="5562600" y="41910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70" name="Picture 19" descr="j0088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82086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39175" cy="1462087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graphicFrame>
        <p:nvGraphicFramePr>
          <p:cNvPr id="32821" name="Group 53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7772400" cy="38227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51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Input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Databases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Output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Custom Programs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Oracle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Other 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Databases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Web/Internet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IBM DB2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Excel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Other 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Databases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SQL Server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Custom Programs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Excel/Word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MS Access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Web/Internet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6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2D24B0C3-E1AD-45C8-BB2D-BD66E66C40D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 Database View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B6A4FCC-CFCC-4B9A-9996-C05632E717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3" name="AutoShape 3"/>
          <p:cNvSpPr>
            <a:spLocks noChangeArrowheads="1"/>
          </p:cNvSpPr>
          <p:nvPr/>
        </p:nvSpPr>
        <p:spPr bwMode="auto">
          <a:xfrm>
            <a:off x="457200" y="1905000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4"/>
          <p:cNvSpPr>
            <a:spLocks noChangeArrowheads="1"/>
          </p:cNvSpPr>
          <p:nvPr/>
        </p:nvSpPr>
        <p:spPr bwMode="auto">
          <a:xfrm>
            <a:off x="457200" y="4114800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2667000" y="3124200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33400" y="3276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400">
                <a:latin typeface="Times New Roman" charset="0"/>
              </a:rPr>
              <a:t>Sales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304800" y="5486400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400">
                <a:latin typeface="Times New Roman" charset="0"/>
              </a:rPr>
              <a:t>Financial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524000" y="2743199"/>
            <a:ext cx="990600" cy="9882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1524000" y="3810000"/>
            <a:ext cx="9906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733800" y="38100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3733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776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400">
                <a:latin typeface="Times New Roman" charset="0"/>
              </a:rPr>
              <a:t>Data</a:t>
            </a:r>
          </a:p>
          <a:p>
            <a:pPr eaLnBrk="1" hangingPunct="1"/>
            <a:r>
              <a:rPr lang="en-US" sz="2400">
                <a:latin typeface="Times New Roman" charset="0"/>
              </a:rPr>
              <a:t>Mart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Access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MS Office database (DB) tool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Can only have one DB open at a time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Create the file name on start of file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Can not use save as, must copy from file system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4F7AAB4-4A41-41E7-A2EF-047784F46FA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Access Program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3612B2B-1A1E-4329-BEE6-8972135CF4B0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5" b="51295"/>
          <a:stretch>
            <a:fillRect/>
          </a:stretch>
        </p:blipFill>
        <p:spPr bwMode="auto">
          <a:xfrm>
            <a:off x="304800" y="1371600"/>
            <a:ext cx="8420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Access Objects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Tables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Queries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Forms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Reports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Modules (Macros and VBA)</a:t>
            </a:r>
          </a:p>
        </p:txBody>
      </p:sp>
      <p:sp>
        <p:nvSpPr>
          <p:cNvPr id="2048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07D4F61-EEBC-4344-B487-F0BC64B6978A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04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2" b="46828"/>
          <a:stretch>
            <a:fillRect/>
          </a:stretch>
        </p:blipFill>
        <p:spPr bwMode="auto">
          <a:xfrm>
            <a:off x="6019800" y="914400"/>
            <a:ext cx="2209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Build a Database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Share data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Control redundancy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Consistence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Increase productivity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Improve productivity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EBDF41E-5E80-47EB-80AB-36ED1EC7284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have many tables</a:t>
            </a:r>
          </a:p>
          <a:p>
            <a:pPr eaLnBrk="1" hangingPunct="1"/>
            <a:r>
              <a:rPr lang="en-US" smtClean="0"/>
              <a:t>Used to store data</a:t>
            </a:r>
          </a:p>
          <a:p>
            <a:pPr eaLnBrk="1" hangingPunct="1"/>
            <a:r>
              <a:rPr lang="en-US" smtClean="0"/>
              <a:t>Tables have fields</a:t>
            </a:r>
          </a:p>
          <a:p>
            <a:pPr eaLnBrk="1" hangingPunct="1"/>
            <a:r>
              <a:rPr lang="en-US" smtClean="0"/>
              <a:t>Fields are made up of:</a:t>
            </a:r>
          </a:p>
          <a:p>
            <a:pPr lvl="1" eaLnBrk="1" hangingPunct="1"/>
            <a:r>
              <a:rPr lang="en-US" smtClean="0"/>
              <a:t>Name (can’t duplicate)</a:t>
            </a:r>
          </a:p>
          <a:p>
            <a:pPr lvl="1" eaLnBrk="1" hangingPunct="1"/>
            <a:r>
              <a:rPr lang="en-US" smtClean="0"/>
              <a:t>Field Types</a:t>
            </a:r>
          </a:p>
          <a:p>
            <a:pPr lvl="1" eaLnBrk="1" hangingPunct="1"/>
            <a:r>
              <a:rPr lang="en-US" smtClean="0"/>
              <a:t>Keys and Indexes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BCEE5C8-D197-4E9C-B44A-FE292F5014C1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Design View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mtClean="0"/>
              <a:t>Collection of fields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8547CDD-A0A3-4348-B727-28B54B3D33B5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1" r="60119" b="59935"/>
          <a:stretch/>
        </p:blipFill>
        <p:spPr bwMode="auto">
          <a:xfrm>
            <a:off x="304799" y="1981200"/>
            <a:ext cx="843606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Design View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 level detail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C6A2719-1A8A-4216-BC8F-FEEAF467D01B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t="65746" r="41428" b="2452"/>
          <a:stretch>
            <a:fillRect/>
          </a:stretch>
        </p:blipFill>
        <p:spPr bwMode="auto">
          <a:xfrm>
            <a:off x="533400" y="2286000"/>
            <a:ext cx="7727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Field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99312" cy="1411287"/>
          </a:xfrm>
        </p:spPr>
        <p:txBody>
          <a:bodyPr/>
          <a:lstStyle/>
          <a:p>
            <a:pPr eaLnBrk="1" hangingPunct="1"/>
            <a:r>
              <a:rPr lang="en-US" sz="2800" smtClean="0"/>
              <a:t>AutoNumber: Increments on new record</a:t>
            </a:r>
          </a:p>
          <a:p>
            <a:pPr eaLnBrk="1" hangingPunct="1"/>
            <a:r>
              <a:rPr lang="en-US" sz="2800" smtClean="0"/>
              <a:t>Number: Integer/ Long Int/ Double</a:t>
            </a:r>
          </a:p>
          <a:p>
            <a:pPr lvl="4" eaLnBrk="1" hangingPunct="1"/>
            <a:r>
              <a:rPr lang="en-US" sz="1800" b="1" smtClean="0"/>
              <a:t>100</a:t>
            </a:r>
            <a:r>
              <a:rPr lang="en-US" sz="1800" smtClean="0"/>
              <a:t>	 /    </a:t>
            </a:r>
            <a:r>
              <a:rPr lang="en-US" sz="1800" b="1" smtClean="0"/>
              <a:t>500,000</a:t>
            </a:r>
            <a:r>
              <a:rPr lang="en-US" sz="1800" smtClean="0"/>
              <a:t>	</a:t>
            </a:r>
            <a:r>
              <a:rPr lang="en-US" sz="1800" b="1" smtClean="0"/>
              <a:t>12.50</a:t>
            </a: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7394AEC-3615-48B9-8F78-00FF32D20869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65111" r="30000" b="10001"/>
          <a:stretch>
            <a:fillRect/>
          </a:stretch>
        </p:blipFill>
        <p:spPr bwMode="auto">
          <a:xfrm>
            <a:off x="685800" y="3581400"/>
            <a:ext cx="754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Field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Text: 255 Characters or less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Memo: &gt; 255 characters (Poor for searching)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Date/Time: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Yes/No: Boolean, true/false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FC37745-CB74-4974-8980-AA0BC9ACD97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input data</a:t>
            </a:r>
          </a:p>
          <a:p>
            <a:pPr eaLnBrk="1" hangingPunct="1"/>
            <a:r>
              <a:rPr lang="en-US" smtClean="0"/>
              <a:t>Used to display data</a:t>
            </a:r>
          </a:p>
          <a:p>
            <a:pPr eaLnBrk="1" hangingPunct="1"/>
            <a:r>
              <a:rPr lang="en-US" smtClean="0"/>
              <a:t>Can have:</a:t>
            </a:r>
          </a:p>
          <a:p>
            <a:pPr lvl="1" eaLnBrk="1" hangingPunct="1"/>
            <a:r>
              <a:rPr lang="en-US" smtClean="0"/>
              <a:t>Multiple forms on a screen</a:t>
            </a:r>
          </a:p>
          <a:p>
            <a:pPr lvl="1" eaLnBrk="1" hangingPunct="1"/>
            <a:r>
              <a:rPr lang="en-US" smtClean="0"/>
              <a:t>Data validation across fields</a:t>
            </a:r>
          </a:p>
          <a:p>
            <a:pPr lvl="1" eaLnBrk="1" hangingPunct="1"/>
            <a:r>
              <a:rPr lang="en-US" smtClean="0"/>
              <a:t>Calculations</a:t>
            </a:r>
          </a:p>
          <a:p>
            <a:pPr lvl="1" eaLnBrk="1" hangingPunct="1"/>
            <a:r>
              <a:rPr lang="en-US" smtClean="0"/>
              <a:t>VBA Code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CECFA08-FC58-43DA-A0F4-CB3E63C308C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dirty="0" smtClean="0"/>
              <a:t>Used to display data</a:t>
            </a:r>
          </a:p>
          <a:p>
            <a:pPr eaLnBrk="1" hangingPunct="1">
              <a:lnSpc>
                <a:spcPct val="180000"/>
              </a:lnSpc>
            </a:pPr>
            <a:r>
              <a:rPr lang="en-US" dirty="0" smtClean="0"/>
              <a:t>Banded style reporting</a:t>
            </a:r>
          </a:p>
          <a:p>
            <a:pPr eaLnBrk="1" hangingPunct="1">
              <a:lnSpc>
                <a:spcPct val="180000"/>
              </a:lnSpc>
            </a:pPr>
            <a:r>
              <a:rPr lang="en-US" dirty="0" smtClean="0"/>
              <a:t>Can have </a:t>
            </a:r>
            <a:r>
              <a:rPr lang="en-US" dirty="0" err="1" smtClean="0"/>
              <a:t>vba</a:t>
            </a:r>
            <a:r>
              <a:rPr lang="en-US" dirty="0" smtClean="0"/>
              <a:t> code behind</a:t>
            </a:r>
          </a:p>
          <a:p>
            <a:pPr eaLnBrk="1" hangingPunct="1">
              <a:lnSpc>
                <a:spcPct val="180000"/>
              </a:lnSpc>
            </a:pPr>
            <a:r>
              <a:rPr lang="en-US" dirty="0" smtClean="0"/>
              <a:t>Source is a Table/Query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A8569A-1F82-43D6-BA21-AA3D99CCE4D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View of the data</a:t>
            </a:r>
          </a:p>
          <a:p>
            <a:pPr eaLnBrk="1" hangingPunct="1"/>
            <a:r>
              <a:rPr lang="en-US" sz="2800" dirty="0" smtClean="0"/>
              <a:t>Update/Replace the data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8676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Add new records</a:t>
            </a:r>
          </a:p>
          <a:p>
            <a:pPr eaLnBrk="1" hangingPunct="1"/>
            <a:r>
              <a:rPr lang="en-US" sz="2800" dirty="0" smtClean="0"/>
              <a:t>Delete new records</a:t>
            </a:r>
          </a:p>
          <a:p>
            <a:pPr eaLnBrk="1" hangingPunct="1"/>
            <a:r>
              <a:rPr lang="en-US" sz="2800" dirty="0" smtClean="0"/>
              <a:t>Make a new table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81FA5AD-A881-482B-8DCC-A7A31C207488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84615"/>
          <a:stretch>
            <a:fillRect/>
          </a:stretch>
        </p:blipFill>
        <p:spPr bwMode="auto">
          <a:xfrm>
            <a:off x="1066800" y="1828800"/>
            <a:ext cx="731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dirty="0" smtClean="0"/>
              <a:t>ExxonMobil Asset Disposition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Trammel Crow Corporate Services (TCCS)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650 Pads sites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$850,000,000 valuation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Data intensive project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C3D6F5D-2BF2-4937-BF9E-87C2757CD9A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Findings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 Employees were selling 10 sites a year</a:t>
            </a:r>
          </a:p>
          <a:p>
            <a:pPr eaLnBrk="1" hangingPunct="1"/>
            <a:r>
              <a:rPr lang="en-US" smtClean="0"/>
              <a:t>No sales compensation</a:t>
            </a:r>
          </a:p>
          <a:p>
            <a:pPr eaLnBrk="1" hangingPunct="1"/>
            <a:r>
              <a:rPr lang="en-US" smtClean="0"/>
              <a:t>List of properties stored in a Wang word processing file</a:t>
            </a:r>
          </a:p>
          <a:p>
            <a:pPr eaLnBrk="1" hangingPunct="1"/>
            <a:r>
              <a:rPr lang="en-US" smtClean="0"/>
              <a:t>Motivation was extremely low</a:t>
            </a:r>
          </a:p>
          <a:p>
            <a:pPr lvl="1" eaLnBrk="1" hangingPunct="1"/>
            <a:r>
              <a:rPr lang="en-US" smtClean="0"/>
              <a:t>Corporate policies</a:t>
            </a:r>
          </a:p>
          <a:p>
            <a:pPr lvl="1" eaLnBrk="1" hangingPunct="1"/>
            <a:r>
              <a:rPr lang="en-US" smtClean="0"/>
              <a:t>Environmental issues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C87B5FB-5C8F-475B-99C7-32546AA8146B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 of DB’s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Small: Single user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Word,  Excel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Medium: Small community of users &lt;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Access, Paradox, FileMaker Pro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Large: Enterprise wide large community of users &gt;10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SQL Server, Oracle,  DB2 (IBM)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4837B9C-DCE0-402E-83A0-4145103650A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TCCS Goals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Turn closed gas station pad sites into cash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Meet certain sales milestones over time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Prove to the business community that outsourcing was worth the money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Find another whale (McDonald’s)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42E203F-2F91-400B-A245-8A63F810918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Problems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properties was difficult</a:t>
            </a:r>
          </a:p>
          <a:p>
            <a:pPr lvl="1" eaLnBrk="1" hangingPunct="1"/>
            <a:r>
              <a:rPr lang="en-US" sz="3200" smtClean="0"/>
              <a:t>By city, state</a:t>
            </a:r>
          </a:p>
          <a:p>
            <a:pPr lvl="1" eaLnBrk="1" hangingPunct="1"/>
            <a:r>
              <a:rPr lang="en-US" sz="3200" smtClean="0"/>
              <a:t>By size (square feet, frontage)</a:t>
            </a:r>
          </a:p>
          <a:p>
            <a:pPr eaLnBrk="1" hangingPunct="1"/>
            <a:r>
              <a:rPr lang="en-US" smtClean="0"/>
              <a:t>Reporting on sales cycle was non-existent</a:t>
            </a:r>
          </a:p>
          <a:p>
            <a:pPr lvl="1" eaLnBrk="1" hangingPunct="1"/>
            <a:r>
              <a:rPr lang="en-US" sz="3200" smtClean="0"/>
              <a:t>Appraise, price, offers, environmental, sales</a:t>
            </a:r>
          </a:p>
          <a:p>
            <a:pPr eaLnBrk="1" hangingPunct="1"/>
            <a:r>
              <a:rPr lang="en-US" smtClean="0"/>
              <a:t>Historic tracking activities were missing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6D137B6-E7ED-4DE7-ACCC-9EA10F99CF9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Database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Meet with sales team to determine sales cycle monitoring</a:t>
            </a:r>
          </a:p>
          <a:p>
            <a:pPr marL="609600" indent="-609600" eaLnBrk="1" hangingPunct="1"/>
            <a:endParaRPr lang="en-US" smtClean="0"/>
          </a:p>
          <a:p>
            <a:pPr marL="990600" lvl="1" indent="-533400" eaLnBrk="1" hangingPunct="1"/>
            <a:r>
              <a:rPr lang="en-US" sz="3200" smtClean="0"/>
              <a:t>What data is needed to track sales</a:t>
            </a:r>
          </a:p>
          <a:p>
            <a:pPr marL="990600" lvl="1" indent="-533400" eaLnBrk="1" hangingPunct="1"/>
            <a:endParaRPr lang="en-US" sz="3200" smtClean="0"/>
          </a:p>
          <a:p>
            <a:pPr marL="990600" lvl="1" indent="-533400" eaLnBrk="1" hangingPunct="1"/>
            <a:r>
              <a:rPr lang="en-US" sz="3200" smtClean="0"/>
              <a:t>Who will update data</a:t>
            </a:r>
            <a:endParaRPr lang="en-US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B53B9EF-9924-44DC-95AE-7BA08F4922E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Database cont.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Meet with management team and client to determine reporting needs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TCCS internal reporting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TCCS external reporting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Exxon internal reporting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Exporting data to Exxon accounting systems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0D0F17F-7C0F-4FE6-8BC6-B47B4FD1D3E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ExxonMobil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Built a Paradox database (DOS)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About 15 tables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Security set up by 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20 Reports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Executive and Client reporting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Used Excel from extracted data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DD897F6-A0DF-4A12-987F-494CBCEFB97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216025"/>
          </a:xfrm>
        </p:spPr>
        <p:txBody>
          <a:bodyPr/>
          <a:lstStyle/>
          <a:p>
            <a:pPr eaLnBrk="1" hangingPunct="1"/>
            <a:r>
              <a:rPr lang="en-US" sz="4800" smtClean="0"/>
              <a:t>Platform Factors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Who: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Owns the database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Uses the database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Updates the database data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Periodic updates: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Daily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Weekly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Monthly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F9E991C-62A5-4943-B19A-BF67C9244DB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Flat File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Relational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Cube (OLAP)	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In-memory database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EB8B8D8-E1C1-4D67-BFD9-69BA30DA9A5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 Building Blocks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Entities: </a:t>
            </a:r>
          </a:p>
          <a:p>
            <a:pPr lvl="1" eaLnBrk="1" hangingPunct="1"/>
            <a:r>
              <a:rPr lang="en-US" dirty="0" smtClean="0"/>
              <a:t>Collection of like items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Noun (Person, place, or thing)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Examples: Books, Authors, Stores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51434C5-DF37-477F-B5EE-8EAD175FD08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 Building Blocks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Attributes: </a:t>
            </a:r>
          </a:p>
          <a:p>
            <a:pPr lvl="1" eaLnBrk="1" hangingPunct="1"/>
            <a:r>
              <a:rPr lang="en-US" smtClean="0"/>
              <a:t>Property of an entity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200" smtClean="0"/>
          </a:p>
          <a:p>
            <a:pPr lvl="1" eaLnBrk="1" hangingPunct="1"/>
            <a:r>
              <a:rPr lang="en-US" smtClean="0"/>
              <a:t>Examples: </a:t>
            </a:r>
          </a:p>
          <a:p>
            <a:pPr lvl="2" eaLnBrk="1" hangingPunct="1"/>
            <a:r>
              <a:rPr lang="en-US" smtClean="0"/>
              <a:t>Books: Title, Authors, Publisher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Authors: Name, Address, Phone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Stores: Market/Division, Address, Phone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0FBA7C5-A401-4F0C-991C-1F5D1C57542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 Building Blocks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Relationships: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Association between entities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One-To-Many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Book has one Publisher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Publisher has many Books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Many-to-Many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An Author has many Books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Book has many Authors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6112226-5452-4C4E-8597-A9E21A8DB80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 Definition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mtClean="0"/>
              <a:t>A database is a structure that can store: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/>
              <a:t>Information about multiple types of entities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/>
              <a:t>The attributes of these entities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/>
              <a:t>Relationships among these entities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mtClean="0"/>
              <a:t>ITOM 2308 Class 8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9873629-E835-429E-95C6-7316C6F0F8C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874</Words>
  <Application>Microsoft Office PowerPoint</Application>
  <PresentationFormat>On-screen Show (4:3)</PresentationFormat>
  <Paragraphs>286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ITOM 2308</vt:lpstr>
      <vt:lpstr>Why Build a Database</vt:lpstr>
      <vt:lpstr>Size of DB’s</vt:lpstr>
      <vt:lpstr>Platform Factors</vt:lpstr>
      <vt:lpstr>Types of Databases</vt:lpstr>
      <vt:lpstr>DB Building Blocks</vt:lpstr>
      <vt:lpstr>DB Building Blocks</vt:lpstr>
      <vt:lpstr>DB Building Blocks</vt:lpstr>
      <vt:lpstr>DB Definition</vt:lpstr>
      <vt:lpstr>Advantages         Disadvantages</vt:lpstr>
      <vt:lpstr>Relational Databases</vt:lpstr>
      <vt:lpstr>Relationship Graphical View</vt:lpstr>
      <vt:lpstr>Database Programs What is Needed</vt:lpstr>
      <vt:lpstr>Components</vt:lpstr>
      <vt:lpstr>Examples</vt:lpstr>
      <vt:lpstr>Multi Database View</vt:lpstr>
      <vt:lpstr>Microsoft Access</vt:lpstr>
      <vt:lpstr>Microsoft Access Program</vt:lpstr>
      <vt:lpstr>Access Objects</vt:lpstr>
      <vt:lpstr>Access Tables</vt:lpstr>
      <vt:lpstr>Table Design View</vt:lpstr>
      <vt:lpstr>Table Design View</vt:lpstr>
      <vt:lpstr>Table Field Types</vt:lpstr>
      <vt:lpstr>Table Field Types</vt:lpstr>
      <vt:lpstr>Forms</vt:lpstr>
      <vt:lpstr>Reports</vt:lpstr>
      <vt:lpstr>Queries</vt:lpstr>
      <vt:lpstr>Case Study ExxonMobil Asset Disposition</vt:lpstr>
      <vt:lpstr>Initial Findings</vt:lpstr>
      <vt:lpstr>TCCS Goals</vt:lpstr>
      <vt:lpstr>Data Problems</vt:lpstr>
      <vt:lpstr>Building a Database</vt:lpstr>
      <vt:lpstr>Building a Database cont.</vt:lpstr>
      <vt:lpstr>ExxonMobil Solution</vt:lpstr>
    </vt:vector>
  </TitlesOfParts>
  <Company>DataSort Software, L. 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DBs</dc:title>
  <dc:creator>Stewart Rogers</dc:creator>
  <cp:lastModifiedBy>DataSort</cp:lastModifiedBy>
  <cp:revision>40</cp:revision>
  <dcterms:created xsi:type="dcterms:W3CDTF">2001-01-06T16:56:32Z</dcterms:created>
  <dcterms:modified xsi:type="dcterms:W3CDTF">2013-03-19T17:35:50Z</dcterms:modified>
</cp:coreProperties>
</file>