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8" r:id="rId3"/>
    <p:sldId id="271" r:id="rId4"/>
    <p:sldId id="269" r:id="rId5"/>
    <p:sldId id="270" r:id="rId6"/>
    <p:sldId id="27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90CE"/>
    <a:srgbClr val="263A52"/>
    <a:srgbClr val="454545"/>
    <a:srgbClr val="383838"/>
    <a:srgbClr val="3C5A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2176" y="-3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0570D-3D4B-8A41-8FCA-85F912A5C964}" type="datetimeFigureOut">
              <a:rPr lang="en-US" smtClean="0"/>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370217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0570D-3D4B-8A41-8FCA-85F912A5C964}" type="datetimeFigureOut">
              <a:rPr lang="en-US" smtClean="0"/>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14449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0570D-3D4B-8A41-8FCA-85F912A5C964}" type="datetimeFigureOut">
              <a:rPr lang="en-US" smtClean="0"/>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250849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0570D-3D4B-8A41-8FCA-85F912A5C964}" type="datetimeFigureOut">
              <a:rPr lang="en-US" smtClean="0"/>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308909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0570D-3D4B-8A41-8FCA-85F912A5C964}" type="datetimeFigureOut">
              <a:rPr lang="en-US" smtClean="0"/>
              <a:t>5/2/13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302199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0570D-3D4B-8A41-8FCA-85F912A5C964}" type="datetimeFigureOut">
              <a:rPr lang="en-US" smtClean="0"/>
              <a:t>5/2/13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1618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0570D-3D4B-8A41-8FCA-85F912A5C964}" type="datetimeFigureOut">
              <a:rPr lang="en-US" smtClean="0"/>
              <a:t>5/2/13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6830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0570D-3D4B-8A41-8FCA-85F912A5C964}" type="datetimeFigureOut">
              <a:rPr lang="en-US" smtClean="0"/>
              <a:t>5/2/13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149538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0570D-3D4B-8A41-8FCA-85F912A5C964}" type="datetimeFigureOut">
              <a:rPr lang="en-US" smtClean="0"/>
              <a:t>5/2/13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32204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0570D-3D4B-8A41-8FCA-85F912A5C964}" type="datetimeFigureOut">
              <a:rPr lang="en-US" smtClean="0"/>
              <a:t>5/2/13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354088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0570D-3D4B-8A41-8FCA-85F912A5C964}" type="datetimeFigureOut">
              <a:rPr lang="en-US" smtClean="0"/>
              <a:t>5/2/13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FEEE1-E287-E444-A09C-B7829D5BF4B3}" type="slidenum">
              <a:rPr lang="en-US" smtClean="0"/>
              <a:t>‹#›</a:t>
            </a:fld>
            <a:endParaRPr lang="en-US"/>
          </a:p>
        </p:txBody>
      </p:sp>
    </p:spTree>
    <p:extLst>
      <p:ext uri="{BB962C8B-B14F-4D97-AF65-F5344CB8AC3E}">
        <p14:creationId xmlns:p14="http://schemas.microsoft.com/office/powerpoint/2010/main" val="35542356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3A5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0570D-3D4B-8A41-8FCA-85F912A5C964}" type="datetimeFigureOut">
              <a:rPr lang="en-US" smtClean="0"/>
              <a:t>5/2/13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FEEE1-E287-E444-A09C-B7829D5BF4B3}" type="slidenum">
              <a:rPr lang="en-US" smtClean="0"/>
              <a:t>‹#›</a:t>
            </a:fld>
            <a:endParaRPr lang="en-US"/>
          </a:p>
        </p:txBody>
      </p:sp>
    </p:spTree>
    <p:extLst>
      <p:ext uri="{BB962C8B-B14F-4D97-AF65-F5344CB8AC3E}">
        <p14:creationId xmlns:p14="http://schemas.microsoft.com/office/powerpoint/2010/main" val="314831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933222"/>
            <a:ext cx="9144000" cy="2966140"/>
          </a:xfrm>
        </p:spPr>
        <p:txBody>
          <a:bodyPr>
            <a:normAutofit fontScale="92500"/>
          </a:bodyPr>
          <a:lstStyle/>
          <a:p>
            <a:r>
              <a:rPr lang="en-US" sz="7500" u="sng"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Dining In The Dark:</a:t>
            </a:r>
          </a:p>
          <a:p>
            <a:r>
              <a:rPr lang="en-US" sz="5000" u="sng" dirty="0">
                <a:solidFill>
                  <a:srgbClr val="FFFFFF"/>
                </a:solidFill>
                <a:effectLst>
                  <a:outerShdw blurRad="50800" dist="38100" dir="2700000" algn="tl" rotWithShape="0">
                    <a:prstClr val="black">
                      <a:alpha val="40000"/>
                    </a:prstClr>
                  </a:outerShdw>
                </a:effectLst>
                <a:latin typeface="Franklin Gothic Medium"/>
                <a:cs typeface="Franklin Gothic Medium"/>
              </a:rPr>
              <a:t>How uncertainty inﬂuences food acceptance in the absence of light</a:t>
            </a:r>
            <a:endParaRPr lang="en-US" sz="5000" u="sng"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
        <p:nvSpPr>
          <p:cNvPr id="4" name="Rectangle 3"/>
          <p:cNvSpPr/>
          <p:nvPr/>
        </p:nvSpPr>
        <p:spPr>
          <a:xfrm>
            <a:off x="944783" y="6413086"/>
            <a:ext cx="7268674" cy="369332"/>
          </a:xfrm>
          <a:prstGeom prst="rect">
            <a:avLst/>
          </a:prstGeom>
        </p:spPr>
        <p:txBody>
          <a:bodyPr wrap="none">
            <a:spAutoFit/>
          </a:bodyPr>
          <a:lstStyle/>
          <a:p>
            <a:r>
              <a:rPr lang="en-US" dirty="0">
                <a:solidFill>
                  <a:srgbClr val="FFFFFF"/>
                </a:solidFill>
              </a:rPr>
              <a:t>Brian </a:t>
            </a:r>
            <a:r>
              <a:rPr lang="en-US" dirty="0" err="1">
                <a:solidFill>
                  <a:srgbClr val="FFFFFF"/>
                </a:solidFill>
              </a:rPr>
              <a:t>Wansinka</a:t>
            </a:r>
            <a:r>
              <a:rPr lang="en-US" dirty="0">
                <a:solidFill>
                  <a:srgbClr val="FFFFFF"/>
                </a:solidFill>
              </a:rPr>
              <a:t> , Mitsuru </a:t>
            </a:r>
            <a:r>
              <a:rPr lang="en-US" dirty="0" err="1">
                <a:solidFill>
                  <a:srgbClr val="FFFFFF"/>
                </a:solidFill>
              </a:rPr>
              <a:t>Shimizua</a:t>
            </a:r>
            <a:r>
              <a:rPr lang="en-US" dirty="0">
                <a:solidFill>
                  <a:srgbClr val="FFFFFF"/>
                </a:solidFill>
              </a:rPr>
              <a:t>, Armand V. </a:t>
            </a:r>
            <a:r>
              <a:rPr lang="en-US" dirty="0" err="1">
                <a:solidFill>
                  <a:srgbClr val="FFFFFF"/>
                </a:solidFill>
              </a:rPr>
              <a:t>Cardello</a:t>
            </a:r>
            <a:r>
              <a:rPr lang="en-US" dirty="0">
                <a:solidFill>
                  <a:srgbClr val="FFFFFF"/>
                </a:solidFill>
              </a:rPr>
              <a:t>, and Alan O. Wright</a:t>
            </a:r>
            <a:endParaRPr lang="en-US" dirty="0">
              <a:solidFill>
                <a:srgbClr val="FFFFFF"/>
              </a:solidFill>
            </a:endParaRPr>
          </a:p>
        </p:txBody>
      </p:sp>
    </p:spTree>
    <p:extLst>
      <p:ext uri="{BB962C8B-B14F-4D97-AF65-F5344CB8AC3E}">
        <p14:creationId xmlns:p14="http://schemas.microsoft.com/office/powerpoint/2010/main" val="331616060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7" y="533432"/>
            <a:ext cx="8229600" cy="1143000"/>
          </a:xfrm>
        </p:spPr>
        <p:txBody>
          <a:bodyPr>
            <a:noAutofit/>
          </a:bodyPr>
          <a:lstStyle/>
          <a:p>
            <a:r>
              <a:rPr lang="en-US" sz="12000" u="sng"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Hypothesis</a:t>
            </a:r>
            <a:endParaRPr lang="en-US" sz="12000" u="sng"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
        <p:nvSpPr>
          <p:cNvPr id="5" name="Title 1"/>
          <p:cNvSpPr txBox="1">
            <a:spLocks/>
          </p:cNvSpPr>
          <p:nvPr/>
        </p:nvSpPr>
        <p:spPr>
          <a:xfrm>
            <a:off x="621669" y="264727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500" dirty="0">
                <a:solidFill>
                  <a:srgbClr val="FFFFFF"/>
                </a:solidFill>
                <a:effectLst>
                  <a:outerShdw blurRad="50800" dist="38100" dir="2700000" algn="tl" rotWithShape="0">
                    <a:prstClr val="black">
                      <a:alpha val="40000"/>
                    </a:prstClr>
                  </a:outerShdw>
                </a:effectLst>
                <a:latin typeface="Franklin Gothic Medium"/>
                <a:cs typeface="Franklin Gothic Medium"/>
              </a:rPr>
              <a:t>W</a:t>
            </a:r>
            <a:r>
              <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hether people </a:t>
            </a:r>
            <a:r>
              <a:rPr lang="en-US" sz="3500" dirty="0">
                <a:solidFill>
                  <a:srgbClr val="FFFFFF"/>
                </a:solidFill>
                <a:effectLst>
                  <a:outerShdw blurRad="50800" dist="38100" dir="2700000" algn="tl" rotWithShape="0">
                    <a:prstClr val="black">
                      <a:alpha val="40000"/>
                    </a:prstClr>
                  </a:outerShdw>
                </a:effectLst>
                <a:latin typeface="Franklin Gothic Medium"/>
                <a:cs typeface="Franklin Gothic Medium"/>
              </a:rPr>
              <a:t>are less likely to accept, evaluate favorably, and/or consume foods served in dark </a:t>
            </a:r>
            <a:r>
              <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environments.</a:t>
            </a:r>
            <a:endParaRPr lang="en-US" sz="3500"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Tree>
    <p:extLst>
      <p:ext uri="{BB962C8B-B14F-4D97-AF65-F5344CB8AC3E}">
        <p14:creationId xmlns:p14="http://schemas.microsoft.com/office/powerpoint/2010/main" val="34649516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7" y="533432"/>
            <a:ext cx="8229600" cy="1143000"/>
          </a:xfrm>
        </p:spPr>
        <p:txBody>
          <a:bodyPr>
            <a:noAutofit/>
          </a:bodyPr>
          <a:lstStyle/>
          <a:p>
            <a:r>
              <a:rPr lang="en-US" sz="12000" u="sng"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Outcome</a:t>
            </a:r>
            <a:endParaRPr lang="en-US" sz="12000" u="sng"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
        <p:nvSpPr>
          <p:cNvPr id="5" name="Title 1"/>
          <p:cNvSpPr txBox="1">
            <a:spLocks/>
          </p:cNvSpPr>
          <p:nvPr/>
        </p:nvSpPr>
        <p:spPr>
          <a:xfrm>
            <a:off x="621669" y="264727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Absence of light decreases acceptance levels if it’s an ambiguous product. If it’s a product we consume already or are at least familiar with we’re unlikely to be effected by light in a negative context. </a:t>
            </a:r>
            <a:endParaRPr lang="en-US" sz="3500"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Tree>
    <p:extLst>
      <p:ext uri="{BB962C8B-B14F-4D97-AF65-F5344CB8AC3E}">
        <p14:creationId xmlns:p14="http://schemas.microsoft.com/office/powerpoint/2010/main" val="34660128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7" y="533432"/>
            <a:ext cx="8229600" cy="1143000"/>
          </a:xfrm>
        </p:spPr>
        <p:txBody>
          <a:bodyPr>
            <a:noAutofit/>
          </a:bodyPr>
          <a:lstStyle/>
          <a:p>
            <a:r>
              <a:rPr lang="en-US" sz="12000" u="sng"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Validity</a:t>
            </a:r>
            <a:endParaRPr lang="en-US" sz="12000" u="sng"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
        <p:nvSpPr>
          <p:cNvPr id="5" name="Title 1"/>
          <p:cNvSpPr txBox="1">
            <a:spLocks/>
          </p:cNvSpPr>
          <p:nvPr/>
        </p:nvSpPr>
        <p:spPr>
          <a:xfrm>
            <a:off x="621669" y="328227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It would seem fairly obvious that if you’re unfamiliar with a food and given it in a dark environment you have less trust and less willingness to consume it. The opposite is true, we’re all familiar with Lays Chips so we’ll consume it at the same level, if not more, when in the dark.</a:t>
            </a:r>
            <a:endParaRPr lang="en-US" sz="3500"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Tree>
    <p:extLst>
      <p:ext uri="{BB962C8B-B14F-4D97-AF65-F5344CB8AC3E}">
        <p14:creationId xmlns:p14="http://schemas.microsoft.com/office/powerpoint/2010/main" val="36782240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7" y="533432"/>
            <a:ext cx="8229600" cy="1143000"/>
          </a:xfrm>
        </p:spPr>
        <p:txBody>
          <a:bodyPr>
            <a:noAutofit/>
          </a:bodyPr>
          <a:lstStyle/>
          <a:p>
            <a:r>
              <a:rPr lang="en-US" sz="12000" u="sng"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Implications</a:t>
            </a:r>
            <a:endParaRPr lang="en-US" sz="12000" u="sng"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
        <p:nvSpPr>
          <p:cNvPr id="5" name="Title 1"/>
          <p:cNvSpPr txBox="1">
            <a:spLocks/>
          </p:cNvSpPr>
          <p:nvPr/>
        </p:nvSpPr>
        <p:spPr>
          <a:xfrm>
            <a:off x="621669" y="264727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Redesigned packaging that has more contrasting colors can increase consumption in a dark(</a:t>
            </a:r>
            <a:r>
              <a:rPr lang="en-US" sz="3500" dirty="0" err="1" smtClean="0">
                <a:solidFill>
                  <a:srgbClr val="FFFFFF"/>
                </a:solidFill>
                <a:effectLst>
                  <a:outerShdw blurRad="50800" dist="38100" dir="2700000" algn="tl" rotWithShape="0">
                    <a:prstClr val="black">
                      <a:alpha val="40000"/>
                    </a:prstClr>
                  </a:outerShdw>
                </a:effectLst>
                <a:latin typeface="Franklin Gothic Medium"/>
                <a:cs typeface="Franklin Gothic Medium"/>
              </a:rPr>
              <a:t>er</a:t>
            </a:r>
            <a:r>
              <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 environment.</a:t>
            </a:r>
          </a:p>
        </p:txBody>
      </p:sp>
    </p:spTree>
    <p:extLst>
      <p:ext uri="{BB962C8B-B14F-4D97-AF65-F5344CB8AC3E}">
        <p14:creationId xmlns:p14="http://schemas.microsoft.com/office/powerpoint/2010/main" val="33312489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7" y="533432"/>
            <a:ext cx="8229600" cy="1143000"/>
          </a:xfrm>
        </p:spPr>
        <p:txBody>
          <a:bodyPr>
            <a:noAutofit/>
          </a:bodyPr>
          <a:lstStyle/>
          <a:p>
            <a:r>
              <a:rPr lang="en-US" sz="12000" u="sng" dirty="0" smtClean="0">
                <a:solidFill>
                  <a:srgbClr val="FFFFFF"/>
                </a:solidFill>
                <a:effectLst>
                  <a:outerShdw blurRad="50800" dist="38100" dir="2700000" algn="tl" rotWithShape="0">
                    <a:prstClr val="black">
                      <a:alpha val="40000"/>
                    </a:prstClr>
                  </a:outerShdw>
                </a:effectLst>
                <a:latin typeface="Franklin Gothic Medium"/>
                <a:cs typeface="Franklin Gothic Medium"/>
              </a:rPr>
              <a:t>Conclusion</a:t>
            </a:r>
            <a:endParaRPr lang="en-US" sz="12000" u="sng" dirty="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sp>
        <p:nvSpPr>
          <p:cNvPr id="5" name="Title 1"/>
          <p:cNvSpPr txBox="1">
            <a:spLocks/>
          </p:cNvSpPr>
          <p:nvPr/>
        </p:nvSpPr>
        <p:spPr>
          <a:xfrm>
            <a:off x="621669" y="2647278"/>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500" dirty="0" smtClean="0">
              <a:solidFill>
                <a:srgbClr val="FFFFFF"/>
              </a:solidFill>
              <a:effectLst>
                <a:outerShdw blurRad="50800" dist="38100" dir="2700000" algn="tl" rotWithShape="0">
                  <a:prstClr val="black">
                    <a:alpha val="40000"/>
                  </a:prstClr>
                </a:outerShdw>
              </a:effectLst>
              <a:latin typeface="Franklin Gothic Medium"/>
              <a:cs typeface="Franklin Gothic Medium"/>
            </a:endParaRPr>
          </a:p>
        </p:txBody>
      </p:sp>
      <p:pic>
        <p:nvPicPr>
          <p:cNvPr id="4" name="Picture 3" descr="photo 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173111"/>
            <a:ext cx="4572000" cy="4572000"/>
          </a:xfrm>
          <a:prstGeom prst="rect">
            <a:avLst/>
          </a:prstGeom>
        </p:spPr>
      </p:pic>
    </p:spTree>
    <p:extLst>
      <p:ext uri="{BB962C8B-B14F-4D97-AF65-F5344CB8AC3E}">
        <p14:creationId xmlns:p14="http://schemas.microsoft.com/office/powerpoint/2010/main" val="31050369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1002</TotalTime>
  <Words>171</Words>
  <Application>Microsoft Macintosh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Hypothesis</vt:lpstr>
      <vt:lpstr>Outcome</vt:lpstr>
      <vt:lpstr>Validity</vt:lpstr>
      <vt:lpstr>Implications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 Studio</dc:creator>
  <cp:lastModifiedBy>Jacob Wall</cp:lastModifiedBy>
  <cp:revision>25</cp:revision>
  <dcterms:created xsi:type="dcterms:W3CDTF">2013-04-21T21:48:27Z</dcterms:created>
  <dcterms:modified xsi:type="dcterms:W3CDTF">2013-05-02T15:31:44Z</dcterms:modified>
</cp:coreProperties>
</file>