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Microsoft_Equation1.bin" ContentType="application/vnd.openxmlformats-officedocument.oleObject"/>
  <Override PartName="/ppt/notesSlides/notesSlide6.xml" ContentType="application/vnd.openxmlformats-officedocument.presentationml.notesSlide+xml"/>
  <Override PartName="/ppt/embeddings/oleObject4.bin" ContentType="application/vnd.openxmlformats-officedocument.oleObject"/>
  <Override PartName="/ppt/embeddings/Microsoft_Equation2.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5.bin" ContentType="application/vnd.openxmlformats-officedocument.oleObject"/>
  <Override PartName="/ppt/embeddings/Microsoft_Equation3.bin" ContentType="application/vnd.openxmlformats-officedocument.oleObject"/>
  <Override PartName="/ppt/notesSlides/notesSlide9.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Microsoft_Equation4.bin" ContentType="application/vnd.openxmlformats-officedocument.oleObject"/>
  <Override PartName="/ppt/notesSlides/notesSlide10.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Microsoft_Equation5.bin" ContentType="application/vnd.openxmlformats-officedocument.oleObject"/>
  <Override PartName="/ppt/notesSlides/notesSlide11.xml" ContentType="application/vnd.openxmlformats-officedocument.presentationml.notesSlide+xml"/>
  <Override PartName="/ppt/embeddings/oleObject11.bin" ContentType="application/vnd.openxmlformats-officedocument.oleObject"/>
  <Override PartName="/ppt/embeddings/Microsoft_Equation6.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Microsoft_Equation7.bin" ContentType="application/vnd.openxmlformats-officedocument.oleObject"/>
  <Override PartName="/ppt/notesSlides/notesSlide14.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Microsoft_Equation8.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Microsoft_Equation9.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embeddings/Microsoft_Equation10.bin" ContentType="application/vnd.openxmlformats-officedocument.oleObject"/>
  <Override PartName="/ppt/notesSlides/notesSlide21.xml" ContentType="application/vnd.openxmlformats-officedocument.presentationml.notesSlide+xml"/>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Microsoft_Equation11.bin" ContentType="application/vnd.openxmlformats-officedocument.oleObject"/>
  <Override PartName="/ppt/notesSlides/notesSlide22.xml" ContentType="application/vnd.openxmlformats-officedocument.presentationml.notesSlide+xml"/>
  <Override PartName="/ppt/embeddings/oleObject27.bin" ContentType="application/vnd.openxmlformats-officedocument.oleObject"/>
  <Override PartName="/ppt/embeddings/Microsoft_Equation12.bin" ContentType="application/vnd.openxmlformats-officedocument.oleObject"/>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embeddings/oleObject28.bin" ContentType="application/vnd.openxmlformats-officedocument.oleObject"/>
  <Override PartName="/ppt/embeddings/oleObject29.bin" ContentType="application/vnd.openxmlformats-officedocument.oleObject"/>
  <Override PartName="/ppt/embeddings/Microsoft_Equation15.bin" ContentType="application/vnd.openxmlformats-officedocument.oleObject"/>
  <Override PartName="/ppt/notesSlides/notesSlide32.xml" ContentType="application/vnd.openxmlformats-officedocument.presentationml.notesSlide+xml"/>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Microsoft_Equation16.bin" ContentType="application/vnd.openxmlformats-officedocument.oleObject"/>
  <Override PartName="/ppt/notesSlides/notesSlide33.xml" ContentType="application/vnd.openxmlformats-officedocument.presentationml.notesSlide+xml"/>
  <Override PartName="/ppt/embeddings/Microsoft_Equation17.bin" ContentType="application/vnd.openxmlformats-officedocument.oleObject"/>
  <Override PartName="/ppt/notesSlides/notesSlide34.xml" ContentType="application/vnd.openxmlformats-officedocument.presentationml.notesSlide+xml"/>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Microsoft_Equation18.bin" ContentType="application/vnd.openxmlformats-officedocument.oleObject"/>
  <Override PartName="/ppt/notesSlides/notesSlide35.xml" ContentType="application/vnd.openxmlformats-officedocument.presentationml.notesSlide+xml"/>
  <Override PartName="/ppt/embeddings/oleObject36.bin" ContentType="application/vnd.openxmlformats-officedocument.oleObject"/>
  <Override PartName="/ppt/embeddings/Microsoft_Equation19.bin" ContentType="application/vnd.openxmlformats-officedocument.oleObject"/>
  <Override PartName="/ppt/notesSlides/notesSlide36.xml" ContentType="application/vnd.openxmlformats-officedocument.presentationml.notesSlide+xml"/>
  <Override PartName="/ppt/embeddings/oleObject37.bin" ContentType="application/vnd.openxmlformats-officedocument.oleObject"/>
  <Override PartName="/ppt/embeddings/Microsoft_Equation20.bin" ContentType="application/vnd.openxmlformats-officedocument.oleObject"/>
  <Override PartName="/ppt/notesSlides/notesSlide37.xml" ContentType="application/vnd.openxmlformats-officedocument.presentationml.notesSlide+xml"/>
  <Override PartName="/ppt/embeddings/Microsoft_Equation21.bin" ContentType="application/vnd.openxmlformats-officedocument.oleObject"/>
  <Override PartName="/ppt/notesSlides/notesSlide38.xml" ContentType="application/vnd.openxmlformats-officedocument.presentationml.notesSlide+xml"/>
  <Override PartName="/ppt/notesSlides/notesSlide39.xml" ContentType="application/vnd.openxmlformats-officedocument.presentationml.notesSlide+xml"/>
  <Override PartName="/ppt/embeddings/oleObject38.bin" ContentType="application/vnd.openxmlformats-officedocument.oleObject"/>
  <Override PartName="/ppt/embeddings/oleObject39.bin" ContentType="application/vnd.openxmlformats-officedocument.oleObject"/>
  <Override PartName="/ppt/embeddings/Microsoft_Equation22.bin" ContentType="application/vnd.openxmlformats-officedocument.oleObject"/>
  <Override PartName="/ppt/notesSlides/notesSlide40.xml" ContentType="application/vnd.openxmlformats-officedocument.presentationml.notesSlide+xml"/>
  <Override PartName="/ppt/notesSlides/notesSlide41.xml" ContentType="application/vnd.openxmlformats-officedocument.presentationml.notesSlide+xml"/>
  <Override PartName="/ppt/embeddings/Microsoft_Equation23.bin" ContentType="application/vnd.openxmlformats-officedocument.oleObject"/>
  <Override PartName="/ppt/notesSlides/notesSlide42.xml" ContentType="application/vnd.openxmlformats-officedocument.presentationml.notesSlide+xml"/>
  <Override PartName="/ppt/embeddings/oleObject40.bin" ContentType="application/vnd.openxmlformats-officedocument.oleObject"/>
  <Override PartName="/ppt/embeddings/oleObject41.bin" ContentType="application/vnd.openxmlformats-officedocument.oleObject"/>
  <Override PartName="/ppt/embeddings/Microsoft_Equation24.bin" ContentType="application/vnd.openxmlformats-officedocument.oleObject"/>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embeddings/oleObject42.bin" ContentType="application/vnd.openxmlformats-officedocument.oleObject"/>
  <Override PartName="/ppt/embeddings/oleObject43.bin" ContentType="application/vnd.openxmlformats-officedocument.oleObject"/>
  <Override PartName="/ppt/embeddings/Microsoft_Equation25.bin" ContentType="application/vnd.openxmlformats-officedocument.oleObject"/>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embeddings/oleObject44.bin" ContentType="application/vnd.openxmlformats-officedocument.oleObject"/>
  <Override PartName="/ppt/embeddings/Microsoft_Equation28.bin" ContentType="application/vnd.openxmlformats-officedocument.oleObject"/>
  <Override PartName="/ppt/notesSlides/notesSlide49.xml" ContentType="application/vnd.openxmlformats-officedocument.presentationml.notesSlide+xml"/>
  <Override PartName="/ppt/embeddings/oleObject45.bin" ContentType="application/vnd.openxmlformats-officedocument.oleObject"/>
  <Override PartName="/ppt/embeddings/Microsoft_Equation29.bin" ContentType="application/vnd.openxmlformats-officedocument.oleObject"/>
  <Override PartName="/ppt/notesSlides/notesSlide50.xml" ContentType="application/vnd.openxmlformats-officedocument.presentationml.notesSlide+xml"/>
  <Override PartName="/ppt/embeddings/oleObject46.bin" ContentType="application/vnd.openxmlformats-officedocument.oleObject"/>
  <Override PartName="/ppt/embeddings/Microsoft_Equation30.bin" ContentType="application/vnd.openxmlformats-officedocument.oleObject"/>
  <Override PartName="/ppt/notesSlides/notesSlide51.xml" ContentType="application/vnd.openxmlformats-officedocument.presentationml.notesSlide+xml"/>
  <Override PartName="/ppt/embeddings/oleObject47.bin" ContentType="application/vnd.openxmlformats-officedocument.oleObject"/>
  <Override PartName="/ppt/embeddings/Microsoft_Equation31.bin" ContentType="application/vnd.openxmlformats-officedocument.oleObject"/>
  <Override PartName="/ppt/notesSlides/notesSlide52.xml" ContentType="application/vnd.openxmlformats-officedocument.presentationml.notesSlide+xml"/>
  <Override PartName="/ppt/notesSlides/notesSlide53.xml" ContentType="application/vnd.openxmlformats-officedocument.presentationml.notesSlide+xml"/>
  <Override PartName="/ppt/embeddings/Microsoft_Equation33.bin" ContentType="application/vnd.openxmlformats-officedocument.oleObject"/>
  <Override PartName="/ppt/notesSlides/notesSlide54.xml" ContentType="application/vnd.openxmlformats-officedocument.presentationml.notesSlide+xml"/>
  <Override PartName="/ppt/notesSlides/notesSlide55.xml" ContentType="application/vnd.openxmlformats-officedocument.presentationml.notesSlide+xml"/>
  <Override PartName="/ppt/embeddings/oleObject48.bin" ContentType="application/vnd.openxmlformats-officedocument.oleObject"/>
  <Override PartName="/ppt/embeddings/oleObject49.bin" ContentType="application/vnd.openxmlformats-officedocument.oleObject"/>
  <Override PartName="/ppt/embeddings/Microsoft_Equation35.bin" ContentType="application/vnd.openxmlformats-officedocument.oleObject"/>
  <Override PartName="/ppt/notesSlides/notesSlide56.xml" ContentType="application/vnd.openxmlformats-officedocument.presentationml.notesSlide+xml"/>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Microsoft_Equation36.bin" ContentType="application/vnd.openxmlformats-officedocument.oleObject"/>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Microsoft_Equation38.bin" ContentType="application/vnd.openxmlformats-officedocument.oleObject"/>
  <Override PartName="/ppt/notesSlides/notesSlide66.xml" ContentType="application/vnd.openxmlformats-officedocument.presentationml.notesSlide+xml"/>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embeddings/Microsoft_Equation39.bin" ContentType="application/vnd.openxmlformats-officedocument.oleObject"/>
  <Override PartName="/ppt/notesSlides/notesSlide67.xml" ContentType="application/vnd.openxmlformats-officedocument.presentationml.notesSlide+xml"/>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embeddings/Microsoft_Equation40.bin" ContentType="application/vnd.openxmlformats-officedocument.oleObject"/>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embeddings/Microsoft_Equation41.bin" ContentType="application/vnd.openxmlformats-officedocument.oleObject"/>
  <Override PartName="/ppt/notesSlides/notesSlide71.xml" ContentType="application/vnd.openxmlformats-officedocument.presentationml.notesSlide+xml"/>
  <Override PartName="/ppt/embeddings/Microsoft_Equation42.bin" ContentType="application/vnd.openxmlformats-officedocument.oleObject"/>
  <Override PartName="/ppt/notesSlides/notesSlide72.xml" ContentType="application/vnd.openxmlformats-officedocument.presentationml.notesSlide+xml"/>
  <Override PartName="/ppt/embeddings/Microsoft_Equation43.bin" ContentType="application/vnd.openxmlformats-officedocument.oleObject"/>
  <Override PartName="/ppt/notesSlides/notesSlide73.xml" ContentType="application/vnd.openxmlformats-officedocument.presentationml.notesSlide+xml"/>
  <Override PartName="/ppt/embeddings/Microsoft_Equation44.bin" ContentType="application/vnd.openxmlformats-officedocument.oleObject"/>
  <Override PartName="/ppt/notesSlides/notesSlide74.xml" ContentType="application/vnd.openxmlformats-officedocument.presentationml.notesSlide+xml"/>
  <Override PartName="/ppt/embeddings/Microsoft_Equation45.bin" ContentType="application/vnd.openxmlformats-officedocument.oleObject"/>
  <Override PartName="/ppt/notesSlides/notesSlide75.xml" ContentType="application/vnd.openxmlformats-officedocument.presentationml.notesSlide+xml"/>
  <Override PartName="/ppt/embeddings/oleObject71.bin" ContentType="application/vnd.openxmlformats-officedocument.oleObject"/>
  <Override PartName="/ppt/embeddings/oleObject72.bin" ContentType="application/vnd.openxmlformats-officedocument.oleObject"/>
  <Override PartName="/ppt/embeddings/Microsoft_Equation46.bin" ContentType="application/vnd.openxmlformats-officedocument.oleObject"/>
  <Override PartName="/ppt/notesSlides/notesSlide76.xml" ContentType="application/vnd.openxmlformats-officedocument.presentationml.notesSlide+xml"/>
  <Override PartName="/ppt/embeddings/oleObject73.bin" ContentType="application/vnd.openxmlformats-officedocument.oleObject"/>
  <Override PartName="/ppt/embeddings/oleObject74.bin" ContentType="application/vnd.openxmlformats-officedocument.oleObject"/>
  <Override PartName="/ppt/embeddings/Microsoft_Equation47.bin" ContentType="application/vnd.openxmlformats-officedocument.oleObject"/>
  <Override PartName="/ppt/notesSlides/notesSlide77.xml" ContentType="application/vnd.openxmlformats-officedocument.presentationml.notesSlide+xml"/>
  <Override PartName="/ppt/embeddings/Microsoft_Equation48.bin" ContentType="application/vnd.openxmlformats-officedocument.oleObject"/>
  <Override PartName="/ppt/notesSlides/notesSlide78.xml" ContentType="application/vnd.openxmlformats-officedocument.presentationml.notesSlide+xml"/>
  <Override PartName="/ppt/embeddings/oleObject75.bin" ContentType="application/vnd.openxmlformats-officedocument.oleObject"/>
  <Override PartName="/ppt/embeddings/Microsoft_Equation49.bin" ContentType="application/vnd.openxmlformats-officedocument.oleObject"/>
  <Override PartName="/ppt/notesSlides/notesSlide79.xml" ContentType="application/vnd.openxmlformats-officedocument.presentationml.notesSlide+xml"/>
  <Override PartName="/ppt/embeddings/oleObject76.bin" ContentType="application/vnd.openxmlformats-officedocument.oleObject"/>
  <Override PartName="/ppt/embeddings/oleObject77.bin" ContentType="application/vnd.openxmlformats-officedocument.oleObject"/>
  <Override PartName="/ppt/embeddings/oleObject78.bin" ContentType="application/vnd.openxmlformats-officedocument.oleObject"/>
  <Override PartName="/ppt/embeddings/Microsoft_Equation50.bin" ContentType="application/vnd.openxmlformats-officedocument.oleObject"/>
  <Override PartName="/ppt/notesSlides/notesSlide80.xml" ContentType="application/vnd.openxmlformats-officedocument.presentationml.notesSlide+xml"/>
  <Override PartName="/ppt/notesSlides/notesSlide81.xml" ContentType="application/vnd.openxmlformats-officedocument.presentationml.notesSlide+xml"/>
  <Override PartName="/ppt/embeddings/Microsoft_Equation51.bin" ContentType="application/vnd.openxmlformats-officedocument.oleObject"/>
  <Override PartName="/ppt/notesSlides/notesSlide82.xml" ContentType="application/vnd.openxmlformats-officedocument.presentationml.notesSlide+xml"/>
  <Override PartName="/ppt/embeddings/oleObject79.bin" ContentType="application/vnd.openxmlformats-officedocument.oleObject"/>
  <Override PartName="/ppt/notesSlides/notesSlide83.xml" ContentType="application/vnd.openxmlformats-officedocument.presentationml.notesSlide+xml"/>
  <Override PartName="/ppt/embeddings/oleObject80.bin" ContentType="application/vnd.openxmlformats-officedocument.oleObject"/>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embeddings/oleObject81.bin" ContentType="application/vnd.openxmlformats-officedocument.oleObject"/>
  <Override PartName="/ppt/notesSlides/notesSlide90.xml" ContentType="application/vnd.openxmlformats-officedocument.presentationml.notesSlide+xml"/>
  <Override PartName="/ppt/embeddings/oleObject82.bin" ContentType="application/vnd.openxmlformats-officedocument.oleObject"/>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embeddings/oleObject83.bin" ContentType="application/vnd.openxmlformats-officedocument.oleObject"/>
  <Override PartName="/ppt/embeddings/Microsoft_Equation55.bin" ContentType="application/vnd.openxmlformats-officedocument.oleObject"/>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embeddings/Microsoft_Equation56.bin" ContentType="application/vnd.openxmlformats-officedocument.oleObject"/>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embeddings/oleObject84.bin" ContentType="application/vnd.openxmlformats-officedocument.oleObject"/>
  <Override PartName="/ppt/embeddings/Microsoft_Equation57.bin" ContentType="application/vnd.openxmlformats-officedocument.oleObject"/>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embeddings/oleObject85.bin" ContentType="application/vnd.openxmlformats-officedocument.oleObject"/>
  <Override PartName="/ppt/embeddings/Microsoft_Equation58.bin" ContentType="application/vnd.openxmlformats-officedocument.oleObject"/>
  <Override PartName="/ppt/notesSlides/notesSlide146.xml" ContentType="application/vnd.openxmlformats-officedocument.presentationml.notesSlide+xml"/>
  <Override PartName="/ppt/notesSlides/notesSlide147.xml" ContentType="application/vnd.openxmlformats-officedocument.presentationml.notesSlide+xml"/>
  <Override PartName="/ppt/embeddings/oleObject86.bin" ContentType="application/vnd.openxmlformats-officedocument.oleObject"/>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embeddings/Microsoft_Equation62.bin" ContentType="application/vnd.openxmlformats-officedocument.oleObject"/>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embeddings/Microsoft_Equation63.bin" ContentType="application/vnd.openxmlformats-officedocument.oleObject"/>
  <Override PartName="/ppt/notesSlides/notesSlide173.xml" ContentType="application/vnd.openxmlformats-officedocument.presentationml.notesSlide+xml"/>
  <Override PartName="/ppt/embeddings/Microsoft_Equation64.bin" ContentType="application/vnd.openxmlformats-officedocument.oleObject"/>
  <Override PartName="/ppt/notesSlides/notesSlide174.xml" ContentType="application/vnd.openxmlformats-officedocument.presentationml.notesSlide+xml"/>
  <Override PartName="/ppt/embeddings/Microsoft_Equation65.bin" ContentType="application/vnd.openxmlformats-officedocument.oleObject"/>
  <Override PartName="/ppt/notesSlides/notesSlide175.xml" ContentType="application/vnd.openxmlformats-officedocument.presentationml.notesSlide+xml"/>
  <Override PartName="/ppt/embeddings/oleObject87.bin" ContentType="application/vnd.openxmlformats-officedocument.oleObject"/>
  <Override PartName="/ppt/embeddings/oleObject88.bin" ContentType="application/vnd.openxmlformats-officedocument.oleObject"/>
  <Override PartName="/ppt/embeddings/Microsoft_Equation66.bin" ContentType="application/vnd.openxmlformats-officedocument.oleObject"/>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embeddings/Microsoft_Equation67.bin" ContentType="application/vnd.openxmlformats-officedocument.oleObject"/>
  <Override PartName="/ppt/notesSlides/notesSlide185.xml" ContentType="application/vnd.openxmlformats-officedocument.presentationml.notesSlide+xml"/>
  <Override PartName="/ppt/embeddings/oleObject89.bin" ContentType="application/vnd.openxmlformats-officedocument.oleObject"/>
  <Override PartName="/ppt/embeddings/Microsoft_Equation68.bin" ContentType="application/vnd.openxmlformats-officedocument.oleObject"/>
  <Override PartName="/ppt/notesSlides/notesSlide186.xml" ContentType="application/vnd.openxmlformats-officedocument.presentationml.notesSlide+xml"/>
  <Override PartName="/ppt/embeddings/Microsoft_Equation69.bin" ContentType="application/vnd.openxmlformats-officedocument.oleObject"/>
  <Override PartName="/ppt/notesSlides/notesSlide187.xml" ContentType="application/vnd.openxmlformats-officedocument.presentationml.notesSlide+xml"/>
  <Override PartName="/ppt/embeddings/oleObject90.bin" ContentType="application/vnd.openxmlformats-officedocument.oleObject"/>
  <Override PartName="/ppt/embeddings/oleObject91.bin" ContentType="application/vnd.openxmlformats-officedocument.oleObject"/>
  <Override PartName="/ppt/embeddings/Microsoft_Equation70.bin" ContentType="application/vnd.openxmlformats-officedocument.oleObject"/>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embeddings/Microsoft_Equation71.bin" ContentType="application/vnd.openxmlformats-officedocument.oleObject"/>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embeddings/Microsoft_Equation72.bin" ContentType="application/vnd.openxmlformats-officedocument.oleObject"/>
  <Override PartName="/ppt/notesSlides/notesSlide197.xml" ContentType="application/vnd.openxmlformats-officedocument.presentationml.notesSlide+xml"/>
  <Override PartName="/ppt/embeddings/Microsoft_Equation73.bin" ContentType="application/vnd.openxmlformats-officedocument.oleObject"/>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embeddings/oleObject92.bin" ContentType="application/vnd.openxmlformats-officedocument.oleObject"/>
  <Override PartName="/ppt/embeddings/Microsoft_Equation74.bin" ContentType="application/vnd.openxmlformats-officedocument.oleObject"/>
  <Override PartName="/ppt/notesSlides/notesSlide201.xml" ContentType="application/vnd.openxmlformats-officedocument.presentationml.notesSlide+xml"/>
  <Override PartName="/ppt/embeddings/oleObject93.bin" ContentType="application/vnd.openxmlformats-officedocument.oleObject"/>
  <Override PartName="/ppt/embeddings/oleObject94.bin" ContentType="application/vnd.openxmlformats-officedocument.oleObject"/>
  <Override PartName="/ppt/embeddings/oleObject95.bin" ContentType="application/vnd.openxmlformats-officedocument.oleObject"/>
  <Override PartName="/ppt/embeddings/oleObject96.bin" ContentType="application/vnd.openxmlformats-officedocument.oleObject"/>
  <Override PartName="/ppt/embeddings/oleObject97.bin" ContentType="application/vnd.openxmlformats-officedocument.oleObject"/>
  <Override PartName="/ppt/embeddings/oleObject98.bin" ContentType="application/vnd.openxmlformats-officedocument.oleObject"/>
  <Override PartName="/ppt/embeddings/oleObject99.bin" ContentType="application/vnd.openxmlformats-officedocument.oleObject"/>
  <Override PartName="/ppt/embeddings/Microsoft_Equation75.bin" ContentType="application/vnd.openxmlformats-officedocument.oleObject"/>
  <Override PartName="/ppt/notesSlides/notesSlide202.xml" ContentType="application/vnd.openxmlformats-officedocument.presentationml.notesSlide+xml"/>
  <Override PartName="/ppt/notesSlides/notesSlide203.xml" ContentType="application/vnd.openxmlformats-officedocument.presentationml.notesSlide+xml"/>
  <Override PartName="/ppt/embeddings/oleObject100.bin" ContentType="application/vnd.openxmlformats-officedocument.oleObject"/>
  <Override PartName="/ppt/embeddings/Microsoft_Equation76.bin" ContentType="application/vnd.openxmlformats-officedocument.oleObject"/>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embeddings/oleObject101.bin" ContentType="application/vnd.openxmlformats-officedocument.oleObject"/>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1" r:id="rId176"/>
    <p:sldId id="432" r:id="rId177"/>
    <p:sldId id="433" r:id="rId178"/>
    <p:sldId id="434" r:id="rId179"/>
    <p:sldId id="435" r:id="rId180"/>
    <p:sldId id="436" r:id="rId181"/>
    <p:sldId id="437" r:id="rId182"/>
    <p:sldId id="438" r:id="rId183"/>
    <p:sldId id="439" r:id="rId184"/>
    <p:sldId id="440" r:id="rId185"/>
    <p:sldId id="441" r:id="rId186"/>
    <p:sldId id="442" r:id="rId187"/>
    <p:sldId id="443" r:id="rId188"/>
    <p:sldId id="444" r:id="rId189"/>
    <p:sldId id="445" r:id="rId190"/>
    <p:sldId id="446" r:id="rId191"/>
    <p:sldId id="447" r:id="rId192"/>
    <p:sldId id="448" r:id="rId193"/>
    <p:sldId id="449" r:id="rId194"/>
    <p:sldId id="450" r:id="rId195"/>
    <p:sldId id="451" r:id="rId196"/>
    <p:sldId id="452" r:id="rId197"/>
    <p:sldId id="453" r:id="rId198"/>
    <p:sldId id="454" r:id="rId199"/>
    <p:sldId id="455" r:id="rId200"/>
    <p:sldId id="456" r:id="rId201"/>
    <p:sldId id="457" r:id="rId202"/>
    <p:sldId id="458" r:id="rId203"/>
    <p:sldId id="459" r:id="rId204"/>
    <p:sldId id="460" r:id="rId205"/>
    <p:sldId id="461" r:id="rId206"/>
    <p:sldId id="462" r:id="rId207"/>
    <p:sldId id="463" r:id="rId208"/>
    <p:sldId id="464" r:id="rId209"/>
    <p:sldId id="465" r:id="rId210"/>
    <p:sldId id="466" r:id="rId211"/>
    <p:sldId id="467" r:id="rId212"/>
    <p:sldId id="468" r:id="rId213"/>
    <p:sldId id="469" r:id="rId214"/>
    <p:sldId id="470" r:id="rId215"/>
    <p:sldId id="471" r:id="rId216"/>
    <p:sldId id="472" r:id="rId217"/>
    <p:sldId id="473" r:id="rId218"/>
    <p:sldId id="474" r:id="rId219"/>
    <p:sldId id="475" r:id="rId220"/>
    <p:sldId id="476" r:id="rId221"/>
    <p:sldId id="477" r:id="rId222"/>
    <p:sldId id="478" r:id="rId223"/>
    <p:sldId id="479" r:id="rId224"/>
    <p:sldId id="480" r:id="rId225"/>
    <p:sldId id="481" r:id="rId226"/>
    <p:sldId id="482" r:id="rId227"/>
    <p:sldId id="483" r:id="rId228"/>
    <p:sldId id="484" r:id="rId229"/>
    <p:sldId id="485" r:id="rId230"/>
    <p:sldId id="486" r:id="rId231"/>
    <p:sldId id="487" r:id="rId232"/>
    <p:sldId id="488" r:id="rId233"/>
    <p:sldId id="489" r:id="rId234"/>
    <p:sldId id="490" r:id="rId235"/>
    <p:sldId id="491" r:id="rId236"/>
    <p:sldId id="492" r:id="rId237"/>
    <p:sldId id="493" r:id="rId238"/>
    <p:sldId id="494" r:id="rId239"/>
    <p:sldId id="495" r:id="rId240"/>
    <p:sldId id="496" r:id="rId241"/>
    <p:sldId id="497" r:id="rId242"/>
    <p:sldId id="498" r:id="rId243"/>
    <p:sldId id="499" r:id="rId244"/>
    <p:sldId id="500" r:id="rId245"/>
    <p:sldId id="501" r:id="rId2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2" d="100"/>
          <a:sy n="72" d="100"/>
        </p:scale>
        <p:origin x="-2656" y="-1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slide" Target="slides/slide244.xml"/><Relationship Id="rId246" Type="http://schemas.openxmlformats.org/officeDocument/2006/relationships/slide" Target="slides/slide245.xml"/><Relationship Id="rId247" Type="http://schemas.openxmlformats.org/officeDocument/2006/relationships/notesMaster" Target="notesMasters/notesMaster1.xml"/><Relationship Id="rId248" Type="http://schemas.openxmlformats.org/officeDocument/2006/relationships/printerSettings" Target="printerSettings/printerSettings1.bin"/><Relationship Id="rId24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50" Type="http://schemas.openxmlformats.org/officeDocument/2006/relationships/viewProps" Target="viewProps.xml"/><Relationship Id="rId251" Type="http://schemas.openxmlformats.org/officeDocument/2006/relationships/theme" Target="theme/theme1.xml"/><Relationship Id="rId252" Type="http://schemas.openxmlformats.org/officeDocument/2006/relationships/tableStyles" Target="tableStyles.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wmf"/><Relationship Id="rId1" Type="http://schemas.openxmlformats.org/officeDocument/2006/relationships/image" Target="../media/image2.wmf"/><Relationship Id="rId2"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 Id="rId2" Type="http://schemas.openxmlformats.org/officeDocument/2006/relationships/image" Target="../media/image33.wmf"/><Relationship Id="rId3"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4" Type="http://schemas.openxmlformats.org/officeDocument/2006/relationships/image" Target="../media/image38.wmf"/><Relationship Id="rId1" Type="http://schemas.openxmlformats.org/officeDocument/2006/relationships/image" Target="../media/image35.wmf"/><Relationship Id="rId2"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 Id="rId2"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5.wmf"/><Relationship Id="rId3"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9.wmf"/><Relationship Id="rId4" Type="http://schemas.openxmlformats.org/officeDocument/2006/relationships/image" Target="../media/image50.wmf"/><Relationship Id="rId1" Type="http://schemas.openxmlformats.org/officeDocument/2006/relationships/image" Target="../media/image47.wmf"/><Relationship Id="rId2"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4.wmf"/><Relationship Id="rId4" Type="http://schemas.openxmlformats.org/officeDocument/2006/relationships/image" Target="../media/image55.wmf"/><Relationship Id="rId1" Type="http://schemas.openxmlformats.org/officeDocument/2006/relationships/image" Target="../media/image52.wmf"/><Relationship Id="rId2" Type="http://schemas.openxmlformats.org/officeDocument/2006/relationships/image" Target="../media/image5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6.wmf"/><Relationship Id="rId2"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8.wmf"/><Relationship Id="rId2"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6.wmf"/><Relationship Id="rId2" Type="http://schemas.openxmlformats.org/officeDocument/2006/relationships/image" Target="../media/image61.wmf"/><Relationship Id="rId3" Type="http://schemas.openxmlformats.org/officeDocument/2006/relationships/image" Target="../media/image6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4.wmf"/><Relationship Id="rId2" Type="http://schemas.openxmlformats.org/officeDocument/2006/relationships/image" Target="../media/image65.wmf"/><Relationship Id="rId3" Type="http://schemas.openxmlformats.org/officeDocument/2006/relationships/image" Target="../media/image6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7.wmf"/><Relationship Id="rId2" Type="http://schemas.openxmlformats.org/officeDocument/2006/relationships/image" Target="../media/image68.wmf"/><Relationship Id="rId3" Type="http://schemas.openxmlformats.org/officeDocument/2006/relationships/image" Target="../media/image6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2.emf"/><Relationship Id="rId2" Type="http://schemas.openxmlformats.org/officeDocument/2006/relationships/image" Target="../media/image7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4.emf"/><Relationship Id="rId2" Type="http://schemas.openxmlformats.org/officeDocument/2006/relationships/image" Target="../media/image7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6.emf"/><Relationship Id="rId2" Type="http://schemas.openxmlformats.org/officeDocument/2006/relationships/image" Target="../media/image7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8.emf"/><Relationship Id="rId2" Type="http://schemas.openxmlformats.org/officeDocument/2006/relationships/image" Target="../media/image7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3.emf"/><Relationship Id="rId2" Type="http://schemas.openxmlformats.org/officeDocument/2006/relationships/image" Target="../media/image84.wmf"/><Relationship Id="rId3" Type="http://schemas.openxmlformats.org/officeDocument/2006/relationships/image" Target="../media/image8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88.wmf"/><Relationship Id="rId4" Type="http://schemas.openxmlformats.org/officeDocument/2006/relationships/image" Target="../media/image89.wmf"/><Relationship Id="rId5" Type="http://schemas.openxmlformats.org/officeDocument/2006/relationships/image" Target="../media/image90.wmf"/><Relationship Id="rId6" Type="http://schemas.openxmlformats.org/officeDocument/2006/relationships/image" Target="../media/image91.wmf"/><Relationship Id="rId7" Type="http://schemas.openxmlformats.org/officeDocument/2006/relationships/image" Target="../media/image92.wmf"/><Relationship Id="rId1" Type="http://schemas.openxmlformats.org/officeDocument/2006/relationships/image" Target="../media/image86.wmf"/><Relationship Id="rId2" Type="http://schemas.openxmlformats.org/officeDocument/2006/relationships/image" Target="../media/image87.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96.wmf"/><Relationship Id="rId4" Type="http://schemas.openxmlformats.org/officeDocument/2006/relationships/image" Target="../media/image97.wmf"/><Relationship Id="rId1" Type="http://schemas.openxmlformats.org/officeDocument/2006/relationships/image" Target="../media/image94.wmf"/><Relationship Id="rId2" Type="http://schemas.openxmlformats.org/officeDocument/2006/relationships/image" Target="../media/image95.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00.wmf"/><Relationship Id="rId4" Type="http://schemas.openxmlformats.org/officeDocument/2006/relationships/image" Target="../media/image101.wmf"/><Relationship Id="rId5" Type="http://schemas.openxmlformats.org/officeDocument/2006/relationships/image" Target="../media/image102.wmf"/><Relationship Id="rId6" Type="http://schemas.openxmlformats.org/officeDocument/2006/relationships/image" Target="../media/image103.wmf"/><Relationship Id="rId7" Type="http://schemas.openxmlformats.org/officeDocument/2006/relationships/image" Target="../media/image104.wmf"/><Relationship Id="rId8" Type="http://schemas.openxmlformats.org/officeDocument/2006/relationships/image" Target="../media/image105.wmf"/><Relationship Id="rId1" Type="http://schemas.openxmlformats.org/officeDocument/2006/relationships/image" Target="../media/image98.wmf"/><Relationship Id="rId2" Type="http://schemas.openxmlformats.org/officeDocument/2006/relationships/image" Target="../media/image9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13.wmf"/><Relationship Id="rId1" Type="http://schemas.openxmlformats.org/officeDocument/2006/relationships/image" Target="../media/image10.wmf"/><Relationship Id="rId2"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08.wmf"/><Relationship Id="rId4" Type="http://schemas.openxmlformats.org/officeDocument/2006/relationships/image" Target="../media/image109.wmf"/><Relationship Id="rId5" Type="http://schemas.openxmlformats.org/officeDocument/2006/relationships/image" Target="../media/image110.wmf"/><Relationship Id="rId6" Type="http://schemas.openxmlformats.org/officeDocument/2006/relationships/image" Target="../media/image111.wmf"/><Relationship Id="rId1" Type="http://schemas.openxmlformats.org/officeDocument/2006/relationships/image" Target="../media/image106.wmf"/><Relationship Id="rId2" Type="http://schemas.openxmlformats.org/officeDocument/2006/relationships/image" Target="../media/image107.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17.wmf"/><Relationship Id="rId2" Type="http://schemas.openxmlformats.org/officeDocument/2006/relationships/image" Target="../media/image118.wmf"/><Relationship Id="rId3" Type="http://schemas.openxmlformats.org/officeDocument/2006/relationships/image" Target="../media/image119.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20.wmf"/><Relationship Id="rId2" Type="http://schemas.openxmlformats.org/officeDocument/2006/relationships/image" Target="../media/image121.wmf"/><Relationship Id="rId3" Type="http://schemas.openxmlformats.org/officeDocument/2006/relationships/image" Target="../media/image122.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24.wmf"/><Relationship Id="rId2" Type="http://schemas.openxmlformats.org/officeDocument/2006/relationships/image" Target="../media/image1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 Id="rId2" Type="http://schemas.openxmlformats.org/officeDocument/2006/relationships/image" Target="../media/image15.wmf"/><Relationship Id="rId3"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28.wmf"/><Relationship Id="rId4" Type="http://schemas.openxmlformats.org/officeDocument/2006/relationships/image" Target="../media/image129.wmf"/><Relationship Id="rId1" Type="http://schemas.openxmlformats.org/officeDocument/2006/relationships/image" Target="../media/image126.wmf"/><Relationship Id="rId2" Type="http://schemas.openxmlformats.org/officeDocument/2006/relationships/image" Target="../media/image127.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35.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36.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37.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38.wmf"/><Relationship Id="rId2" Type="http://schemas.openxmlformats.org/officeDocument/2006/relationships/image" Target="../media/image13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8.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41.wmf"/><Relationship Id="rId2" Type="http://schemas.openxmlformats.org/officeDocument/2006/relationships/image" Target="../media/image142.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43.wmf"/><Relationship Id="rId2" Type="http://schemas.openxmlformats.org/officeDocument/2006/relationships/image" Target="../media/image144.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45.wmf"/><Relationship Id="rId2" Type="http://schemas.openxmlformats.org/officeDocument/2006/relationships/image" Target="../media/image146.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47.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49.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50.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52.wmf"/><Relationship Id="rId2" Type="http://schemas.openxmlformats.org/officeDocument/2006/relationships/image" Target="../media/image150.wmf"/><Relationship Id="rId3" Type="http://schemas.openxmlformats.org/officeDocument/2006/relationships/image" Target="../media/image153.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55.wmf"/><Relationship Id="rId2" Type="http://schemas.openxmlformats.org/officeDocument/2006/relationships/image" Target="../media/image156.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57.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58.wmf"/><Relationship Id="rId2" Type="http://schemas.openxmlformats.org/officeDocument/2006/relationships/image" Target="../media/image159.wmf"/><Relationship Id="rId3" Type="http://schemas.openxmlformats.org/officeDocument/2006/relationships/image" Target="../media/image160.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61.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62.w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164.wmf"/><Relationship Id="rId2" Type="http://schemas.openxmlformats.org/officeDocument/2006/relationships/image" Target="../media/image165.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168.wmf"/><Relationship Id="rId4" Type="http://schemas.openxmlformats.org/officeDocument/2006/relationships/image" Target="../media/image169.wmf"/><Relationship Id="rId5" Type="http://schemas.openxmlformats.org/officeDocument/2006/relationships/image" Target="../media/image170.wmf"/><Relationship Id="rId6" Type="http://schemas.openxmlformats.org/officeDocument/2006/relationships/image" Target="../media/image171.wmf"/><Relationship Id="rId7" Type="http://schemas.openxmlformats.org/officeDocument/2006/relationships/image" Target="../media/image172.wmf"/><Relationship Id="rId8" Type="http://schemas.openxmlformats.org/officeDocument/2006/relationships/image" Target="../media/image173.wmf"/><Relationship Id="rId1" Type="http://schemas.openxmlformats.org/officeDocument/2006/relationships/image" Target="../media/image166.wmf"/><Relationship Id="rId2" Type="http://schemas.openxmlformats.org/officeDocument/2006/relationships/image" Target="../media/image16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4" Type="http://schemas.openxmlformats.org/officeDocument/2006/relationships/image" Target="../media/image23.wmf"/><Relationship Id="rId5" Type="http://schemas.openxmlformats.org/officeDocument/2006/relationships/image" Target="../media/image24.wmf"/><Relationship Id="rId6" Type="http://schemas.openxmlformats.org/officeDocument/2006/relationships/image" Target="../media/image25.wmf"/><Relationship Id="rId1" Type="http://schemas.openxmlformats.org/officeDocument/2006/relationships/image" Target="../media/image20.wmf"/><Relationship Id="rId2" Type="http://schemas.openxmlformats.org/officeDocument/2006/relationships/image" Target="../media/image21.w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166.wmf"/><Relationship Id="rId2" Type="http://schemas.openxmlformats.org/officeDocument/2006/relationships/image" Target="../media/image174.w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175.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176.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177.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178.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179.e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180.e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181.e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182.e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8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4" Type="http://schemas.openxmlformats.org/officeDocument/2006/relationships/image" Target="../media/image29.wmf"/><Relationship Id="rId5" Type="http://schemas.openxmlformats.org/officeDocument/2006/relationships/image" Target="../media/image30.wmf"/><Relationship Id="rId6" Type="http://schemas.openxmlformats.org/officeDocument/2006/relationships/image" Target="../media/image31.wmf"/><Relationship Id="rId1" Type="http://schemas.openxmlformats.org/officeDocument/2006/relationships/image" Target="../media/image26.wmf"/><Relationship Id="rId2" Type="http://schemas.openxmlformats.org/officeDocument/2006/relationships/image" Target="../media/image27.w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184.e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185.e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186.e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187.e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188.e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189.e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190.e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19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D55505-AB60-594D-B721-CCA00856158F}" type="datetimeFigureOut">
              <a:rPr lang="en-US" smtClean="0"/>
              <a:t>6/27/13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C52C1-04F5-B843-A9F1-B74CB14C93A8}" type="slidenum">
              <a:rPr lang="en-US" smtClean="0"/>
              <a:t>‹#›</a:t>
            </a:fld>
            <a:endParaRPr lang="en-US"/>
          </a:p>
        </p:txBody>
      </p:sp>
    </p:spTree>
    <p:extLst>
      <p:ext uri="{BB962C8B-B14F-4D97-AF65-F5344CB8AC3E}">
        <p14:creationId xmlns:p14="http://schemas.microsoft.com/office/powerpoint/2010/main" val="15859101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4.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5.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6.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7.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8.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0.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4.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5.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6.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7.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8.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0.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2.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3.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4.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5.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6.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7.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8.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0.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2.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3.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4.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5.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6.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7.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8.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0.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2.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3.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4.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5.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6.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7.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8.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0.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2.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3.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4.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5.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6.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7.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8.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0.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2.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3.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4.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5.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6.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7.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8.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0.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2.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3.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4.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5.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6.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7.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8.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0.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2.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3.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4.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67588"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444CC415-3A55-7245-A0D6-FE54E35ED308}" type="slidenum">
              <a:rPr lang="en-US" sz="1200">
                <a:latin typeface="Arial" charset="0"/>
              </a:rPr>
              <a:pPr algn="r" eaLnBrk="1" hangingPunct="1"/>
              <a:t>1</a:t>
            </a:fld>
            <a:endParaRPr lang="en-US" sz="120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94212"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822B641B-F112-6A48-B5B4-39DEBFDE3883}" type="slidenum">
              <a:rPr lang="en-US" sz="1200">
                <a:latin typeface="Arial" charset="0"/>
              </a:rPr>
              <a:pPr algn="r" eaLnBrk="1" hangingPunct="1"/>
              <a:t>10</a:t>
            </a:fld>
            <a:endParaRPr lang="en-US" sz="1200">
              <a:latin typeface="Arial"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71684"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9134A02B-38DF-EE49-B812-4F0E56850B0B}" type="slidenum">
              <a:rPr lang="en-US" sz="1200">
                <a:latin typeface="Arial" charset="0"/>
              </a:rPr>
              <a:pPr algn="r" eaLnBrk="1" hangingPunct="1"/>
              <a:t>100</a:t>
            </a:fld>
            <a:endParaRPr lang="en-US" sz="1200">
              <a:latin typeface="Arial"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79DC6D53-9B57-504B-B3B9-76CFDFE304B9}" type="slidenum">
              <a:rPr lang="en-US" sz="1200"/>
              <a:pPr/>
              <a:t>101</a:t>
            </a:fld>
            <a:endParaRPr lang="en-US" sz="120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38939F24-08A7-2443-A660-F04720FEB230}" type="slidenum">
              <a:rPr lang="en-US" sz="1200"/>
              <a:pPr/>
              <a:t>102</a:t>
            </a:fld>
            <a:endParaRPr lang="en-US" sz="120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A1ED1B0A-EF81-3D45-B7A3-E224381286DD}" type="slidenum">
              <a:rPr lang="en-US" sz="1200"/>
              <a:pPr/>
              <a:t>103</a:t>
            </a:fld>
            <a:endParaRPr lang="en-US" sz="120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993B7430-2453-004E-BD51-422B83F64CAE}" type="slidenum">
              <a:rPr lang="en-US" sz="1200"/>
              <a:pPr/>
              <a:t>104</a:t>
            </a:fld>
            <a:endParaRPr lang="en-US" sz="120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F6CA35DD-DED3-9A4F-8BB5-243566925CE3}" type="slidenum">
              <a:rPr lang="en-US" sz="1200"/>
              <a:pPr/>
              <a:t>105</a:t>
            </a:fld>
            <a:endParaRPr lang="en-US" sz="120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73FF92F6-9A80-4A44-862F-3E987DB0C0D9}" type="slidenum">
              <a:rPr lang="en-US" sz="1200"/>
              <a:pPr/>
              <a:t>106</a:t>
            </a:fld>
            <a:endParaRPr lang="en-US" sz="120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AD53E38D-6B61-5747-A966-C4008EA1EFBE}" type="slidenum">
              <a:rPr lang="en-US" sz="1200"/>
              <a:pPr/>
              <a:t>107</a:t>
            </a:fld>
            <a:endParaRPr lang="en-US" sz="120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3A605B04-ECEC-9D43-B80E-1281408C8E6A}" type="slidenum">
              <a:rPr lang="en-US" sz="1200"/>
              <a:pPr/>
              <a:t>108</a:t>
            </a:fld>
            <a:endParaRPr lang="en-US" sz="120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B3FF73AF-4074-B742-A5D3-45337142867B}" type="slidenum">
              <a:rPr lang="en-US" sz="1200"/>
              <a:pPr/>
              <a:t>109</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96260"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09F52C2B-6D37-BB46-9FCE-792C1672D935}" type="slidenum">
              <a:rPr lang="en-US" sz="1200">
                <a:latin typeface="Arial" charset="0"/>
              </a:rPr>
              <a:pPr algn="r" eaLnBrk="1" hangingPunct="1"/>
              <a:t>11</a:t>
            </a:fld>
            <a:endParaRPr lang="en-US" sz="1200">
              <a:latin typeface="Arial"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1820E398-19EB-CC42-992E-24DDF42C3F8A}" type="slidenum">
              <a:rPr lang="en-US" sz="1200"/>
              <a:pPr/>
              <a:t>110</a:t>
            </a:fld>
            <a:endParaRPr lang="en-US" sz="120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1C367805-86A3-414A-AC10-F63435C4827A}" type="slidenum">
              <a:rPr lang="en-US" sz="1200"/>
              <a:pPr/>
              <a:t>111</a:t>
            </a:fld>
            <a:endParaRPr lang="en-US" sz="120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1A1445EF-492D-134A-AEDC-EAAE6D3514CD}" type="slidenum">
              <a:rPr lang="en-US" sz="1200"/>
              <a:pPr/>
              <a:t>112</a:t>
            </a:fld>
            <a:endParaRPr lang="en-US" sz="120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B34D9482-0AF6-804D-AB53-EE7C35863FF8}" type="slidenum">
              <a:rPr lang="en-US" sz="1200"/>
              <a:pPr/>
              <a:t>113</a:t>
            </a:fld>
            <a:endParaRPr lang="en-US" sz="120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3B2A4B74-682B-594C-A6F8-E9965FC80D9C}" type="slidenum">
              <a:rPr lang="en-US" sz="1200"/>
              <a:pPr/>
              <a:t>114</a:t>
            </a:fld>
            <a:endParaRPr lang="en-US" sz="120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6760113B-B750-5F48-BB28-9C294BE98526}" type="slidenum">
              <a:rPr lang="en-US" sz="1200"/>
              <a:pPr/>
              <a:t>115</a:t>
            </a:fld>
            <a:endParaRPr lang="en-US" sz="120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00E4106A-EE6E-5640-BA62-E098B4D3E4BB}" type="slidenum">
              <a:rPr lang="en-US" sz="1200"/>
              <a:pPr/>
              <a:t>116</a:t>
            </a:fld>
            <a:endParaRPr lang="en-US" sz="120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00E4106A-EE6E-5640-BA62-E098B4D3E4BB}" type="slidenum">
              <a:rPr lang="en-US" sz="1200"/>
              <a:pPr/>
              <a:t>117</a:t>
            </a:fld>
            <a:endParaRPr lang="en-US" sz="120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0B19BF0A-7B5B-3F4D-BA3E-7D718E207A44}" type="slidenum">
              <a:rPr lang="en-US" sz="1200"/>
              <a:pPr/>
              <a:t>118</a:t>
            </a:fld>
            <a:endParaRPr lang="en-US" sz="120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108986F0-F527-DB46-996C-1764562AFEC6}" type="slidenum">
              <a:rPr lang="en-US" sz="1200"/>
              <a:pPr/>
              <a:t>119</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100356"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B1EC2A5C-3B2C-2A4D-B666-7CBF9101C655}" type="slidenum">
              <a:rPr lang="en-US" sz="1200">
                <a:latin typeface="Arial" charset="0"/>
              </a:rPr>
              <a:pPr algn="r" eaLnBrk="1" hangingPunct="1"/>
              <a:t>12</a:t>
            </a:fld>
            <a:endParaRPr lang="en-US" sz="1200">
              <a:latin typeface="Arial"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7C375146-72FD-AB44-A2BD-B06D2A1D92F5}" type="slidenum">
              <a:rPr lang="en-US" sz="1200"/>
              <a:pPr/>
              <a:t>120</a:t>
            </a:fld>
            <a:endParaRPr lang="en-US" sz="120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8A74CC08-A281-6A45-AA13-B6AE49DCD871}" type="slidenum">
              <a:rPr lang="en-US" sz="1200"/>
              <a:pPr/>
              <a:t>121</a:t>
            </a:fld>
            <a:endParaRPr lang="en-US" sz="120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6A3ECAA7-6D87-3843-B293-57680777B277}" type="slidenum">
              <a:rPr lang="en-US" sz="1200"/>
              <a:pPr/>
              <a:t>122</a:t>
            </a:fld>
            <a:endParaRPr lang="en-US" sz="120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58A32C05-33B4-C547-A1BF-7B4E8DBA4128}" type="slidenum">
              <a:rPr lang="en-US" sz="1200"/>
              <a:pPr/>
              <a:t>123</a:t>
            </a:fld>
            <a:endParaRPr lang="en-US" sz="120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BDFBA7A1-CD54-154F-BC74-AE864265C8DB}" type="slidenum">
              <a:rPr lang="en-US" sz="1200"/>
              <a:pPr/>
              <a:t>124</a:t>
            </a:fld>
            <a:endParaRPr lang="en-US" sz="120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498FF0B7-D8ED-5146-B986-F212CC8A0BE8}" type="slidenum">
              <a:rPr lang="en-US" sz="1200"/>
              <a:pPr/>
              <a:t>125</a:t>
            </a:fld>
            <a:endParaRPr lang="en-US" sz="120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3045FCFA-16FE-D843-BF33-D7088566B79F}" type="slidenum">
              <a:rPr lang="en-US" sz="1200"/>
              <a:pPr/>
              <a:t>126</a:t>
            </a:fld>
            <a:endParaRPr lang="en-US" sz="120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0711C97D-0FD7-564D-882A-9B192B138D94}" type="slidenum">
              <a:rPr lang="en-US" sz="1200"/>
              <a:pPr/>
              <a:t>127</a:t>
            </a:fld>
            <a:endParaRPr lang="en-US" sz="120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BDA90743-E287-C345-BD80-3A6E1CC4CDC9}" type="slidenum">
              <a:rPr lang="en-US" sz="1200"/>
              <a:pPr/>
              <a:t>128</a:t>
            </a:fld>
            <a:endParaRPr lang="en-US" sz="120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9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B0A488E8-9B96-B442-80F2-0583C17CA952}" type="slidenum">
              <a:rPr lang="en-US" sz="1200"/>
              <a:pPr/>
              <a:t>129</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101380"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451CA121-59A2-3149-B27A-DF71262515F5}" type="slidenum">
              <a:rPr lang="en-US" sz="1200">
                <a:latin typeface="Arial" charset="0"/>
              </a:rPr>
              <a:pPr algn="r" eaLnBrk="1" hangingPunct="1"/>
              <a:t>13</a:t>
            </a:fld>
            <a:endParaRPr lang="en-US" sz="1200">
              <a:latin typeface="Arial" charset="0"/>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82BEAD63-F784-F040-BDA0-56CECE01625D}" type="slidenum">
              <a:rPr lang="en-US" sz="1200"/>
              <a:pPr/>
              <a:t>130</a:t>
            </a:fld>
            <a:endParaRPr lang="en-US" sz="120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C4DF1C82-59AA-8948-B4E3-2868BB6A8689}" type="slidenum">
              <a:rPr lang="en-US" sz="1200"/>
              <a:pPr/>
              <a:t>131</a:t>
            </a:fld>
            <a:endParaRPr lang="en-US" sz="120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0A11785C-090C-4348-A943-AEB636035D2A}" type="slidenum">
              <a:rPr lang="en-US" sz="1200"/>
              <a:pPr/>
              <a:t>132</a:t>
            </a:fld>
            <a:endParaRPr lang="en-US" sz="120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3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7EEC1C0E-2455-2642-993C-81287C036D5F}" type="slidenum">
              <a:rPr lang="en-US" sz="1200"/>
              <a:pPr/>
              <a:t>133</a:t>
            </a:fld>
            <a:endParaRPr lang="en-US" sz="120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E9956830-B383-BB49-A9BE-1050B000EF35}" type="slidenum">
              <a:rPr lang="en-US" sz="1200"/>
              <a:pPr/>
              <a:t>134</a:t>
            </a:fld>
            <a:endParaRPr lang="en-US" sz="120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DF0B6D5E-BD6D-FE40-910B-0859D0945C9B}" type="slidenum">
              <a:rPr lang="en-US" sz="1200"/>
              <a:pPr/>
              <a:t>135</a:t>
            </a:fld>
            <a:endParaRPr lang="en-US" sz="120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69665A3D-4826-D349-9D1A-9BB7EEA70842}" type="slidenum">
              <a:rPr lang="en-US" sz="1200"/>
              <a:pPr/>
              <a:t>136</a:t>
            </a:fld>
            <a:endParaRPr lang="en-US" sz="120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A1381633-8A4C-0446-8F65-2CD9AB8762CF}" type="slidenum">
              <a:rPr lang="en-US" sz="1200"/>
              <a:pPr/>
              <a:t>137</a:t>
            </a:fld>
            <a:endParaRPr lang="en-US" sz="120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800593D2-B0C5-8343-9278-19E37BCE0E11}" type="slidenum">
              <a:rPr lang="en-US" sz="1200"/>
              <a:pPr/>
              <a:t>138</a:t>
            </a:fld>
            <a:endParaRPr lang="en-US" sz="120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594DF2C3-9FB2-3442-9679-C4A677770156}" type="slidenum">
              <a:rPr lang="en-US" sz="1200"/>
              <a:pPr/>
              <a:t>139</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102404"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0B8F8CDE-EB13-9148-9706-6394D34FF166}" type="slidenum">
              <a:rPr lang="en-US" sz="1200">
                <a:latin typeface="Arial" charset="0"/>
              </a:rPr>
              <a:pPr algn="r" eaLnBrk="1" hangingPunct="1"/>
              <a:t>14</a:t>
            </a:fld>
            <a:endParaRPr lang="en-US" sz="1200">
              <a:latin typeface="Arial" charset="0"/>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9E919A9A-EDCE-E74B-AEC9-39A457DAFF30}" type="slidenum">
              <a:rPr lang="en-US" sz="1200"/>
              <a:pPr/>
              <a:t>140</a:t>
            </a:fld>
            <a:endParaRPr lang="en-US" sz="120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A2ECB6D1-97CB-BF40-A78F-B403A56CF6BE}" type="slidenum">
              <a:rPr lang="en-US" sz="1200"/>
              <a:pPr/>
              <a:t>141</a:t>
            </a:fld>
            <a:endParaRPr lang="en-US" sz="120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96CE83C6-1EE9-F44A-886C-1F0DAA54F948}" type="slidenum">
              <a:rPr lang="en-US" sz="1200"/>
              <a:pPr/>
              <a:t>142</a:t>
            </a:fld>
            <a:endParaRPr lang="en-US" sz="120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30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E0026E97-6219-6C45-86A5-E41FD9F63610}" type="slidenum">
              <a:rPr lang="en-US" sz="1200"/>
              <a:pPr/>
              <a:t>143</a:t>
            </a:fld>
            <a:endParaRPr lang="en-US" sz="120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5A05ACE1-BC1C-374B-833F-4F750FA77365}" type="slidenum">
              <a:rPr lang="en-US" sz="1200"/>
              <a:pPr/>
              <a:t>144</a:t>
            </a:fld>
            <a:endParaRPr lang="en-US" sz="120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BF96DE7A-3CB7-D24E-A7B3-3C40B278307D}" type="slidenum">
              <a:rPr lang="en-US" sz="1200"/>
              <a:pPr/>
              <a:t>145</a:t>
            </a:fld>
            <a:endParaRPr lang="en-US" sz="120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01102831-9C15-D64C-9DA9-77201F3ECBA0}" type="slidenum">
              <a:rPr lang="en-US" sz="1200"/>
              <a:pPr/>
              <a:t>146</a:t>
            </a:fld>
            <a:endParaRPr lang="en-US" sz="120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34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CA36ACF5-EFFD-C74F-927A-31E8265904E2}" type="slidenum">
              <a:rPr lang="en-US" sz="1200"/>
              <a:pPr/>
              <a:t>147</a:t>
            </a:fld>
            <a:endParaRPr lang="en-US" sz="120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ED97A457-FCC2-FE4B-978F-E8C1D96067DA}" type="slidenum">
              <a:rPr lang="en-US" sz="1200"/>
              <a:pPr/>
              <a:t>148</a:t>
            </a:fld>
            <a:endParaRPr lang="en-US" sz="120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36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6AF33187-83EE-174B-A1AB-1292717958B7}" type="slidenum">
              <a:rPr lang="en-US" sz="1200"/>
              <a:pPr/>
              <a:t>149</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105476"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64122103-C02A-4F4B-B2AA-4F0F34697AB5}" type="slidenum">
              <a:rPr lang="en-US" sz="1200">
                <a:latin typeface="Arial" charset="0"/>
              </a:rPr>
              <a:pPr algn="r" eaLnBrk="1" hangingPunct="1"/>
              <a:t>15</a:t>
            </a:fld>
            <a:endParaRPr lang="en-US" sz="1200">
              <a:latin typeface="Arial" charset="0"/>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3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DD7F5241-4291-5F47-B290-99BEC5C4BACF}" type="slidenum">
              <a:rPr lang="en-US" sz="1200"/>
              <a:pPr/>
              <a:t>150</a:t>
            </a:fld>
            <a:endParaRPr lang="en-US" sz="120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FE10A330-343D-E840-B586-8CC139E5F8C5}" type="slidenum">
              <a:rPr lang="en-US" sz="1200"/>
              <a:pPr/>
              <a:t>151</a:t>
            </a:fld>
            <a:endParaRPr lang="en-US" sz="120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39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3BB52092-2AD6-6941-B96A-8D9C2A1FC7C9}" type="slidenum">
              <a:rPr lang="en-US" sz="1200"/>
              <a:pPr/>
              <a:t>152</a:t>
            </a:fld>
            <a:endParaRPr lang="en-US" sz="120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40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419DF311-A09B-0343-905B-7F512527A6F1}" type="slidenum">
              <a:rPr lang="en-US" sz="1200"/>
              <a:pPr/>
              <a:t>153</a:t>
            </a:fld>
            <a:endParaRPr lang="en-US" sz="120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513A7E16-4B07-F043-87CB-E37A9B9E4845}" type="slidenum">
              <a:rPr lang="en-US" sz="1200"/>
              <a:pPr/>
              <a:t>154</a:t>
            </a:fld>
            <a:endParaRPr lang="en-US" sz="120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690AC572-9F82-FE49-9A5F-A4F0337A63EB}" type="slidenum">
              <a:rPr lang="en-US" sz="1200"/>
              <a:pPr/>
              <a:t>155</a:t>
            </a:fld>
            <a:endParaRPr lang="en-US" sz="120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85FCA824-0269-CF4C-BEB3-C3E2A9C79A8B}" type="slidenum">
              <a:rPr lang="en-US" sz="1200"/>
              <a:pPr/>
              <a:t>156</a:t>
            </a:fld>
            <a:endParaRPr lang="en-US" sz="1200"/>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6563" name="Notes Placeholder 2"/>
          <p:cNvSpPr>
            <a:spLocks noGrp="1"/>
          </p:cNvSpPr>
          <p:nvPr>
            <p:ph type="body" idx="1"/>
          </p:nvPr>
        </p:nvSpPr>
        <p:spPr bwMode="auto">
          <a:xfrm>
            <a:off x="914711" y="4344025"/>
            <a:ext cx="5028579" cy="411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435" tIns="45718" rIns="91435" bIns="45718" numCol="1" anchor="t" anchorCtr="0" compatLnSpc="1">
            <a:prstTxWarp prst="textNoShape">
              <a:avLst/>
            </a:prstTxWarp>
          </a:bodyPr>
          <a:lstStyle/>
          <a:p>
            <a:pPr eaLnBrk="1" hangingPunct="1"/>
            <a:endParaRPr lang="en-US">
              <a:latin typeface="Calibri" charset="0"/>
            </a:endParaRPr>
          </a:p>
        </p:txBody>
      </p:sp>
      <p:sp>
        <p:nvSpPr>
          <p:cNvPr id="66564" name="Slide Number Placeholder 3"/>
          <p:cNvSpPr txBox="1">
            <a:spLocks noGrp="1"/>
          </p:cNvSpPr>
          <p:nvPr/>
        </p:nvSpPr>
        <p:spPr bwMode="auto">
          <a:xfrm>
            <a:off x="3885579" y="8686489"/>
            <a:ext cx="297242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a:defRPr sz="2400">
                <a:solidFill>
                  <a:schemeClr val="tx1"/>
                </a:solidFill>
                <a:latin typeface="Times New Roman" charset="0"/>
                <a:ea typeface="ＭＳ Ｐゴシック" charset="0"/>
              </a:defRPr>
            </a:lvl1pPr>
            <a:lvl2pPr marL="742950" indent="-285750" defTabSz="931863">
              <a:defRPr sz="2400">
                <a:solidFill>
                  <a:schemeClr val="tx1"/>
                </a:solidFill>
                <a:latin typeface="Times New Roman" charset="0"/>
                <a:ea typeface="ＭＳ Ｐゴシック" charset="0"/>
              </a:defRPr>
            </a:lvl2pPr>
            <a:lvl3pPr marL="1143000" indent="-228600" defTabSz="931863">
              <a:defRPr sz="2400">
                <a:solidFill>
                  <a:schemeClr val="tx1"/>
                </a:solidFill>
                <a:latin typeface="Times New Roman" charset="0"/>
                <a:ea typeface="ＭＳ Ｐゴシック" charset="0"/>
              </a:defRPr>
            </a:lvl3pPr>
            <a:lvl4pPr marL="1600200" indent="-228600" defTabSz="931863">
              <a:defRPr sz="2400">
                <a:solidFill>
                  <a:schemeClr val="tx1"/>
                </a:solidFill>
                <a:latin typeface="Times New Roman" charset="0"/>
                <a:ea typeface="ＭＳ Ｐゴシック" charset="0"/>
              </a:defRPr>
            </a:lvl4pPr>
            <a:lvl5pPr marL="2057400" indent="-228600" defTabSz="931863">
              <a:defRPr sz="2400">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AF47FA8E-D6CF-9F40-A8B3-17C0B5716BDE}" type="slidenum">
              <a:rPr lang="en-US" sz="1200"/>
              <a:pPr algn="r" eaLnBrk="1" hangingPunct="1"/>
              <a:t>157</a:t>
            </a:fld>
            <a:endParaRPr lang="en-US" sz="1200"/>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7587" name="Notes Placeholder 2"/>
          <p:cNvSpPr>
            <a:spLocks noGrp="1"/>
          </p:cNvSpPr>
          <p:nvPr>
            <p:ph type="body" idx="1"/>
          </p:nvPr>
        </p:nvSpPr>
        <p:spPr bwMode="auto">
          <a:xfrm>
            <a:off x="914711" y="4344025"/>
            <a:ext cx="5028579" cy="411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435" tIns="45718" rIns="91435" bIns="45718" numCol="1" anchor="t" anchorCtr="0" compatLnSpc="1">
            <a:prstTxWarp prst="textNoShape">
              <a:avLst/>
            </a:prstTxWarp>
          </a:bodyPr>
          <a:lstStyle/>
          <a:p>
            <a:pPr eaLnBrk="1" hangingPunct="1"/>
            <a:endParaRPr lang="en-US">
              <a:latin typeface="Calibri" charset="0"/>
            </a:endParaRPr>
          </a:p>
        </p:txBody>
      </p:sp>
      <p:sp>
        <p:nvSpPr>
          <p:cNvPr id="67588" name="Slide Number Placeholder 3"/>
          <p:cNvSpPr txBox="1">
            <a:spLocks noGrp="1"/>
          </p:cNvSpPr>
          <p:nvPr/>
        </p:nvSpPr>
        <p:spPr bwMode="auto">
          <a:xfrm>
            <a:off x="3885579" y="8686489"/>
            <a:ext cx="297242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a:defRPr sz="2400">
                <a:solidFill>
                  <a:schemeClr val="tx1"/>
                </a:solidFill>
                <a:latin typeface="Times New Roman" charset="0"/>
                <a:ea typeface="ＭＳ Ｐゴシック" charset="0"/>
              </a:defRPr>
            </a:lvl1pPr>
            <a:lvl2pPr marL="742950" indent="-285750" defTabSz="931863">
              <a:defRPr sz="2400">
                <a:solidFill>
                  <a:schemeClr val="tx1"/>
                </a:solidFill>
                <a:latin typeface="Times New Roman" charset="0"/>
                <a:ea typeface="ＭＳ Ｐゴシック" charset="0"/>
              </a:defRPr>
            </a:lvl2pPr>
            <a:lvl3pPr marL="1143000" indent="-228600" defTabSz="931863">
              <a:defRPr sz="2400">
                <a:solidFill>
                  <a:schemeClr val="tx1"/>
                </a:solidFill>
                <a:latin typeface="Times New Roman" charset="0"/>
                <a:ea typeface="ＭＳ Ｐゴシック" charset="0"/>
              </a:defRPr>
            </a:lvl3pPr>
            <a:lvl4pPr marL="1600200" indent="-228600" defTabSz="931863">
              <a:defRPr sz="2400">
                <a:solidFill>
                  <a:schemeClr val="tx1"/>
                </a:solidFill>
                <a:latin typeface="Times New Roman" charset="0"/>
                <a:ea typeface="ＭＳ Ｐゴシック" charset="0"/>
              </a:defRPr>
            </a:lvl4pPr>
            <a:lvl5pPr marL="2057400" indent="-228600" defTabSz="931863">
              <a:defRPr sz="2400">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8B7AB96D-7C8B-9F41-A0DD-81919C777FA1}" type="slidenum">
              <a:rPr lang="en-US" sz="1200"/>
              <a:pPr algn="r" eaLnBrk="1" hangingPunct="1"/>
              <a:t>158</a:t>
            </a:fld>
            <a:endParaRPr lang="en-US" sz="120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8611" name="Notes Placeholder 2"/>
          <p:cNvSpPr>
            <a:spLocks noGrp="1"/>
          </p:cNvSpPr>
          <p:nvPr>
            <p:ph type="body" idx="1"/>
          </p:nvPr>
        </p:nvSpPr>
        <p:spPr bwMode="auto">
          <a:xfrm>
            <a:off x="914711" y="4344025"/>
            <a:ext cx="5028579" cy="411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435" tIns="45718" rIns="91435" bIns="45718" numCol="1" anchor="t" anchorCtr="0" compatLnSpc="1">
            <a:prstTxWarp prst="textNoShape">
              <a:avLst/>
            </a:prstTxWarp>
          </a:bodyPr>
          <a:lstStyle/>
          <a:p>
            <a:pPr eaLnBrk="1" hangingPunct="1"/>
            <a:endParaRPr lang="en-US">
              <a:latin typeface="Calibri" charset="0"/>
            </a:endParaRPr>
          </a:p>
        </p:txBody>
      </p:sp>
      <p:sp>
        <p:nvSpPr>
          <p:cNvPr id="68612" name="Slide Number Placeholder 3"/>
          <p:cNvSpPr txBox="1">
            <a:spLocks noGrp="1"/>
          </p:cNvSpPr>
          <p:nvPr/>
        </p:nvSpPr>
        <p:spPr bwMode="auto">
          <a:xfrm>
            <a:off x="3885579" y="8686489"/>
            <a:ext cx="297242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a:defRPr sz="2400">
                <a:solidFill>
                  <a:schemeClr val="tx1"/>
                </a:solidFill>
                <a:latin typeface="Times New Roman" charset="0"/>
                <a:ea typeface="ＭＳ Ｐゴシック" charset="0"/>
              </a:defRPr>
            </a:lvl1pPr>
            <a:lvl2pPr marL="742950" indent="-285750" defTabSz="931863">
              <a:defRPr sz="2400">
                <a:solidFill>
                  <a:schemeClr val="tx1"/>
                </a:solidFill>
                <a:latin typeface="Times New Roman" charset="0"/>
                <a:ea typeface="ＭＳ Ｐゴシック" charset="0"/>
              </a:defRPr>
            </a:lvl2pPr>
            <a:lvl3pPr marL="1143000" indent="-228600" defTabSz="931863">
              <a:defRPr sz="2400">
                <a:solidFill>
                  <a:schemeClr val="tx1"/>
                </a:solidFill>
                <a:latin typeface="Times New Roman" charset="0"/>
                <a:ea typeface="ＭＳ Ｐゴシック" charset="0"/>
              </a:defRPr>
            </a:lvl3pPr>
            <a:lvl4pPr marL="1600200" indent="-228600" defTabSz="931863">
              <a:defRPr sz="2400">
                <a:solidFill>
                  <a:schemeClr val="tx1"/>
                </a:solidFill>
                <a:latin typeface="Times New Roman" charset="0"/>
                <a:ea typeface="ＭＳ Ｐゴシック" charset="0"/>
              </a:defRPr>
            </a:lvl4pPr>
            <a:lvl5pPr marL="2057400" indent="-228600" defTabSz="931863">
              <a:defRPr sz="2400">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94604A71-0944-4441-B578-977B9BBC6E21}" type="slidenum">
              <a:rPr lang="en-US" sz="1200"/>
              <a:pPr algn="r" eaLnBrk="1" hangingPunct="1"/>
              <a:t>159</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106500"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5FFE0E2E-6E18-8642-A3E0-B7A9D573E8CE}" type="slidenum">
              <a:rPr lang="en-US" sz="1200">
                <a:latin typeface="Arial" charset="0"/>
              </a:rPr>
              <a:pPr algn="r" eaLnBrk="1" hangingPunct="1"/>
              <a:t>16</a:t>
            </a:fld>
            <a:endParaRPr lang="en-US" sz="1200">
              <a:latin typeface="Arial" charset="0"/>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9635" name="Notes Placeholder 2"/>
          <p:cNvSpPr>
            <a:spLocks noGrp="1"/>
          </p:cNvSpPr>
          <p:nvPr>
            <p:ph type="body" idx="1"/>
          </p:nvPr>
        </p:nvSpPr>
        <p:spPr bwMode="auto">
          <a:xfrm>
            <a:off x="914711" y="4344025"/>
            <a:ext cx="5028579" cy="411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435" tIns="45718" rIns="91435" bIns="45718" numCol="1" anchor="t" anchorCtr="0" compatLnSpc="1">
            <a:prstTxWarp prst="textNoShape">
              <a:avLst/>
            </a:prstTxWarp>
          </a:bodyPr>
          <a:lstStyle/>
          <a:p>
            <a:pPr eaLnBrk="1" hangingPunct="1"/>
            <a:endParaRPr lang="en-US">
              <a:latin typeface="Calibri" charset="0"/>
            </a:endParaRPr>
          </a:p>
        </p:txBody>
      </p:sp>
      <p:sp>
        <p:nvSpPr>
          <p:cNvPr id="69636" name="Slide Number Placeholder 3"/>
          <p:cNvSpPr txBox="1">
            <a:spLocks noGrp="1"/>
          </p:cNvSpPr>
          <p:nvPr/>
        </p:nvSpPr>
        <p:spPr bwMode="auto">
          <a:xfrm>
            <a:off x="3885579" y="8686489"/>
            <a:ext cx="297242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a:defRPr sz="2400">
                <a:solidFill>
                  <a:schemeClr val="tx1"/>
                </a:solidFill>
                <a:latin typeface="Times New Roman" charset="0"/>
                <a:ea typeface="ＭＳ Ｐゴシック" charset="0"/>
              </a:defRPr>
            </a:lvl1pPr>
            <a:lvl2pPr marL="742950" indent="-285750" defTabSz="931863">
              <a:defRPr sz="2400">
                <a:solidFill>
                  <a:schemeClr val="tx1"/>
                </a:solidFill>
                <a:latin typeface="Times New Roman" charset="0"/>
                <a:ea typeface="ＭＳ Ｐゴシック" charset="0"/>
              </a:defRPr>
            </a:lvl2pPr>
            <a:lvl3pPr marL="1143000" indent="-228600" defTabSz="931863">
              <a:defRPr sz="2400">
                <a:solidFill>
                  <a:schemeClr val="tx1"/>
                </a:solidFill>
                <a:latin typeface="Times New Roman" charset="0"/>
                <a:ea typeface="ＭＳ Ｐゴシック" charset="0"/>
              </a:defRPr>
            </a:lvl3pPr>
            <a:lvl4pPr marL="1600200" indent="-228600" defTabSz="931863">
              <a:defRPr sz="2400">
                <a:solidFill>
                  <a:schemeClr val="tx1"/>
                </a:solidFill>
                <a:latin typeface="Times New Roman" charset="0"/>
                <a:ea typeface="ＭＳ Ｐゴシック" charset="0"/>
              </a:defRPr>
            </a:lvl4pPr>
            <a:lvl5pPr marL="2057400" indent="-228600" defTabSz="931863">
              <a:defRPr sz="2400">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102CBF24-6470-144B-820B-D4C904C11261}" type="slidenum">
              <a:rPr lang="en-US" sz="1200"/>
              <a:pPr algn="r" eaLnBrk="1" hangingPunct="1"/>
              <a:t>160</a:t>
            </a:fld>
            <a:endParaRPr lang="en-US" sz="120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9" name="Notes Placeholder 2"/>
          <p:cNvSpPr>
            <a:spLocks noGrp="1"/>
          </p:cNvSpPr>
          <p:nvPr>
            <p:ph type="body" idx="1"/>
          </p:nvPr>
        </p:nvSpPr>
        <p:spPr bwMode="auto">
          <a:xfrm>
            <a:off x="914711" y="4344025"/>
            <a:ext cx="5028579" cy="411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435" tIns="45718" rIns="91435" bIns="45718" numCol="1" anchor="t" anchorCtr="0" compatLnSpc="1">
            <a:prstTxWarp prst="textNoShape">
              <a:avLst/>
            </a:prstTxWarp>
          </a:bodyPr>
          <a:lstStyle/>
          <a:p>
            <a:pPr eaLnBrk="1" hangingPunct="1"/>
            <a:endParaRPr lang="en-US">
              <a:latin typeface="Calibri" charset="0"/>
            </a:endParaRPr>
          </a:p>
        </p:txBody>
      </p:sp>
      <p:sp>
        <p:nvSpPr>
          <p:cNvPr id="70660" name="Slide Number Placeholder 3"/>
          <p:cNvSpPr txBox="1">
            <a:spLocks noGrp="1"/>
          </p:cNvSpPr>
          <p:nvPr/>
        </p:nvSpPr>
        <p:spPr bwMode="auto">
          <a:xfrm>
            <a:off x="3885579" y="8686489"/>
            <a:ext cx="297242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a:defRPr sz="2400">
                <a:solidFill>
                  <a:schemeClr val="tx1"/>
                </a:solidFill>
                <a:latin typeface="Times New Roman" charset="0"/>
                <a:ea typeface="ＭＳ Ｐゴシック" charset="0"/>
              </a:defRPr>
            </a:lvl1pPr>
            <a:lvl2pPr marL="742950" indent="-285750" defTabSz="931863">
              <a:defRPr sz="2400">
                <a:solidFill>
                  <a:schemeClr val="tx1"/>
                </a:solidFill>
                <a:latin typeface="Times New Roman" charset="0"/>
                <a:ea typeface="ＭＳ Ｐゴシック" charset="0"/>
              </a:defRPr>
            </a:lvl2pPr>
            <a:lvl3pPr marL="1143000" indent="-228600" defTabSz="931863">
              <a:defRPr sz="2400">
                <a:solidFill>
                  <a:schemeClr val="tx1"/>
                </a:solidFill>
                <a:latin typeface="Times New Roman" charset="0"/>
                <a:ea typeface="ＭＳ Ｐゴシック" charset="0"/>
              </a:defRPr>
            </a:lvl3pPr>
            <a:lvl4pPr marL="1600200" indent="-228600" defTabSz="931863">
              <a:defRPr sz="2400">
                <a:solidFill>
                  <a:schemeClr val="tx1"/>
                </a:solidFill>
                <a:latin typeface="Times New Roman" charset="0"/>
                <a:ea typeface="ＭＳ Ｐゴシック" charset="0"/>
              </a:defRPr>
            </a:lvl4pPr>
            <a:lvl5pPr marL="2057400" indent="-228600" defTabSz="931863">
              <a:defRPr sz="2400">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C9E11540-5DA0-9D46-993E-B153AFE80D1C}" type="slidenum">
              <a:rPr lang="en-US" sz="1200"/>
              <a:pPr algn="r" eaLnBrk="1" hangingPunct="1"/>
              <a:t>161</a:t>
            </a:fld>
            <a:endParaRPr lang="en-US" sz="1200"/>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1683" name="Notes Placeholder 2"/>
          <p:cNvSpPr>
            <a:spLocks noGrp="1"/>
          </p:cNvSpPr>
          <p:nvPr>
            <p:ph type="body" idx="1"/>
          </p:nvPr>
        </p:nvSpPr>
        <p:spPr bwMode="auto">
          <a:xfrm>
            <a:off x="914711" y="4344025"/>
            <a:ext cx="5028579" cy="411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435" tIns="45718" rIns="91435" bIns="45718" numCol="1" anchor="t" anchorCtr="0" compatLnSpc="1">
            <a:prstTxWarp prst="textNoShape">
              <a:avLst/>
            </a:prstTxWarp>
          </a:bodyPr>
          <a:lstStyle/>
          <a:p>
            <a:pPr eaLnBrk="1" hangingPunct="1"/>
            <a:endParaRPr lang="en-US">
              <a:latin typeface="Calibri" charset="0"/>
            </a:endParaRPr>
          </a:p>
        </p:txBody>
      </p:sp>
      <p:sp>
        <p:nvSpPr>
          <p:cNvPr id="71684" name="Slide Number Placeholder 3"/>
          <p:cNvSpPr txBox="1">
            <a:spLocks noGrp="1"/>
          </p:cNvSpPr>
          <p:nvPr/>
        </p:nvSpPr>
        <p:spPr bwMode="auto">
          <a:xfrm>
            <a:off x="3885579" y="8686489"/>
            <a:ext cx="297242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a:defRPr sz="2400">
                <a:solidFill>
                  <a:schemeClr val="tx1"/>
                </a:solidFill>
                <a:latin typeface="Times New Roman" charset="0"/>
                <a:ea typeface="ＭＳ Ｐゴシック" charset="0"/>
              </a:defRPr>
            </a:lvl1pPr>
            <a:lvl2pPr marL="742950" indent="-285750" defTabSz="931863">
              <a:defRPr sz="2400">
                <a:solidFill>
                  <a:schemeClr val="tx1"/>
                </a:solidFill>
                <a:latin typeface="Times New Roman" charset="0"/>
                <a:ea typeface="ＭＳ Ｐゴシック" charset="0"/>
              </a:defRPr>
            </a:lvl2pPr>
            <a:lvl3pPr marL="1143000" indent="-228600" defTabSz="931863">
              <a:defRPr sz="2400">
                <a:solidFill>
                  <a:schemeClr val="tx1"/>
                </a:solidFill>
                <a:latin typeface="Times New Roman" charset="0"/>
                <a:ea typeface="ＭＳ Ｐゴシック" charset="0"/>
              </a:defRPr>
            </a:lvl3pPr>
            <a:lvl4pPr marL="1600200" indent="-228600" defTabSz="931863">
              <a:defRPr sz="2400">
                <a:solidFill>
                  <a:schemeClr val="tx1"/>
                </a:solidFill>
                <a:latin typeface="Times New Roman" charset="0"/>
                <a:ea typeface="ＭＳ Ｐゴシック" charset="0"/>
              </a:defRPr>
            </a:lvl4pPr>
            <a:lvl5pPr marL="2057400" indent="-228600" defTabSz="931863">
              <a:defRPr sz="2400">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80DA2F31-2D3E-8741-9865-480DC48E255D}" type="slidenum">
              <a:rPr lang="en-US" sz="1200"/>
              <a:pPr algn="r" eaLnBrk="1" hangingPunct="1"/>
              <a:t>162</a:t>
            </a:fld>
            <a:endParaRPr lang="en-US" sz="1200"/>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2707" name="Notes Placeholder 2"/>
          <p:cNvSpPr>
            <a:spLocks noGrp="1"/>
          </p:cNvSpPr>
          <p:nvPr>
            <p:ph type="body" idx="1"/>
          </p:nvPr>
        </p:nvSpPr>
        <p:spPr bwMode="auto">
          <a:xfrm>
            <a:off x="914711" y="4344025"/>
            <a:ext cx="5028579" cy="411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435" tIns="45718" rIns="91435" bIns="45718" numCol="1" anchor="t" anchorCtr="0" compatLnSpc="1">
            <a:prstTxWarp prst="textNoShape">
              <a:avLst/>
            </a:prstTxWarp>
          </a:bodyPr>
          <a:lstStyle/>
          <a:p>
            <a:pPr eaLnBrk="1" hangingPunct="1"/>
            <a:endParaRPr lang="en-US">
              <a:latin typeface="Calibri" charset="0"/>
            </a:endParaRPr>
          </a:p>
        </p:txBody>
      </p:sp>
      <p:sp>
        <p:nvSpPr>
          <p:cNvPr id="72708" name="Slide Number Placeholder 3"/>
          <p:cNvSpPr txBox="1">
            <a:spLocks noGrp="1"/>
          </p:cNvSpPr>
          <p:nvPr/>
        </p:nvSpPr>
        <p:spPr bwMode="auto">
          <a:xfrm>
            <a:off x="3885579" y="8686489"/>
            <a:ext cx="297242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a:defRPr sz="2400">
                <a:solidFill>
                  <a:schemeClr val="tx1"/>
                </a:solidFill>
                <a:latin typeface="Times New Roman" charset="0"/>
                <a:ea typeface="ＭＳ Ｐゴシック" charset="0"/>
              </a:defRPr>
            </a:lvl1pPr>
            <a:lvl2pPr marL="742950" indent="-285750" defTabSz="931863">
              <a:defRPr sz="2400">
                <a:solidFill>
                  <a:schemeClr val="tx1"/>
                </a:solidFill>
                <a:latin typeface="Times New Roman" charset="0"/>
                <a:ea typeface="ＭＳ Ｐゴシック" charset="0"/>
              </a:defRPr>
            </a:lvl2pPr>
            <a:lvl3pPr marL="1143000" indent="-228600" defTabSz="931863">
              <a:defRPr sz="2400">
                <a:solidFill>
                  <a:schemeClr val="tx1"/>
                </a:solidFill>
                <a:latin typeface="Times New Roman" charset="0"/>
                <a:ea typeface="ＭＳ Ｐゴシック" charset="0"/>
              </a:defRPr>
            </a:lvl3pPr>
            <a:lvl4pPr marL="1600200" indent="-228600" defTabSz="931863">
              <a:defRPr sz="2400">
                <a:solidFill>
                  <a:schemeClr val="tx1"/>
                </a:solidFill>
                <a:latin typeface="Times New Roman" charset="0"/>
                <a:ea typeface="ＭＳ Ｐゴシック" charset="0"/>
              </a:defRPr>
            </a:lvl4pPr>
            <a:lvl5pPr marL="2057400" indent="-228600" defTabSz="931863">
              <a:defRPr sz="2400">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282E5D8A-8BF3-4D4B-BA3B-52151D07C0AE}" type="slidenum">
              <a:rPr lang="en-US" sz="1200"/>
              <a:pPr algn="r" eaLnBrk="1" hangingPunct="1"/>
              <a:t>163</a:t>
            </a:fld>
            <a:endParaRPr lang="en-US" sz="1200"/>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3731" name="Notes Placeholder 2"/>
          <p:cNvSpPr>
            <a:spLocks noGrp="1"/>
          </p:cNvSpPr>
          <p:nvPr>
            <p:ph type="body" idx="1"/>
          </p:nvPr>
        </p:nvSpPr>
        <p:spPr bwMode="auto">
          <a:xfrm>
            <a:off x="914711" y="4344025"/>
            <a:ext cx="5028579" cy="411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435" tIns="45718" rIns="91435" bIns="45718" numCol="1" anchor="t" anchorCtr="0" compatLnSpc="1">
            <a:prstTxWarp prst="textNoShape">
              <a:avLst/>
            </a:prstTxWarp>
          </a:bodyPr>
          <a:lstStyle/>
          <a:p>
            <a:pPr eaLnBrk="1" hangingPunct="1"/>
            <a:endParaRPr lang="en-US">
              <a:latin typeface="Calibri" charset="0"/>
            </a:endParaRPr>
          </a:p>
        </p:txBody>
      </p:sp>
      <p:sp>
        <p:nvSpPr>
          <p:cNvPr id="73732" name="Slide Number Placeholder 3"/>
          <p:cNvSpPr txBox="1">
            <a:spLocks noGrp="1"/>
          </p:cNvSpPr>
          <p:nvPr/>
        </p:nvSpPr>
        <p:spPr bwMode="auto">
          <a:xfrm>
            <a:off x="3885579" y="8686489"/>
            <a:ext cx="297242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a:defRPr sz="2400">
                <a:solidFill>
                  <a:schemeClr val="tx1"/>
                </a:solidFill>
                <a:latin typeface="Times New Roman" charset="0"/>
                <a:ea typeface="ＭＳ Ｐゴシック" charset="0"/>
              </a:defRPr>
            </a:lvl1pPr>
            <a:lvl2pPr marL="742950" indent="-285750" defTabSz="931863">
              <a:defRPr sz="2400">
                <a:solidFill>
                  <a:schemeClr val="tx1"/>
                </a:solidFill>
                <a:latin typeface="Times New Roman" charset="0"/>
                <a:ea typeface="ＭＳ Ｐゴシック" charset="0"/>
              </a:defRPr>
            </a:lvl2pPr>
            <a:lvl3pPr marL="1143000" indent="-228600" defTabSz="931863">
              <a:defRPr sz="2400">
                <a:solidFill>
                  <a:schemeClr val="tx1"/>
                </a:solidFill>
                <a:latin typeface="Times New Roman" charset="0"/>
                <a:ea typeface="ＭＳ Ｐゴシック" charset="0"/>
              </a:defRPr>
            </a:lvl3pPr>
            <a:lvl4pPr marL="1600200" indent="-228600" defTabSz="931863">
              <a:defRPr sz="2400">
                <a:solidFill>
                  <a:schemeClr val="tx1"/>
                </a:solidFill>
                <a:latin typeface="Times New Roman" charset="0"/>
                <a:ea typeface="ＭＳ Ｐゴシック" charset="0"/>
              </a:defRPr>
            </a:lvl4pPr>
            <a:lvl5pPr marL="2057400" indent="-228600" defTabSz="931863">
              <a:defRPr sz="2400">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C7108252-0587-B844-9FC3-B1A3CF144A9A}" type="slidenum">
              <a:rPr lang="en-US" sz="1200"/>
              <a:pPr algn="r" eaLnBrk="1" hangingPunct="1"/>
              <a:t>164</a:t>
            </a:fld>
            <a:endParaRPr lang="en-US" sz="1200"/>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4755" name="Notes Placeholder 2"/>
          <p:cNvSpPr>
            <a:spLocks noGrp="1"/>
          </p:cNvSpPr>
          <p:nvPr>
            <p:ph type="body" idx="1"/>
          </p:nvPr>
        </p:nvSpPr>
        <p:spPr bwMode="auto">
          <a:xfrm>
            <a:off x="914711" y="4344025"/>
            <a:ext cx="5028579" cy="411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435" tIns="45718" rIns="91435" bIns="45718" numCol="1" anchor="t" anchorCtr="0" compatLnSpc="1">
            <a:prstTxWarp prst="textNoShape">
              <a:avLst/>
            </a:prstTxWarp>
          </a:bodyPr>
          <a:lstStyle/>
          <a:p>
            <a:pPr eaLnBrk="1" hangingPunct="1"/>
            <a:endParaRPr lang="en-US">
              <a:latin typeface="Calibri" charset="0"/>
            </a:endParaRPr>
          </a:p>
        </p:txBody>
      </p:sp>
      <p:sp>
        <p:nvSpPr>
          <p:cNvPr id="74756" name="Slide Number Placeholder 3"/>
          <p:cNvSpPr txBox="1">
            <a:spLocks noGrp="1"/>
          </p:cNvSpPr>
          <p:nvPr/>
        </p:nvSpPr>
        <p:spPr bwMode="auto">
          <a:xfrm>
            <a:off x="3885579" y="8686489"/>
            <a:ext cx="297242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a:defRPr sz="2400">
                <a:solidFill>
                  <a:schemeClr val="tx1"/>
                </a:solidFill>
                <a:latin typeface="Times New Roman" charset="0"/>
                <a:ea typeface="ＭＳ Ｐゴシック" charset="0"/>
              </a:defRPr>
            </a:lvl1pPr>
            <a:lvl2pPr marL="742950" indent="-285750" defTabSz="931863">
              <a:defRPr sz="2400">
                <a:solidFill>
                  <a:schemeClr val="tx1"/>
                </a:solidFill>
                <a:latin typeface="Times New Roman" charset="0"/>
                <a:ea typeface="ＭＳ Ｐゴシック" charset="0"/>
              </a:defRPr>
            </a:lvl2pPr>
            <a:lvl3pPr marL="1143000" indent="-228600" defTabSz="931863">
              <a:defRPr sz="2400">
                <a:solidFill>
                  <a:schemeClr val="tx1"/>
                </a:solidFill>
                <a:latin typeface="Times New Roman" charset="0"/>
                <a:ea typeface="ＭＳ Ｐゴシック" charset="0"/>
              </a:defRPr>
            </a:lvl3pPr>
            <a:lvl4pPr marL="1600200" indent="-228600" defTabSz="931863">
              <a:defRPr sz="2400">
                <a:solidFill>
                  <a:schemeClr val="tx1"/>
                </a:solidFill>
                <a:latin typeface="Times New Roman" charset="0"/>
                <a:ea typeface="ＭＳ Ｐゴシック" charset="0"/>
              </a:defRPr>
            </a:lvl4pPr>
            <a:lvl5pPr marL="2057400" indent="-228600" defTabSz="931863">
              <a:defRPr sz="2400">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2C4AD65B-8849-3A42-B855-191248178A3E}" type="slidenum">
              <a:rPr lang="en-US" sz="1200"/>
              <a:pPr algn="r" eaLnBrk="1" hangingPunct="1"/>
              <a:t>165</a:t>
            </a:fld>
            <a:endParaRPr lang="en-US" sz="1200"/>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5779" name="Notes Placeholder 2"/>
          <p:cNvSpPr>
            <a:spLocks noGrp="1"/>
          </p:cNvSpPr>
          <p:nvPr>
            <p:ph type="body" idx="1"/>
          </p:nvPr>
        </p:nvSpPr>
        <p:spPr bwMode="auto">
          <a:xfrm>
            <a:off x="914711" y="4344025"/>
            <a:ext cx="5028579" cy="411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435" tIns="45718" rIns="91435" bIns="45718" numCol="1" anchor="t" anchorCtr="0" compatLnSpc="1">
            <a:prstTxWarp prst="textNoShape">
              <a:avLst/>
            </a:prstTxWarp>
          </a:bodyPr>
          <a:lstStyle/>
          <a:p>
            <a:pPr eaLnBrk="1" hangingPunct="1"/>
            <a:endParaRPr lang="en-US">
              <a:latin typeface="Calibri" charset="0"/>
            </a:endParaRPr>
          </a:p>
        </p:txBody>
      </p:sp>
      <p:sp>
        <p:nvSpPr>
          <p:cNvPr id="75780" name="Slide Number Placeholder 3"/>
          <p:cNvSpPr txBox="1">
            <a:spLocks noGrp="1"/>
          </p:cNvSpPr>
          <p:nvPr/>
        </p:nvSpPr>
        <p:spPr bwMode="auto">
          <a:xfrm>
            <a:off x="3885579" y="8686489"/>
            <a:ext cx="297242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a:defRPr sz="2400">
                <a:solidFill>
                  <a:schemeClr val="tx1"/>
                </a:solidFill>
                <a:latin typeface="Times New Roman" charset="0"/>
                <a:ea typeface="ＭＳ Ｐゴシック" charset="0"/>
              </a:defRPr>
            </a:lvl1pPr>
            <a:lvl2pPr marL="742950" indent="-285750" defTabSz="931863">
              <a:defRPr sz="2400">
                <a:solidFill>
                  <a:schemeClr val="tx1"/>
                </a:solidFill>
                <a:latin typeface="Times New Roman" charset="0"/>
                <a:ea typeface="ＭＳ Ｐゴシック" charset="0"/>
              </a:defRPr>
            </a:lvl2pPr>
            <a:lvl3pPr marL="1143000" indent="-228600" defTabSz="931863">
              <a:defRPr sz="2400">
                <a:solidFill>
                  <a:schemeClr val="tx1"/>
                </a:solidFill>
                <a:latin typeface="Times New Roman" charset="0"/>
                <a:ea typeface="ＭＳ Ｐゴシック" charset="0"/>
              </a:defRPr>
            </a:lvl3pPr>
            <a:lvl4pPr marL="1600200" indent="-228600" defTabSz="931863">
              <a:defRPr sz="2400">
                <a:solidFill>
                  <a:schemeClr val="tx1"/>
                </a:solidFill>
                <a:latin typeface="Times New Roman" charset="0"/>
                <a:ea typeface="ＭＳ Ｐゴシック" charset="0"/>
              </a:defRPr>
            </a:lvl4pPr>
            <a:lvl5pPr marL="2057400" indent="-228600" defTabSz="931863">
              <a:defRPr sz="2400">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D54A2AA4-BCF0-294F-90EE-08E0D578FA7B}" type="slidenum">
              <a:rPr lang="en-US" sz="1200"/>
              <a:pPr algn="r" eaLnBrk="1" hangingPunct="1"/>
              <a:t>166</a:t>
            </a:fld>
            <a:endParaRPr lang="en-US" sz="1200"/>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6803" name="Notes Placeholder 2"/>
          <p:cNvSpPr>
            <a:spLocks noGrp="1"/>
          </p:cNvSpPr>
          <p:nvPr>
            <p:ph type="body" idx="1"/>
          </p:nvPr>
        </p:nvSpPr>
        <p:spPr bwMode="auto">
          <a:xfrm>
            <a:off x="914711" y="4344025"/>
            <a:ext cx="5028579" cy="411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435" tIns="45718" rIns="91435" bIns="45718" numCol="1" anchor="t" anchorCtr="0" compatLnSpc="1">
            <a:prstTxWarp prst="textNoShape">
              <a:avLst/>
            </a:prstTxWarp>
          </a:bodyPr>
          <a:lstStyle/>
          <a:p>
            <a:pPr eaLnBrk="1" hangingPunct="1"/>
            <a:endParaRPr lang="en-US">
              <a:latin typeface="Calibri" charset="0"/>
            </a:endParaRPr>
          </a:p>
        </p:txBody>
      </p:sp>
      <p:sp>
        <p:nvSpPr>
          <p:cNvPr id="76804" name="Slide Number Placeholder 3"/>
          <p:cNvSpPr txBox="1">
            <a:spLocks noGrp="1"/>
          </p:cNvSpPr>
          <p:nvPr/>
        </p:nvSpPr>
        <p:spPr bwMode="auto">
          <a:xfrm>
            <a:off x="3885579" y="8686489"/>
            <a:ext cx="297242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a:defRPr sz="2400">
                <a:solidFill>
                  <a:schemeClr val="tx1"/>
                </a:solidFill>
                <a:latin typeface="Times New Roman" charset="0"/>
                <a:ea typeface="ＭＳ Ｐゴシック" charset="0"/>
              </a:defRPr>
            </a:lvl1pPr>
            <a:lvl2pPr marL="742950" indent="-285750" defTabSz="931863">
              <a:defRPr sz="2400">
                <a:solidFill>
                  <a:schemeClr val="tx1"/>
                </a:solidFill>
                <a:latin typeface="Times New Roman" charset="0"/>
                <a:ea typeface="ＭＳ Ｐゴシック" charset="0"/>
              </a:defRPr>
            </a:lvl2pPr>
            <a:lvl3pPr marL="1143000" indent="-228600" defTabSz="931863">
              <a:defRPr sz="2400">
                <a:solidFill>
                  <a:schemeClr val="tx1"/>
                </a:solidFill>
                <a:latin typeface="Times New Roman" charset="0"/>
                <a:ea typeface="ＭＳ Ｐゴシック" charset="0"/>
              </a:defRPr>
            </a:lvl3pPr>
            <a:lvl4pPr marL="1600200" indent="-228600" defTabSz="931863">
              <a:defRPr sz="2400">
                <a:solidFill>
                  <a:schemeClr val="tx1"/>
                </a:solidFill>
                <a:latin typeface="Times New Roman" charset="0"/>
                <a:ea typeface="ＭＳ Ｐゴシック" charset="0"/>
              </a:defRPr>
            </a:lvl4pPr>
            <a:lvl5pPr marL="2057400" indent="-228600" defTabSz="931863">
              <a:defRPr sz="2400">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D28922AB-CA0B-574F-BA70-67F59925E9A5}" type="slidenum">
              <a:rPr lang="en-US" sz="1200"/>
              <a:pPr algn="r" eaLnBrk="1" hangingPunct="1"/>
              <a:t>167</a:t>
            </a:fld>
            <a:endParaRPr lang="en-US" sz="1200"/>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7827" name="Notes Placeholder 2"/>
          <p:cNvSpPr>
            <a:spLocks noGrp="1"/>
          </p:cNvSpPr>
          <p:nvPr>
            <p:ph type="body" idx="1"/>
          </p:nvPr>
        </p:nvSpPr>
        <p:spPr bwMode="auto">
          <a:xfrm>
            <a:off x="914711" y="4344025"/>
            <a:ext cx="5028579" cy="411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435" tIns="45718" rIns="91435" bIns="45718" numCol="1" anchor="t" anchorCtr="0" compatLnSpc="1">
            <a:prstTxWarp prst="textNoShape">
              <a:avLst/>
            </a:prstTxWarp>
          </a:bodyPr>
          <a:lstStyle/>
          <a:p>
            <a:pPr eaLnBrk="1" hangingPunct="1"/>
            <a:endParaRPr lang="en-US">
              <a:latin typeface="Calibri" charset="0"/>
            </a:endParaRPr>
          </a:p>
        </p:txBody>
      </p:sp>
      <p:sp>
        <p:nvSpPr>
          <p:cNvPr id="77828" name="Slide Number Placeholder 3"/>
          <p:cNvSpPr txBox="1">
            <a:spLocks noGrp="1"/>
          </p:cNvSpPr>
          <p:nvPr/>
        </p:nvSpPr>
        <p:spPr bwMode="auto">
          <a:xfrm>
            <a:off x="3885579" y="8686489"/>
            <a:ext cx="297242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a:defRPr sz="2400">
                <a:solidFill>
                  <a:schemeClr val="tx1"/>
                </a:solidFill>
                <a:latin typeface="Times New Roman" charset="0"/>
                <a:ea typeface="ＭＳ Ｐゴシック" charset="0"/>
              </a:defRPr>
            </a:lvl1pPr>
            <a:lvl2pPr marL="742950" indent="-285750" defTabSz="931863">
              <a:defRPr sz="2400">
                <a:solidFill>
                  <a:schemeClr val="tx1"/>
                </a:solidFill>
                <a:latin typeface="Times New Roman" charset="0"/>
                <a:ea typeface="ＭＳ Ｐゴシック" charset="0"/>
              </a:defRPr>
            </a:lvl2pPr>
            <a:lvl3pPr marL="1143000" indent="-228600" defTabSz="931863">
              <a:defRPr sz="2400">
                <a:solidFill>
                  <a:schemeClr val="tx1"/>
                </a:solidFill>
                <a:latin typeface="Times New Roman" charset="0"/>
                <a:ea typeface="ＭＳ Ｐゴシック" charset="0"/>
              </a:defRPr>
            </a:lvl3pPr>
            <a:lvl4pPr marL="1600200" indent="-228600" defTabSz="931863">
              <a:defRPr sz="2400">
                <a:solidFill>
                  <a:schemeClr val="tx1"/>
                </a:solidFill>
                <a:latin typeface="Times New Roman" charset="0"/>
                <a:ea typeface="ＭＳ Ｐゴシック" charset="0"/>
              </a:defRPr>
            </a:lvl4pPr>
            <a:lvl5pPr marL="2057400" indent="-228600" defTabSz="931863">
              <a:defRPr sz="2400">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54A7CB4B-7C4F-8245-B4F5-86F2730B954D}" type="slidenum">
              <a:rPr lang="en-US" sz="1200"/>
              <a:pPr algn="r" eaLnBrk="1" hangingPunct="1"/>
              <a:t>168</a:t>
            </a:fld>
            <a:endParaRPr lang="en-US" sz="1200"/>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8851" name="Notes Placeholder 2"/>
          <p:cNvSpPr>
            <a:spLocks noGrp="1"/>
          </p:cNvSpPr>
          <p:nvPr>
            <p:ph type="body" idx="1"/>
          </p:nvPr>
        </p:nvSpPr>
        <p:spPr bwMode="auto">
          <a:xfrm>
            <a:off x="914711" y="4344025"/>
            <a:ext cx="5028579" cy="411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435" tIns="45718" rIns="91435" bIns="45718" numCol="1" anchor="t" anchorCtr="0" compatLnSpc="1">
            <a:prstTxWarp prst="textNoShape">
              <a:avLst/>
            </a:prstTxWarp>
          </a:bodyPr>
          <a:lstStyle/>
          <a:p>
            <a:pPr eaLnBrk="1" hangingPunct="1"/>
            <a:endParaRPr lang="en-US">
              <a:latin typeface="Calibri" charset="0"/>
            </a:endParaRPr>
          </a:p>
        </p:txBody>
      </p:sp>
      <p:sp>
        <p:nvSpPr>
          <p:cNvPr id="78852" name="Slide Number Placeholder 3"/>
          <p:cNvSpPr txBox="1">
            <a:spLocks noGrp="1"/>
          </p:cNvSpPr>
          <p:nvPr/>
        </p:nvSpPr>
        <p:spPr bwMode="auto">
          <a:xfrm>
            <a:off x="3885579" y="8686489"/>
            <a:ext cx="297242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a:defRPr sz="2400">
                <a:solidFill>
                  <a:schemeClr val="tx1"/>
                </a:solidFill>
                <a:latin typeface="Times New Roman" charset="0"/>
                <a:ea typeface="ＭＳ Ｐゴシック" charset="0"/>
              </a:defRPr>
            </a:lvl1pPr>
            <a:lvl2pPr marL="742950" indent="-285750" defTabSz="931863">
              <a:defRPr sz="2400">
                <a:solidFill>
                  <a:schemeClr val="tx1"/>
                </a:solidFill>
                <a:latin typeface="Times New Roman" charset="0"/>
                <a:ea typeface="ＭＳ Ｐゴシック" charset="0"/>
              </a:defRPr>
            </a:lvl2pPr>
            <a:lvl3pPr marL="1143000" indent="-228600" defTabSz="931863">
              <a:defRPr sz="2400">
                <a:solidFill>
                  <a:schemeClr val="tx1"/>
                </a:solidFill>
                <a:latin typeface="Times New Roman" charset="0"/>
                <a:ea typeface="ＭＳ Ｐゴシック" charset="0"/>
              </a:defRPr>
            </a:lvl3pPr>
            <a:lvl4pPr marL="1600200" indent="-228600" defTabSz="931863">
              <a:defRPr sz="2400">
                <a:solidFill>
                  <a:schemeClr val="tx1"/>
                </a:solidFill>
                <a:latin typeface="Times New Roman" charset="0"/>
                <a:ea typeface="ＭＳ Ｐゴシック" charset="0"/>
              </a:defRPr>
            </a:lvl4pPr>
            <a:lvl5pPr marL="2057400" indent="-228600" defTabSz="931863">
              <a:defRPr sz="2400">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3E5A69E3-7ED7-614C-A05E-EC2F37910BF0}" type="slidenum">
              <a:rPr lang="en-US" sz="1200"/>
              <a:pPr algn="r" eaLnBrk="1" hangingPunct="1"/>
              <a:t>169</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107524"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CF167EA9-6EDB-3042-A323-FAB28AC0A895}" type="slidenum">
              <a:rPr lang="en-US" sz="1200">
                <a:latin typeface="Arial" charset="0"/>
              </a:rPr>
              <a:pPr algn="r" eaLnBrk="1" hangingPunct="1"/>
              <a:t>17</a:t>
            </a:fld>
            <a:endParaRPr lang="en-US" sz="1200">
              <a:latin typeface="Arial" charset="0"/>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9875" name="Notes Placeholder 2"/>
          <p:cNvSpPr>
            <a:spLocks noGrp="1"/>
          </p:cNvSpPr>
          <p:nvPr>
            <p:ph type="body" idx="1"/>
          </p:nvPr>
        </p:nvSpPr>
        <p:spPr bwMode="auto">
          <a:xfrm>
            <a:off x="914711" y="4344025"/>
            <a:ext cx="5028579" cy="411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435" tIns="45718" rIns="91435" bIns="45718" numCol="1" anchor="t" anchorCtr="0" compatLnSpc="1">
            <a:prstTxWarp prst="textNoShape">
              <a:avLst/>
            </a:prstTxWarp>
          </a:bodyPr>
          <a:lstStyle/>
          <a:p>
            <a:pPr eaLnBrk="1" hangingPunct="1"/>
            <a:endParaRPr lang="en-US">
              <a:latin typeface="Calibri" charset="0"/>
            </a:endParaRPr>
          </a:p>
        </p:txBody>
      </p:sp>
      <p:sp>
        <p:nvSpPr>
          <p:cNvPr id="79876" name="Slide Number Placeholder 3"/>
          <p:cNvSpPr txBox="1">
            <a:spLocks noGrp="1"/>
          </p:cNvSpPr>
          <p:nvPr/>
        </p:nvSpPr>
        <p:spPr bwMode="auto">
          <a:xfrm>
            <a:off x="3885579" y="8686489"/>
            <a:ext cx="297242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a:defRPr sz="2400">
                <a:solidFill>
                  <a:schemeClr val="tx1"/>
                </a:solidFill>
                <a:latin typeface="Times New Roman" charset="0"/>
                <a:ea typeface="ＭＳ Ｐゴシック" charset="0"/>
              </a:defRPr>
            </a:lvl1pPr>
            <a:lvl2pPr marL="742950" indent="-285750" defTabSz="931863">
              <a:defRPr sz="2400">
                <a:solidFill>
                  <a:schemeClr val="tx1"/>
                </a:solidFill>
                <a:latin typeface="Times New Roman" charset="0"/>
                <a:ea typeface="ＭＳ Ｐゴシック" charset="0"/>
              </a:defRPr>
            </a:lvl2pPr>
            <a:lvl3pPr marL="1143000" indent="-228600" defTabSz="931863">
              <a:defRPr sz="2400">
                <a:solidFill>
                  <a:schemeClr val="tx1"/>
                </a:solidFill>
                <a:latin typeface="Times New Roman" charset="0"/>
                <a:ea typeface="ＭＳ Ｐゴシック" charset="0"/>
              </a:defRPr>
            </a:lvl3pPr>
            <a:lvl4pPr marL="1600200" indent="-228600" defTabSz="931863">
              <a:defRPr sz="2400">
                <a:solidFill>
                  <a:schemeClr val="tx1"/>
                </a:solidFill>
                <a:latin typeface="Times New Roman" charset="0"/>
                <a:ea typeface="ＭＳ Ｐゴシック" charset="0"/>
              </a:defRPr>
            </a:lvl4pPr>
            <a:lvl5pPr marL="2057400" indent="-228600" defTabSz="931863">
              <a:defRPr sz="2400">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78A825B9-AD02-8241-9C7C-653B678A1FA2}" type="slidenum">
              <a:rPr lang="en-US" sz="1200"/>
              <a:pPr algn="r" eaLnBrk="1" hangingPunct="1"/>
              <a:t>170</a:t>
            </a:fld>
            <a:endParaRPr lang="en-US" sz="1200"/>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0899" name="Notes Placeholder 2"/>
          <p:cNvSpPr>
            <a:spLocks noGrp="1"/>
          </p:cNvSpPr>
          <p:nvPr>
            <p:ph type="body" idx="1"/>
          </p:nvPr>
        </p:nvSpPr>
        <p:spPr bwMode="auto">
          <a:xfrm>
            <a:off x="914711" y="4344025"/>
            <a:ext cx="5028579" cy="4114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435" tIns="45718" rIns="91435" bIns="45718" numCol="1" anchor="t" anchorCtr="0" compatLnSpc="1">
            <a:prstTxWarp prst="textNoShape">
              <a:avLst/>
            </a:prstTxWarp>
          </a:bodyPr>
          <a:lstStyle/>
          <a:p>
            <a:pPr eaLnBrk="1" hangingPunct="1"/>
            <a:endParaRPr lang="en-US">
              <a:latin typeface="Calibri" charset="0"/>
            </a:endParaRPr>
          </a:p>
        </p:txBody>
      </p:sp>
      <p:sp>
        <p:nvSpPr>
          <p:cNvPr id="80900" name="Slide Number Placeholder 3"/>
          <p:cNvSpPr txBox="1">
            <a:spLocks noGrp="1"/>
          </p:cNvSpPr>
          <p:nvPr/>
        </p:nvSpPr>
        <p:spPr bwMode="auto">
          <a:xfrm>
            <a:off x="3885579" y="8686489"/>
            <a:ext cx="2972421" cy="4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a:defRPr sz="2400">
                <a:solidFill>
                  <a:schemeClr val="tx1"/>
                </a:solidFill>
                <a:latin typeface="Times New Roman" charset="0"/>
                <a:ea typeface="ＭＳ Ｐゴシック" charset="0"/>
              </a:defRPr>
            </a:lvl1pPr>
            <a:lvl2pPr marL="742950" indent="-285750" defTabSz="931863">
              <a:defRPr sz="2400">
                <a:solidFill>
                  <a:schemeClr val="tx1"/>
                </a:solidFill>
                <a:latin typeface="Times New Roman" charset="0"/>
                <a:ea typeface="ＭＳ Ｐゴシック" charset="0"/>
              </a:defRPr>
            </a:lvl2pPr>
            <a:lvl3pPr marL="1143000" indent="-228600" defTabSz="931863">
              <a:defRPr sz="2400">
                <a:solidFill>
                  <a:schemeClr val="tx1"/>
                </a:solidFill>
                <a:latin typeface="Times New Roman" charset="0"/>
                <a:ea typeface="ＭＳ Ｐゴシック" charset="0"/>
              </a:defRPr>
            </a:lvl3pPr>
            <a:lvl4pPr marL="1600200" indent="-228600" defTabSz="931863">
              <a:defRPr sz="2400">
                <a:solidFill>
                  <a:schemeClr val="tx1"/>
                </a:solidFill>
                <a:latin typeface="Times New Roman" charset="0"/>
                <a:ea typeface="ＭＳ Ｐゴシック" charset="0"/>
              </a:defRPr>
            </a:lvl4pPr>
            <a:lvl5pPr marL="2057400" indent="-228600" defTabSz="931863">
              <a:defRPr sz="2400">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sz="2400">
                <a:solidFill>
                  <a:schemeClr val="tx1"/>
                </a:solidFill>
                <a:latin typeface="Times New Roman" charset="0"/>
                <a:ea typeface="ＭＳ Ｐゴシック" charset="0"/>
              </a:defRPr>
            </a:lvl9pPr>
          </a:lstStyle>
          <a:p>
            <a:pPr algn="r" eaLnBrk="1" hangingPunct="1"/>
            <a:fld id="{73C3C537-8A7F-C841-AD0B-B0CEF9164C46}" type="slidenum">
              <a:rPr lang="en-US" sz="1200"/>
              <a:pPr algn="r" eaLnBrk="1" hangingPunct="1"/>
              <a:t>171</a:t>
            </a:fld>
            <a:endParaRPr lang="en-US" sz="1200"/>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0B71FB2E-1036-2E4D-B3FB-D98DF4AD4C89}" type="slidenum">
              <a:rPr lang="en-US" sz="1200"/>
              <a:pPr/>
              <a:t>172</a:t>
            </a:fld>
            <a:endParaRPr lang="en-US" sz="1200"/>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DB416C5D-AD66-7A43-B5EB-5FFC035DB327}" type="slidenum">
              <a:rPr lang="en-US" sz="1200"/>
              <a:pPr/>
              <a:t>173</a:t>
            </a:fld>
            <a:endParaRPr lang="en-US" sz="1200"/>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F192455C-1D6D-7F46-99F8-0AC40472654A}" type="slidenum">
              <a:rPr lang="en-US" sz="1200"/>
              <a:pPr/>
              <a:t>174</a:t>
            </a:fld>
            <a:endParaRPr lang="en-US" sz="1200"/>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4201E31D-F38F-EF45-B6D1-03518122520C}" type="slidenum">
              <a:rPr lang="en-US" sz="1200"/>
              <a:pPr/>
              <a:t>175</a:t>
            </a:fld>
            <a:endParaRPr lang="en-US" sz="1200"/>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CDB3B79C-FBCC-AB49-87B3-FC326FE2875C}" type="slidenum">
              <a:rPr lang="en-US" sz="1200"/>
              <a:pPr/>
              <a:t>176</a:t>
            </a:fld>
            <a:endParaRPr lang="en-US" sz="1200"/>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9ECF0B19-FA8A-1644-B57F-53E8950CB0AC}" type="slidenum">
              <a:rPr lang="en-US" sz="1200"/>
              <a:pPr/>
              <a:t>177</a:t>
            </a:fld>
            <a:endParaRPr lang="en-US" sz="1200"/>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24B18D26-1617-B545-9636-09AA84D04946}" type="slidenum">
              <a:rPr lang="en-US" sz="1200"/>
              <a:pPr/>
              <a:t>178</a:t>
            </a:fld>
            <a:endParaRPr lang="en-US" sz="1200"/>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D2D4075E-0F78-9341-BBD7-589C1E154E6C}" type="slidenum">
              <a:rPr lang="en-US" sz="1200"/>
              <a:pPr/>
              <a:t>179</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108548"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1D23C161-D838-C745-B0AE-2621684D9D37}" type="slidenum">
              <a:rPr lang="en-US" sz="1200">
                <a:latin typeface="Arial" charset="0"/>
              </a:rPr>
              <a:pPr algn="r" eaLnBrk="1" hangingPunct="1"/>
              <a:t>18</a:t>
            </a:fld>
            <a:endParaRPr lang="en-US" sz="1200">
              <a:latin typeface="Arial" charset="0"/>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B0A545F0-D7AC-A344-A56D-3F75369E04B6}" type="slidenum">
              <a:rPr lang="en-US" sz="1200"/>
              <a:pPr/>
              <a:t>180</a:t>
            </a:fld>
            <a:endParaRPr lang="en-US" sz="1200"/>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884995FA-9EF3-6B43-A468-6767DA69EE80}" type="slidenum">
              <a:rPr lang="en-US" sz="1200"/>
              <a:pPr/>
              <a:t>181</a:t>
            </a:fld>
            <a:endParaRPr lang="en-US" sz="1200"/>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3F6F571F-201C-5C45-AFF7-BB0CBBBA74A7}" type="slidenum">
              <a:rPr lang="en-US" sz="1200"/>
              <a:pPr/>
              <a:t>182</a:t>
            </a:fld>
            <a:endParaRPr lang="en-US" sz="1200"/>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62A790C4-5FCA-2442-B657-E2D54617414D}" type="slidenum">
              <a:rPr lang="en-US" sz="1200"/>
              <a:pPr/>
              <a:t>183</a:t>
            </a:fld>
            <a:endParaRPr lang="en-US" sz="1200"/>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BCAC0A1D-B482-C145-BE3C-6D96CD37E921}" type="slidenum">
              <a:rPr lang="en-US" sz="1200"/>
              <a:pPr/>
              <a:t>184</a:t>
            </a:fld>
            <a:endParaRPr lang="en-US" sz="1200"/>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E3AEEE2F-95B6-0C4B-8ABC-35CEA684E29F}" type="slidenum">
              <a:rPr lang="en-US" sz="1200"/>
              <a:pPr/>
              <a:t>185</a:t>
            </a:fld>
            <a:endParaRPr lang="en-US" sz="1200"/>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D2434C91-50CA-4B47-A8F8-3EEBD99B58BC}" type="slidenum">
              <a:rPr lang="en-US" sz="1200"/>
              <a:pPr/>
              <a:t>186</a:t>
            </a:fld>
            <a:endParaRPr lang="en-US" sz="1200"/>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218B0C0D-6EA0-4B4E-BEFE-FD24B28DF7F4}" type="slidenum">
              <a:rPr lang="en-US" sz="1200"/>
              <a:pPr/>
              <a:t>187</a:t>
            </a:fld>
            <a:endParaRPr lang="en-US" sz="1200"/>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19219BDF-7F8B-6442-86DD-72283379CC4E}" type="slidenum">
              <a:rPr lang="en-US" sz="1200"/>
              <a:pPr/>
              <a:t>188</a:t>
            </a:fld>
            <a:endParaRPr lang="en-US" sz="1200"/>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E4CB5E56-6F0D-AA42-86F1-5C62E5BA9E3F}" type="slidenum">
              <a:rPr lang="en-US" sz="1200"/>
              <a:pPr/>
              <a:t>189</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109572"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710E9784-9C41-C042-9957-D671077E70E4}" type="slidenum">
              <a:rPr lang="en-US" sz="1200">
                <a:latin typeface="Arial" charset="0"/>
              </a:rPr>
              <a:pPr algn="r" eaLnBrk="1" hangingPunct="1"/>
              <a:t>19</a:t>
            </a:fld>
            <a:endParaRPr lang="en-US" sz="1200">
              <a:latin typeface="Arial" charset="0"/>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DBFA2877-DC0D-944A-A283-77CA4D675C0F}" type="slidenum">
              <a:rPr lang="en-US" sz="1200"/>
              <a:pPr/>
              <a:t>190</a:t>
            </a:fld>
            <a:endParaRPr lang="en-US" sz="1200"/>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FBB35D7C-3ABE-8B41-B9DB-54D367BA4B11}" type="slidenum">
              <a:rPr lang="en-US" sz="1200"/>
              <a:pPr/>
              <a:t>191</a:t>
            </a:fld>
            <a:endParaRPr lang="en-US" sz="1200"/>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5484D8D7-16C3-204B-9EFB-B7D2D514C522}" type="slidenum">
              <a:rPr lang="en-US" sz="1200"/>
              <a:pPr/>
              <a:t>192</a:t>
            </a:fld>
            <a:endParaRPr lang="en-US" sz="1200"/>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EF4FBF51-8640-B749-8D26-BC6C2FC25176}" type="slidenum">
              <a:rPr lang="en-US" sz="1200"/>
              <a:pPr/>
              <a:t>193</a:t>
            </a:fld>
            <a:endParaRPr lang="en-US" sz="1200"/>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F7D718C7-621B-4B42-9C1A-1CA3B1A7E7C4}" type="slidenum">
              <a:rPr lang="en-US" sz="1200"/>
              <a:pPr/>
              <a:t>194</a:t>
            </a:fld>
            <a:endParaRPr lang="en-US" sz="1200"/>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AB1D0417-BC47-7C45-8214-1BD54C0092F2}" type="slidenum">
              <a:rPr lang="en-US" sz="1200"/>
              <a:pPr/>
              <a:t>195</a:t>
            </a:fld>
            <a:endParaRPr lang="en-US" sz="1200"/>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30B6E844-6E18-8D47-ABFA-AA1B36C8ED44}" type="slidenum">
              <a:rPr lang="en-US" sz="1200"/>
              <a:pPr/>
              <a:t>196</a:t>
            </a:fld>
            <a:endParaRPr lang="en-US" sz="1200"/>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E88E318C-3B4A-A943-BF93-6ACB27B58CB8}" type="slidenum">
              <a:rPr lang="en-US" sz="1200"/>
              <a:pPr/>
              <a:t>197</a:t>
            </a:fld>
            <a:endParaRPr lang="en-US" sz="1200"/>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C2884848-60F0-CD4B-A5C1-7C944F78F22A}" type="slidenum">
              <a:rPr lang="en-US" sz="1200"/>
              <a:pPr/>
              <a:t>198</a:t>
            </a:fld>
            <a:endParaRPr lang="en-US" sz="1200"/>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066F0B56-5F9A-EC43-BA62-66EF877E93C0}" type="slidenum">
              <a:rPr lang="en-US" sz="1200"/>
              <a:pPr/>
              <a:t>199</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73732"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F64BA09E-C3AF-A74F-B4C1-97CA2816282F}" type="slidenum">
              <a:rPr lang="en-US" sz="1200">
                <a:latin typeface="Arial" charset="0"/>
              </a:rPr>
              <a:pPr algn="r" eaLnBrk="1" hangingPunct="1"/>
              <a:t>2</a:t>
            </a:fld>
            <a:endParaRPr lang="en-US" sz="120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110596"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F90AED41-BEB6-EC49-B40E-2FA828C91751}" type="slidenum">
              <a:rPr lang="en-US" sz="1200">
                <a:latin typeface="Arial" charset="0"/>
              </a:rPr>
              <a:pPr algn="r" eaLnBrk="1" hangingPunct="1"/>
              <a:t>20</a:t>
            </a:fld>
            <a:endParaRPr lang="en-US" sz="1200">
              <a:latin typeface="Arial" charset="0"/>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A06A3F07-0805-4E44-89A3-F7FD6D79FBE5}" type="slidenum">
              <a:rPr lang="en-US" sz="1200"/>
              <a:pPr/>
              <a:t>200</a:t>
            </a:fld>
            <a:endParaRPr lang="en-US" sz="1200"/>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E855FAE9-BBFC-6A41-BE06-4AA7FCD3319A}" type="slidenum">
              <a:rPr lang="en-US" sz="1200"/>
              <a:pPr/>
              <a:t>201</a:t>
            </a:fld>
            <a:endParaRPr lang="en-US" sz="1200"/>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9C2AF193-B64D-0D41-9A56-A4B98EF3F669}" type="slidenum">
              <a:rPr lang="en-US" sz="1200"/>
              <a:pPr/>
              <a:t>202</a:t>
            </a:fld>
            <a:endParaRPr lang="en-US" sz="1200"/>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F0E65EA5-41E4-B84F-A1A3-674CEF8A275A}" type="slidenum">
              <a:rPr lang="en-US" sz="1200"/>
              <a:pPr/>
              <a:t>203</a:t>
            </a:fld>
            <a:endParaRPr lang="en-US" sz="1200"/>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149DBE03-C140-974E-83DD-88E94B828C4B}" type="slidenum">
              <a:rPr lang="en-US" sz="1200"/>
              <a:pPr/>
              <a:t>204</a:t>
            </a:fld>
            <a:endParaRPr lang="en-US" sz="1200"/>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E4FFA87E-8C08-4B46-AD17-149D08332540}" type="slidenum">
              <a:rPr lang="en-US" sz="1200"/>
              <a:pPr/>
              <a:t>205</a:t>
            </a:fld>
            <a:endParaRPr lang="en-US" sz="1200"/>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87CE1E39-D100-F049-A35A-6A3E3667234A}" type="slidenum">
              <a:rPr lang="en-US" sz="1200"/>
              <a:pPr/>
              <a:t>206</a:t>
            </a:fld>
            <a:endParaRPr lang="en-US" sz="1200"/>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6CD10883-6276-B04E-9EF6-8E48558AC28A}" type="slidenum">
              <a:rPr lang="en-US" sz="1200"/>
              <a:pPr/>
              <a:t>207</a:t>
            </a:fld>
            <a:endParaRPr lang="en-US" sz="1200"/>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810B3EC0-691D-9F42-A499-E02EFD69B272}" type="slidenum">
              <a:rPr lang="en-US" sz="1200"/>
              <a:pPr/>
              <a:t>208</a:t>
            </a:fld>
            <a:endParaRPr lang="en-US" sz="1200"/>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59F8E4F2-2538-2E4D-8252-6152D7126443}" type="slidenum">
              <a:rPr lang="en-US" sz="1200"/>
              <a:pPr/>
              <a:t>209</a:t>
            </a:fld>
            <a:endParaRPr 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111620"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E7E21911-8C32-174B-AC68-D79CDB54FD7C}" type="slidenum">
              <a:rPr lang="en-US" sz="1200">
                <a:latin typeface="Arial" charset="0"/>
              </a:rPr>
              <a:pPr algn="r" eaLnBrk="1" hangingPunct="1"/>
              <a:t>21</a:t>
            </a:fld>
            <a:endParaRPr lang="en-US" sz="1200">
              <a:latin typeface="Arial" charset="0"/>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7C69169A-5395-1D4C-96CF-36F780F19DE4}" type="slidenum">
              <a:rPr lang="en-US" sz="1200"/>
              <a:pPr/>
              <a:t>210</a:t>
            </a:fld>
            <a:endParaRPr lang="en-US" sz="1200"/>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953EE973-3C31-5F48-835C-991D9ED6A12D}" type="slidenum">
              <a:rPr lang="en-US" sz="1200"/>
              <a:pPr/>
              <a:t>211</a:t>
            </a:fld>
            <a:endParaRPr lang="en-US" sz="1200"/>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9215A8CD-C880-DB48-9032-10F50790B12C}" type="slidenum">
              <a:rPr lang="en-US" sz="1200"/>
              <a:pPr/>
              <a:t>212</a:t>
            </a:fld>
            <a:endParaRPr lang="en-US" sz="1200"/>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0073A519-DD5F-F84A-885E-07473A77F1EF}" type="slidenum">
              <a:rPr lang="en-US" sz="1200"/>
              <a:pPr/>
              <a:t>213</a:t>
            </a:fld>
            <a:endParaRPr lang="en-US" sz="1200"/>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FF49A27F-89A7-EA42-A589-D6B07F28691B}" type="slidenum">
              <a:rPr lang="en-US" sz="1200"/>
              <a:pPr/>
              <a:t>214</a:t>
            </a:fld>
            <a:endParaRPr lang="en-US" sz="1200"/>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DB75EAD9-15E1-484F-90D5-ADF741AE54F0}" type="slidenum">
              <a:rPr lang="en-US" sz="1200"/>
              <a:pPr/>
              <a:t>215</a:t>
            </a:fld>
            <a:endParaRPr lang="en-US" sz="1200"/>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AAB6B0E1-0EB9-9349-BFA2-14B868182127}" type="slidenum">
              <a:rPr lang="en-US" sz="1200"/>
              <a:pPr/>
              <a:t>216</a:t>
            </a:fld>
            <a:endParaRPr lang="en-US" sz="1200"/>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D64E2573-3DD4-7343-9E01-34DB501676A3}" type="slidenum">
              <a:rPr lang="en-US" sz="1200"/>
              <a:pPr/>
              <a:t>217</a:t>
            </a:fld>
            <a:endParaRPr lang="en-US" sz="1200"/>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9FF5116C-5C97-1A4A-9858-0024EA7A05A8}" type="slidenum">
              <a:rPr lang="en-US" sz="1200"/>
              <a:pPr/>
              <a:t>218</a:t>
            </a:fld>
            <a:endParaRPr lang="en-US" sz="1200"/>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A99858B9-EEC2-D342-940B-B838EC32B341}" type="slidenum">
              <a:rPr lang="en-US" sz="1200"/>
              <a:pPr/>
              <a:t>219</a:t>
            </a:fld>
            <a:endParaRPr 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112644"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E8B09C0C-7EB7-D540-B1C3-B4071EF3A988}" type="slidenum">
              <a:rPr lang="en-US" sz="1200">
                <a:latin typeface="Arial" charset="0"/>
              </a:rPr>
              <a:pPr algn="r" eaLnBrk="1" hangingPunct="1"/>
              <a:t>22</a:t>
            </a:fld>
            <a:endParaRPr lang="en-US" sz="1200">
              <a:latin typeface="Arial" charset="0"/>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0AE243A0-A12F-974E-9599-BBC2AA3E19D2}" type="slidenum">
              <a:rPr lang="en-US" sz="1200"/>
              <a:pPr/>
              <a:t>220</a:t>
            </a:fld>
            <a:endParaRPr lang="en-US" sz="1200"/>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A12E3D38-EF2B-6A49-B9A0-9C45A3157105}" type="slidenum">
              <a:rPr lang="en-US" sz="1200"/>
              <a:pPr/>
              <a:t>221</a:t>
            </a:fld>
            <a:endParaRPr lang="en-US" sz="1200"/>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80B57360-69D6-604F-B7BA-BF1B49001A46}" type="slidenum">
              <a:rPr lang="en-US" sz="1200"/>
              <a:pPr/>
              <a:t>222</a:t>
            </a:fld>
            <a:endParaRPr lang="en-US" sz="1200"/>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3642F0A5-1852-B54E-AD89-C37964031FA2}" type="slidenum">
              <a:rPr lang="en-US" sz="1200"/>
              <a:pPr/>
              <a:t>223</a:t>
            </a:fld>
            <a:endParaRPr lang="en-US" sz="1200"/>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31D54712-7485-4D4D-A850-3DCBB2612148}" type="slidenum">
              <a:rPr lang="en-US" sz="1200"/>
              <a:pPr/>
              <a:t>224</a:t>
            </a:fld>
            <a:endParaRPr lang="en-US" sz="1200"/>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FCFD0449-8100-964A-BAFB-00F56AEEF6B7}" type="slidenum">
              <a:rPr lang="en-US" sz="1200"/>
              <a:pPr/>
              <a:t>225</a:t>
            </a:fld>
            <a:endParaRPr lang="en-US" sz="1200"/>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073D2884-A2E6-344F-807B-65DFB478DBFC}" type="slidenum">
              <a:rPr lang="en-US" sz="1200"/>
              <a:pPr/>
              <a:t>226</a:t>
            </a:fld>
            <a:endParaRPr lang="en-US" sz="1200"/>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2EC81C27-A07D-5544-A21C-E3BAB9B44AF3}" type="slidenum">
              <a:rPr lang="en-US" sz="1200"/>
              <a:pPr/>
              <a:t>227</a:t>
            </a:fld>
            <a:endParaRPr lang="en-US" sz="1200"/>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45D4FD7C-2830-FA4E-94F2-93C1B3C93052}" type="slidenum">
              <a:rPr lang="en-US" sz="1200"/>
              <a:pPr/>
              <a:t>228</a:t>
            </a:fld>
            <a:endParaRPr lang="en-US" sz="1200"/>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AD872D94-D768-D34C-B006-03BB81107C49}" type="slidenum">
              <a:rPr lang="en-US" sz="1200"/>
              <a:pPr/>
              <a:t>229</a:t>
            </a:fld>
            <a:endParaRPr 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113668"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91C9FA1C-BB75-3B43-BA93-5EF987BC52A1}" type="slidenum">
              <a:rPr lang="en-US" sz="1200">
                <a:latin typeface="Arial" charset="0"/>
              </a:rPr>
              <a:pPr algn="r" eaLnBrk="1" hangingPunct="1"/>
              <a:t>23</a:t>
            </a:fld>
            <a:endParaRPr lang="en-US" sz="1200">
              <a:latin typeface="Arial" charset="0"/>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803D9B45-8ECA-3045-949C-093CFA573F90}" type="slidenum">
              <a:rPr lang="en-US" sz="1200"/>
              <a:pPr/>
              <a:t>230</a:t>
            </a:fld>
            <a:endParaRPr lang="en-US" sz="1200"/>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B766A5A4-B6CC-CD4C-8CA6-2724CB03D64E}" type="slidenum">
              <a:rPr lang="en-US" sz="1200"/>
              <a:pPr/>
              <a:t>231</a:t>
            </a:fld>
            <a:endParaRPr lang="en-US" sz="1200"/>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355213E4-A327-B644-B752-C1C42B367CB2}" type="slidenum">
              <a:rPr lang="en-US" sz="1200"/>
              <a:pPr/>
              <a:t>232</a:t>
            </a:fld>
            <a:endParaRPr lang="en-US" sz="1200"/>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9B4892A8-9827-7741-992B-7C8745F0E80D}" type="slidenum">
              <a:rPr lang="en-US" sz="1200"/>
              <a:pPr/>
              <a:t>233</a:t>
            </a:fld>
            <a:endParaRPr lang="en-US" sz="1200"/>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4885633B-7C69-A74E-945B-44899F075962}" type="slidenum">
              <a:rPr lang="en-US" sz="1200"/>
              <a:pPr/>
              <a:t>234</a:t>
            </a:fld>
            <a:endParaRPr lang="en-US" sz="1200"/>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F5570FDE-719E-D546-891D-53FA4FC0F5A5}" type="slidenum">
              <a:rPr lang="en-US" sz="1200"/>
              <a:pPr/>
              <a:t>235</a:t>
            </a:fld>
            <a:endParaRPr lang="en-US" sz="1200"/>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E6C460F4-57C8-F74E-AE6D-1591F97CEB1C}" type="slidenum">
              <a:rPr lang="en-US" sz="1200"/>
              <a:pPr/>
              <a:t>236</a:t>
            </a:fld>
            <a:endParaRPr lang="en-US" sz="1200"/>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AC5CE0FB-8715-EA44-BEC6-394E745467B9}" type="slidenum">
              <a:rPr lang="en-US" sz="1200"/>
              <a:pPr/>
              <a:t>237</a:t>
            </a:fld>
            <a:endParaRPr lang="en-US" sz="1200"/>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7F53FCD1-AE6D-1941-AF17-100E40EC1598}" type="slidenum">
              <a:rPr lang="en-US" sz="1200"/>
              <a:pPr/>
              <a:t>238</a:t>
            </a:fld>
            <a:endParaRPr lang="en-US" sz="1200"/>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29800643-F1F1-3648-A37B-C3C2B6DA9651}" type="slidenum">
              <a:rPr lang="en-US" sz="1200"/>
              <a:pPr/>
              <a:t>239</a:t>
            </a:fld>
            <a:endParaRPr 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115716"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6E8C99F7-730D-EA4B-8656-9D96D760E442}" type="slidenum">
              <a:rPr lang="en-US" sz="1200">
                <a:latin typeface="Arial" charset="0"/>
              </a:rPr>
              <a:pPr algn="r" eaLnBrk="1" hangingPunct="1"/>
              <a:t>24</a:t>
            </a:fld>
            <a:endParaRPr lang="en-US" sz="1200">
              <a:latin typeface="Arial" charset="0"/>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E7B120E4-FBAE-444E-8A3A-B15A6E515C36}" type="slidenum">
              <a:rPr lang="en-US" sz="1200"/>
              <a:pPr/>
              <a:t>240</a:t>
            </a:fld>
            <a:endParaRPr lang="en-US" sz="1200"/>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FE3F0E5C-8D6C-5C47-9C0D-E44EEC68E40A}" type="slidenum">
              <a:rPr lang="en-US" sz="1200"/>
              <a:pPr/>
              <a:t>241</a:t>
            </a:fld>
            <a:endParaRPr lang="en-US" sz="1200"/>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CDC9F0E2-4FCA-3A43-AEB6-5EE25836E5E7}" type="slidenum">
              <a:rPr lang="en-US" sz="1200"/>
              <a:pPr/>
              <a:t>242</a:t>
            </a:fld>
            <a:endParaRPr lang="en-US" sz="1200"/>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07F2D733-42F2-244C-9A96-BD00A1D42B22}" type="slidenum">
              <a:rPr lang="en-US" sz="1200"/>
              <a:pPr/>
              <a:t>243</a:t>
            </a:fld>
            <a:endParaRPr lang="en-US" sz="1200"/>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6B062FAE-FC8D-984F-A43E-F105A0483979}" type="slidenum">
              <a:rPr lang="en-US" sz="1200"/>
              <a:pPr/>
              <a:t>244</a:t>
            </a:fld>
            <a:endParaRPr lang="en-US" sz="1200"/>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
        <p:nvSpPr>
          <p:cNvPr id="109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8444D30C-8A63-2144-AAA3-6830F7E10BE3}" type="slidenum">
              <a:rPr lang="en-US" sz="1200"/>
              <a:pPr/>
              <a:t>245</a:t>
            </a:fld>
            <a:endParaRPr 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117764"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8596A3D3-CD38-E946-BCF8-990D3E461A4F}" type="slidenum">
              <a:rPr lang="en-US" sz="1200">
                <a:latin typeface="Arial" charset="0"/>
              </a:rPr>
              <a:pPr algn="r" eaLnBrk="1" hangingPunct="1"/>
              <a:t>25</a:t>
            </a:fld>
            <a:endParaRPr lang="en-US" sz="120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118788"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D923FD69-3185-0E45-ABE2-DAA6E7A4D16B}" type="slidenum">
              <a:rPr lang="en-US" sz="1200">
                <a:latin typeface="Arial" charset="0"/>
              </a:rPr>
              <a:pPr algn="r" eaLnBrk="1" hangingPunct="1"/>
              <a:t>26</a:t>
            </a:fld>
            <a:endParaRPr lang="en-US" sz="120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119812"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2CEAA372-50CD-564D-9932-49083BD5B33E}" type="slidenum">
              <a:rPr lang="en-US" sz="1200">
                <a:latin typeface="Arial" charset="0"/>
              </a:rPr>
              <a:pPr algn="r" eaLnBrk="1" hangingPunct="1"/>
              <a:t>27</a:t>
            </a:fld>
            <a:endParaRPr lang="en-US" sz="120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120836"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6B853136-2948-DE4E-AD3F-E280E61197B1}" type="slidenum">
              <a:rPr lang="en-US" sz="1200">
                <a:latin typeface="Arial" charset="0"/>
              </a:rPr>
              <a:pPr algn="r" eaLnBrk="1" hangingPunct="1"/>
              <a:t>28</a:t>
            </a:fld>
            <a:endParaRPr lang="en-US" sz="120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121860"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99403CAD-0B0F-F749-996A-FAB8DBB913D7}" type="slidenum">
              <a:rPr lang="en-US" sz="1200">
                <a:latin typeface="Arial" charset="0"/>
              </a:rPr>
              <a:pPr algn="r" eaLnBrk="1" hangingPunct="1"/>
              <a:t>29</a:t>
            </a:fld>
            <a:endParaRPr lang="en-US" sz="120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74756"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4FBD57EE-F284-A349-A696-184B249BC63D}" type="slidenum">
              <a:rPr lang="en-US" sz="1200">
                <a:latin typeface="Arial" charset="0"/>
              </a:rPr>
              <a:pPr algn="r" eaLnBrk="1" hangingPunct="1"/>
              <a:t>3</a:t>
            </a:fld>
            <a:endParaRPr lang="en-US" sz="120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0BD775C4-446C-DA42-ACBB-C49448EAC1CB}" type="slidenum">
              <a:rPr lang="en-US" sz="1200"/>
              <a:pPr/>
              <a:t>30</a:t>
            </a:fld>
            <a:endParaRPr 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5A73FF67-0774-8340-9D31-9AA99BC042CD}" type="slidenum">
              <a:rPr lang="en-US" sz="1200"/>
              <a:pPr/>
              <a:t>31</a:t>
            </a:fld>
            <a:endParaRPr 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17A39231-B46A-D340-A504-5CAC1ACEBF35}" type="slidenum">
              <a:rPr lang="en-US" sz="1200"/>
              <a:pPr/>
              <a:t>32</a:t>
            </a:fld>
            <a:endParaRPr 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094A8C1A-5537-EE41-88C5-853BD6226E07}" type="slidenum">
              <a:rPr lang="en-US" sz="1200"/>
              <a:pPr/>
              <a:t>33</a:t>
            </a:fld>
            <a:endParaRPr 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33443782-509F-524B-AD2B-D90E71790DFD}" type="slidenum">
              <a:rPr lang="en-US" sz="1200"/>
              <a:pPr/>
              <a:t>34</a:t>
            </a:fld>
            <a:endParaRPr 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DDBBF485-0151-5043-A6DF-DC51C35661E9}" type="slidenum">
              <a:rPr lang="en-US" sz="1200"/>
              <a:pPr/>
              <a:t>35</a:t>
            </a:fld>
            <a:endParaRPr 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645CCC92-6718-5E46-BDF8-FE9AF76252E3}" type="slidenum">
              <a:rPr lang="en-US" sz="1200"/>
              <a:pPr/>
              <a:t>36</a:t>
            </a:fld>
            <a:endParaRPr 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29CDBDAE-C300-4742-BE6D-E7F68B58C07E}" type="slidenum">
              <a:rPr lang="en-US" sz="1200"/>
              <a:pPr/>
              <a:t>37</a:t>
            </a:fld>
            <a:endParaRPr 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63A23210-2F7C-A542-9FAD-D9BC3024AA43}" type="slidenum">
              <a:rPr lang="en-US" sz="1200"/>
              <a:pPr/>
              <a:t>38</a:t>
            </a:fld>
            <a:endParaRPr 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D3863872-9B94-FD46-9F04-0940DBB57205}" type="slidenum">
              <a:rPr lang="en-US" sz="1200"/>
              <a:pPr/>
              <a:t>39</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75780"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D856D44F-3B03-7B4E-A67D-44ACA200147F}" type="slidenum">
              <a:rPr lang="en-US" sz="1200">
                <a:latin typeface="Arial" charset="0"/>
              </a:rPr>
              <a:pPr algn="r" eaLnBrk="1" hangingPunct="1"/>
              <a:t>4</a:t>
            </a:fld>
            <a:endParaRPr lang="en-US" sz="120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384F46B1-D854-7E4F-B602-8AA0B5BA5272}" type="slidenum">
              <a:rPr lang="en-US" sz="1200"/>
              <a:pPr/>
              <a:t>40</a:t>
            </a:fld>
            <a:endParaRPr 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97C9A925-EFA1-B24A-979A-DCB35983F127}" type="slidenum">
              <a:rPr lang="en-US" sz="1200"/>
              <a:pPr/>
              <a:t>41</a:t>
            </a:fld>
            <a:endParaRPr lang="en-US" sz="12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6AC4A24C-061B-F541-BE05-ECAC65C32AF0}" type="slidenum">
              <a:rPr lang="en-US" sz="1200"/>
              <a:pPr/>
              <a:t>42</a:t>
            </a:fld>
            <a:endParaRPr lang="en-US" sz="12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FA23C7A0-A8B0-B041-857F-4A9D81759057}" type="slidenum">
              <a:rPr lang="en-US" sz="1200"/>
              <a:pPr/>
              <a:t>43</a:t>
            </a:fld>
            <a:endParaRPr lang="en-US"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AC29C262-3957-0B43-AB61-4D600A856B4C}" type="slidenum">
              <a:rPr lang="en-US" sz="1200"/>
              <a:pPr/>
              <a:t>44</a:t>
            </a:fld>
            <a:endParaRPr lang="en-US"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EEAE62AA-430C-C448-86C4-15D7867A1E84}" type="slidenum">
              <a:rPr lang="en-US" sz="1200"/>
              <a:pPr/>
              <a:t>45</a:t>
            </a:fld>
            <a:endParaRPr lang="en-US"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6EEB717A-2843-BF46-A4DF-458447E26E94}" type="slidenum">
              <a:rPr lang="en-US" sz="1200"/>
              <a:pPr/>
              <a:t>46</a:t>
            </a:fld>
            <a:endParaRPr lang="en-US"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C287E075-0A79-EF44-818D-E1F5635D1ABF}" type="slidenum">
              <a:rPr lang="en-US" sz="1200"/>
              <a:pPr/>
              <a:t>47</a:t>
            </a:fld>
            <a:endParaRPr lang="en-US" sz="12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7AD908D6-D3D5-0B47-8752-36D10670C4ED}" type="slidenum">
              <a:rPr lang="en-US" sz="1200"/>
              <a:pPr/>
              <a:t>48</a:t>
            </a:fld>
            <a:endParaRPr lang="en-US" sz="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38E87E83-33B0-2B4A-9451-D53CC3D3666E}" type="slidenum">
              <a:rPr lang="en-US" sz="1200"/>
              <a:pPr/>
              <a:t>49</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77828"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D7FB8D4B-75F3-ED42-AC77-047EB60A9E68}" type="slidenum">
              <a:rPr lang="en-US" sz="1200">
                <a:latin typeface="Arial" charset="0"/>
              </a:rPr>
              <a:pPr algn="r" eaLnBrk="1" hangingPunct="1"/>
              <a:t>5</a:t>
            </a:fld>
            <a:endParaRPr lang="en-US" sz="120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7E323457-011A-7244-B7F5-4ED4FA96F44D}" type="slidenum">
              <a:rPr lang="en-US" sz="1200"/>
              <a:pPr/>
              <a:t>50</a:t>
            </a:fld>
            <a:endParaRPr lang="en-US"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0847D39F-BC5E-5046-8084-08BDA98BBAC5}" type="slidenum">
              <a:rPr lang="en-US" sz="1200"/>
              <a:pPr/>
              <a:t>51</a:t>
            </a:fld>
            <a:endParaRPr lang="en-US"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97A91969-5E3C-A943-A289-B86BEF40C89C}" type="slidenum">
              <a:rPr lang="en-US" sz="1200"/>
              <a:pPr/>
              <a:t>52</a:t>
            </a:fld>
            <a:endParaRPr lang="en-US"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E1945246-DC01-5E49-8FC3-C19726D677B4}" type="slidenum">
              <a:rPr lang="en-US" sz="1200"/>
              <a:pPr/>
              <a:t>53</a:t>
            </a:fld>
            <a:endParaRPr lang="en-US"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54D440FC-1130-0148-8277-F53C63D4A032}" type="slidenum">
              <a:rPr lang="en-US" sz="1200"/>
              <a:pPr/>
              <a:t>54</a:t>
            </a:fld>
            <a:endParaRPr lang="en-US"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45447995-A0D3-B045-9D26-21ED9BCC3DCE}" type="slidenum">
              <a:rPr lang="en-US" sz="1200"/>
              <a:pPr/>
              <a:t>55</a:t>
            </a:fld>
            <a:endParaRPr lang="en-US"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2FA21F4E-20C9-AB40-8F9D-CF549B9E12EB}" type="slidenum">
              <a:rPr lang="en-US" sz="1200"/>
              <a:pPr/>
              <a:t>56</a:t>
            </a:fld>
            <a:endParaRPr lang="en-US"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B39E73E8-5246-C747-AB1C-82436C13F88A}" type="slidenum">
              <a:rPr lang="en-US" sz="1200"/>
              <a:pPr/>
              <a:t>57</a:t>
            </a:fld>
            <a:endParaRPr lang="en-US" sz="12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1D9FA392-274A-244D-9829-3073057091B5}" type="slidenum">
              <a:rPr lang="en-US" sz="1200"/>
              <a:pPr/>
              <a:t>58</a:t>
            </a:fld>
            <a:endParaRPr lang="en-US" sz="12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2F4B45FC-C87A-1E41-B435-14D40DB81C0C}" type="slidenum">
              <a:rPr lang="en-US" sz="1200"/>
              <a:pPr/>
              <a:t>59</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78852"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744538B9-232C-BC42-AA45-6B679CBCA3FC}" type="slidenum">
              <a:rPr lang="en-US" sz="1200">
                <a:latin typeface="Arial" charset="0"/>
              </a:rPr>
              <a:pPr algn="r" eaLnBrk="1" hangingPunct="1"/>
              <a:t>6</a:t>
            </a:fld>
            <a:endParaRPr lang="en-US" sz="120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54CFC36A-74BF-9D49-A90F-57B6125EFABA}" type="slidenum">
              <a:rPr lang="en-US" sz="1200"/>
              <a:pPr/>
              <a:t>60</a:t>
            </a:fld>
            <a:endParaRPr lang="en-US" sz="12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23E5464A-E372-FD4B-AC76-CEF974487BA6}" type="slidenum">
              <a:rPr lang="en-US" sz="1200"/>
              <a:pPr/>
              <a:t>61</a:t>
            </a:fld>
            <a:endParaRPr lang="en-US" sz="12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7B79F33B-BD3B-D04B-B36E-43473A881014}" type="slidenum">
              <a:rPr lang="en-US" sz="1200"/>
              <a:pPr/>
              <a:t>62</a:t>
            </a:fld>
            <a:endParaRPr lang="en-US" sz="12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388085E4-D994-5445-B6B6-69EBEB78AC30}" type="slidenum">
              <a:rPr lang="en-US" sz="1200"/>
              <a:pPr/>
              <a:t>63</a:t>
            </a:fld>
            <a:endParaRPr lang="en-US" sz="12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1E3046EC-36CE-824F-AE94-D31FFCEC605E}" type="slidenum">
              <a:rPr lang="en-US" sz="1200"/>
              <a:pPr/>
              <a:t>64</a:t>
            </a:fld>
            <a:endParaRPr lang="en-US" sz="120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F789F2C3-D955-A845-AD88-321C05A6B8C7}" type="slidenum">
              <a:rPr lang="en-US" sz="1200"/>
              <a:pPr/>
              <a:t>65</a:t>
            </a:fld>
            <a:endParaRPr lang="en-US" sz="12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77EF92F3-00E2-1D45-899B-452202C43B76}" type="slidenum">
              <a:rPr lang="en-US" sz="1200"/>
              <a:pPr/>
              <a:t>66</a:t>
            </a:fld>
            <a:endParaRPr lang="en-US" sz="12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931354D4-C810-5645-AF44-0071B7D16036}" type="slidenum">
              <a:rPr lang="en-US" sz="1200"/>
              <a:pPr/>
              <a:t>67</a:t>
            </a:fld>
            <a:endParaRPr lang="en-US" sz="12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7B847142-900F-2340-98F9-E803670D96D9}" type="slidenum">
              <a:rPr lang="en-US" sz="1200"/>
              <a:pPr/>
              <a:t>68</a:t>
            </a:fld>
            <a:endParaRPr lang="en-US" sz="12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0BEB5878-281A-224D-B1EA-5C215178E287}" type="slidenum">
              <a:rPr lang="en-US" sz="1200"/>
              <a:pPr/>
              <a:t>69</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79876"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4E9228E9-62C5-9841-A5CC-A0C742837BC4}" type="slidenum">
              <a:rPr lang="en-US" sz="1200">
                <a:latin typeface="Arial" charset="0"/>
              </a:rPr>
              <a:pPr algn="r" eaLnBrk="1" hangingPunct="1"/>
              <a:t>7</a:t>
            </a:fld>
            <a:endParaRPr lang="en-US" sz="1200">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2736079F-8668-A541-85B3-2354229C954D}" type="slidenum">
              <a:rPr lang="en-US" sz="1200"/>
              <a:pPr/>
              <a:t>70</a:t>
            </a:fld>
            <a:endParaRPr lang="en-US" sz="120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B0199BA7-A7DE-7344-96A2-D229AB81916A}" type="slidenum">
              <a:rPr lang="en-US" sz="1200"/>
              <a:pPr/>
              <a:t>71</a:t>
            </a:fld>
            <a:endParaRPr lang="en-US" sz="12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09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8BD04995-54B5-CC46-87ED-A2949315EB0A}" type="slidenum">
              <a:rPr lang="en-US" sz="1200"/>
              <a:pPr/>
              <a:t>72</a:t>
            </a:fld>
            <a:endParaRPr lang="en-US" sz="12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7ADFEB1B-90DF-7644-8D83-E96D4840F050}" type="slidenum">
              <a:rPr lang="en-US" sz="1200"/>
              <a:pPr/>
              <a:t>73</a:t>
            </a:fld>
            <a:endParaRPr lang="en-US" sz="12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3B37E681-7442-E345-8F82-7BA10BAF1FB4}" type="slidenum">
              <a:rPr lang="en-US" sz="1200"/>
              <a:pPr/>
              <a:t>74</a:t>
            </a:fld>
            <a:endParaRPr lang="en-US" sz="120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B13D5A60-9B6C-9F4C-8388-8031F4F9A19B}" type="slidenum">
              <a:rPr lang="en-US" sz="1200"/>
              <a:pPr/>
              <a:t>75</a:t>
            </a:fld>
            <a:endParaRPr lang="en-US" sz="120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3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0341131E-8AB1-2641-9A32-80087CB768E6}" type="slidenum">
              <a:rPr lang="en-US" sz="1200"/>
              <a:pPr/>
              <a:t>76</a:t>
            </a:fld>
            <a:endParaRPr lang="en-US" sz="120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479AD997-FEC0-4349-87AF-2B1F5EACF019}" type="slidenum">
              <a:rPr lang="en-US" sz="1200"/>
              <a:pPr/>
              <a:t>77</a:t>
            </a:fld>
            <a:endParaRPr lang="en-US" sz="120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B67421B2-48FB-DE47-8E0B-94494D9539E0}" type="slidenum">
              <a:rPr lang="en-US" sz="1200"/>
              <a:pPr/>
              <a:t>78</a:t>
            </a:fld>
            <a:endParaRPr lang="en-US" sz="120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29057" indent="-280406">
              <a:defRPr sz="2400">
                <a:solidFill>
                  <a:schemeClr val="tx1"/>
                </a:solidFill>
                <a:latin typeface="Times New Roman" charset="0"/>
                <a:ea typeface="ＭＳ Ｐゴシック" charset="0"/>
              </a:defRPr>
            </a:lvl2pPr>
            <a:lvl3pPr marL="1121626" indent="-224325">
              <a:defRPr sz="2400">
                <a:solidFill>
                  <a:schemeClr val="tx1"/>
                </a:solidFill>
                <a:latin typeface="Times New Roman" charset="0"/>
                <a:ea typeface="ＭＳ Ｐゴシック" charset="0"/>
              </a:defRPr>
            </a:lvl3pPr>
            <a:lvl4pPr marL="1570276" indent="-224325">
              <a:defRPr sz="2400">
                <a:solidFill>
                  <a:schemeClr val="tx1"/>
                </a:solidFill>
                <a:latin typeface="Times New Roman" charset="0"/>
                <a:ea typeface="ＭＳ Ｐゴシック" charset="0"/>
              </a:defRPr>
            </a:lvl4pPr>
            <a:lvl5pPr marL="2018927" indent="-224325">
              <a:defRPr sz="2400">
                <a:solidFill>
                  <a:schemeClr val="tx1"/>
                </a:solidFill>
                <a:latin typeface="Times New Roman" charset="0"/>
                <a:ea typeface="ＭＳ Ｐゴシック" charset="0"/>
              </a:defRPr>
            </a:lvl5pPr>
            <a:lvl6pPr marL="2467577" indent="-224325" eaLnBrk="0" fontAlgn="base" hangingPunct="0">
              <a:spcBef>
                <a:spcPct val="0"/>
              </a:spcBef>
              <a:spcAft>
                <a:spcPct val="0"/>
              </a:spcAft>
              <a:defRPr sz="2400">
                <a:solidFill>
                  <a:schemeClr val="tx1"/>
                </a:solidFill>
                <a:latin typeface="Times New Roman" charset="0"/>
                <a:ea typeface="ＭＳ Ｐゴシック" charset="0"/>
              </a:defRPr>
            </a:lvl6pPr>
            <a:lvl7pPr marL="2916227" indent="-224325" eaLnBrk="0" fontAlgn="base" hangingPunct="0">
              <a:spcBef>
                <a:spcPct val="0"/>
              </a:spcBef>
              <a:spcAft>
                <a:spcPct val="0"/>
              </a:spcAft>
              <a:defRPr sz="2400">
                <a:solidFill>
                  <a:schemeClr val="tx1"/>
                </a:solidFill>
                <a:latin typeface="Times New Roman" charset="0"/>
                <a:ea typeface="ＭＳ Ｐゴシック" charset="0"/>
              </a:defRPr>
            </a:lvl7pPr>
            <a:lvl8pPr marL="3364878" indent="-224325" eaLnBrk="0" fontAlgn="base" hangingPunct="0">
              <a:spcBef>
                <a:spcPct val="0"/>
              </a:spcBef>
              <a:spcAft>
                <a:spcPct val="0"/>
              </a:spcAft>
              <a:defRPr sz="2400">
                <a:solidFill>
                  <a:schemeClr val="tx1"/>
                </a:solidFill>
                <a:latin typeface="Times New Roman" charset="0"/>
                <a:ea typeface="ＭＳ Ｐゴシック" charset="0"/>
              </a:defRPr>
            </a:lvl8pPr>
            <a:lvl9pPr marL="3813528" indent="-224325" eaLnBrk="0" fontAlgn="base" hangingPunct="0">
              <a:spcBef>
                <a:spcPct val="0"/>
              </a:spcBef>
              <a:spcAft>
                <a:spcPct val="0"/>
              </a:spcAft>
              <a:defRPr sz="2400">
                <a:solidFill>
                  <a:schemeClr val="tx1"/>
                </a:solidFill>
                <a:latin typeface="Times New Roman" charset="0"/>
                <a:ea typeface="ＭＳ Ｐゴシック" charset="0"/>
              </a:defRPr>
            </a:lvl9pPr>
          </a:lstStyle>
          <a:p>
            <a:fld id="{D41CD96A-0318-3542-9A23-DF512AFFC30A}" type="slidenum">
              <a:rPr lang="en-US" sz="1200"/>
              <a:pPr/>
              <a:t>79</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82948"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327643B8-3A6E-5D46-84E0-20FC0784D3B7}" type="slidenum">
              <a:rPr lang="en-US" sz="1200">
                <a:latin typeface="Arial" charset="0"/>
              </a:rPr>
              <a:pPr algn="r" eaLnBrk="1" hangingPunct="1"/>
              <a:t>8</a:t>
            </a:fld>
            <a:endParaRPr lang="en-US" sz="1200">
              <a:latin typeface="Arial"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61444"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6A40E1F6-B931-374E-9969-8835B28E34D6}" type="slidenum">
              <a:rPr lang="en-US" sz="1200">
                <a:latin typeface="Arial" charset="0"/>
              </a:rPr>
              <a:pPr algn="r" eaLnBrk="1" hangingPunct="1"/>
              <a:t>80</a:t>
            </a:fld>
            <a:endParaRPr lang="en-US" sz="1200">
              <a:latin typeface="Arial"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62468"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957CA895-4D0E-B247-8746-4BB56BE486EC}" type="slidenum">
              <a:rPr lang="en-US" sz="1200">
                <a:latin typeface="Arial" charset="0"/>
              </a:rPr>
              <a:pPr algn="r" eaLnBrk="1" hangingPunct="1"/>
              <a:t>81</a:t>
            </a:fld>
            <a:endParaRPr lang="en-US" sz="1200">
              <a:latin typeface="Arial"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48132"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948AEAED-C87D-124C-BA16-7929A0DE2868}" type="slidenum">
              <a:rPr lang="en-US" sz="1200">
                <a:latin typeface="Arial" charset="0"/>
              </a:rPr>
              <a:pPr algn="r" eaLnBrk="1" hangingPunct="1"/>
              <a:t>82</a:t>
            </a:fld>
            <a:endParaRPr lang="en-US" sz="1200">
              <a:latin typeface="Arial"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49156"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90CCC97C-CE54-F645-98EA-6892D08296A5}" type="slidenum">
              <a:rPr lang="en-US" sz="1200">
                <a:latin typeface="Arial" charset="0"/>
              </a:rPr>
              <a:pPr algn="r" eaLnBrk="1" hangingPunct="1"/>
              <a:t>83</a:t>
            </a:fld>
            <a:endParaRPr lang="en-US" sz="1200">
              <a:latin typeface="Arial"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51204"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AEB0E754-9742-EA49-B1A1-1D7F6610B38A}" type="slidenum">
              <a:rPr lang="en-US" sz="1200">
                <a:latin typeface="Arial" charset="0"/>
              </a:rPr>
              <a:pPr algn="r" eaLnBrk="1" hangingPunct="1"/>
              <a:t>84</a:t>
            </a:fld>
            <a:endParaRPr lang="en-US" sz="1200">
              <a:latin typeface="Arial"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52228"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C2B5E709-2BCC-944C-8334-7895FA069D9D}" type="slidenum">
              <a:rPr lang="en-US" sz="1200">
                <a:latin typeface="Arial" charset="0"/>
              </a:rPr>
              <a:pPr algn="r" eaLnBrk="1" hangingPunct="1"/>
              <a:t>85</a:t>
            </a:fld>
            <a:endParaRPr lang="en-US" sz="1200">
              <a:latin typeface="Arial"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53252"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C6872744-DAA5-E849-B97B-AC16ACC75EE4}" type="slidenum">
              <a:rPr lang="en-US" sz="1200">
                <a:latin typeface="Arial" charset="0"/>
              </a:rPr>
              <a:pPr algn="r" eaLnBrk="1" hangingPunct="1"/>
              <a:t>86</a:t>
            </a:fld>
            <a:endParaRPr lang="en-US" sz="1200">
              <a:latin typeface="Arial"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54276"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8E303A1C-ED99-2F49-9B0C-6FF6DC306691}" type="slidenum">
              <a:rPr lang="en-US" sz="1200">
                <a:latin typeface="Arial" charset="0"/>
              </a:rPr>
              <a:pPr algn="r" eaLnBrk="1" hangingPunct="1"/>
              <a:t>87</a:t>
            </a:fld>
            <a:endParaRPr lang="en-US" sz="1200">
              <a:latin typeface="Arial"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55300"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59F9A1A6-E775-E84C-A585-63F943E3BA80}" type="slidenum">
              <a:rPr lang="en-US" sz="1200">
                <a:latin typeface="Arial" charset="0"/>
              </a:rPr>
              <a:pPr algn="r" eaLnBrk="1" hangingPunct="1"/>
              <a:t>88</a:t>
            </a:fld>
            <a:endParaRPr lang="en-US" sz="1200">
              <a:latin typeface="Arial"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56324"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94095A19-EC83-9A4D-B87F-95E21A05D463}" type="slidenum">
              <a:rPr lang="en-US" sz="1200">
                <a:latin typeface="Arial" charset="0"/>
              </a:rPr>
              <a:pPr algn="r" eaLnBrk="1" hangingPunct="1"/>
              <a:t>89</a:t>
            </a:fld>
            <a:endParaRPr lang="en-US" sz="120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90116"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632CD91B-8705-5E47-AB92-E8DFD52FA3D8}" type="slidenum">
              <a:rPr lang="en-US" sz="1200">
                <a:latin typeface="Arial" charset="0"/>
              </a:rPr>
              <a:pPr algn="r" eaLnBrk="1" hangingPunct="1"/>
              <a:t>9</a:t>
            </a:fld>
            <a:endParaRPr lang="en-US" sz="1200">
              <a:latin typeface="Arial"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57348"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EDF3FDF3-9409-E340-BC0F-BCA783318F48}" type="slidenum">
              <a:rPr lang="en-US" sz="1200">
                <a:latin typeface="Arial" charset="0"/>
              </a:rPr>
              <a:pPr algn="r" eaLnBrk="1" hangingPunct="1"/>
              <a:t>90</a:t>
            </a:fld>
            <a:endParaRPr lang="en-US" sz="1200">
              <a:latin typeface="Arial"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60420"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78B75CFF-4219-FF45-9BCE-0F91D4622AC5}" type="slidenum">
              <a:rPr lang="en-US" sz="1200">
                <a:latin typeface="Arial" charset="0"/>
              </a:rPr>
              <a:pPr algn="r" eaLnBrk="1" hangingPunct="1"/>
              <a:t>91</a:t>
            </a:fld>
            <a:endParaRPr lang="en-US" sz="1200">
              <a:latin typeface="Arial"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61444"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7313B458-F14E-A64A-9ADA-DAD14C0C01AF}" type="slidenum">
              <a:rPr lang="en-US" sz="1200">
                <a:latin typeface="Arial" charset="0"/>
              </a:rPr>
              <a:pPr algn="r" eaLnBrk="1" hangingPunct="1"/>
              <a:t>92</a:t>
            </a:fld>
            <a:endParaRPr lang="en-US" sz="1200">
              <a:latin typeface="Arial"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63492"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4D9F6910-FDB8-4647-902B-4191B1ADB91B}" type="slidenum">
              <a:rPr lang="en-US" sz="1200">
                <a:latin typeface="Arial" charset="0"/>
              </a:rPr>
              <a:pPr algn="r" eaLnBrk="1" hangingPunct="1"/>
              <a:t>93</a:t>
            </a:fld>
            <a:endParaRPr lang="en-US" sz="1200">
              <a:latin typeface="Arial"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64516"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459370D7-EFA6-2745-8C16-DF6E6B047100}" type="slidenum">
              <a:rPr lang="en-US" sz="1200">
                <a:latin typeface="Arial" charset="0"/>
              </a:rPr>
              <a:pPr algn="r" eaLnBrk="1" hangingPunct="1"/>
              <a:t>94</a:t>
            </a:fld>
            <a:endParaRPr lang="en-US" sz="1200">
              <a:latin typeface="Arial"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65540"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7FA99816-EED0-0541-8A28-2B1EE76CE7CF}" type="slidenum">
              <a:rPr lang="en-US" sz="1200">
                <a:latin typeface="Arial" charset="0"/>
              </a:rPr>
              <a:pPr algn="r" eaLnBrk="1" hangingPunct="1"/>
              <a:t>95</a:t>
            </a:fld>
            <a:endParaRPr lang="en-US" sz="1200">
              <a:latin typeface="Arial"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67588"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BDF54F67-1A81-D44B-80D2-BB3C117384B5}" type="slidenum">
              <a:rPr lang="en-US" sz="1200">
                <a:latin typeface="Arial" charset="0"/>
              </a:rPr>
              <a:pPr algn="r" eaLnBrk="1" hangingPunct="1"/>
              <a:t>96</a:t>
            </a:fld>
            <a:endParaRPr lang="en-US" sz="1200">
              <a:latin typeface="Arial"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68612"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CF2A3568-BB49-3A4A-BD02-D6C2937306E6}" type="slidenum">
              <a:rPr lang="en-US" sz="1200">
                <a:latin typeface="Arial" charset="0"/>
              </a:rPr>
              <a:pPr algn="r" eaLnBrk="1" hangingPunct="1"/>
              <a:t>97</a:t>
            </a:fld>
            <a:endParaRPr lang="en-US" sz="1200">
              <a:latin typeface="Arial"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69636"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05D18F82-59E6-3E46-B652-B03051BCA838}" type="slidenum">
              <a:rPr lang="en-US" sz="1200">
                <a:latin typeface="Arial" charset="0"/>
              </a:rPr>
              <a:pPr algn="r" eaLnBrk="1" hangingPunct="1"/>
              <a:t>98</a:t>
            </a:fld>
            <a:endParaRPr lang="en-US" sz="1200">
              <a:latin typeface="Arial"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r>
              <a:rPr lang="en-US"/>
              <a:t>Understanding Media: Extensions of Man, published in 1964.</a:t>
            </a:r>
          </a:p>
          <a:p>
            <a:endParaRPr lang="en-US">
              <a:solidFill>
                <a:schemeClr val="bg1"/>
              </a:solidFill>
              <a:cs typeface="Arial" charset="0"/>
            </a:endParaRPr>
          </a:p>
          <a:p>
            <a:r>
              <a:rPr lang="en-US">
                <a:solidFill>
                  <a:schemeClr val="bg1"/>
                </a:solidFill>
                <a:cs typeface="Arial" charset="0"/>
              </a:rPr>
              <a:t>The medium you use to send a particular message automatically predisposes audience members to make certain tacit assumptions about the message before they even read it.</a:t>
            </a:r>
          </a:p>
          <a:p>
            <a:endParaRPr lang="en-US">
              <a:solidFill>
                <a:schemeClr val="bg1"/>
              </a:solidFill>
              <a:cs typeface="Arial" charset="0"/>
            </a:endParaRPr>
          </a:p>
          <a:p>
            <a:r>
              <a:rPr lang="en-US">
                <a:solidFill>
                  <a:schemeClr val="bg1"/>
                </a:solidFill>
                <a:cs typeface="Arial" charset="0"/>
              </a:rPr>
              <a:t>Put another way, people unconsciously judge books by their covers. </a:t>
            </a:r>
          </a:p>
          <a:p>
            <a:endParaRPr lang="en-US"/>
          </a:p>
          <a:p>
            <a:r>
              <a:rPr lang="en-US"/>
              <a:t>How does this apply to business communications?</a:t>
            </a:r>
          </a:p>
          <a:p>
            <a:pPr>
              <a:buFontTx/>
              <a:buChar char="•"/>
            </a:pPr>
            <a:r>
              <a:rPr lang="en-US"/>
              <a:t>If you want to announce cutbacks in your company</a:t>
            </a:r>
            <a:r>
              <a:rPr lang="ja-JP" altLang="en-US"/>
              <a:t>’</a:t>
            </a:r>
            <a:r>
              <a:rPr lang="en-US"/>
              <a:t>s health benefits, don</a:t>
            </a:r>
            <a:r>
              <a:rPr lang="ja-JP" altLang="en-US"/>
              <a:t>’</a:t>
            </a:r>
            <a:r>
              <a:rPr lang="en-US"/>
              <a:t>t deliver the message with a glitzy, over-the-top, no-expenses-spared campaign.</a:t>
            </a:r>
          </a:p>
          <a:p>
            <a:pPr>
              <a:buFontTx/>
              <a:buChar char="•"/>
            </a:pPr>
            <a:endParaRPr lang="en-US"/>
          </a:p>
          <a:p>
            <a:pPr>
              <a:buFontTx/>
              <a:buChar char="•"/>
            </a:pPr>
            <a:r>
              <a:rPr lang="en-US"/>
              <a:t>Conversely, if you want to position your company as a leader in innovation, don</a:t>
            </a:r>
            <a:r>
              <a:rPr lang="ja-JP" altLang="en-US"/>
              <a:t>’</a:t>
            </a:r>
            <a:r>
              <a:rPr lang="en-US"/>
              <a:t>t advertise your message on sandwich boards dangling from the necks of ragamuffins traipsing around in front of gas stations.</a:t>
            </a:r>
          </a:p>
        </p:txBody>
      </p:sp>
      <p:sp>
        <p:nvSpPr>
          <p:cNvPr id="70660" name="Slide Number Placeholder 3"/>
          <p:cNvSpPr txBox="1">
            <a:spLocks noGrp="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defTabSz="931863" eaLnBrk="0" hangingPunct="0">
              <a:defRPr>
                <a:solidFill>
                  <a:schemeClr val="tx1"/>
                </a:solidFill>
                <a:latin typeface="Times New Roman" charset="0"/>
                <a:ea typeface="ＭＳ Ｐゴシック" charset="0"/>
              </a:defRPr>
            </a:lvl1pPr>
            <a:lvl2pPr marL="742950" indent="-285750" defTabSz="931863" eaLnBrk="0" hangingPunct="0">
              <a:defRPr>
                <a:solidFill>
                  <a:schemeClr val="tx1"/>
                </a:solidFill>
                <a:latin typeface="Times New Roman" charset="0"/>
                <a:ea typeface="ＭＳ Ｐゴシック" charset="0"/>
              </a:defRPr>
            </a:lvl2pPr>
            <a:lvl3pPr marL="1143000" indent="-228600" defTabSz="931863" eaLnBrk="0" hangingPunct="0">
              <a:defRPr>
                <a:solidFill>
                  <a:schemeClr val="tx1"/>
                </a:solidFill>
                <a:latin typeface="Times New Roman" charset="0"/>
                <a:ea typeface="ＭＳ Ｐゴシック" charset="0"/>
              </a:defRPr>
            </a:lvl3pPr>
            <a:lvl4pPr marL="1600200" indent="-228600" defTabSz="931863" eaLnBrk="0" hangingPunct="0">
              <a:defRPr>
                <a:solidFill>
                  <a:schemeClr val="tx1"/>
                </a:solidFill>
                <a:latin typeface="Times New Roman" charset="0"/>
                <a:ea typeface="ＭＳ Ｐゴシック" charset="0"/>
              </a:defRPr>
            </a:lvl4pPr>
            <a:lvl5pPr marL="2057400" indent="-228600" defTabSz="931863" eaLnBrk="0" hangingPunct="0">
              <a:defRPr>
                <a:solidFill>
                  <a:schemeClr val="tx1"/>
                </a:solidFill>
                <a:latin typeface="Times New Roman" charset="0"/>
                <a:ea typeface="ＭＳ Ｐゴシック" charset="0"/>
              </a:defRPr>
            </a:lvl5pPr>
            <a:lvl6pPr marL="2514600" indent="-228600" defTabSz="931863" eaLnBrk="0" fontAlgn="base" hangingPunct="0">
              <a:spcBef>
                <a:spcPct val="0"/>
              </a:spcBef>
              <a:spcAft>
                <a:spcPct val="0"/>
              </a:spcAft>
              <a:defRPr>
                <a:solidFill>
                  <a:schemeClr val="tx1"/>
                </a:solidFill>
                <a:latin typeface="Times New Roman" charset="0"/>
                <a:ea typeface="ＭＳ Ｐゴシック" charset="0"/>
              </a:defRPr>
            </a:lvl6pPr>
            <a:lvl7pPr marL="2971800" indent="-228600" defTabSz="931863" eaLnBrk="0" fontAlgn="base" hangingPunct="0">
              <a:spcBef>
                <a:spcPct val="0"/>
              </a:spcBef>
              <a:spcAft>
                <a:spcPct val="0"/>
              </a:spcAft>
              <a:defRPr>
                <a:solidFill>
                  <a:schemeClr val="tx1"/>
                </a:solidFill>
                <a:latin typeface="Times New Roman" charset="0"/>
                <a:ea typeface="ＭＳ Ｐゴシック" charset="0"/>
              </a:defRPr>
            </a:lvl7pPr>
            <a:lvl8pPr marL="3429000" indent="-228600" defTabSz="931863" eaLnBrk="0" fontAlgn="base" hangingPunct="0">
              <a:spcBef>
                <a:spcPct val="0"/>
              </a:spcBef>
              <a:spcAft>
                <a:spcPct val="0"/>
              </a:spcAft>
              <a:defRPr>
                <a:solidFill>
                  <a:schemeClr val="tx1"/>
                </a:solidFill>
                <a:latin typeface="Times New Roman" charset="0"/>
                <a:ea typeface="ＭＳ Ｐゴシック" charset="0"/>
              </a:defRPr>
            </a:lvl8pPr>
            <a:lvl9pPr marL="3886200" indent="-228600" defTabSz="931863" eaLnBrk="0" fontAlgn="base" hangingPunct="0">
              <a:spcBef>
                <a:spcPct val="0"/>
              </a:spcBef>
              <a:spcAft>
                <a:spcPct val="0"/>
              </a:spcAft>
              <a:defRPr>
                <a:solidFill>
                  <a:schemeClr val="tx1"/>
                </a:solidFill>
                <a:latin typeface="Times New Roman" charset="0"/>
                <a:ea typeface="ＭＳ Ｐゴシック" charset="0"/>
              </a:defRPr>
            </a:lvl9pPr>
          </a:lstStyle>
          <a:p>
            <a:pPr algn="r" eaLnBrk="1" hangingPunct="1"/>
            <a:fld id="{C6FFB0E7-BFEE-E741-BE27-1E85906C9CC9}" type="slidenum">
              <a:rPr lang="en-US" sz="1200">
                <a:latin typeface="Arial" charset="0"/>
              </a:rPr>
              <a:pPr algn="r" eaLnBrk="1" hangingPunct="1"/>
              <a:t>99</a:t>
            </a:fld>
            <a:endParaRPr lang="en-US" sz="120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8911F2-E2B8-7143-86FA-3B908DE2B960}" type="datetimeFigureOut">
              <a:rPr lang="en-US" smtClean="0"/>
              <a:t>6/27/13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3EA0A-3DA7-B940-97DB-D2821C87EC79}" type="slidenum">
              <a:rPr lang="en-US" smtClean="0"/>
              <a:t>‹#›</a:t>
            </a:fld>
            <a:endParaRPr lang="en-US"/>
          </a:p>
        </p:txBody>
      </p:sp>
    </p:spTree>
    <p:extLst>
      <p:ext uri="{BB962C8B-B14F-4D97-AF65-F5344CB8AC3E}">
        <p14:creationId xmlns:p14="http://schemas.microsoft.com/office/powerpoint/2010/main" val="3333756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8911F2-E2B8-7143-86FA-3B908DE2B960}" type="datetimeFigureOut">
              <a:rPr lang="en-US" smtClean="0"/>
              <a:t>6/27/13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3EA0A-3DA7-B940-97DB-D2821C87EC79}" type="slidenum">
              <a:rPr lang="en-US" smtClean="0"/>
              <a:t>‹#›</a:t>
            </a:fld>
            <a:endParaRPr lang="en-US"/>
          </a:p>
        </p:txBody>
      </p:sp>
    </p:spTree>
    <p:extLst>
      <p:ext uri="{BB962C8B-B14F-4D97-AF65-F5344CB8AC3E}">
        <p14:creationId xmlns:p14="http://schemas.microsoft.com/office/powerpoint/2010/main" val="274961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8911F2-E2B8-7143-86FA-3B908DE2B960}" type="datetimeFigureOut">
              <a:rPr lang="en-US" smtClean="0"/>
              <a:t>6/27/13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3EA0A-3DA7-B940-97DB-D2821C87EC79}" type="slidenum">
              <a:rPr lang="en-US" smtClean="0"/>
              <a:t>‹#›</a:t>
            </a:fld>
            <a:endParaRPr lang="en-US"/>
          </a:p>
        </p:txBody>
      </p:sp>
    </p:spTree>
    <p:extLst>
      <p:ext uri="{BB962C8B-B14F-4D97-AF65-F5344CB8AC3E}">
        <p14:creationId xmlns:p14="http://schemas.microsoft.com/office/powerpoint/2010/main" val="135433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8911F2-E2B8-7143-86FA-3B908DE2B960}" type="datetimeFigureOut">
              <a:rPr lang="en-US" smtClean="0"/>
              <a:t>6/27/13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3EA0A-3DA7-B940-97DB-D2821C87EC79}" type="slidenum">
              <a:rPr lang="en-US" smtClean="0"/>
              <a:t>‹#›</a:t>
            </a:fld>
            <a:endParaRPr lang="en-US"/>
          </a:p>
        </p:txBody>
      </p:sp>
    </p:spTree>
    <p:extLst>
      <p:ext uri="{BB962C8B-B14F-4D97-AF65-F5344CB8AC3E}">
        <p14:creationId xmlns:p14="http://schemas.microsoft.com/office/powerpoint/2010/main" val="246360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8911F2-E2B8-7143-86FA-3B908DE2B960}" type="datetimeFigureOut">
              <a:rPr lang="en-US" smtClean="0"/>
              <a:t>6/27/13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3EA0A-3DA7-B940-97DB-D2821C87EC79}" type="slidenum">
              <a:rPr lang="en-US" smtClean="0"/>
              <a:t>‹#›</a:t>
            </a:fld>
            <a:endParaRPr lang="en-US"/>
          </a:p>
        </p:txBody>
      </p:sp>
    </p:spTree>
    <p:extLst>
      <p:ext uri="{BB962C8B-B14F-4D97-AF65-F5344CB8AC3E}">
        <p14:creationId xmlns:p14="http://schemas.microsoft.com/office/powerpoint/2010/main" val="288961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8911F2-E2B8-7143-86FA-3B908DE2B960}" type="datetimeFigureOut">
              <a:rPr lang="en-US" smtClean="0"/>
              <a:t>6/27/13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3EA0A-3DA7-B940-97DB-D2821C87EC79}" type="slidenum">
              <a:rPr lang="en-US" smtClean="0"/>
              <a:t>‹#›</a:t>
            </a:fld>
            <a:endParaRPr lang="en-US"/>
          </a:p>
        </p:txBody>
      </p:sp>
    </p:spTree>
    <p:extLst>
      <p:ext uri="{BB962C8B-B14F-4D97-AF65-F5344CB8AC3E}">
        <p14:creationId xmlns:p14="http://schemas.microsoft.com/office/powerpoint/2010/main" val="521784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8911F2-E2B8-7143-86FA-3B908DE2B960}" type="datetimeFigureOut">
              <a:rPr lang="en-US" smtClean="0"/>
              <a:t>6/27/13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3EA0A-3DA7-B940-97DB-D2821C87EC79}" type="slidenum">
              <a:rPr lang="en-US" smtClean="0"/>
              <a:t>‹#›</a:t>
            </a:fld>
            <a:endParaRPr lang="en-US"/>
          </a:p>
        </p:txBody>
      </p:sp>
    </p:spTree>
    <p:extLst>
      <p:ext uri="{BB962C8B-B14F-4D97-AF65-F5344CB8AC3E}">
        <p14:creationId xmlns:p14="http://schemas.microsoft.com/office/powerpoint/2010/main" val="333465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8911F2-E2B8-7143-86FA-3B908DE2B960}" type="datetimeFigureOut">
              <a:rPr lang="en-US" smtClean="0"/>
              <a:t>6/27/13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3EA0A-3DA7-B940-97DB-D2821C87EC79}" type="slidenum">
              <a:rPr lang="en-US" smtClean="0"/>
              <a:t>‹#›</a:t>
            </a:fld>
            <a:endParaRPr lang="en-US"/>
          </a:p>
        </p:txBody>
      </p:sp>
    </p:spTree>
    <p:extLst>
      <p:ext uri="{BB962C8B-B14F-4D97-AF65-F5344CB8AC3E}">
        <p14:creationId xmlns:p14="http://schemas.microsoft.com/office/powerpoint/2010/main" val="1486506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911F2-E2B8-7143-86FA-3B908DE2B960}" type="datetimeFigureOut">
              <a:rPr lang="en-US" smtClean="0"/>
              <a:t>6/27/13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3EA0A-3DA7-B940-97DB-D2821C87EC79}" type="slidenum">
              <a:rPr lang="en-US" smtClean="0"/>
              <a:t>‹#›</a:t>
            </a:fld>
            <a:endParaRPr lang="en-US"/>
          </a:p>
        </p:txBody>
      </p:sp>
    </p:spTree>
    <p:extLst>
      <p:ext uri="{BB962C8B-B14F-4D97-AF65-F5344CB8AC3E}">
        <p14:creationId xmlns:p14="http://schemas.microsoft.com/office/powerpoint/2010/main" val="3017723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8911F2-E2B8-7143-86FA-3B908DE2B960}" type="datetimeFigureOut">
              <a:rPr lang="en-US" smtClean="0"/>
              <a:t>6/27/13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3EA0A-3DA7-B940-97DB-D2821C87EC79}" type="slidenum">
              <a:rPr lang="en-US" smtClean="0"/>
              <a:t>‹#›</a:t>
            </a:fld>
            <a:endParaRPr lang="en-US"/>
          </a:p>
        </p:txBody>
      </p:sp>
    </p:spTree>
    <p:extLst>
      <p:ext uri="{BB962C8B-B14F-4D97-AF65-F5344CB8AC3E}">
        <p14:creationId xmlns:p14="http://schemas.microsoft.com/office/powerpoint/2010/main" val="2766697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8911F2-E2B8-7143-86FA-3B908DE2B960}" type="datetimeFigureOut">
              <a:rPr lang="en-US" smtClean="0"/>
              <a:t>6/27/13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3EA0A-3DA7-B940-97DB-D2821C87EC79}" type="slidenum">
              <a:rPr lang="en-US" smtClean="0"/>
              <a:t>‹#›</a:t>
            </a:fld>
            <a:endParaRPr lang="en-US"/>
          </a:p>
        </p:txBody>
      </p:sp>
    </p:spTree>
    <p:extLst>
      <p:ext uri="{BB962C8B-B14F-4D97-AF65-F5344CB8AC3E}">
        <p14:creationId xmlns:p14="http://schemas.microsoft.com/office/powerpoint/2010/main" val="35175802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911F2-E2B8-7143-86FA-3B908DE2B960}" type="datetimeFigureOut">
              <a:rPr lang="en-US" smtClean="0"/>
              <a:t>6/27/13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3EA0A-3DA7-B940-97DB-D2821C87EC79}" type="slidenum">
              <a:rPr lang="en-US" smtClean="0"/>
              <a:t>‹#›</a:t>
            </a:fld>
            <a:endParaRPr lang="en-US"/>
          </a:p>
        </p:txBody>
      </p:sp>
    </p:spTree>
    <p:extLst>
      <p:ext uri="{BB962C8B-B14F-4D97-AF65-F5344CB8AC3E}">
        <p14:creationId xmlns:p14="http://schemas.microsoft.com/office/powerpoint/2010/main" val="2988088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png"/><Relationship Id="rId5" Type="http://schemas.openxmlformats.org/officeDocument/2006/relationships/oleObject" Target="../embeddings/oleObject9.bin"/><Relationship Id="rId6" Type="http://schemas.openxmlformats.org/officeDocument/2006/relationships/image" Target="../media/image14.wmf"/><Relationship Id="rId7" Type="http://schemas.openxmlformats.org/officeDocument/2006/relationships/oleObject" Target="../embeddings/oleObject10.bin"/><Relationship Id="rId8" Type="http://schemas.openxmlformats.org/officeDocument/2006/relationships/image" Target="../media/image15.wmf"/><Relationship Id="rId9" Type="http://schemas.openxmlformats.org/officeDocument/2006/relationships/oleObject" Target="../embeddings/Microsoft_Equation5.bin"/><Relationship Id="rId10" Type="http://schemas.openxmlformats.org/officeDocument/2006/relationships/image" Target="../media/image16.w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0.xml"/><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4" Type="http://schemas.openxmlformats.org/officeDocument/2006/relationships/oleObject" Target="../embeddings/Microsoft_Word_97_-_2004_Document53.doc"/><Relationship Id="rId5" Type="http://schemas.openxmlformats.org/officeDocument/2006/relationships/image" Target="../media/image136.emf"/><Relationship Id="rId1" Type="http://schemas.openxmlformats.org/officeDocument/2006/relationships/vmlDrawing" Target="../drawings/vmlDrawing57.vml"/><Relationship Id="rId2"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png"/><Relationship Id="rId5" Type="http://schemas.openxmlformats.org/officeDocument/2006/relationships/oleObject" Target="../embeddings/oleObject11.bin"/><Relationship Id="rId6" Type="http://schemas.openxmlformats.org/officeDocument/2006/relationships/image" Target="../media/image17.wmf"/><Relationship Id="rId7" Type="http://schemas.openxmlformats.org/officeDocument/2006/relationships/oleObject" Target="../embeddings/Microsoft_Equation6.bin"/><Relationship Id="rId8" Type="http://schemas.openxmlformats.org/officeDocument/2006/relationships/image" Target="../media/image18.wmf"/><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4" Type="http://schemas.openxmlformats.org/officeDocument/2006/relationships/oleObject" Target="../embeddings/Microsoft_Word_97_-_2004_Document54.doc"/><Relationship Id="rId5" Type="http://schemas.openxmlformats.org/officeDocument/2006/relationships/image" Target="../media/image137.emf"/><Relationship Id="rId1" Type="http://schemas.openxmlformats.org/officeDocument/2006/relationships/vmlDrawing" Target="../drawings/vmlDrawing58.vml"/><Relationship Id="rId2"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3.xml"/><Relationship Id="rId4" Type="http://schemas.openxmlformats.org/officeDocument/2006/relationships/oleObject" Target="../embeddings/oleObject83.bin"/><Relationship Id="rId5" Type="http://schemas.openxmlformats.org/officeDocument/2006/relationships/image" Target="../media/image138.wmf"/><Relationship Id="rId6" Type="http://schemas.openxmlformats.org/officeDocument/2006/relationships/oleObject" Target="../embeddings/Microsoft_Equation55.bin"/><Relationship Id="rId7" Type="http://schemas.openxmlformats.org/officeDocument/2006/relationships/image" Target="../media/image139.wmf"/><Relationship Id="rId1" Type="http://schemas.openxmlformats.org/officeDocument/2006/relationships/vmlDrawing" Target="../drawings/vmlDrawing59.vml"/><Relationship Id="rId2"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6.xml"/><Relationship Id="rId4" Type="http://schemas.openxmlformats.org/officeDocument/2006/relationships/oleObject" Target="../embeddings/Microsoft_Equation56.bin"/><Relationship Id="rId5" Type="http://schemas.openxmlformats.org/officeDocument/2006/relationships/image" Target="../media/image140.wmf"/><Relationship Id="rId1" Type="http://schemas.openxmlformats.org/officeDocument/2006/relationships/vmlDrawing" Target="../drawings/vmlDrawing60.vml"/><Relationship Id="rId2"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png"/><Relationship Id="rId5" Type="http://schemas.openxmlformats.org/officeDocument/2006/relationships/oleObject" Target="../embeddings/Microsoft_Equation7.bin"/><Relationship Id="rId6" Type="http://schemas.openxmlformats.org/officeDocument/2006/relationships/image" Target="../media/image19.w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34.xml"/><Relationship Id="rId4" Type="http://schemas.openxmlformats.org/officeDocument/2006/relationships/oleObject" Target="../embeddings/oleObject84.bin"/><Relationship Id="rId5" Type="http://schemas.openxmlformats.org/officeDocument/2006/relationships/image" Target="../media/image141.wmf"/><Relationship Id="rId6" Type="http://schemas.openxmlformats.org/officeDocument/2006/relationships/oleObject" Target="../embeddings/Microsoft_Equation57.bin"/><Relationship Id="rId7" Type="http://schemas.openxmlformats.org/officeDocument/2006/relationships/image" Target="../media/image142.wmf"/><Relationship Id="rId1" Type="http://schemas.openxmlformats.org/officeDocument/2006/relationships/vmlDrawing" Target="../drawings/vmlDrawing61.vml"/><Relationship Id="rId2"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1" Type="http://schemas.openxmlformats.org/officeDocument/2006/relationships/oleObject" Target="../embeddings/oleObject15.bin"/><Relationship Id="rId12" Type="http://schemas.openxmlformats.org/officeDocument/2006/relationships/image" Target="../media/image23.wmf"/><Relationship Id="rId13" Type="http://schemas.openxmlformats.org/officeDocument/2006/relationships/oleObject" Target="../embeddings/oleObject16.bin"/><Relationship Id="rId14" Type="http://schemas.openxmlformats.org/officeDocument/2006/relationships/image" Target="../media/image24.wmf"/><Relationship Id="rId15" Type="http://schemas.openxmlformats.org/officeDocument/2006/relationships/oleObject" Target="../embeddings/Microsoft_Equation8.bin"/><Relationship Id="rId16" Type="http://schemas.openxmlformats.org/officeDocument/2006/relationships/image" Target="../media/image25.wmf"/><Relationship Id="rId1" Type="http://schemas.openxmlformats.org/officeDocument/2006/relationships/vmlDrawing" Target="../drawings/vmlDrawing8.v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image" Target="../media/image1.png"/><Relationship Id="rId5" Type="http://schemas.openxmlformats.org/officeDocument/2006/relationships/oleObject" Target="../embeddings/oleObject12.bin"/><Relationship Id="rId6" Type="http://schemas.openxmlformats.org/officeDocument/2006/relationships/image" Target="../media/image20.wmf"/><Relationship Id="rId7" Type="http://schemas.openxmlformats.org/officeDocument/2006/relationships/oleObject" Target="../embeddings/oleObject13.bin"/><Relationship Id="rId8" Type="http://schemas.openxmlformats.org/officeDocument/2006/relationships/image" Target="../media/image21.wmf"/><Relationship Id="rId9" Type="http://schemas.openxmlformats.org/officeDocument/2006/relationships/oleObject" Target="../embeddings/oleObject14.bin"/><Relationship Id="rId10" Type="http://schemas.openxmlformats.org/officeDocument/2006/relationships/image" Target="../media/image22.wmf"/></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45.xml"/><Relationship Id="rId4" Type="http://schemas.openxmlformats.org/officeDocument/2006/relationships/oleObject" Target="../embeddings/oleObject85.bin"/><Relationship Id="rId5" Type="http://schemas.openxmlformats.org/officeDocument/2006/relationships/image" Target="../media/image143.wmf"/><Relationship Id="rId6" Type="http://schemas.openxmlformats.org/officeDocument/2006/relationships/oleObject" Target="../embeddings/Microsoft_Equation58.bin"/><Relationship Id="rId7" Type="http://schemas.openxmlformats.org/officeDocument/2006/relationships/image" Target="../media/image144.wmf"/><Relationship Id="rId1" Type="http://schemas.openxmlformats.org/officeDocument/2006/relationships/vmlDrawing" Target="../drawings/vmlDrawing62.vml"/><Relationship Id="rId2"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46.xml"/><Relationship Id="rId4" Type="http://schemas.openxmlformats.org/officeDocument/2006/relationships/oleObject" Target="../embeddings/Microsoft_Word_97_-_2004_Document59.doc"/><Relationship Id="rId5" Type="http://schemas.openxmlformats.org/officeDocument/2006/relationships/image" Target="../media/image145.wmf"/><Relationship Id="rId1" Type="http://schemas.openxmlformats.org/officeDocument/2006/relationships/vmlDrawing" Target="../drawings/vmlDrawing63.vml"/><Relationship Id="rId2"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47.xml"/><Relationship Id="rId4" Type="http://schemas.openxmlformats.org/officeDocument/2006/relationships/oleObject" Target="../embeddings/oleObject86.bin"/><Relationship Id="rId5" Type="http://schemas.openxmlformats.org/officeDocument/2006/relationships/image" Target="../media/image145.wmf"/><Relationship Id="rId6" Type="http://schemas.openxmlformats.org/officeDocument/2006/relationships/oleObject" Target="../embeddings/Microsoft_Word_97_-_2004_Document60.doc"/><Relationship Id="rId7" Type="http://schemas.openxmlformats.org/officeDocument/2006/relationships/image" Target="../media/image146.wmf"/><Relationship Id="rId1" Type="http://schemas.openxmlformats.org/officeDocument/2006/relationships/vmlDrawing" Target="../drawings/vmlDrawing64.vml"/><Relationship Id="rId2"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52.xml"/><Relationship Id="rId4" Type="http://schemas.openxmlformats.org/officeDocument/2006/relationships/oleObject" Target="../embeddings/Microsoft_Word_97_-_2004_Document61.doc"/><Relationship Id="rId5" Type="http://schemas.openxmlformats.org/officeDocument/2006/relationships/image" Target="../media/image147.emf"/><Relationship Id="rId1" Type="http://schemas.openxmlformats.org/officeDocument/2006/relationships/vmlDrawing" Target="../drawings/vmlDrawing65.vml"/><Relationship Id="rId2"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55.xml"/><Relationship Id="rId4" Type="http://schemas.openxmlformats.org/officeDocument/2006/relationships/oleObject" Target="../embeddings/Microsoft_Equation62.bin"/><Relationship Id="rId5" Type="http://schemas.openxmlformats.org/officeDocument/2006/relationships/image" Target="../media/image148.wmf"/><Relationship Id="rId1" Type="http://schemas.openxmlformats.org/officeDocument/2006/relationships/vmlDrawing" Target="../drawings/vmlDrawing66.vml"/><Relationship Id="rId2"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7.xml"/><Relationship Id="rId3" Type="http://schemas.openxmlformats.org/officeDocument/2006/relationships/slide" Target="slide2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9.xml"/><Relationship Id="rId3" Type="http://schemas.openxmlformats.org/officeDocument/2006/relationships/slide" Target="slide20.xml"/></Relationships>
</file>

<file path=ppt/slides/_rels/slide16.xml.rels><?xml version="1.0" encoding="UTF-8" standalone="yes"?>
<Relationships xmlns="http://schemas.openxmlformats.org/package/2006/relationships"><Relationship Id="rId11" Type="http://schemas.openxmlformats.org/officeDocument/2006/relationships/oleObject" Target="../embeddings/oleObject20.bin"/><Relationship Id="rId12" Type="http://schemas.openxmlformats.org/officeDocument/2006/relationships/image" Target="../media/image29.wmf"/><Relationship Id="rId13" Type="http://schemas.openxmlformats.org/officeDocument/2006/relationships/oleObject" Target="../embeddings/oleObject21.bin"/><Relationship Id="rId14" Type="http://schemas.openxmlformats.org/officeDocument/2006/relationships/image" Target="../media/image30.wmf"/><Relationship Id="rId15" Type="http://schemas.openxmlformats.org/officeDocument/2006/relationships/oleObject" Target="../embeddings/Microsoft_Equation9.bin"/><Relationship Id="rId16" Type="http://schemas.openxmlformats.org/officeDocument/2006/relationships/image" Target="../media/image31.wmf"/><Relationship Id="rId1" Type="http://schemas.openxmlformats.org/officeDocument/2006/relationships/vmlDrawing" Target="../drawings/vmlDrawing9.v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image" Target="../media/image1.png"/><Relationship Id="rId5" Type="http://schemas.openxmlformats.org/officeDocument/2006/relationships/oleObject" Target="../embeddings/oleObject17.bin"/><Relationship Id="rId6" Type="http://schemas.openxmlformats.org/officeDocument/2006/relationships/image" Target="../media/image26.wmf"/><Relationship Id="rId7" Type="http://schemas.openxmlformats.org/officeDocument/2006/relationships/oleObject" Target="../embeddings/oleObject18.bin"/><Relationship Id="rId8" Type="http://schemas.openxmlformats.org/officeDocument/2006/relationships/image" Target="../media/image27.wmf"/><Relationship Id="rId9" Type="http://schemas.openxmlformats.org/officeDocument/2006/relationships/oleObject" Target="../embeddings/oleObject19.bin"/><Relationship Id="rId10" Type="http://schemas.openxmlformats.org/officeDocument/2006/relationships/image" Target="../media/image28.wm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0.xml"/><Relationship Id="rId3" Type="http://schemas.openxmlformats.org/officeDocument/2006/relationships/slide" Target="slide2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1.xml"/><Relationship Id="rId3" Type="http://schemas.openxmlformats.org/officeDocument/2006/relationships/slide" Target="slide20.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2.xml"/><Relationship Id="rId3" Type="http://schemas.openxmlformats.org/officeDocument/2006/relationships/slide" Target="slide20.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3.xml"/><Relationship Id="rId3" Type="http://schemas.openxmlformats.org/officeDocument/2006/relationships/slide" Target="slide20.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4.xml"/><Relationship Id="rId3" Type="http://schemas.openxmlformats.org/officeDocument/2006/relationships/slide" Target="slide20.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5.xml"/><Relationship Id="rId3" Type="http://schemas.openxmlformats.org/officeDocument/2006/relationships/slide" Target="slide2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6.xml"/><Relationship Id="rId3" Type="http://schemas.openxmlformats.org/officeDocument/2006/relationships/slide" Target="slide20.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7.xml"/><Relationship Id="rId3" Type="http://schemas.openxmlformats.org/officeDocument/2006/relationships/slide" Target="slide20.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8.xml"/><Relationship Id="rId3" Type="http://schemas.openxmlformats.org/officeDocument/2006/relationships/slide" Target="slide20.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9.xml"/><Relationship Id="rId3" Type="http://schemas.openxmlformats.org/officeDocument/2006/relationships/slide" Target="slide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0.xml"/><Relationship Id="rId3" Type="http://schemas.openxmlformats.org/officeDocument/2006/relationships/slide" Target="slide2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1.xml"/><Relationship Id="rId3" Type="http://schemas.openxmlformats.org/officeDocument/2006/relationships/slide" Target="slide20.xml"/></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172.xml"/><Relationship Id="rId4" Type="http://schemas.openxmlformats.org/officeDocument/2006/relationships/oleObject" Target="../embeddings/Microsoft_Equation63.bin"/><Relationship Id="rId5" Type="http://schemas.openxmlformats.org/officeDocument/2006/relationships/image" Target="../media/image149.wmf"/><Relationship Id="rId1" Type="http://schemas.openxmlformats.org/officeDocument/2006/relationships/vmlDrawing" Target="../drawings/vmlDrawing67.vml"/><Relationship Id="rId2"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173.xml"/><Relationship Id="rId4" Type="http://schemas.openxmlformats.org/officeDocument/2006/relationships/oleObject" Target="../embeddings/Microsoft_Equation64.bin"/><Relationship Id="rId5" Type="http://schemas.openxmlformats.org/officeDocument/2006/relationships/image" Target="../media/image150.wmf"/><Relationship Id="rId1" Type="http://schemas.openxmlformats.org/officeDocument/2006/relationships/vmlDrawing" Target="../drawings/vmlDrawing68.vml"/><Relationship Id="rId2"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notesSlide" Target="../notesSlides/notesSlide174.xml"/><Relationship Id="rId4" Type="http://schemas.openxmlformats.org/officeDocument/2006/relationships/oleObject" Target="../embeddings/Microsoft_Equation65.bin"/><Relationship Id="rId5" Type="http://schemas.openxmlformats.org/officeDocument/2006/relationships/image" Target="../media/image151.wmf"/><Relationship Id="rId1" Type="http://schemas.openxmlformats.org/officeDocument/2006/relationships/vmlDrawing" Target="../drawings/vmlDrawing69.vml"/><Relationship Id="rId2"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notesSlide" Target="../notesSlides/notesSlide175.xml"/><Relationship Id="rId4" Type="http://schemas.openxmlformats.org/officeDocument/2006/relationships/oleObject" Target="../embeddings/oleObject87.bin"/><Relationship Id="rId5" Type="http://schemas.openxmlformats.org/officeDocument/2006/relationships/image" Target="../media/image152.wmf"/><Relationship Id="rId6" Type="http://schemas.openxmlformats.org/officeDocument/2006/relationships/oleObject" Target="../embeddings/oleObject88.bin"/><Relationship Id="rId7" Type="http://schemas.openxmlformats.org/officeDocument/2006/relationships/image" Target="../media/image150.wmf"/><Relationship Id="rId8" Type="http://schemas.openxmlformats.org/officeDocument/2006/relationships/oleObject" Target="../embeddings/Microsoft_Equation66.bin"/><Relationship Id="rId9" Type="http://schemas.openxmlformats.org/officeDocument/2006/relationships/image" Target="../media/image153.wmf"/><Relationship Id="rId1" Type="http://schemas.openxmlformats.org/officeDocument/2006/relationships/vmlDrawing" Target="../drawings/vmlDrawing70.vml"/><Relationship Id="rId2"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184.xml"/><Relationship Id="rId4" Type="http://schemas.openxmlformats.org/officeDocument/2006/relationships/oleObject" Target="../embeddings/Microsoft_Equation67.bin"/><Relationship Id="rId5" Type="http://schemas.openxmlformats.org/officeDocument/2006/relationships/image" Target="../media/image154.wmf"/><Relationship Id="rId1" Type="http://schemas.openxmlformats.org/officeDocument/2006/relationships/vmlDrawing" Target="../drawings/vmlDrawing71.vml"/><Relationship Id="rId2"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185.xml"/><Relationship Id="rId4" Type="http://schemas.openxmlformats.org/officeDocument/2006/relationships/oleObject" Target="../embeddings/oleObject89.bin"/><Relationship Id="rId5" Type="http://schemas.openxmlformats.org/officeDocument/2006/relationships/image" Target="../media/image155.wmf"/><Relationship Id="rId6" Type="http://schemas.openxmlformats.org/officeDocument/2006/relationships/oleObject" Target="../embeddings/Microsoft_Equation68.bin"/><Relationship Id="rId7" Type="http://schemas.openxmlformats.org/officeDocument/2006/relationships/image" Target="../media/image156.wmf"/><Relationship Id="rId1" Type="http://schemas.openxmlformats.org/officeDocument/2006/relationships/vmlDrawing" Target="../drawings/vmlDrawing72.vml"/><Relationship Id="rId2"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186.xml"/><Relationship Id="rId4" Type="http://schemas.openxmlformats.org/officeDocument/2006/relationships/oleObject" Target="../embeddings/Microsoft_Equation69.bin"/><Relationship Id="rId5" Type="http://schemas.openxmlformats.org/officeDocument/2006/relationships/image" Target="../media/image157.wmf"/><Relationship Id="rId1" Type="http://schemas.openxmlformats.org/officeDocument/2006/relationships/vmlDrawing" Target="../drawings/vmlDrawing73.vml"/><Relationship Id="rId2"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notesSlide" Target="../notesSlides/notesSlide187.xml"/><Relationship Id="rId4" Type="http://schemas.openxmlformats.org/officeDocument/2006/relationships/oleObject" Target="../embeddings/oleObject90.bin"/><Relationship Id="rId5" Type="http://schemas.openxmlformats.org/officeDocument/2006/relationships/image" Target="../media/image158.wmf"/><Relationship Id="rId6" Type="http://schemas.openxmlformats.org/officeDocument/2006/relationships/oleObject" Target="../embeddings/oleObject91.bin"/><Relationship Id="rId7" Type="http://schemas.openxmlformats.org/officeDocument/2006/relationships/image" Target="../media/image159.wmf"/><Relationship Id="rId8" Type="http://schemas.openxmlformats.org/officeDocument/2006/relationships/oleObject" Target="../embeddings/Microsoft_Equation70.bin"/><Relationship Id="rId9" Type="http://schemas.openxmlformats.org/officeDocument/2006/relationships/image" Target="../media/image160.wmf"/><Relationship Id="rId1" Type="http://schemas.openxmlformats.org/officeDocument/2006/relationships/vmlDrawing" Target="../drawings/vmlDrawing74.vml"/><Relationship Id="rId2"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3" Type="http://schemas.openxmlformats.org/officeDocument/2006/relationships/notesSlide" Target="../notesSlides/notesSlide192.xml"/><Relationship Id="rId4" Type="http://schemas.openxmlformats.org/officeDocument/2006/relationships/oleObject" Target="../embeddings/Microsoft_Equation71.bin"/><Relationship Id="rId5" Type="http://schemas.openxmlformats.org/officeDocument/2006/relationships/image" Target="../media/image161.wmf"/><Relationship Id="rId1" Type="http://schemas.openxmlformats.org/officeDocument/2006/relationships/vmlDrawing" Target="../drawings/vmlDrawing75.vml"/><Relationship Id="rId2"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3" Type="http://schemas.openxmlformats.org/officeDocument/2006/relationships/notesSlide" Target="../notesSlides/notesSlide196.xml"/><Relationship Id="rId4" Type="http://schemas.openxmlformats.org/officeDocument/2006/relationships/oleObject" Target="../embeddings/Microsoft_Equation72.bin"/><Relationship Id="rId5" Type="http://schemas.openxmlformats.org/officeDocument/2006/relationships/image" Target="../media/image162.wmf"/><Relationship Id="rId1" Type="http://schemas.openxmlformats.org/officeDocument/2006/relationships/vmlDrawing" Target="../drawings/vmlDrawing76.vml"/><Relationship Id="rId2"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notesSlide" Target="../notesSlides/notesSlide197.xml"/><Relationship Id="rId4" Type="http://schemas.openxmlformats.org/officeDocument/2006/relationships/oleObject" Target="../embeddings/Microsoft_Equation73.bin"/><Relationship Id="rId5" Type="http://schemas.openxmlformats.org/officeDocument/2006/relationships/image" Target="../media/image163.wmf"/><Relationship Id="rId1" Type="http://schemas.openxmlformats.org/officeDocument/2006/relationships/vmlDrawing" Target="../drawings/vmlDrawing77.vml"/><Relationship Id="rId2"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1.png"/><Relationship Id="rId5" Type="http://schemas.openxmlformats.org/officeDocument/2006/relationships/oleObject" Target="../embeddings/oleObject22.bin"/><Relationship Id="rId6" Type="http://schemas.openxmlformats.org/officeDocument/2006/relationships/image" Target="../media/image32.wmf"/><Relationship Id="rId7" Type="http://schemas.openxmlformats.org/officeDocument/2006/relationships/oleObject" Target="../embeddings/oleObject23.bin"/><Relationship Id="rId8" Type="http://schemas.openxmlformats.org/officeDocument/2006/relationships/image" Target="../media/image33.wmf"/><Relationship Id="rId9" Type="http://schemas.openxmlformats.org/officeDocument/2006/relationships/oleObject" Target="../embeddings/Microsoft_Equation10.bin"/><Relationship Id="rId10" Type="http://schemas.openxmlformats.org/officeDocument/2006/relationships/image" Target="../media/image34.wmf"/><Relationship Id="rId1" Type="http://schemas.openxmlformats.org/officeDocument/2006/relationships/vmlDrawing" Target="../drawings/vmlDrawing10.vml"/><Relationship Id="rId2"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200.xml"/><Relationship Id="rId4" Type="http://schemas.openxmlformats.org/officeDocument/2006/relationships/oleObject" Target="../embeddings/oleObject92.bin"/><Relationship Id="rId5" Type="http://schemas.openxmlformats.org/officeDocument/2006/relationships/image" Target="../media/image164.wmf"/><Relationship Id="rId6" Type="http://schemas.openxmlformats.org/officeDocument/2006/relationships/oleObject" Target="../embeddings/Microsoft_Equation74.bin"/><Relationship Id="rId7" Type="http://schemas.openxmlformats.org/officeDocument/2006/relationships/image" Target="../media/image165.wmf"/><Relationship Id="rId1" Type="http://schemas.openxmlformats.org/officeDocument/2006/relationships/vmlDrawing" Target="../drawings/vmlDrawing78.vml"/><Relationship Id="rId2"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1" Type="http://schemas.openxmlformats.org/officeDocument/2006/relationships/image" Target="../media/image169.wmf"/><Relationship Id="rId12" Type="http://schemas.openxmlformats.org/officeDocument/2006/relationships/oleObject" Target="../embeddings/oleObject97.bin"/><Relationship Id="rId13" Type="http://schemas.openxmlformats.org/officeDocument/2006/relationships/image" Target="../media/image170.wmf"/><Relationship Id="rId14" Type="http://schemas.openxmlformats.org/officeDocument/2006/relationships/oleObject" Target="../embeddings/oleObject98.bin"/><Relationship Id="rId15" Type="http://schemas.openxmlformats.org/officeDocument/2006/relationships/image" Target="../media/image171.wmf"/><Relationship Id="rId16" Type="http://schemas.openxmlformats.org/officeDocument/2006/relationships/oleObject" Target="../embeddings/oleObject99.bin"/><Relationship Id="rId17" Type="http://schemas.openxmlformats.org/officeDocument/2006/relationships/image" Target="../media/image172.wmf"/><Relationship Id="rId18" Type="http://schemas.openxmlformats.org/officeDocument/2006/relationships/oleObject" Target="../embeddings/Microsoft_Equation75.bin"/><Relationship Id="rId19" Type="http://schemas.openxmlformats.org/officeDocument/2006/relationships/image" Target="../media/image173.wmf"/><Relationship Id="rId1" Type="http://schemas.openxmlformats.org/officeDocument/2006/relationships/vmlDrawing" Target="../drawings/vmlDrawing79.vml"/><Relationship Id="rId2" Type="http://schemas.openxmlformats.org/officeDocument/2006/relationships/slideLayout" Target="../slideLayouts/slideLayout2.xml"/><Relationship Id="rId3" Type="http://schemas.openxmlformats.org/officeDocument/2006/relationships/notesSlide" Target="../notesSlides/notesSlide201.xml"/><Relationship Id="rId4" Type="http://schemas.openxmlformats.org/officeDocument/2006/relationships/oleObject" Target="../embeddings/oleObject93.bin"/><Relationship Id="rId5" Type="http://schemas.openxmlformats.org/officeDocument/2006/relationships/image" Target="../media/image166.wmf"/><Relationship Id="rId6" Type="http://schemas.openxmlformats.org/officeDocument/2006/relationships/oleObject" Target="../embeddings/oleObject94.bin"/><Relationship Id="rId7" Type="http://schemas.openxmlformats.org/officeDocument/2006/relationships/image" Target="../media/image167.wmf"/><Relationship Id="rId8" Type="http://schemas.openxmlformats.org/officeDocument/2006/relationships/oleObject" Target="../embeddings/oleObject95.bin"/><Relationship Id="rId9" Type="http://schemas.openxmlformats.org/officeDocument/2006/relationships/image" Target="../media/image168.wmf"/><Relationship Id="rId10" Type="http://schemas.openxmlformats.org/officeDocument/2006/relationships/oleObject" Target="../embeddings/oleObject96.bin"/></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203.xml"/><Relationship Id="rId4" Type="http://schemas.openxmlformats.org/officeDocument/2006/relationships/oleObject" Target="../embeddings/oleObject100.bin"/><Relationship Id="rId5" Type="http://schemas.openxmlformats.org/officeDocument/2006/relationships/image" Target="../media/image166.wmf"/><Relationship Id="rId6" Type="http://schemas.openxmlformats.org/officeDocument/2006/relationships/oleObject" Target="../embeddings/Microsoft_Equation76.bin"/><Relationship Id="rId7" Type="http://schemas.openxmlformats.org/officeDocument/2006/relationships/image" Target="../media/image174.wmf"/><Relationship Id="rId1" Type="http://schemas.openxmlformats.org/officeDocument/2006/relationships/vmlDrawing" Target="../drawings/vmlDrawing80.vml"/><Relationship Id="rId2"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205.xml"/><Relationship Id="rId4" Type="http://schemas.openxmlformats.org/officeDocument/2006/relationships/oleObject" Target="../embeddings/Microsoft_Word_97_-_2004_Document77.doc"/><Relationship Id="rId5" Type="http://schemas.openxmlformats.org/officeDocument/2006/relationships/image" Target="../media/image175.emf"/><Relationship Id="rId1" Type="http://schemas.openxmlformats.org/officeDocument/2006/relationships/vmlDrawing" Target="../drawings/vmlDrawing81.vml"/><Relationship Id="rId2"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206.xml"/><Relationship Id="rId4" Type="http://schemas.openxmlformats.org/officeDocument/2006/relationships/oleObject" Target="../embeddings/Microsoft_Word_97_-_2004_Document78.doc"/><Relationship Id="rId5" Type="http://schemas.openxmlformats.org/officeDocument/2006/relationships/image" Target="../media/image176.emf"/><Relationship Id="rId1" Type="http://schemas.openxmlformats.org/officeDocument/2006/relationships/vmlDrawing" Target="../drawings/vmlDrawing82.vml"/><Relationship Id="rId2"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207.xml"/><Relationship Id="rId4" Type="http://schemas.openxmlformats.org/officeDocument/2006/relationships/oleObject" Target="../embeddings/Microsoft_Word_97_-_2004_Document79.doc"/><Relationship Id="rId5" Type="http://schemas.openxmlformats.org/officeDocument/2006/relationships/image" Target="../media/image177.emf"/><Relationship Id="rId1" Type="http://schemas.openxmlformats.org/officeDocument/2006/relationships/vmlDrawing" Target="../drawings/vmlDrawing83.vml"/><Relationship Id="rId2"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notesSlide" Target="../notesSlides/notesSlide208.xml"/><Relationship Id="rId4" Type="http://schemas.openxmlformats.org/officeDocument/2006/relationships/oleObject" Target="../embeddings/Microsoft_Word_97_-_2004_Document80.doc"/><Relationship Id="rId5" Type="http://schemas.openxmlformats.org/officeDocument/2006/relationships/image" Target="../media/image178.emf"/><Relationship Id="rId1" Type="http://schemas.openxmlformats.org/officeDocument/2006/relationships/vmlDrawing" Target="../drawings/vmlDrawing84.vml"/><Relationship Id="rId2"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1" Type="http://schemas.openxmlformats.org/officeDocument/2006/relationships/oleObject" Target="../embeddings/Microsoft_Equation11.bin"/><Relationship Id="rId12" Type="http://schemas.openxmlformats.org/officeDocument/2006/relationships/image" Target="../media/image38.wmf"/><Relationship Id="rId1" Type="http://schemas.openxmlformats.org/officeDocument/2006/relationships/vmlDrawing" Target="../drawings/vmlDrawing11.v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image" Target="../media/image1.png"/><Relationship Id="rId5" Type="http://schemas.openxmlformats.org/officeDocument/2006/relationships/oleObject" Target="../embeddings/oleObject24.bin"/><Relationship Id="rId6" Type="http://schemas.openxmlformats.org/officeDocument/2006/relationships/image" Target="../media/image35.wmf"/><Relationship Id="rId7" Type="http://schemas.openxmlformats.org/officeDocument/2006/relationships/oleObject" Target="../embeddings/oleObject25.bin"/><Relationship Id="rId8" Type="http://schemas.openxmlformats.org/officeDocument/2006/relationships/image" Target="../media/image36.wmf"/><Relationship Id="rId9" Type="http://schemas.openxmlformats.org/officeDocument/2006/relationships/oleObject" Target="../embeddings/oleObject26.bin"/><Relationship Id="rId10" Type="http://schemas.openxmlformats.org/officeDocument/2006/relationships/image" Target="../media/image37.wmf"/></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211.xml"/><Relationship Id="rId4" Type="http://schemas.openxmlformats.org/officeDocument/2006/relationships/oleObject" Target="../embeddings/Microsoft_Word_97_-_2004_Document81.doc"/><Relationship Id="rId5" Type="http://schemas.openxmlformats.org/officeDocument/2006/relationships/image" Target="../media/image179.emf"/><Relationship Id="rId1" Type="http://schemas.openxmlformats.org/officeDocument/2006/relationships/vmlDrawing" Target="../drawings/vmlDrawing85.vml"/><Relationship Id="rId2"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212.xml"/><Relationship Id="rId4" Type="http://schemas.openxmlformats.org/officeDocument/2006/relationships/oleObject" Target="../embeddings/Microsoft_Word_97_-_2004_Document82.doc"/><Relationship Id="rId5" Type="http://schemas.openxmlformats.org/officeDocument/2006/relationships/image" Target="../media/image180.emf"/><Relationship Id="rId1" Type="http://schemas.openxmlformats.org/officeDocument/2006/relationships/vmlDrawing" Target="../drawings/vmlDrawing86.vml"/><Relationship Id="rId2"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213.xml"/><Relationship Id="rId4" Type="http://schemas.openxmlformats.org/officeDocument/2006/relationships/oleObject" Target="../embeddings/Microsoft_Word_97_-_2004_Document83.doc"/><Relationship Id="rId5" Type="http://schemas.openxmlformats.org/officeDocument/2006/relationships/image" Target="../media/image181.emf"/><Relationship Id="rId1" Type="http://schemas.openxmlformats.org/officeDocument/2006/relationships/vmlDrawing" Target="../drawings/vmlDrawing87.vml"/><Relationship Id="rId2"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214.xml"/><Relationship Id="rId4" Type="http://schemas.openxmlformats.org/officeDocument/2006/relationships/oleObject" Target="../embeddings/Microsoft_Word_97_-_2004_Document84.doc"/><Relationship Id="rId5" Type="http://schemas.openxmlformats.org/officeDocument/2006/relationships/image" Target="../media/image182.emf"/><Relationship Id="rId1" Type="http://schemas.openxmlformats.org/officeDocument/2006/relationships/vmlDrawing" Target="../drawings/vmlDrawing88.vml"/><Relationship Id="rId2"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215.xml"/><Relationship Id="rId4" Type="http://schemas.openxmlformats.org/officeDocument/2006/relationships/oleObject" Target="../embeddings/Microsoft_Word_97_-_2004_Document85.doc"/><Relationship Id="rId5" Type="http://schemas.openxmlformats.org/officeDocument/2006/relationships/image" Target="../media/image183.emf"/><Relationship Id="rId1" Type="http://schemas.openxmlformats.org/officeDocument/2006/relationships/vmlDrawing" Target="../drawings/vmlDrawing89.vml"/><Relationship Id="rId2"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216.xml"/><Relationship Id="rId4" Type="http://schemas.openxmlformats.org/officeDocument/2006/relationships/oleObject" Target="../embeddings/Microsoft_Word_97_-_2004_Document86.doc"/><Relationship Id="rId5" Type="http://schemas.openxmlformats.org/officeDocument/2006/relationships/image" Target="../media/image184.emf"/><Relationship Id="rId1" Type="http://schemas.openxmlformats.org/officeDocument/2006/relationships/vmlDrawing" Target="../drawings/vmlDrawing90.vml"/><Relationship Id="rId2"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3" Type="http://schemas.openxmlformats.org/officeDocument/2006/relationships/notesSlide" Target="../notesSlides/notesSlide217.xml"/><Relationship Id="rId4" Type="http://schemas.openxmlformats.org/officeDocument/2006/relationships/oleObject" Target="../embeddings/Microsoft_Word_97_-_2004_Document87.doc"/><Relationship Id="rId5" Type="http://schemas.openxmlformats.org/officeDocument/2006/relationships/image" Target="../media/image185.emf"/><Relationship Id="rId1" Type="http://schemas.openxmlformats.org/officeDocument/2006/relationships/vmlDrawing" Target="../drawings/vmlDrawing91.vml"/><Relationship Id="rId2"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219.xml"/><Relationship Id="rId4" Type="http://schemas.openxmlformats.org/officeDocument/2006/relationships/oleObject" Target="../embeddings/Microsoft_Word_97_-_2004_Document88.doc"/><Relationship Id="rId5" Type="http://schemas.openxmlformats.org/officeDocument/2006/relationships/image" Target="../media/image186.emf"/><Relationship Id="rId1" Type="http://schemas.openxmlformats.org/officeDocument/2006/relationships/vmlDrawing" Target="../drawings/vmlDrawing92.vml"/><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1.png"/><Relationship Id="rId5" Type="http://schemas.openxmlformats.org/officeDocument/2006/relationships/oleObject" Target="../embeddings/oleObject27.bin"/><Relationship Id="rId6" Type="http://schemas.openxmlformats.org/officeDocument/2006/relationships/image" Target="../media/image39.wmf"/><Relationship Id="rId7" Type="http://schemas.openxmlformats.org/officeDocument/2006/relationships/oleObject" Target="../embeddings/Microsoft_Equation12.bin"/><Relationship Id="rId8" Type="http://schemas.openxmlformats.org/officeDocument/2006/relationships/image" Target="../media/image40.wmf"/><Relationship Id="rId1" Type="http://schemas.openxmlformats.org/officeDocument/2006/relationships/vmlDrawing" Target="../drawings/vmlDrawing12.vml"/><Relationship Id="rId2"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230.xml"/><Relationship Id="rId4" Type="http://schemas.openxmlformats.org/officeDocument/2006/relationships/oleObject" Target="../embeddings/Microsoft_Word_97_-_2004_Document89.doc"/><Relationship Id="rId5" Type="http://schemas.openxmlformats.org/officeDocument/2006/relationships/image" Target="../media/image187.emf"/><Relationship Id="rId1" Type="http://schemas.openxmlformats.org/officeDocument/2006/relationships/vmlDrawing" Target="../drawings/vmlDrawing93.vml"/><Relationship Id="rId2"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3" Type="http://schemas.openxmlformats.org/officeDocument/2006/relationships/notesSlide" Target="../notesSlides/notesSlide231.xml"/><Relationship Id="rId4" Type="http://schemas.openxmlformats.org/officeDocument/2006/relationships/oleObject" Target="../embeddings/Microsoft_Word_97_-_2004_Document90.doc"/><Relationship Id="rId5" Type="http://schemas.openxmlformats.org/officeDocument/2006/relationships/image" Target="../media/image188.emf"/><Relationship Id="rId1" Type="http://schemas.openxmlformats.org/officeDocument/2006/relationships/vmlDrawing" Target="../drawings/vmlDrawing94.vml"/><Relationship Id="rId2"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3" Type="http://schemas.openxmlformats.org/officeDocument/2006/relationships/notesSlide" Target="../notesSlides/notesSlide232.xml"/><Relationship Id="rId4" Type="http://schemas.openxmlformats.org/officeDocument/2006/relationships/oleObject" Target="../embeddings/Microsoft_Word_97_-_2004_Document91.doc"/><Relationship Id="rId5" Type="http://schemas.openxmlformats.org/officeDocument/2006/relationships/image" Target="../media/image189.emf"/><Relationship Id="rId1" Type="http://schemas.openxmlformats.org/officeDocument/2006/relationships/vmlDrawing" Target="../drawings/vmlDrawing95.vml"/><Relationship Id="rId2"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3" Type="http://schemas.openxmlformats.org/officeDocument/2006/relationships/notesSlide" Target="../notesSlides/notesSlide233.xml"/><Relationship Id="rId4" Type="http://schemas.openxmlformats.org/officeDocument/2006/relationships/oleObject" Target="../embeddings/Microsoft_Word_97_-_2004_Document92.doc"/><Relationship Id="rId5" Type="http://schemas.openxmlformats.org/officeDocument/2006/relationships/image" Target="../media/image190.emf"/><Relationship Id="rId1" Type="http://schemas.openxmlformats.org/officeDocument/2006/relationships/vmlDrawing" Target="../drawings/vmlDrawing96.vml"/><Relationship Id="rId2"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3" Type="http://schemas.openxmlformats.org/officeDocument/2006/relationships/notesSlide" Target="../notesSlides/notesSlide239.xml"/><Relationship Id="rId4" Type="http://schemas.openxmlformats.org/officeDocument/2006/relationships/oleObject" Target="../embeddings/oleObject101.bin"/><Relationship Id="rId5" Type="http://schemas.openxmlformats.org/officeDocument/2006/relationships/image" Target="../media/image191.wmf"/><Relationship Id="rId1" Type="http://schemas.openxmlformats.org/officeDocument/2006/relationships/vmlDrawing" Target="../drawings/vmlDrawing97.vml"/><Relationship Id="rId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1.png"/><Relationship Id="rId5" Type="http://schemas.openxmlformats.org/officeDocument/2006/relationships/oleObject" Target="../embeddings/Microsoft_Excel_Chart13.xls"/><Relationship Id="rId6" Type="http://schemas.openxmlformats.org/officeDocument/2006/relationships/image" Target="../media/image41.png"/><Relationship Id="rId1" Type="http://schemas.openxmlformats.org/officeDocument/2006/relationships/vmlDrawing" Target="../drawings/vmlDrawing13.vml"/><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2.wmf"/><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1.png"/><Relationship Id="rId5" Type="http://schemas.openxmlformats.org/officeDocument/2006/relationships/oleObject" Target="../embeddings/Microsoft_Excel_Chart14.xls"/><Relationship Id="rId6" Type="http://schemas.openxmlformats.org/officeDocument/2006/relationships/image" Target="../media/image43.png"/><Relationship Id="rId1" Type="http://schemas.openxmlformats.org/officeDocument/2006/relationships/vmlDrawing" Target="../drawings/vmlDrawing14.vml"/><Relationship Id="rId2"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28.bin"/><Relationship Id="rId5" Type="http://schemas.openxmlformats.org/officeDocument/2006/relationships/image" Target="../media/image44.wmf"/><Relationship Id="rId6" Type="http://schemas.openxmlformats.org/officeDocument/2006/relationships/oleObject" Target="../embeddings/oleObject29.bin"/><Relationship Id="rId7" Type="http://schemas.openxmlformats.org/officeDocument/2006/relationships/image" Target="../media/image45.wmf"/><Relationship Id="rId8" Type="http://schemas.openxmlformats.org/officeDocument/2006/relationships/oleObject" Target="../embeddings/Microsoft_Equation15.bin"/><Relationship Id="rId9" Type="http://schemas.openxmlformats.org/officeDocument/2006/relationships/image" Target="../media/image46.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30.bin"/><Relationship Id="rId5" Type="http://schemas.openxmlformats.org/officeDocument/2006/relationships/image" Target="../media/image47.wmf"/><Relationship Id="rId6" Type="http://schemas.openxmlformats.org/officeDocument/2006/relationships/oleObject" Target="../embeddings/oleObject31.bin"/><Relationship Id="rId7" Type="http://schemas.openxmlformats.org/officeDocument/2006/relationships/image" Target="../media/image48.wmf"/><Relationship Id="rId8" Type="http://schemas.openxmlformats.org/officeDocument/2006/relationships/oleObject" Target="../embeddings/oleObject32.bin"/><Relationship Id="rId9" Type="http://schemas.openxmlformats.org/officeDocument/2006/relationships/image" Target="../media/image49.wmf"/><Relationship Id="rId10" Type="http://schemas.openxmlformats.org/officeDocument/2006/relationships/oleObject" Target="../embeddings/Microsoft_Equation16.bin"/><Relationship Id="rId11" Type="http://schemas.openxmlformats.org/officeDocument/2006/relationships/image" Target="../media/image50.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Microsoft_Equation17.bin"/><Relationship Id="rId5" Type="http://schemas.openxmlformats.org/officeDocument/2006/relationships/image" Target="../media/image51.w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33.bin"/><Relationship Id="rId5" Type="http://schemas.openxmlformats.org/officeDocument/2006/relationships/image" Target="../media/image52.wmf"/><Relationship Id="rId6" Type="http://schemas.openxmlformats.org/officeDocument/2006/relationships/oleObject" Target="../embeddings/oleObject34.bin"/><Relationship Id="rId7" Type="http://schemas.openxmlformats.org/officeDocument/2006/relationships/image" Target="../media/image53.emf"/><Relationship Id="rId8" Type="http://schemas.openxmlformats.org/officeDocument/2006/relationships/oleObject" Target="../embeddings/oleObject35.bin"/><Relationship Id="rId9" Type="http://schemas.openxmlformats.org/officeDocument/2006/relationships/image" Target="../media/image54.wmf"/><Relationship Id="rId10" Type="http://schemas.openxmlformats.org/officeDocument/2006/relationships/oleObject" Target="../embeddings/Microsoft_Equation18.bin"/><Relationship Id="rId11" Type="http://schemas.openxmlformats.org/officeDocument/2006/relationships/image" Target="../media/image55.w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36.bin"/><Relationship Id="rId5" Type="http://schemas.openxmlformats.org/officeDocument/2006/relationships/image" Target="../media/image56.wmf"/><Relationship Id="rId6" Type="http://schemas.openxmlformats.org/officeDocument/2006/relationships/oleObject" Target="../embeddings/Microsoft_Equation19.bin"/><Relationship Id="rId7" Type="http://schemas.openxmlformats.org/officeDocument/2006/relationships/image" Target="../media/image57.w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37.bin"/><Relationship Id="rId5" Type="http://schemas.openxmlformats.org/officeDocument/2006/relationships/image" Target="../media/image58.wmf"/><Relationship Id="rId6" Type="http://schemas.openxmlformats.org/officeDocument/2006/relationships/oleObject" Target="../embeddings/Microsoft_Equation20.bin"/><Relationship Id="rId7" Type="http://schemas.openxmlformats.org/officeDocument/2006/relationships/image" Target="../media/image59.w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Microsoft_Equation21.bin"/><Relationship Id="rId5" Type="http://schemas.openxmlformats.org/officeDocument/2006/relationships/image" Target="../media/image60.w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38.bin"/><Relationship Id="rId5" Type="http://schemas.openxmlformats.org/officeDocument/2006/relationships/image" Target="../media/image56.wmf"/><Relationship Id="rId6" Type="http://schemas.openxmlformats.org/officeDocument/2006/relationships/oleObject" Target="../embeddings/oleObject39.bin"/><Relationship Id="rId7" Type="http://schemas.openxmlformats.org/officeDocument/2006/relationships/image" Target="../media/image61.wmf"/><Relationship Id="rId8" Type="http://schemas.openxmlformats.org/officeDocument/2006/relationships/oleObject" Target="../embeddings/Microsoft_Equation22.bin"/><Relationship Id="rId9" Type="http://schemas.openxmlformats.org/officeDocument/2006/relationships/image" Target="../media/image62.w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Microsoft_Equation23.bin"/><Relationship Id="rId5" Type="http://schemas.openxmlformats.org/officeDocument/2006/relationships/image" Target="../media/image63.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40.bin"/><Relationship Id="rId5" Type="http://schemas.openxmlformats.org/officeDocument/2006/relationships/image" Target="../media/image64.wmf"/><Relationship Id="rId6" Type="http://schemas.openxmlformats.org/officeDocument/2006/relationships/oleObject" Target="../embeddings/oleObject41.bin"/><Relationship Id="rId7" Type="http://schemas.openxmlformats.org/officeDocument/2006/relationships/image" Target="../media/image65.wmf"/><Relationship Id="rId8" Type="http://schemas.openxmlformats.org/officeDocument/2006/relationships/oleObject" Target="../embeddings/Microsoft_Equation24.bin"/><Relationship Id="rId9" Type="http://schemas.openxmlformats.org/officeDocument/2006/relationships/image" Target="../media/image66.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42.bin"/><Relationship Id="rId5" Type="http://schemas.openxmlformats.org/officeDocument/2006/relationships/image" Target="../media/image67.wmf"/><Relationship Id="rId6" Type="http://schemas.openxmlformats.org/officeDocument/2006/relationships/oleObject" Target="../embeddings/oleObject43.bin"/><Relationship Id="rId7" Type="http://schemas.openxmlformats.org/officeDocument/2006/relationships/image" Target="../media/image68.wmf"/><Relationship Id="rId8" Type="http://schemas.openxmlformats.org/officeDocument/2006/relationships/oleObject" Target="../embeddings/Microsoft_Equation25.bin"/><Relationship Id="rId9" Type="http://schemas.openxmlformats.org/officeDocument/2006/relationships/image" Target="../media/image69.w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oleObject" Target="../embeddings/Microsoft_Excel_97_-_2004_Worksheet26.xls"/><Relationship Id="rId5" Type="http://schemas.openxmlformats.org/officeDocument/2006/relationships/image" Target="../media/image70.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oleObject" Target="../embeddings/Microsoft_Excel_97_-_2004_Worksheet27.xls"/><Relationship Id="rId5" Type="http://schemas.openxmlformats.org/officeDocument/2006/relationships/image" Target="../media/image71.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oleObject" Target="../embeddings/oleObject44.bin"/><Relationship Id="rId5" Type="http://schemas.openxmlformats.org/officeDocument/2006/relationships/image" Target="../media/image72.emf"/><Relationship Id="rId6" Type="http://schemas.openxmlformats.org/officeDocument/2006/relationships/oleObject" Target="../embeddings/Microsoft_Equation28.bin"/><Relationship Id="rId7" Type="http://schemas.openxmlformats.org/officeDocument/2006/relationships/image" Target="../media/image73.w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oleObject" Target="../embeddings/oleObject45.bin"/><Relationship Id="rId5" Type="http://schemas.openxmlformats.org/officeDocument/2006/relationships/image" Target="../media/image74.emf"/><Relationship Id="rId6" Type="http://schemas.openxmlformats.org/officeDocument/2006/relationships/oleObject" Target="../embeddings/Microsoft_Equation29.bin"/><Relationship Id="rId7" Type="http://schemas.openxmlformats.org/officeDocument/2006/relationships/image" Target="../media/image75.w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 Type="http://schemas.openxmlformats.org/officeDocument/2006/relationships/oleObject" Target="../embeddings/Microsoft_Equation1.bin"/><Relationship Id="rId12"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image" Target="../media/image1.png"/><Relationship Id="rId5" Type="http://schemas.openxmlformats.org/officeDocument/2006/relationships/oleObject" Target="../embeddings/oleObject1.bin"/><Relationship Id="rId6" Type="http://schemas.openxmlformats.org/officeDocument/2006/relationships/image" Target="../media/image2.wmf"/><Relationship Id="rId7" Type="http://schemas.openxmlformats.org/officeDocument/2006/relationships/oleObject" Target="../embeddings/oleObject2.bin"/><Relationship Id="rId8" Type="http://schemas.openxmlformats.org/officeDocument/2006/relationships/image" Target="../media/image3.wmf"/><Relationship Id="rId9" Type="http://schemas.openxmlformats.org/officeDocument/2006/relationships/oleObject" Target="../embeddings/oleObject3.bin"/><Relationship Id="rId10" Type="http://schemas.openxmlformats.org/officeDocument/2006/relationships/image" Target="../media/image4.w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oleObject" Target="../embeddings/oleObject46.bin"/><Relationship Id="rId5" Type="http://schemas.openxmlformats.org/officeDocument/2006/relationships/image" Target="../media/image76.emf"/><Relationship Id="rId6" Type="http://schemas.openxmlformats.org/officeDocument/2006/relationships/oleObject" Target="../embeddings/Microsoft_Equation30.bin"/><Relationship Id="rId7" Type="http://schemas.openxmlformats.org/officeDocument/2006/relationships/image" Target="../media/image77.w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oleObject" Target="../embeddings/oleObject47.bin"/><Relationship Id="rId5" Type="http://schemas.openxmlformats.org/officeDocument/2006/relationships/image" Target="../media/image78.emf"/><Relationship Id="rId6" Type="http://schemas.openxmlformats.org/officeDocument/2006/relationships/oleObject" Target="../embeddings/Microsoft_Equation31.bin"/><Relationship Id="rId7" Type="http://schemas.openxmlformats.org/officeDocument/2006/relationships/image" Target="../media/image79.w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Microsoft_Excel_97_-_2004_Worksheet32.xls"/><Relationship Id="rId5" Type="http://schemas.openxmlformats.org/officeDocument/2006/relationships/image" Target="../media/image80.emf"/><Relationship Id="rId1" Type="http://schemas.openxmlformats.org/officeDocument/2006/relationships/vmlDrawing" Target="../drawings/vmlDrawing32.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oleObject" Target="../embeddings/Microsoft_Equation33.bin"/><Relationship Id="rId5" Type="http://schemas.openxmlformats.org/officeDocument/2006/relationships/image" Target="../media/image81.w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oleObject" Target="../embeddings/Microsoft_Excel_97_-_2004_Worksheet34.xls"/><Relationship Id="rId5" Type="http://schemas.openxmlformats.org/officeDocument/2006/relationships/image" Target="../media/image82.emf"/><Relationship Id="rId1" Type="http://schemas.openxmlformats.org/officeDocument/2006/relationships/vmlDrawing" Target="../drawings/vmlDrawing34.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oleObject" Target="../embeddings/oleObject48.bin"/><Relationship Id="rId5" Type="http://schemas.openxmlformats.org/officeDocument/2006/relationships/image" Target="../media/image83.emf"/><Relationship Id="rId6" Type="http://schemas.openxmlformats.org/officeDocument/2006/relationships/oleObject" Target="../embeddings/oleObject49.bin"/><Relationship Id="rId7" Type="http://schemas.openxmlformats.org/officeDocument/2006/relationships/image" Target="../media/image84.wmf"/><Relationship Id="rId8" Type="http://schemas.openxmlformats.org/officeDocument/2006/relationships/oleObject" Target="../embeddings/Microsoft_Equation35.bin"/><Relationship Id="rId9" Type="http://schemas.openxmlformats.org/officeDocument/2006/relationships/image" Target="../media/image85.wmf"/><Relationship Id="rId1" Type="http://schemas.openxmlformats.org/officeDocument/2006/relationships/vmlDrawing" Target="../drawings/vmlDrawing35.v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1" Type="http://schemas.openxmlformats.org/officeDocument/2006/relationships/image" Target="../media/image89.wmf"/><Relationship Id="rId12" Type="http://schemas.openxmlformats.org/officeDocument/2006/relationships/oleObject" Target="../embeddings/oleObject54.bin"/><Relationship Id="rId13" Type="http://schemas.openxmlformats.org/officeDocument/2006/relationships/image" Target="../media/image90.wmf"/><Relationship Id="rId14" Type="http://schemas.openxmlformats.org/officeDocument/2006/relationships/oleObject" Target="../embeddings/oleObject55.bin"/><Relationship Id="rId15" Type="http://schemas.openxmlformats.org/officeDocument/2006/relationships/image" Target="../media/image91.wmf"/><Relationship Id="rId16" Type="http://schemas.openxmlformats.org/officeDocument/2006/relationships/oleObject" Target="../embeddings/Microsoft_Equation36.bin"/><Relationship Id="rId17" Type="http://schemas.openxmlformats.org/officeDocument/2006/relationships/image" Target="../media/image92.wmf"/><Relationship Id="rId1" Type="http://schemas.openxmlformats.org/officeDocument/2006/relationships/vmlDrawing" Target="../drawings/vmlDrawing36.vml"/><Relationship Id="rId2" Type="http://schemas.openxmlformats.org/officeDocument/2006/relationships/slideLayout" Target="../slideLayouts/slideLayout2.xml"/><Relationship Id="rId3" Type="http://schemas.openxmlformats.org/officeDocument/2006/relationships/notesSlide" Target="../notesSlides/notesSlide56.xml"/><Relationship Id="rId4" Type="http://schemas.openxmlformats.org/officeDocument/2006/relationships/oleObject" Target="../embeddings/oleObject50.bin"/><Relationship Id="rId5" Type="http://schemas.openxmlformats.org/officeDocument/2006/relationships/image" Target="../media/image86.wmf"/><Relationship Id="rId6" Type="http://schemas.openxmlformats.org/officeDocument/2006/relationships/oleObject" Target="../embeddings/oleObject51.bin"/><Relationship Id="rId7" Type="http://schemas.openxmlformats.org/officeDocument/2006/relationships/image" Target="../media/image87.wmf"/><Relationship Id="rId8" Type="http://schemas.openxmlformats.org/officeDocument/2006/relationships/oleObject" Target="../embeddings/oleObject52.bin"/><Relationship Id="rId9" Type="http://schemas.openxmlformats.org/officeDocument/2006/relationships/image" Target="../media/image88.wmf"/><Relationship Id="rId10" Type="http://schemas.openxmlformats.org/officeDocument/2006/relationships/oleObject" Target="../embeddings/oleObject53.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4" Type="http://schemas.openxmlformats.org/officeDocument/2006/relationships/oleObject" Target="../embeddings/Microsoft_Excel_97_-_2004_Worksheet37.xls"/><Relationship Id="rId5" Type="http://schemas.openxmlformats.org/officeDocument/2006/relationships/image" Target="../media/image93.emf"/><Relationship Id="rId1" Type="http://schemas.openxmlformats.org/officeDocument/2006/relationships/vmlDrawing" Target="../drawings/vmlDrawing37.v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png"/><Relationship Id="rId5" Type="http://schemas.openxmlformats.org/officeDocument/2006/relationships/oleObject" Target="../embeddings/oleObject4.bin"/><Relationship Id="rId6" Type="http://schemas.openxmlformats.org/officeDocument/2006/relationships/image" Target="../media/image6.wmf"/><Relationship Id="rId7" Type="http://schemas.openxmlformats.org/officeDocument/2006/relationships/oleObject" Target="../embeddings/Microsoft_Equation2.bin"/><Relationship Id="rId8" Type="http://schemas.openxmlformats.org/officeDocument/2006/relationships/image" Target="../media/image7.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4" Type="http://schemas.openxmlformats.org/officeDocument/2006/relationships/oleObject" Target="../embeddings/oleObject56.bin"/><Relationship Id="rId5" Type="http://schemas.openxmlformats.org/officeDocument/2006/relationships/image" Target="../media/image94.wmf"/><Relationship Id="rId6" Type="http://schemas.openxmlformats.org/officeDocument/2006/relationships/oleObject" Target="../embeddings/oleObject57.bin"/><Relationship Id="rId7" Type="http://schemas.openxmlformats.org/officeDocument/2006/relationships/image" Target="../media/image95.wmf"/><Relationship Id="rId8" Type="http://schemas.openxmlformats.org/officeDocument/2006/relationships/oleObject" Target="../embeddings/oleObject58.bin"/><Relationship Id="rId9" Type="http://schemas.openxmlformats.org/officeDocument/2006/relationships/image" Target="../media/image96.wmf"/><Relationship Id="rId10" Type="http://schemas.openxmlformats.org/officeDocument/2006/relationships/oleObject" Target="../embeddings/Microsoft_Equation38.bin"/><Relationship Id="rId11" Type="http://schemas.openxmlformats.org/officeDocument/2006/relationships/image" Target="../media/image97.wmf"/><Relationship Id="rId1" Type="http://schemas.openxmlformats.org/officeDocument/2006/relationships/vmlDrawing" Target="../drawings/vmlDrawing38.vml"/><Relationship Id="rId2"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1" Type="http://schemas.openxmlformats.org/officeDocument/2006/relationships/image" Target="../media/image101.wmf"/><Relationship Id="rId12" Type="http://schemas.openxmlformats.org/officeDocument/2006/relationships/oleObject" Target="../embeddings/oleObject63.bin"/><Relationship Id="rId13" Type="http://schemas.openxmlformats.org/officeDocument/2006/relationships/image" Target="../media/image102.wmf"/><Relationship Id="rId14" Type="http://schemas.openxmlformats.org/officeDocument/2006/relationships/oleObject" Target="../embeddings/oleObject64.bin"/><Relationship Id="rId15" Type="http://schemas.openxmlformats.org/officeDocument/2006/relationships/image" Target="../media/image103.wmf"/><Relationship Id="rId16" Type="http://schemas.openxmlformats.org/officeDocument/2006/relationships/oleObject" Target="../embeddings/oleObject65.bin"/><Relationship Id="rId17" Type="http://schemas.openxmlformats.org/officeDocument/2006/relationships/image" Target="../media/image104.wmf"/><Relationship Id="rId18" Type="http://schemas.openxmlformats.org/officeDocument/2006/relationships/oleObject" Target="../embeddings/Microsoft_Equation39.bin"/><Relationship Id="rId19" Type="http://schemas.openxmlformats.org/officeDocument/2006/relationships/image" Target="../media/image105.wmf"/><Relationship Id="rId1" Type="http://schemas.openxmlformats.org/officeDocument/2006/relationships/vmlDrawing" Target="../drawings/vmlDrawing39.vml"/><Relationship Id="rId2" Type="http://schemas.openxmlformats.org/officeDocument/2006/relationships/slideLayout" Target="../slideLayouts/slideLayout2.xml"/><Relationship Id="rId3" Type="http://schemas.openxmlformats.org/officeDocument/2006/relationships/notesSlide" Target="../notesSlides/notesSlide66.xml"/><Relationship Id="rId4" Type="http://schemas.openxmlformats.org/officeDocument/2006/relationships/oleObject" Target="../embeddings/oleObject59.bin"/><Relationship Id="rId5" Type="http://schemas.openxmlformats.org/officeDocument/2006/relationships/image" Target="../media/image98.wmf"/><Relationship Id="rId6" Type="http://schemas.openxmlformats.org/officeDocument/2006/relationships/oleObject" Target="../embeddings/oleObject60.bin"/><Relationship Id="rId7" Type="http://schemas.openxmlformats.org/officeDocument/2006/relationships/image" Target="../media/image99.wmf"/><Relationship Id="rId8" Type="http://schemas.openxmlformats.org/officeDocument/2006/relationships/oleObject" Target="../embeddings/oleObject61.bin"/><Relationship Id="rId9" Type="http://schemas.openxmlformats.org/officeDocument/2006/relationships/image" Target="../media/image100.wmf"/><Relationship Id="rId10" Type="http://schemas.openxmlformats.org/officeDocument/2006/relationships/oleObject" Target="../embeddings/oleObject62.bin"/></Relationships>
</file>

<file path=ppt/slides/_rels/slide67.xml.rels><?xml version="1.0" encoding="UTF-8" standalone="yes"?>
<Relationships xmlns="http://schemas.openxmlformats.org/package/2006/relationships"><Relationship Id="rId11" Type="http://schemas.openxmlformats.org/officeDocument/2006/relationships/image" Target="../media/image109.wmf"/><Relationship Id="rId12" Type="http://schemas.openxmlformats.org/officeDocument/2006/relationships/oleObject" Target="../embeddings/oleObject70.bin"/><Relationship Id="rId13" Type="http://schemas.openxmlformats.org/officeDocument/2006/relationships/image" Target="../media/image110.wmf"/><Relationship Id="rId14" Type="http://schemas.openxmlformats.org/officeDocument/2006/relationships/oleObject" Target="../embeddings/Microsoft_Equation40.bin"/><Relationship Id="rId15" Type="http://schemas.openxmlformats.org/officeDocument/2006/relationships/image" Target="../media/image111.wmf"/><Relationship Id="rId1" Type="http://schemas.openxmlformats.org/officeDocument/2006/relationships/vmlDrawing" Target="../drawings/vmlDrawing40.vml"/><Relationship Id="rId2" Type="http://schemas.openxmlformats.org/officeDocument/2006/relationships/slideLayout" Target="../slideLayouts/slideLayout2.xml"/><Relationship Id="rId3" Type="http://schemas.openxmlformats.org/officeDocument/2006/relationships/notesSlide" Target="../notesSlides/notesSlide67.xml"/><Relationship Id="rId4" Type="http://schemas.openxmlformats.org/officeDocument/2006/relationships/oleObject" Target="../embeddings/oleObject66.bin"/><Relationship Id="rId5" Type="http://schemas.openxmlformats.org/officeDocument/2006/relationships/image" Target="../media/image106.wmf"/><Relationship Id="rId6" Type="http://schemas.openxmlformats.org/officeDocument/2006/relationships/oleObject" Target="../embeddings/oleObject67.bin"/><Relationship Id="rId7" Type="http://schemas.openxmlformats.org/officeDocument/2006/relationships/image" Target="../media/image107.wmf"/><Relationship Id="rId8" Type="http://schemas.openxmlformats.org/officeDocument/2006/relationships/oleObject" Target="../embeddings/oleObject68.bin"/><Relationship Id="rId9" Type="http://schemas.openxmlformats.org/officeDocument/2006/relationships/image" Target="../media/image108.wmf"/><Relationship Id="rId10" Type="http://schemas.openxmlformats.org/officeDocument/2006/relationships/oleObject" Target="../embeddings/oleObject69.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4" Type="http://schemas.openxmlformats.org/officeDocument/2006/relationships/oleObject" Target="../embeddings/Microsoft_Equation41.bin"/><Relationship Id="rId5" Type="http://schemas.openxmlformats.org/officeDocument/2006/relationships/image" Target="../media/image112.wmf"/><Relationship Id="rId1" Type="http://schemas.openxmlformats.org/officeDocument/2006/relationships/vmlDrawing" Target="../drawings/vmlDrawing41.v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4" Type="http://schemas.openxmlformats.org/officeDocument/2006/relationships/oleObject" Target="../embeddings/Microsoft_Equation42.bin"/><Relationship Id="rId5" Type="http://schemas.openxmlformats.org/officeDocument/2006/relationships/image" Target="../media/image113.wmf"/><Relationship Id="rId1" Type="http://schemas.openxmlformats.org/officeDocument/2006/relationships/vmlDrawing" Target="../drawings/vmlDrawing42.vml"/><Relationship Id="rId2"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4" Type="http://schemas.openxmlformats.org/officeDocument/2006/relationships/oleObject" Target="../embeddings/Microsoft_Equation43.bin"/><Relationship Id="rId5" Type="http://schemas.openxmlformats.org/officeDocument/2006/relationships/image" Target="../media/image114.wmf"/><Relationship Id="rId1" Type="http://schemas.openxmlformats.org/officeDocument/2006/relationships/vmlDrawing" Target="../drawings/vmlDrawing43.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4" Type="http://schemas.openxmlformats.org/officeDocument/2006/relationships/oleObject" Target="../embeddings/Microsoft_Equation44.bin"/><Relationship Id="rId5" Type="http://schemas.openxmlformats.org/officeDocument/2006/relationships/image" Target="../media/image115.wmf"/><Relationship Id="rId1" Type="http://schemas.openxmlformats.org/officeDocument/2006/relationships/vmlDrawing" Target="../drawings/vmlDrawing44.vml"/><Relationship Id="rId2"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4" Type="http://schemas.openxmlformats.org/officeDocument/2006/relationships/oleObject" Target="../embeddings/Microsoft_Equation45.bin"/><Relationship Id="rId5" Type="http://schemas.openxmlformats.org/officeDocument/2006/relationships/image" Target="../media/image116.wmf"/><Relationship Id="rId1" Type="http://schemas.openxmlformats.org/officeDocument/2006/relationships/vmlDrawing" Target="../drawings/vmlDrawing45.vml"/><Relationship Id="rId2"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4" Type="http://schemas.openxmlformats.org/officeDocument/2006/relationships/oleObject" Target="../embeddings/oleObject71.bin"/><Relationship Id="rId5" Type="http://schemas.openxmlformats.org/officeDocument/2006/relationships/image" Target="../media/image117.wmf"/><Relationship Id="rId6" Type="http://schemas.openxmlformats.org/officeDocument/2006/relationships/oleObject" Target="../embeddings/oleObject72.bin"/><Relationship Id="rId7" Type="http://schemas.openxmlformats.org/officeDocument/2006/relationships/image" Target="../media/image118.wmf"/><Relationship Id="rId8" Type="http://schemas.openxmlformats.org/officeDocument/2006/relationships/oleObject" Target="../embeddings/Microsoft_Equation46.bin"/><Relationship Id="rId9" Type="http://schemas.openxmlformats.org/officeDocument/2006/relationships/image" Target="../media/image119.wmf"/><Relationship Id="rId1" Type="http://schemas.openxmlformats.org/officeDocument/2006/relationships/vmlDrawing" Target="../drawings/vmlDrawing46.vml"/><Relationship Id="rId2"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4" Type="http://schemas.openxmlformats.org/officeDocument/2006/relationships/oleObject" Target="../embeddings/oleObject73.bin"/><Relationship Id="rId5" Type="http://schemas.openxmlformats.org/officeDocument/2006/relationships/image" Target="../media/image120.wmf"/><Relationship Id="rId6" Type="http://schemas.openxmlformats.org/officeDocument/2006/relationships/oleObject" Target="../embeddings/oleObject74.bin"/><Relationship Id="rId7" Type="http://schemas.openxmlformats.org/officeDocument/2006/relationships/image" Target="../media/image121.wmf"/><Relationship Id="rId8" Type="http://schemas.openxmlformats.org/officeDocument/2006/relationships/oleObject" Target="../embeddings/Microsoft_Equation47.bin"/><Relationship Id="rId9" Type="http://schemas.openxmlformats.org/officeDocument/2006/relationships/image" Target="../media/image122.wmf"/><Relationship Id="rId1" Type="http://schemas.openxmlformats.org/officeDocument/2006/relationships/vmlDrawing" Target="../drawings/vmlDrawing47.vml"/><Relationship Id="rId2"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4" Type="http://schemas.openxmlformats.org/officeDocument/2006/relationships/oleObject" Target="../embeddings/Microsoft_Equation48.bin"/><Relationship Id="rId5" Type="http://schemas.openxmlformats.org/officeDocument/2006/relationships/image" Target="../media/image123.wmf"/><Relationship Id="rId1" Type="http://schemas.openxmlformats.org/officeDocument/2006/relationships/vmlDrawing" Target="../drawings/vmlDrawing48.vml"/><Relationship Id="rId2"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4" Type="http://schemas.openxmlformats.org/officeDocument/2006/relationships/oleObject" Target="../embeddings/oleObject75.bin"/><Relationship Id="rId5" Type="http://schemas.openxmlformats.org/officeDocument/2006/relationships/image" Target="../media/image124.wmf"/><Relationship Id="rId6" Type="http://schemas.openxmlformats.org/officeDocument/2006/relationships/oleObject" Target="../embeddings/Microsoft_Equation49.bin"/><Relationship Id="rId7" Type="http://schemas.openxmlformats.org/officeDocument/2006/relationships/image" Target="../media/image125.wmf"/><Relationship Id="rId1" Type="http://schemas.openxmlformats.org/officeDocument/2006/relationships/vmlDrawing" Target="../drawings/vmlDrawing49.vml"/><Relationship Id="rId2"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4" Type="http://schemas.openxmlformats.org/officeDocument/2006/relationships/oleObject" Target="../embeddings/oleObject76.bin"/><Relationship Id="rId5" Type="http://schemas.openxmlformats.org/officeDocument/2006/relationships/image" Target="../media/image126.wmf"/><Relationship Id="rId6" Type="http://schemas.openxmlformats.org/officeDocument/2006/relationships/oleObject" Target="../embeddings/oleObject77.bin"/><Relationship Id="rId7" Type="http://schemas.openxmlformats.org/officeDocument/2006/relationships/image" Target="../media/image127.wmf"/><Relationship Id="rId8" Type="http://schemas.openxmlformats.org/officeDocument/2006/relationships/oleObject" Target="../embeddings/oleObject78.bin"/><Relationship Id="rId9" Type="http://schemas.openxmlformats.org/officeDocument/2006/relationships/image" Target="../media/image128.wmf"/><Relationship Id="rId10" Type="http://schemas.openxmlformats.org/officeDocument/2006/relationships/oleObject" Target="../embeddings/Microsoft_Equation50.bin"/><Relationship Id="rId11" Type="http://schemas.openxmlformats.org/officeDocument/2006/relationships/image" Target="../media/image129.wmf"/><Relationship Id="rId1" Type="http://schemas.openxmlformats.org/officeDocument/2006/relationships/vmlDrawing" Target="../drawings/vmlDrawing50.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1.png"/><Relationship Id="rId5" Type="http://schemas.openxmlformats.org/officeDocument/2006/relationships/oleObject" Target="../embeddings/oleObject5.bin"/><Relationship Id="rId6" Type="http://schemas.openxmlformats.org/officeDocument/2006/relationships/image" Target="../media/image8.wmf"/><Relationship Id="rId7" Type="http://schemas.openxmlformats.org/officeDocument/2006/relationships/oleObject" Target="../embeddings/Microsoft_Equation3.bin"/><Relationship Id="rId8" Type="http://schemas.openxmlformats.org/officeDocument/2006/relationships/image" Target="../media/image9.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4" Type="http://schemas.openxmlformats.org/officeDocument/2006/relationships/image" Target="../media/image1.png"/><Relationship Id="rId5" Type="http://schemas.openxmlformats.org/officeDocument/2006/relationships/oleObject" Target="../embeddings/Microsoft_Equation51.bin"/><Relationship Id="rId6" Type="http://schemas.openxmlformats.org/officeDocument/2006/relationships/image" Target="../media/image130.wmf"/><Relationship Id="rId1" Type="http://schemas.openxmlformats.org/officeDocument/2006/relationships/vmlDrawing" Target="../drawings/vmlDrawing51.vml"/><Relationship Id="rId2"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4" Type="http://schemas.openxmlformats.org/officeDocument/2006/relationships/image" Target="../media/image1.png"/><Relationship Id="rId5" Type="http://schemas.openxmlformats.org/officeDocument/2006/relationships/oleObject" Target="../embeddings/oleObject79.bin"/><Relationship Id="rId6" Type="http://schemas.openxmlformats.org/officeDocument/2006/relationships/image" Target="../media/image131.wmf"/><Relationship Id="rId1" Type="http://schemas.openxmlformats.org/officeDocument/2006/relationships/vmlDrawing" Target="../drawings/vmlDrawing52.vml"/><Relationship Id="rId2"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4" Type="http://schemas.openxmlformats.org/officeDocument/2006/relationships/image" Target="../media/image1.png"/><Relationship Id="rId5" Type="http://schemas.openxmlformats.org/officeDocument/2006/relationships/oleObject" Target="../embeddings/oleObject80.bin"/><Relationship Id="rId6" Type="http://schemas.openxmlformats.org/officeDocument/2006/relationships/image" Target="../media/image132.wmf"/><Relationship Id="rId1" Type="http://schemas.openxmlformats.org/officeDocument/2006/relationships/vmlDrawing" Target="../drawings/vmlDrawing53.vml"/><Relationship Id="rId2"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8.xml"/><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4" Type="http://schemas.openxmlformats.org/officeDocument/2006/relationships/image" Target="../media/image1.png"/><Relationship Id="rId5" Type="http://schemas.openxmlformats.org/officeDocument/2006/relationships/oleObject" Target="../embeddings/oleObject81.bin"/><Relationship Id="rId6" Type="http://schemas.openxmlformats.org/officeDocument/2006/relationships/image" Target="../media/image133.wmf"/><Relationship Id="rId1" Type="http://schemas.openxmlformats.org/officeDocument/2006/relationships/vmlDrawing" Target="../drawings/vmlDrawing54.v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1" Type="http://schemas.openxmlformats.org/officeDocument/2006/relationships/oleObject" Target="../embeddings/Microsoft_Equation4.bin"/><Relationship Id="rId12" Type="http://schemas.openxmlformats.org/officeDocument/2006/relationships/image" Target="../media/image13.wmf"/><Relationship Id="rId1" Type="http://schemas.openxmlformats.org/officeDocument/2006/relationships/vmlDrawing" Target="../drawings/vmlDrawing4.v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image" Target="../media/image1.png"/><Relationship Id="rId5" Type="http://schemas.openxmlformats.org/officeDocument/2006/relationships/oleObject" Target="../embeddings/oleObject6.bin"/><Relationship Id="rId6" Type="http://schemas.openxmlformats.org/officeDocument/2006/relationships/image" Target="../media/image10.wmf"/><Relationship Id="rId7" Type="http://schemas.openxmlformats.org/officeDocument/2006/relationships/oleObject" Target="../embeddings/oleObject7.bin"/><Relationship Id="rId8" Type="http://schemas.openxmlformats.org/officeDocument/2006/relationships/image" Target="../media/image11.wmf"/><Relationship Id="rId9" Type="http://schemas.openxmlformats.org/officeDocument/2006/relationships/oleObject" Target="../embeddings/oleObject8.bin"/><Relationship Id="rId10" Type="http://schemas.openxmlformats.org/officeDocument/2006/relationships/image" Target="../media/image12.wmf"/></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4" Type="http://schemas.openxmlformats.org/officeDocument/2006/relationships/image" Target="../media/image1.png"/><Relationship Id="rId5" Type="http://schemas.openxmlformats.org/officeDocument/2006/relationships/oleObject" Target="../embeddings/oleObject82.bin"/><Relationship Id="rId6" Type="http://schemas.openxmlformats.org/officeDocument/2006/relationships/image" Target="../media/image134.wmf"/><Relationship Id="rId1" Type="http://schemas.openxmlformats.org/officeDocument/2006/relationships/vmlDrawing" Target="../drawings/vmlDrawing55.vml"/><Relationship Id="rId2"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1.xml"/><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4" Type="http://schemas.openxmlformats.org/officeDocument/2006/relationships/image" Target="../media/image1.png"/><Relationship Id="rId5" Type="http://schemas.openxmlformats.org/officeDocument/2006/relationships/oleObject" Target="../embeddings/Microsoft_Excel_97_-_2004_Worksheet52.xls"/><Relationship Id="rId6" Type="http://schemas.openxmlformats.org/officeDocument/2006/relationships/image" Target="../media/image135.emf"/><Relationship Id="rId1" Type="http://schemas.openxmlformats.org/officeDocument/2006/relationships/vmlDrawing" Target="../drawings/vmlDrawing56.vml"/><Relationship Id="rId2"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4.xml"/><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5.xml"/><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6.xml"/><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7.xml"/><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8.xml"/><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1" name="Text Box 15"/>
          <p:cNvSpPr txBox="1">
            <a:spLocks noChangeArrowheads="1"/>
          </p:cNvSpPr>
          <p:nvPr/>
        </p:nvSpPr>
        <p:spPr bwMode="auto">
          <a:xfrm>
            <a:off x="220663" y="1490663"/>
            <a:ext cx="8729662" cy="508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Time preferences suggest a positive component to all discount rates </a:t>
            </a:r>
          </a:p>
          <a:p>
            <a:pPr lvl="1" eaLnBrk="1" hangingPunct="1">
              <a:buFontTx/>
              <a:buChar char="•"/>
            </a:pPr>
            <a:r>
              <a:rPr lang="en-US" sz="2400">
                <a:solidFill>
                  <a:schemeClr val="bg1"/>
                </a:solidFill>
                <a:cs typeface="Arial" charset="0"/>
              </a:rPr>
              <a:t>Call this the </a:t>
            </a:r>
            <a:r>
              <a:rPr lang="en-US" sz="2400" b="1" i="1">
                <a:solidFill>
                  <a:schemeClr val="bg1"/>
                </a:solidFill>
                <a:cs typeface="Arial" charset="0"/>
              </a:rPr>
              <a:t>risk-free rate</a:t>
            </a:r>
            <a:r>
              <a:rPr lang="en-US" sz="2400">
                <a:solidFill>
                  <a:schemeClr val="bg1"/>
                </a:solidFill>
                <a:cs typeface="Arial" charset="0"/>
              </a:rPr>
              <a:t> (remember the last lecture?!?)</a:t>
            </a:r>
          </a:p>
          <a:p>
            <a:pPr lvl="1" eaLnBrk="1" hangingPunct="1">
              <a:buFontTx/>
              <a:buChar char="•"/>
            </a:pPr>
            <a:endParaRPr lang="en-US" sz="2000">
              <a:solidFill>
                <a:schemeClr val="bg1"/>
              </a:solidFill>
              <a:cs typeface="Arial" charset="0"/>
            </a:endParaRPr>
          </a:p>
          <a:p>
            <a:pPr eaLnBrk="1" hangingPunct="1">
              <a:buFontTx/>
              <a:buChar char="•"/>
            </a:pPr>
            <a:r>
              <a:rPr lang="en-US" sz="2800">
                <a:solidFill>
                  <a:schemeClr val="bg1"/>
                </a:solidFill>
                <a:cs typeface="Arial" charset="0"/>
              </a:rPr>
              <a:t>Risk aversion suggests an additional component representative of the asset</a:t>
            </a:r>
            <a:r>
              <a:rPr lang="ja-JP" altLang="en-US" sz="2800">
                <a:solidFill>
                  <a:schemeClr val="bg1"/>
                </a:solidFill>
                <a:cs typeface="Arial" charset="0"/>
              </a:rPr>
              <a:t>’</a:t>
            </a:r>
            <a:r>
              <a:rPr lang="en-US" sz="2800">
                <a:solidFill>
                  <a:schemeClr val="bg1"/>
                </a:solidFill>
                <a:cs typeface="Arial" charset="0"/>
              </a:rPr>
              <a:t>s risk</a:t>
            </a:r>
          </a:p>
          <a:p>
            <a:pPr lvl="1" eaLnBrk="1" hangingPunct="1">
              <a:buFontTx/>
              <a:buChar char="•"/>
            </a:pPr>
            <a:r>
              <a:rPr lang="en-US" sz="2400">
                <a:solidFill>
                  <a:schemeClr val="bg1"/>
                </a:solidFill>
                <a:cs typeface="Arial" charset="0"/>
              </a:rPr>
              <a:t>Call this the </a:t>
            </a:r>
            <a:r>
              <a:rPr lang="en-US" sz="2400" b="1" i="1">
                <a:solidFill>
                  <a:schemeClr val="bg1"/>
                </a:solidFill>
                <a:cs typeface="Arial" charset="0"/>
              </a:rPr>
              <a:t>risk premium</a:t>
            </a:r>
          </a:p>
          <a:p>
            <a:pPr lvl="1" eaLnBrk="1" hangingPunct="1">
              <a:buFontTx/>
              <a:buChar char="•"/>
            </a:pPr>
            <a:endParaRPr lang="en-US" sz="2000">
              <a:solidFill>
                <a:schemeClr val="bg1"/>
              </a:solidFill>
              <a:cs typeface="Arial" charset="0"/>
            </a:endParaRPr>
          </a:p>
          <a:p>
            <a:pPr eaLnBrk="1" hangingPunct="1">
              <a:buFontTx/>
              <a:buChar char="•"/>
            </a:pPr>
            <a:r>
              <a:rPr lang="en-US" sz="2800">
                <a:solidFill>
                  <a:schemeClr val="bg1"/>
                </a:solidFill>
                <a:cs typeface="Arial" charset="0"/>
              </a:rPr>
              <a:t>Variation in discount rates across assets is really variation in </a:t>
            </a:r>
            <a:r>
              <a:rPr lang="en-US" sz="2800" b="1" i="1">
                <a:solidFill>
                  <a:schemeClr val="bg1"/>
                </a:solidFill>
                <a:cs typeface="Arial" charset="0"/>
              </a:rPr>
              <a:t>risk premia</a:t>
            </a:r>
            <a:r>
              <a:rPr lang="en-US" sz="2800">
                <a:solidFill>
                  <a:schemeClr val="bg1"/>
                </a:solidFill>
                <a:cs typeface="Arial" charset="0"/>
              </a:rPr>
              <a:t> (the second component)</a:t>
            </a:r>
          </a:p>
          <a:p>
            <a:pPr lvl="1" eaLnBrk="1" hangingPunct="1">
              <a:buFontTx/>
              <a:buChar char="•"/>
            </a:pPr>
            <a:r>
              <a:rPr lang="en-US" sz="2400">
                <a:solidFill>
                  <a:schemeClr val="bg1"/>
                </a:solidFill>
                <a:cs typeface="Arial" charset="0"/>
              </a:rPr>
              <a:t>Riskier assets should have a higher risk premium</a:t>
            </a:r>
          </a:p>
          <a:p>
            <a:pPr lvl="1" eaLnBrk="1" hangingPunct="1">
              <a:buFontTx/>
              <a:buChar char="•"/>
            </a:pPr>
            <a:r>
              <a:rPr lang="en-US" sz="2400">
                <a:solidFill>
                  <a:schemeClr val="bg1"/>
                </a:solidFill>
                <a:cs typeface="Arial" charset="0"/>
              </a:rPr>
              <a:t>In capital budgeting (discussed a couple of lectures from now), riskier projects should be valued with a higher discount rate</a:t>
            </a:r>
          </a:p>
        </p:txBody>
      </p:sp>
      <p:sp>
        <p:nvSpPr>
          <p:cNvPr id="27652" name="Text Box 16"/>
          <p:cNvSpPr txBox="1">
            <a:spLocks noChangeArrowheads="1"/>
          </p:cNvSpPr>
          <p:nvPr/>
        </p:nvSpPr>
        <p:spPr bwMode="auto">
          <a:xfrm>
            <a:off x="258763" y="71437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Two Basic Components of Discount rate</a:t>
            </a:r>
          </a:p>
        </p:txBody>
      </p:sp>
      <p:sp>
        <p:nvSpPr>
          <p:cNvPr id="27653"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4"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7655"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39154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 name="Text Box 15"/>
          <p:cNvSpPr txBox="1">
            <a:spLocks noChangeArrowheads="1"/>
          </p:cNvSpPr>
          <p:nvPr/>
        </p:nvSpPr>
        <p:spPr bwMode="auto">
          <a:xfrm>
            <a:off x="220663" y="2733675"/>
            <a:ext cx="8729662"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cs typeface="Arial" charset="0"/>
              </a:rPr>
              <a:t>Consider our two stocks again: Stock A and Stock B</a:t>
            </a:r>
          </a:p>
          <a:p>
            <a:pPr eaLnBrk="1" hangingPunct="1">
              <a:buFontTx/>
              <a:buChar char="•"/>
            </a:pPr>
            <a:endParaRPr lang="en-US" sz="2800">
              <a:cs typeface="Arial" charset="0"/>
            </a:endParaRPr>
          </a:p>
          <a:p>
            <a:pPr eaLnBrk="1" hangingPunct="1">
              <a:buFontTx/>
              <a:buChar char="•"/>
            </a:pPr>
            <a:endParaRPr lang="en-US" sz="2800">
              <a:cs typeface="Arial" charset="0"/>
            </a:endParaRPr>
          </a:p>
          <a:p>
            <a:pPr eaLnBrk="1" hangingPunct="1">
              <a:buFontTx/>
              <a:buChar char="•"/>
            </a:pPr>
            <a:endParaRPr lang="en-US" sz="2800">
              <a:cs typeface="Arial" charset="0"/>
            </a:endParaRPr>
          </a:p>
          <a:p>
            <a:pPr eaLnBrk="1" hangingPunct="1">
              <a:buFontTx/>
              <a:buChar char="•"/>
            </a:pPr>
            <a:endParaRPr lang="en-US" sz="2800">
              <a:cs typeface="Arial" charset="0"/>
            </a:endParaRPr>
          </a:p>
          <a:p>
            <a:pPr eaLnBrk="1" hangingPunct="1">
              <a:buFontTx/>
              <a:buChar char="•"/>
            </a:pPr>
            <a:endParaRPr lang="en-US" sz="2800">
              <a:cs typeface="Arial" charset="0"/>
            </a:endParaRPr>
          </a:p>
          <a:p>
            <a:pPr eaLnBrk="1" hangingPunct="1">
              <a:buFontTx/>
              <a:buChar char="•"/>
            </a:pPr>
            <a:endParaRPr lang="en-US" sz="2800">
              <a:cs typeface="Arial" charset="0"/>
            </a:endParaRPr>
          </a:p>
          <a:p>
            <a:pPr eaLnBrk="1" hangingPunct="1">
              <a:buFontTx/>
              <a:buChar char="•"/>
            </a:pPr>
            <a:r>
              <a:rPr lang="en-US" sz="2800">
                <a:cs typeface="Arial" charset="0"/>
              </a:rPr>
              <a:t>Note: As we will see, covariance is a very important concept!</a:t>
            </a:r>
          </a:p>
        </p:txBody>
      </p:sp>
      <p:sp>
        <p:nvSpPr>
          <p:cNvPr id="10248" name="Text Box 16"/>
          <p:cNvSpPr txBox="1">
            <a:spLocks noChangeArrowheads="1"/>
          </p:cNvSpPr>
          <p:nvPr/>
        </p:nvSpPr>
        <p:spPr bwMode="auto">
          <a:xfrm>
            <a:off x="258763" y="971550"/>
            <a:ext cx="8605837"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Realized Returns and Risk: Example</a:t>
            </a:r>
          </a:p>
          <a:p>
            <a:pPr algn="ctr" eaLnBrk="1" hangingPunct="1">
              <a:spcBef>
                <a:spcPct val="50000"/>
              </a:spcBef>
            </a:pPr>
            <a:r>
              <a:rPr lang="en-US" sz="2800" b="1">
                <a:cs typeface="Arial" charset="0"/>
              </a:rPr>
              <a:t>Covariance: New Concept in Risk Measurement</a:t>
            </a:r>
          </a:p>
        </p:txBody>
      </p:sp>
      <p:sp>
        <p:nvSpPr>
          <p:cNvPr id="10249"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0"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251"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2" name="Rectangle 11"/>
          <p:cNvSpPr>
            <a:spLocks noChangeArrowheads="1"/>
          </p:cNvSpPr>
          <p:nvPr/>
        </p:nvSpPr>
        <p:spPr bwMode="auto">
          <a:xfrm>
            <a:off x="0" y="2871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42" name="Object 10"/>
          <p:cNvGraphicFramePr>
            <a:graphicFrameLocks noChangeAspect="1"/>
          </p:cNvGraphicFramePr>
          <p:nvPr/>
        </p:nvGraphicFramePr>
        <p:xfrm>
          <a:off x="600075" y="3298825"/>
          <a:ext cx="4956175" cy="927100"/>
        </p:xfrm>
        <a:graphic>
          <a:graphicData uri="http://schemas.openxmlformats.org/presentationml/2006/ole">
            <mc:AlternateContent xmlns:mc="http://schemas.openxmlformats.org/markup-compatibility/2006">
              <mc:Choice xmlns:v="urn:schemas-microsoft-com:vml" Requires="v">
                <p:oleObj spid="_x0000_s19487" name="Equation" r:id="rId5" imgW="3276360" imgH="609480" progId="Equation.3">
                  <p:embed/>
                </p:oleObj>
              </mc:Choice>
              <mc:Fallback>
                <p:oleObj name="Equation" r:id="rId5" imgW="3276360" imgH="609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075" y="3298825"/>
                        <a:ext cx="4956175"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3" name="Rectangle 12"/>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en-US">
              <a:latin typeface="Arial" charset="0"/>
            </a:endParaRPr>
          </a:p>
        </p:txBody>
      </p:sp>
      <p:graphicFrame>
        <p:nvGraphicFramePr>
          <p:cNvPr id="10243" name="Object 9"/>
          <p:cNvGraphicFramePr>
            <a:graphicFrameLocks noChangeAspect="1"/>
          </p:cNvGraphicFramePr>
          <p:nvPr/>
        </p:nvGraphicFramePr>
        <p:xfrm>
          <a:off x="0" y="4300538"/>
          <a:ext cx="9144000" cy="469900"/>
        </p:xfrm>
        <a:graphic>
          <a:graphicData uri="http://schemas.openxmlformats.org/presentationml/2006/ole">
            <mc:AlternateContent xmlns:mc="http://schemas.openxmlformats.org/markup-compatibility/2006">
              <mc:Choice xmlns:v="urn:schemas-microsoft-com:vml" Requires="v">
                <p:oleObj spid="_x0000_s19488" name="Equation" r:id="rId7" imgW="7607300" imgH="393700" progId="Equation.3">
                  <p:embed/>
                </p:oleObj>
              </mc:Choice>
              <mc:Fallback>
                <p:oleObj name="Equation" r:id="rId7" imgW="76073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300538"/>
                        <a:ext cx="91440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4" name="Rectangle 13"/>
          <p:cNvSpPr>
            <a:spLocks noChangeArrowheads="1"/>
          </p:cNvSpPr>
          <p:nvPr/>
        </p:nvSpPr>
        <p:spPr bwMode="auto">
          <a:xfrm>
            <a:off x="0" y="3748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44" name="Object 8"/>
          <p:cNvGraphicFramePr>
            <a:graphicFrameLocks noChangeAspect="1"/>
          </p:cNvGraphicFramePr>
          <p:nvPr/>
        </p:nvGraphicFramePr>
        <p:xfrm>
          <a:off x="0" y="5221288"/>
          <a:ext cx="1652588" cy="379412"/>
        </p:xfrm>
        <a:graphic>
          <a:graphicData uri="http://schemas.openxmlformats.org/presentationml/2006/ole">
            <mc:AlternateContent xmlns:mc="http://schemas.openxmlformats.org/markup-compatibility/2006">
              <mc:Choice xmlns:v="urn:schemas-microsoft-com:vml" Requires="v">
                <p:oleObj spid="_x0000_s19489" name="Equation" r:id="rId9" imgW="1040948" imgH="241195" progId="Equation.3">
                  <p:embed/>
                </p:oleObj>
              </mc:Choice>
              <mc:Fallback>
                <p:oleObj name="Equation" r:id="rId9" imgW="1040948"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5221288"/>
                        <a:ext cx="1652588"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90539382"/>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19" name="Text Box 15"/>
          <p:cNvSpPr txBox="1">
            <a:spLocks noChangeArrowheads="1"/>
          </p:cNvSpPr>
          <p:nvPr/>
        </p:nvSpPr>
        <p:spPr bwMode="auto">
          <a:xfrm>
            <a:off x="220663" y="1538288"/>
            <a:ext cx="8729662"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1066800" indent="-60960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The PI, also called the benefit-cost ratio, is the ratio of present value to cost</a:t>
            </a:r>
          </a:p>
          <a:p>
            <a:pPr lvl="1" eaLnBrk="1" hangingPunct="1">
              <a:buFontTx/>
              <a:buChar char="•"/>
            </a:pPr>
            <a:r>
              <a:rPr lang="en-US" sz="2200">
                <a:solidFill>
                  <a:schemeClr val="bg1"/>
                </a:solidFill>
                <a:cs typeface="Arial" charset="0"/>
              </a:rPr>
              <a:t>Also called the benefit-cost ratio:</a:t>
            </a:r>
          </a:p>
          <a:p>
            <a:pPr lvl="1" eaLnBrk="1" hangingPunct="1">
              <a:buFontTx/>
              <a:buChar char="•"/>
            </a:pPr>
            <a:endParaRPr lang="en-US" sz="2200">
              <a:solidFill>
                <a:schemeClr val="bg1"/>
              </a:solidFill>
              <a:cs typeface="Arial" charset="0"/>
            </a:endParaRPr>
          </a:p>
          <a:p>
            <a:pPr lvl="1" eaLnBrk="1" hangingPunct="1"/>
            <a:r>
              <a:rPr lang="en-US" sz="2200">
                <a:solidFill>
                  <a:schemeClr val="bg1"/>
                </a:solidFill>
                <a:cs typeface="Arial" charset="0"/>
              </a:rPr>
              <a:t>	PI = Present Value/Initial Cost</a:t>
            </a:r>
          </a:p>
          <a:p>
            <a:pPr lvl="1" eaLnBrk="1" hangingPunct="1">
              <a:buFontTx/>
              <a:buChar char="•"/>
            </a:pPr>
            <a:endParaRPr lang="en-US" sz="2000">
              <a:solidFill>
                <a:schemeClr val="bg1"/>
              </a:solidFill>
              <a:cs typeface="Arial" charset="0"/>
            </a:endParaRPr>
          </a:p>
          <a:p>
            <a:pPr eaLnBrk="1" hangingPunct="1">
              <a:buFontTx/>
              <a:buChar char="•"/>
            </a:pPr>
            <a:r>
              <a:rPr lang="en-US" sz="2800">
                <a:solidFill>
                  <a:schemeClr val="bg1"/>
                </a:solidFill>
                <a:cs typeface="Arial" charset="0"/>
              </a:rPr>
              <a:t>The PI rule is to undertake a capital budgeting project if the index exceeds 1</a:t>
            </a:r>
          </a:p>
          <a:p>
            <a:pPr eaLnBrk="1" hangingPunct="1">
              <a:buFontTx/>
              <a:buChar char="•"/>
            </a:pPr>
            <a:endParaRPr lang="en-US" sz="2000">
              <a:solidFill>
                <a:schemeClr val="bg1"/>
              </a:solidFill>
              <a:cs typeface="Arial" charset="0"/>
            </a:endParaRPr>
          </a:p>
          <a:p>
            <a:pPr eaLnBrk="1" hangingPunct="1">
              <a:buFontTx/>
              <a:buChar char="•"/>
            </a:pPr>
            <a:r>
              <a:rPr lang="en-US" sz="2600">
                <a:solidFill>
                  <a:schemeClr val="bg1"/>
                </a:solidFill>
                <a:cs typeface="Arial" charset="0"/>
              </a:rPr>
              <a:t>PI is similar to NPV, but like IRR it cannot be used to rank mutually exclusive projects</a:t>
            </a:r>
          </a:p>
        </p:txBody>
      </p:sp>
      <p:sp>
        <p:nvSpPr>
          <p:cNvPr id="34820" name="Text Box 16"/>
          <p:cNvSpPr txBox="1">
            <a:spLocks noChangeArrowheads="1"/>
          </p:cNvSpPr>
          <p:nvPr/>
        </p:nvSpPr>
        <p:spPr bwMode="auto">
          <a:xfrm>
            <a:off x="258763" y="744538"/>
            <a:ext cx="8605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Profitability Index (PI)</a:t>
            </a:r>
          </a:p>
        </p:txBody>
      </p:sp>
      <p:sp>
        <p:nvSpPr>
          <p:cNvPr id="34821"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2"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4823"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9463537"/>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304800"/>
            <a:ext cx="8610600" cy="914400"/>
          </a:xfrm>
        </p:spPr>
        <p:txBody>
          <a:bodyPr/>
          <a:lstStyle/>
          <a:p>
            <a:r>
              <a:rPr lang="en-US">
                <a:latin typeface="Times New Roman" charset="0"/>
              </a:rPr>
              <a:t>Relevant Cash Flows</a:t>
            </a:r>
          </a:p>
        </p:txBody>
      </p:sp>
      <p:sp>
        <p:nvSpPr>
          <p:cNvPr id="15363" name="Rectangle 3"/>
          <p:cNvSpPr>
            <a:spLocks noGrp="1" noChangeArrowheads="1"/>
          </p:cNvSpPr>
          <p:nvPr>
            <p:ph type="body" idx="1"/>
          </p:nvPr>
        </p:nvSpPr>
        <p:spPr>
          <a:xfrm>
            <a:off x="152400" y="1371600"/>
            <a:ext cx="8763000" cy="5257800"/>
          </a:xfrm>
        </p:spPr>
        <p:txBody>
          <a:bodyPr/>
          <a:lstStyle/>
          <a:p>
            <a:pPr>
              <a:lnSpc>
                <a:spcPct val="90000"/>
              </a:lnSpc>
            </a:pPr>
            <a:r>
              <a:rPr lang="en-US" sz="3600">
                <a:latin typeface="Times New Roman" charset="0"/>
              </a:rPr>
              <a:t>Relevant Cash Flows</a:t>
            </a:r>
          </a:p>
          <a:p>
            <a:pPr lvl="1">
              <a:lnSpc>
                <a:spcPct val="90000"/>
              </a:lnSpc>
            </a:pPr>
            <a:r>
              <a:rPr lang="en-US">
                <a:latin typeface="Times New Roman" charset="0"/>
              </a:rPr>
              <a:t>The incremental cash flows associated with the decision to invest in a project</a:t>
            </a:r>
            <a:endParaRPr lang="en-US" sz="2000">
              <a:latin typeface="Times New Roman" charset="0"/>
            </a:endParaRPr>
          </a:p>
          <a:p>
            <a:pPr>
              <a:lnSpc>
                <a:spcPct val="90000"/>
              </a:lnSpc>
            </a:pPr>
            <a:r>
              <a:rPr lang="en-US" sz="3600">
                <a:latin typeface="Times New Roman" charset="0"/>
              </a:rPr>
              <a:t>The incremental cash flows for project evaluation consist of </a:t>
            </a:r>
            <a:r>
              <a:rPr lang="en-US" sz="3600" b="1" i="1">
                <a:latin typeface="Times New Roman" charset="0"/>
              </a:rPr>
              <a:t>any and all</a:t>
            </a:r>
            <a:r>
              <a:rPr lang="en-US" sz="3600">
                <a:latin typeface="Times New Roman" charset="0"/>
              </a:rPr>
              <a:t> changes in the firm</a:t>
            </a:r>
            <a:r>
              <a:rPr lang="ja-JP" altLang="en-US" sz="3600">
                <a:latin typeface="Times New Roman" charset="0"/>
              </a:rPr>
              <a:t>’</a:t>
            </a:r>
            <a:r>
              <a:rPr lang="en-US" sz="3600">
                <a:latin typeface="Times New Roman" charset="0"/>
              </a:rPr>
              <a:t>s future cash flows that are a direct consequence of undertaking the project</a:t>
            </a:r>
          </a:p>
          <a:p>
            <a:pPr lvl="1">
              <a:lnSpc>
                <a:spcPct val="90000"/>
              </a:lnSpc>
            </a:pPr>
            <a:r>
              <a:rPr lang="en-US">
                <a:latin typeface="Times New Roman" charset="0"/>
              </a:rPr>
              <a:t>Difference between cash flows with the project and cash flows without the project</a:t>
            </a:r>
          </a:p>
          <a:p>
            <a:pPr lvl="1">
              <a:lnSpc>
                <a:spcPct val="90000"/>
              </a:lnSpc>
            </a:pPr>
            <a:r>
              <a:rPr lang="en-US">
                <a:latin typeface="Times New Roman" charset="0"/>
              </a:rPr>
              <a:t>Based on free cash flows, not accounting income</a:t>
            </a:r>
          </a:p>
        </p:txBody>
      </p:sp>
    </p:spTree>
    <p:extLst>
      <p:ext uri="{BB962C8B-B14F-4D97-AF65-F5344CB8AC3E}">
        <p14:creationId xmlns:p14="http://schemas.microsoft.com/office/powerpoint/2010/main" val="741701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304800"/>
            <a:ext cx="8610600" cy="914400"/>
          </a:xfrm>
        </p:spPr>
        <p:txBody>
          <a:bodyPr/>
          <a:lstStyle/>
          <a:p>
            <a:r>
              <a:rPr lang="en-US">
                <a:latin typeface="Times New Roman" charset="0"/>
              </a:rPr>
              <a:t>Aspects of Incremental Cash Flows</a:t>
            </a:r>
          </a:p>
        </p:txBody>
      </p:sp>
      <p:sp>
        <p:nvSpPr>
          <p:cNvPr id="16387" name="Rectangle 3"/>
          <p:cNvSpPr>
            <a:spLocks noGrp="1" noChangeArrowheads="1"/>
          </p:cNvSpPr>
          <p:nvPr>
            <p:ph type="body" idx="1"/>
          </p:nvPr>
        </p:nvSpPr>
        <p:spPr>
          <a:xfrm>
            <a:off x="228600" y="1295400"/>
            <a:ext cx="8686800" cy="5486400"/>
          </a:xfrm>
        </p:spPr>
        <p:txBody>
          <a:bodyPr/>
          <a:lstStyle/>
          <a:p>
            <a:pPr>
              <a:lnSpc>
                <a:spcPct val="90000"/>
              </a:lnSpc>
            </a:pPr>
            <a:r>
              <a:rPr lang="en-US" sz="3600">
                <a:latin typeface="Times New Roman" charset="0"/>
              </a:rPr>
              <a:t>Sunk Costs</a:t>
            </a:r>
          </a:p>
          <a:p>
            <a:pPr lvl="1">
              <a:lnSpc>
                <a:spcPct val="90000"/>
              </a:lnSpc>
            </a:pPr>
            <a:r>
              <a:rPr lang="en-US">
                <a:latin typeface="Times New Roman" charset="0"/>
              </a:rPr>
              <a:t>Costs that have already occurred</a:t>
            </a:r>
          </a:p>
          <a:p>
            <a:pPr lvl="1">
              <a:lnSpc>
                <a:spcPct val="90000"/>
              </a:lnSpc>
            </a:pPr>
            <a:r>
              <a:rPr lang="en-US">
                <a:latin typeface="Times New Roman" charset="0"/>
              </a:rPr>
              <a:t>Example: Test market expenses</a:t>
            </a:r>
          </a:p>
          <a:p>
            <a:pPr>
              <a:lnSpc>
                <a:spcPct val="90000"/>
              </a:lnSpc>
            </a:pPr>
            <a:r>
              <a:rPr lang="en-US" sz="3600">
                <a:latin typeface="Times New Roman" charset="0"/>
              </a:rPr>
              <a:t>Opportunity Costs</a:t>
            </a:r>
          </a:p>
          <a:p>
            <a:pPr lvl="1">
              <a:lnSpc>
                <a:spcPct val="90000"/>
              </a:lnSpc>
            </a:pPr>
            <a:r>
              <a:rPr lang="en-US">
                <a:latin typeface="Times New Roman" charset="0"/>
              </a:rPr>
              <a:t>Cost of best foregone alternative</a:t>
            </a:r>
          </a:p>
          <a:p>
            <a:pPr lvl="1">
              <a:lnSpc>
                <a:spcPct val="90000"/>
              </a:lnSpc>
            </a:pPr>
            <a:r>
              <a:rPr lang="en-US">
                <a:latin typeface="Times New Roman" charset="0"/>
              </a:rPr>
              <a:t>Cash flows lost by taking one course of action over another</a:t>
            </a:r>
          </a:p>
          <a:p>
            <a:pPr>
              <a:lnSpc>
                <a:spcPct val="90000"/>
              </a:lnSpc>
            </a:pPr>
            <a:r>
              <a:rPr lang="en-US" sz="3600">
                <a:latin typeface="Times New Roman" charset="0"/>
              </a:rPr>
              <a:t>Side Effects or Externalities: Erosion</a:t>
            </a:r>
          </a:p>
          <a:p>
            <a:pPr lvl="1">
              <a:lnSpc>
                <a:spcPct val="90000"/>
              </a:lnSpc>
            </a:pPr>
            <a:r>
              <a:rPr lang="en-US">
                <a:latin typeface="Times New Roman" charset="0"/>
              </a:rPr>
              <a:t>Erosion (or cannibalization): cash flow transferred to new project from customers and sales of existing products</a:t>
            </a:r>
          </a:p>
        </p:txBody>
      </p:sp>
    </p:spTree>
    <p:extLst>
      <p:ext uri="{BB962C8B-B14F-4D97-AF65-F5344CB8AC3E}">
        <p14:creationId xmlns:p14="http://schemas.microsoft.com/office/powerpoint/2010/main" val="37875029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304800"/>
            <a:ext cx="8610600" cy="914400"/>
          </a:xfrm>
        </p:spPr>
        <p:txBody>
          <a:bodyPr/>
          <a:lstStyle/>
          <a:p>
            <a:r>
              <a:rPr lang="en-US">
                <a:latin typeface="Times New Roman" charset="0"/>
              </a:rPr>
              <a:t>Aspects of Incremental Cash Flows</a:t>
            </a:r>
          </a:p>
        </p:txBody>
      </p:sp>
      <p:sp>
        <p:nvSpPr>
          <p:cNvPr id="17411" name="Rectangle 3"/>
          <p:cNvSpPr>
            <a:spLocks noGrp="1" noChangeArrowheads="1"/>
          </p:cNvSpPr>
          <p:nvPr>
            <p:ph type="body" idx="1"/>
          </p:nvPr>
        </p:nvSpPr>
        <p:spPr>
          <a:xfrm>
            <a:off x="228600" y="1295400"/>
            <a:ext cx="8686800" cy="5486400"/>
          </a:xfrm>
        </p:spPr>
        <p:txBody>
          <a:bodyPr/>
          <a:lstStyle/>
          <a:p>
            <a:pPr>
              <a:lnSpc>
                <a:spcPct val="90000"/>
              </a:lnSpc>
            </a:pPr>
            <a:r>
              <a:rPr lang="en-US" sz="3600">
                <a:latin typeface="Times New Roman" charset="0"/>
              </a:rPr>
              <a:t>Net Working Capital</a:t>
            </a:r>
          </a:p>
          <a:p>
            <a:pPr lvl="1">
              <a:lnSpc>
                <a:spcPct val="90000"/>
              </a:lnSpc>
            </a:pPr>
            <a:r>
              <a:rPr lang="en-US">
                <a:latin typeface="Times New Roman" charset="0"/>
              </a:rPr>
              <a:t>Costs associated with an increase in net working capital due to undertaking a project</a:t>
            </a:r>
          </a:p>
          <a:p>
            <a:pPr lvl="2">
              <a:lnSpc>
                <a:spcPct val="90000"/>
              </a:lnSpc>
            </a:pPr>
            <a:r>
              <a:rPr lang="en-US">
                <a:latin typeface="Times New Roman" charset="0"/>
              </a:rPr>
              <a:t>Increase in current assets (e.g., inventory and/or A/R) and/or decrease in current liabilities associated with undertaking a capital budgeting project </a:t>
            </a:r>
          </a:p>
          <a:p>
            <a:pPr>
              <a:lnSpc>
                <a:spcPct val="90000"/>
              </a:lnSpc>
            </a:pPr>
            <a:r>
              <a:rPr lang="en-US" sz="3600">
                <a:latin typeface="Times New Roman" charset="0"/>
              </a:rPr>
              <a:t>Financing Costs</a:t>
            </a:r>
          </a:p>
          <a:p>
            <a:pPr lvl="1">
              <a:lnSpc>
                <a:spcPct val="90000"/>
              </a:lnSpc>
            </a:pPr>
            <a:r>
              <a:rPr lang="en-US">
                <a:latin typeface="Times New Roman" charset="0"/>
              </a:rPr>
              <a:t>Costs associated with how the project is financed</a:t>
            </a:r>
          </a:p>
          <a:p>
            <a:pPr lvl="2">
              <a:lnSpc>
                <a:spcPct val="90000"/>
              </a:lnSpc>
            </a:pPr>
            <a:r>
              <a:rPr lang="en-US">
                <a:latin typeface="Times New Roman" charset="0"/>
              </a:rPr>
              <a:t>Includes interest and dividend expenses</a:t>
            </a:r>
          </a:p>
          <a:p>
            <a:pPr>
              <a:lnSpc>
                <a:spcPct val="90000"/>
              </a:lnSpc>
            </a:pPr>
            <a:r>
              <a:rPr lang="en-US" sz="3600">
                <a:latin typeface="Times New Roman" charset="0"/>
              </a:rPr>
              <a:t>Other Issues</a:t>
            </a:r>
          </a:p>
          <a:p>
            <a:pPr lvl="1">
              <a:lnSpc>
                <a:spcPct val="90000"/>
              </a:lnSpc>
            </a:pPr>
            <a:r>
              <a:rPr lang="en-US">
                <a:latin typeface="Times New Roman" charset="0"/>
              </a:rPr>
              <a:t>All cash flows should be after-tax cash flows</a:t>
            </a:r>
          </a:p>
        </p:txBody>
      </p:sp>
    </p:spTree>
    <p:extLst>
      <p:ext uri="{BB962C8B-B14F-4D97-AF65-F5344CB8AC3E}">
        <p14:creationId xmlns:p14="http://schemas.microsoft.com/office/powerpoint/2010/main" val="40367749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304800"/>
            <a:ext cx="8610600" cy="914400"/>
          </a:xfrm>
        </p:spPr>
        <p:txBody>
          <a:bodyPr/>
          <a:lstStyle/>
          <a:p>
            <a:r>
              <a:rPr lang="en-US">
                <a:latin typeface="Times New Roman" charset="0"/>
              </a:rPr>
              <a:t>Net Working Capital (NWC)</a:t>
            </a:r>
          </a:p>
        </p:txBody>
      </p:sp>
      <p:sp>
        <p:nvSpPr>
          <p:cNvPr id="21507" name="Rectangle 3"/>
          <p:cNvSpPr>
            <a:spLocks noGrp="1" noChangeArrowheads="1"/>
          </p:cNvSpPr>
          <p:nvPr>
            <p:ph type="body" idx="1"/>
          </p:nvPr>
        </p:nvSpPr>
        <p:spPr>
          <a:xfrm>
            <a:off x="228600" y="1447800"/>
            <a:ext cx="8686800" cy="5105400"/>
          </a:xfrm>
        </p:spPr>
        <p:txBody>
          <a:bodyPr/>
          <a:lstStyle/>
          <a:p>
            <a:pPr>
              <a:lnSpc>
                <a:spcPct val="90000"/>
              </a:lnSpc>
            </a:pPr>
            <a:r>
              <a:rPr lang="en-US" sz="3600">
                <a:latin typeface="Times New Roman" charset="0"/>
              </a:rPr>
              <a:t>NWC is the difference between CA and CL</a:t>
            </a:r>
          </a:p>
          <a:p>
            <a:pPr lvl="1">
              <a:lnSpc>
                <a:spcPct val="90000"/>
              </a:lnSpc>
            </a:pPr>
            <a:r>
              <a:rPr lang="en-US">
                <a:latin typeface="Times New Roman" charset="0"/>
              </a:rPr>
              <a:t>Investment in inventories and A/R net of increase in A/P</a:t>
            </a:r>
            <a:endParaRPr lang="en-US" sz="2000">
              <a:latin typeface="Times New Roman" charset="0"/>
            </a:endParaRPr>
          </a:p>
          <a:p>
            <a:pPr>
              <a:lnSpc>
                <a:spcPct val="90000"/>
              </a:lnSpc>
            </a:pPr>
            <a:endParaRPr lang="en-US" sz="2000">
              <a:latin typeface="Times New Roman" charset="0"/>
            </a:endParaRPr>
          </a:p>
          <a:p>
            <a:pPr>
              <a:lnSpc>
                <a:spcPct val="90000"/>
              </a:lnSpc>
            </a:pPr>
            <a:r>
              <a:rPr lang="en-US" sz="3600">
                <a:latin typeface="Times New Roman" charset="0"/>
              </a:rPr>
              <a:t>Generally, firms invest in NWC at beginning of project (t=0) </a:t>
            </a:r>
            <a:endParaRPr lang="en-US" sz="2000">
              <a:latin typeface="Times New Roman" charset="0"/>
            </a:endParaRPr>
          </a:p>
          <a:p>
            <a:pPr lvl="1">
              <a:lnSpc>
                <a:spcPct val="90000"/>
              </a:lnSpc>
            </a:pPr>
            <a:r>
              <a:rPr lang="en-US">
                <a:latin typeface="Times New Roman" charset="0"/>
              </a:rPr>
              <a:t>This investment in NWC is recovered at the end of the project</a:t>
            </a:r>
          </a:p>
          <a:p>
            <a:pPr>
              <a:lnSpc>
                <a:spcPct val="90000"/>
              </a:lnSpc>
            </a:pPr>
            <a:endParaRPr lang="en-US" sz="2000">
              <a:latin typeface="Times New Roman" charset="0"/>
            </a:endParaRPr>
          </a:p>
          <a:p>
            <a:pPr>
              <a:lnSpc>
                <a:spcPct val="90000"/>
              </a:lnSpc>
            </a:pPr>
            <a:r>
              <a:rPr lang="en-US">
                <a:latin typeface="Times New Roman" charset="0"/>
              </a:rPr>
              <a:t>∆NWC </a:t>
            </a:r>
            <a:r>
              <a:rPr lang="en-US" b="1" i="1">
                <a:latin typeface="Times New Roman" charset="0"/>
              </a:rPr>
              <a:t>should</a:t>
            </a:r>
            <a:r>
              <a:rPr lang="en-US">
                <a:latin typeface="Times New Roman" charset="0"/>
              </a:rPr>
              <a:t> be included in incremental CFs</a:t>
            </a:r>
          </a:p>
        </p:txBody>
      </p:sp>
    </p:spTree>
    <p:extLst>
      <p:ext uri="{BB962C8B-B14F-4D97-AF65-F5344CB8AC3E}">
        <p14:creationId xmlns:p14="http://schemas.microsoft.com/office/powerpoint/2010/main" val="37396962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304800"/>
            <a:ext cx="8610600" cy="914400"/>
          </a:xfrm>
        </p:spPr>
        <p:txBody>
          <a:bodyPr/>
          <a:lstStyle/>
          <a:p>
            <a:r>
              <a:rPr lang="en-US">
                <a:latin typeface="Times New Roman" charset="0"/>
              </a:rPr>
              <a:t>Net Working Capital (NWC)</a:t>
            </a:r>
          </a:p>
        </p:txBody>
      </p:sp>
      <p:sp>
        <p:nvSpPr>
          <p:cNvPr id="22531" name="Rectangle 3"/>
          <p:cNvSpPr>
            <a:spLocks noGrp="1" noChangeArrowheads="1"/>
          </p:cNvSpPr>
          <p:nvPr>
            <p:ph type="body" idx="1"/>
          </p:nvPr>
        </p:nvSpPr>
        <p:spPr>
          <a:xfrm>
            <a:off x="228600" y="1371600"/>
            <a:ext cx="8686800" cy="5410200"/>
          </a:xfrm>
        </p:spPr>
        <p:txBody>
          <a:bodyPr/>
          <a:lstStyle/>
          <a:p>
            <a:pPr>
              <a:lnSpc>
                <a:spcPct val="90000"/>
              </a:lnSpc>
            </a:pPr>
            <a:r>
              <a:rPr lang="en-US" sz="3600">
                <a:latin typeface="Times New Roman" charset="0"/>
              </a:rPr>
              <a:t>GM will increase NWC at the beginning:</a:t>
            </a:r>
          </a:p>
          <a:p>
            <a:pPr lvl="1">
              <a:lnSpc>
                <a:spcPct val="90000"/>
              </a:lnSpc>
            </a:pPr>
            <a:r>
              <a:rPr lang="en-US">
                <a:latin typeface="Times New Roman" charset="0"/>
              </a:rPr>
              <a:t>Firm will increase inventories of raw material</a:t>
            </a:r>
          </a:p>
          <a:p>
            <a:pPr lvl="1">
              <a:lnSpc>
                <a:spcPct val="90000"/>
              </a:lnSpc>
            </a:pPr>
            <a:r>
              <a:rPr lang="en-US">
                <a:latin typeface="Times New Roman" charset="0"/>
              </a:rPr>
              <a:t>Dealers will require increased A/R financing</a:t>
            </a:r>
            <a:endParaRPr lang="en-US" sz="2000">
              <a:latin typeface="Times New Roman" charset="0"/>
            </a:endParaRPr>
          </a:p>
          <a:p>
            <a:pPr>
              <a:lnSpc>
                <a:spcPct val="90000"/>
              </a:lnSpc>
            </a:pPr>
            <a:r>
              <a:rPr lang="en-US" sz="3600">
                <a:latin typeface="Times New Roman" charset="0"/>
              </a:rPr>
              <a:t>At the end of model</a:t>
            </a:r>
            <a:r>
              <a:rPr lang="ja-JP" altLang="en-US" sz="3600">
                <a:latin typeface="Times New Roman" charset="0"/>
              </a:rPr>
              <a:t>’</a:t>
            </a:r>
            <a:r>
              <a:rPr lang="en-US" sz="3600">
                <a:latin typeface="Times New Roman" charset="0"/>
              </a:rPr>
              <a:t>s life, NWC will decline: </a:t>
            </a:r>
          </a:p>
          <a:p>
            <a:pPr lvl="1">
              <a:lnSpc>
                <a:spcPct val="90000"/>
              </a:lnSpc>
            </a:pPr>
            <a:r>
              <a:rPr lang="en-US">
                <a:latin typeface="Times New Roman" charset="0"/>
              </a:rPr>
              <a:t>Inventories will be allowed to run down</a:t>
            </a:r>
          </a:p>
          <a:p>
            <a:pPr lvl="1">
              <a:lnSpc>
                <a:spcPct val="90000"/>
              </a:lnSpc>
            </a:pPr>
            <a:r>
              <a:rPr lang="en-US">
                <a:latin typeface="Times New Roman" charset="0"/>
              </a:rPr>
              <a:t>A/R will be paid down</a:t>
            </a:r>
            <a:endParaRPr lang="en-US" sz="2000">
              <a:latin typeface="Times New Roman" charset="0"/>
            </a:endParaRPr>
          </a:p>
          <a:p>
            <a:pPr>
              <a:lnSpc>
                <a:spcPct val="90000"/>
              </a:lnSpc>
            </a:pPr>
            <a:r>
              <a:rPr lang="en-US" sz="3600">
                <a:latin typeface="Times New Roman" charset="0"/>
              </a:rPr>
              <a:t>∆NWC </a:t>
            </a:r>
          </a:p>
          <a:p>
            <a:pPr lvl="1">
              <a:lnSpc>
                <a:spcPct val="90000"/>
              </a:lnSpc>
            </a:pPr>
            <a:r>
              <a:rPr lang="en-US">
                <a:latin typeface="Times New Roman" charset="0"/>
              </a:rPr>
              <a:t>Increases at the beginning are cash outflows </a:t>
            </a:r>
          </a:p>
          <a:p>
            <a:pPr lvl="1">
              <a:lnSpc>
                <a:spcPct val="90000"/>
              </a:lnSpc>
            </a:pPr>
            <a:r>
              <a:rPr lang="en-US">
                <a:latin typeface="Times New Roman" charset="0"/>
              </a:rPr>
              <a:t>Decreases at the end of the project are cash inflows</a:t>
            </a:r>
          </a:p>
        </p:txBody>
      </p:sp>
    </p:spTree>
    <p:extLst>
      <p:ext uri="{BB962C8B-B14F-4D97-AF65-F5344CB8AC3E}">
        <p14:creationId xmlns:p14="http://schemas.microsoft.com/office/powerpoint/2010/main" val="15037820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304800"/>
            <a:ext cx="8610600" cy="914400"/>
          </a:xfrm>
        </p:spPr>
        <p:txBody>
          <a:bodyPr/>
          <a:lstStyle/>
          <a:p>
            <a:r>
              <a:rPr lang="en-US">
                <a:latin typeface="Times New Roman" charset="0"/>
              </a:rPr>
              <a:t>Additions to NWC</a:t>
            </a:r>
          </a:p>
        </p:txBody>
      </p:sp>
      <p:sp>
        <p:nvSpPr>
          <p:cNvPr id="23555" name="Rectangle 3"/>
          <p:cNvSpPr>
            <a:spLocks noGrp="1" noChangeArrowheads="1"/>
          </p:cNvSpPr>
          <p:nvPr>
            <p:ph type="body" idx="1"/>
          </p:nvPr>
        </p:nvSpPr>
        <p:spPr>
          <a:xfrm>
            <a:off x="228600" y="1371600"/>
            <a:ext cx="8686800" cy="5410200"/>
          </a:xfrm>
        </p:spPr>
        <p:txBody>
          <a:bodyPr/>
          <a:lstStyle/>
          <a:p>
            <a:pPr>
              <a:lnSpc>
                <a:spcPct val="90000"/>
              </a:lnSpc>
            </a:pPr>
            <a:r>
              <a:rPr lang="en-US" sz="3600">
                <a:latin typeface="Times New Roman" charset="0"/>
              </a:rPr>
              <a:t>Given NWC at the beginning of the project (i.e., t=0), we can calculate future NWC as:</a:t>
            </a:r>
          </a:p>
          <a:p>
            <a:pPr lvl="1">
              <a:lnSpc>
                <a:spcPct val="90000"/>
              </a:lnSpc>
            </a:pPr>
            <a:endParaRPr lang="en-US" sz="2000">
              <a:latin typeface="Times New Roman" charset="0"/>
            </a:endParaRPr>
          </a:p>
          <a:p>
            <a:pPr lvl="1">
              <a:lnSpc>
                <a:spcPct val="90000"/>
              </a:lnSpc>
            </a:pPr>
            <a:r>
              <a:rPr lang="en-US">
                <a:latin typeface="Times New Roman" charset="0"/>
              </a:rPr>
              <a:t>NWC will grow at a rate of X% per year (e.g., 3%)</a:t>
            </a:r>
          </a:p>
          <a:p>
            <a:pPr lvl="2">
              <a:lnSpc>
                <a:spcPct val="90000"/>
              </a:lnSpc>
            </a:pPr>
            <a:r>
              <a:rPr lang="en-US">
                <a:latin typeface="Times New Roman" charset="0"/>
              </a:rPr>
              <a:t>i.e., NWC</a:t>
            </a:r>
            <a:r>
              <a:rPr lang="en-US" baseline="-25000">
                <a:latin typeface="Times New Roman" charset="0"/>
              </a:rPr>
              <a:t>Year2</a:t>
            </a:r>
            <a:r>
              <a:rPr lang="en-US">
                <a:latin typeface="Times New Roman" charset="0"/>
              </a:rPr>
              <a:t> = NWC</a:t>
            </a:r>
            <a:r>
              <a:rPr lang="en-US" baseline="-25000">
                <a:latin typeface="Times New Roman" charset="0"/>
              </a:rPr>
              <a:t>Year1</a:t>
            </a:r>
            <a:r>
              <a:rPr lang="en-US">
                <a:latin typeface="Times New Roman" charset="0"/>
              </a:rPr>
              <a:t> x (1 + 0.03)</a:t>
            </a:r>
          </a:p>
          <a:p>
            <a:pPr lvl="1">
              <a:lnSpc>
                <a:spcPct val="90000"/>
              </a:lnSpc>
            </a:pPr>
            <a:r>
              <a:rPr lang="en-US">
                <a:latin typeface="Times New Roman" charset="0"/>
              </a:rPr>
              <a:t>NWC will equal Y% of sales each period (e.g., 15%)</a:t>
            </a:r>
          </a:p>
          <a:p>
            <a:pPr lvl="2">
              <a:lnSpc>
                <a:spcPct val="90000"/>
              </a:lnSpc>
            </a:pPr>
            <a:r>
              <a:rPr lang="en-US">
                <a:latin typeface="Times New Roman" charset="0"/>
              </a:rPr>
              <a:t>i.e., NWC</a:t>
            </a:r>
            <a:r>
              <a:rPr lang="en-US" baseline="-25000">
                <a:latin typeface="Times New Roman" charset="0"/>
              </a:rPr>
              <a:t>Year2</a:t>
            </a:r>
            <a:r>
              <a:rPr lang="en-US">
                <a:latin typeface="Times New Roman" charset="0"/>
              </a:rPr>
              <a:t> = Sales</a:t>
            </a:r>
            <a:r>
              <a:rPr lang="en-US" baseline="-25000">
                <a:latin typeface="Times New Roman" charset="0"/>
              </a:rPr>
              <a:t>Year2</a:t>
            </a:r>
            <a:r>
              <a:rPr lang="en-US">
                <a:latin typeface="Times New Roman" charset="0"/>
              </a:rPr>
              <a:t> x (0.15) </a:t>
            </a:r>
          </a:p>
          <a:p>
            <a:pPr>
              <a:lnSpc>
                <a:spcPct val="90000"/>
              </a:lnSpc>
            </a:pPr>
            <a:endParaRPr lang="en-US" sz="2000">
              <a:latin typeface="Times New Roman" charset="0"/>
            </a:endParaRPr>
          </a:p>
          <a:p>
            <a:pPr>
              <a:lnSpc>
                <a:spcPct val="90000"/>
              </a:lnSpc>
            </a:pPr>
            <a:r>
              <a:rPr lang="en-US" sz="3600">
                <a:latin typeface="Times New Roman" charset="0"/>
              </a:rPr>
              <a:t>Text assumes initial investment in NWC is made in year 0 </a:t>
            </a:r>
          </a:p>
          <a:p>
            <a:pPr lvl="1">
              <a:lnSpc>
                <a:spcPct val="90000"/>
              </a:lnSpc>
            </a:pPr>
            <a:r>
              <a:rPr lang="en-US">
                <a:latin typeface="Times New Roman" charset="0"/>
              </a:rPr>
              <a:t>So assume this is the case unless told otherwise </a:t>
            </a:r>
          </a:p>
        </p:txBody>
      </p:sp>
    </p:spTree>
    <p:extLst>
      <p:ext uri="{BB962C8B-B14F-4D97-AF65-F5344CB8AC3E}">
        <p14:creationId xmlns:p14="http://schemas.microsoft.com/office/powerpoint/2010/main" val="6020582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304800"/>
            <a:ext cx="8610600" cy="914400"/>
          </a:xfrm>
        </p:spPr>
        <p:txBody>
          <a:bodyPr/>
          <a:lstStyle/>
          <a:p>
            <a:r>
              <a:rPr lang="en-US">
                <a:latin typeface="Times New Roman" charset="0"/>
              </a:rPr>
              <a:t>Recovery of NWC</a:t>
            </a:r>
          </a:p>
        </p:txBody>
      </p:sp>
      <p:sp>
        <p:nvSpPr>
          <p:cNvPr id="24579" name="Rectangle 3"/>
          <p:cNvSpPr>
            <a:spLocks noGrp="1" noChangeArrowheads="1"/>
          </p:cNvSpPr>
          <p:nvPr>
            <p:ph type="body" idx="1"/>
          </p:nvPr>
        </p:nvSpPr>
        <p:spPr>
          <a:xfrm>
            <a:off x="228600" y="1371600"/>
            <a:ext cx="8686800" cy="5410200"/>
          </a:xfrm>
        </p:spPr>
        <p:txBody>
          <a:bodyPr/>
          <a:lstStyle/>
          <a:p>
            <a:pPr>
              <a:lnSpc>
                <a:spcPct val="90000"/>
              </a:lnSpc>
            </a:pPr>
            <a:r>
              <a:rPr lang="en-US" sz="3600">
                <a:latin typeface="Times New Roman" charset="0"/>
              </a:rPr>
              <a:t>NWC is recovered at the end of the project:</a:t>
            </a:r>
          </a:p>
          <a:p>
            <a:pPr lvl="1">
              <a:lnSpc>
                <a:spcPct val="90000"/>
              </a:lnSpc>
            </a:pPr>
            <a:endParaRPr lang="en-US" sz="2000">
              <a:latin typeface="Times New Roman" charset="0"/>
            </a:endParaRPr>
          </a:p>
          <a:p>
            <a:pPr lvl="1">
              <a:lnSpc>
                <a:spcPct val="90000"/>
              </a:lnSpc>
            </a:pPr>
            <a:r>
              <a:rPr lang="en-US">
                <a:latin typeface="Times New Roman" charset="0"/>
              </a:rPr>
              <a:t>Bring NWC account to zero</a:t>
            </a:r>
          </a:p>
          <a:p>
            <a:pPr lvl="2">
              <a:lnSpc>
                <a:spcPct val="90000"/>
              </a:lnSpc>
            </a:pPr>
            <a:r>
              <a:rPr lang="en-US">
                <a:latin typeface="Times New Roman" charset="0"/>
              </a:rPr>
              <a:t>Inventories are run down</a:t>
            </a:r>
          </a:p>
          <a:p>
            <a:pPr lvl="2">
              <a:lnSpc>
                <a:spcPct val="90000"/>
              </a:lnSpc>
            </a:pPr>
            <a:r>
              <a:rPr lang="en-US">
                <a:latin typeface="Times New Roman" charset="0"/>
              </a:rPr>
              <a:t>Unpaid bills are paid (both A/R and A/P) </a:t>
            </a:r>
          </a:p>
          <a:p>
            <a:pPr>
              <a:lnSpc>
                <a:spcPct val="90000"/>
              </a:lnSpc>
            </a:pPr>
            <a:endParaRPr lang="en-US" sz="2000">
              <a:latin typeface="Times New Roman" charset="0"/>
            </a:endParaRPr>
          </a:p>
          <a:p>
            <a:pPr>
              <a:lnSpc>
                <a:spcPct val="90000"/>
              </a:lnSpc>
            </a:pPr>
            <a:r>
              <a:rPr lang="en-US" sz="3600">
                <a:latin typeface="Times New Roman" charset="0"/>
              </a:rPr>
              <a:t>Text assumes initial investment in NWC made in year 0 is all recovered at the end of the project </a:t>
            </a:r>
          </a:p>
          <a:p>
            <a:pPr lvl="1">
              <a:lnSpc>
                <a:spcPct val="90000"/>
              </a:lnSpc>
            </a:pPr>
            <a:r>
              <a:rPr lang="en-US">
                <a:latin typeface="Times New Roman" charset="0"/>
              </a:rPr>
              <a:t>So assume this is the case unless told otherwise </a:t>
            </a:r>
          </a:p>
        </p:txBody>
      </p:sp>
    </p:spTree>
    <p:extLst>
      <p:ext uri="{BB962C8B-B14F-4D97-AF65-F5344CB8AC3E}">
        <p14:creationId xmlns:p14="http://schemas.microsoft.com/office/powerpoint/2010/main" val="23847376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304800" y="304800"/>
            <a:ext cx="8610600" cy="914400"/>
          </a:xfrm>
        </p:spPr>
        <p:txBody>
          <a:bodyPr/>
          <a:lstStyle/>
          <a:p>
            <a:r>
              <a:rPr lang="en-US">
                <a:latin typeface="Times New Roman" charset="0"/>
              </a:rPr>
              <a:t>Recovery of NWC</a:t>
            </a:r>
          </a:p>
        </p:txBody>
      </p:sp>
      <p:graphicFrame>
        <p:nvGraphicFramePr>
          <p:cNvPr id="2050" name="Object 3"/>
          <p:cNvGraphicFramePr>
            <a:graphicFrameLocks noChangeAspect="1"/>
          </p:cNvGraphicFramePr>
          <p:nvPr/>
        </p:nvGraphicFramePr>
        <p:xfrm>
          <a:off x="531813" y="1681163"/>
          <a:ext cx="8043862" cy="4719637"/>
        </p:xfrm>
        <a:graphic>
          <a:graphicData uri="http://schemas.openxmlformats.org/presentationml/2006/ole">
            <mc:AlternateContent xmlns:mc="http://schemas.openxmlformats.org/markup-compatibility/2006">
              <mc:Choice xmlns:v="urn:schemas-microsoft-com:vml" Requires="v">
                <p:oleObj spid="_x0000_s230406" name="Document" r:id="rId4" imgW="6155421" imgH="3510473" progId="Word.Document.8">
                  <p:embed/>
                </p:oleObj>
              </mc:Choice>
              <mc:Fallback>
                <p:oleObj name="Document" r:id="rId4" imgW="6155421" imgH="351047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813" y="1681163"/>
                        <a:ext cx="8043862" cy="4719637"/>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9643508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304800"/>
            <a:ext cx="8610600" cy="914400"/>
          </a:xfrm>
        </p:spPr>
        <p:txBody>
          <a:bodyPr/>
          <a:lstStyle/>
          <a:p>
            <a:r>
              <a:rPr lang="en-US">
                <a:latin typeface="Times New Roman" charset="0"/>
              </a:rPr>
              <a:t>Treatment of Financing Costs</a:t>
            </a:r>
          </a:p>
        </p:txBody>
      </p:sp>
      <p:sp>
        <p:nvSpPr>
          <p:cNvPr id="25603" name="Rectangle 3"/>
          <p:cNvSpPr>
            <a:spLocks noGrp="1" noChangeArrowheads="1"/>
          </p:cNvSpPr>
          <p:nvPr>
            <p:ph type="body" idx="1"/>
          </p:nvPr>
        </p:nvSpPr>
        <p:spPr>
          <a:xfrm>
            <a:off x="228600" y="1371600"/>
            <a:ext cx="8686800" cy="5410200"/>
          </a:xfrm>
        </p:spPr>
        <p:txBody>
          <a:bodyPr/>
          <a:lstStyle/>
          <a:p>
            <a:pPr>
              <a:lnSpc>
                <a:spcPct val="90000"/>
              </a:lnSpc>
            </a:pPr>
            <a:r>
              <a:rPr lang="en-US" sz="3600">
                <a:latin typeface="Times New Roman" charset="0"/>
              </a:rPr>
              <a:t>Should you subtract interest expense or dividends when calculating cash flows?</a:t>
            </a:r>
          </a:p>
          <a:p>
            <a:pPr lvl="1">
              <a:lnSpc>
                <a:spcPct val="90000"/>
              </a:lnSpc>
            </a:pPr>
            <a:endParaRPr lang="en-US" sz="1400">
              <a:latin typeface="Times New Roman" charset="0"/>
            </a:endParaRPr>
          </a:p>
          <a:p>
            <a:pPr>
              <a:lnSpc>
                <a:spcPct val="90000"/>
              </a:lnSpc>
            </a:pPr>
            <a:r>
              <a:rPr lang="en-US" sz="3600" b="1" i="1">
                <a:latin typeface="Times New Roman" charset="0"/>
              </a:rPr>
              <a:t>No!</a:t>
            </a:r>
            <a:r>
              <a:rPr lang="en-US" sz="3600">
                <a:latin typeface="Times New Roman" charset="0"/>
              </a:rPr>
              <a:t> </a:t>
            </a:r>
          </a:p>
          <a:p>
            <a:pPr lvl="1">
              <a:lnSpc>
                <a:spcPct val="90000"/>
              </a:lnSpc>
            </a:pPr>
            <a:r>
              <a:rPr lang="en-US">
                <a:latin typeface="Times New Roman" charset="0"/>
              </a:rPr>
              <a:t>We discount project cash flows with a cost of capital that is the rate of return required by all investors</a:t>
            </a:r>
          </a:p>
          <a:p>
            <a:pPr lvl="1">
              <a:lnSpc>
                <a:spcPct val="90000"/>
              </a:lnSpc>
            </a:pPr>
            <a:r>
              <a:rPr lang="en-US">
                <a:latin typeface="Times New Roman" charset="0"/>
              </a:rPr>
              <a:t>Therefore we should discount the total amount of cash flow available to all investors</a:t>
            </a:r>
          </a:p>
          <a:p>
            <a:pPr>
              <a:lnSpc>
                <a:spcPct val="90000"/>
              </a:lnSpc>
            </a:pPr>
            <a:endParaRPr lang="en-US" sz="1400">
              <a:latin typeface="Times New Roman" charset="0"/>
            </a:endParaRPr>
          </a:p>
          <a:p>
            <a:pPr>
              <a:lnSpc>
                <a:spcPct val="90000"/>
              </a:lnSpc>
            </a:pPr>
            <a:r>
              <a:rPr lang="en-US" sz="3600">
                <a:latin typeface="Times New Roman" charset="0"/>
              </a:rPr>
              <a:t> They are part of the cost of capital</a:t>
            </a:r>
          </a:p>
          <a:p>
            <a:pPr lvl="1">
              <a:lnSpc>
                <a:spcPct val="90000"/>
              </a:lnSpc>
            </a:pPr>
            <a:r>
              <a:rPr lang="en-US">
                <a:latin typeface="Times New Roman" charset="0"/>
              </a:rPr>
              <a:t>If we subtracted them from CFs, we would be double counting capital costs </a:t>
            </a:r>
          </a:p>
        </p:txBody>
      </p:sp>
    </p:spTree>
    <p:extLst>
      <p:ext uri="{BB962C8B-B14F-4D97-AF65-F5344CB8AC3E}">
        <p14:creationId xmlns:p14="http://schemas.microsoft.com/office/powerpoint/2010/main" val="344989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0" name="Text Box 15"/>
          <p:cNvSpPr txBox="1">
            <a:spLocks noChangeArrowheads="1"/>
          </p:cNvSpPr>
          <p:nvPr/>
        </p:nvSpPr>
        <p:spPr bwMode="auto">
          <a:xfrm>
            <a:off x="220663" y="2733675"/>
            <a:ext cx="8729662"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cs typeface="Arial" charset="0"/>
              </a:rPr>
              <a:t>Consider our two stocks again: Stock A and Stock B</a:t>
            </a:r>
          </a:p>
          <a:p>
            <a:pPr eaLnBrk="1" hangingPunct="1">
              <a:buFontTx/>
              <a:buChar char="•"/>
            </a:pPr>
            <a:endParaRPr lang="en-US" sz="2800">
              <a:cs typeface="Arial" charset="0"/>
            </a:endParaRPr>
          </a:p>
          <a:p>
            <a:pPr eaLnBrk="1" hangingPunct="1">
              <a:buFontTx/>
              <a:buChar char="•"/>
            </a:pPr>
            <a:endParaRPr lang="en-US" sz="2800">
              <a:cs typeface="Arial" charset="0"/>
            </a:endParaRPr>
          </a:p>
          <a:p>
            <a:pPr eaLnBrk="1" hangingPunct="1">
              <a:buFontTx/>
              <a:buChar char="•"/>
            </a:pPr>
            <a:endParaRPr lang="en-US" sz="2800">
              <a:cs typeface="Arial" charset="0"/>
            </a:endParaRPr>
          </a:p>
          <a:p>
            <a:pPr eaLnBrk="1" hangingPunct="1">
              <a:buFontTx/>
              <a:buChar char="•"/>
            </a:pPr>
            <a:endParaRPr lang="en-US" sz="2800">
              <a:cs typeface="Arial" charset="0"/>
            </a:endParaRPr>
          </a:p>
          <a:p>
            <a:pPr eaLnBrk="1" hangingPunct="1">
              <a:buFontTx/>
              <a:buChar char="•"/>
            </a:pPr>
            <a:endParaRPr lang="en-US" sz="2800">
              <a:cs typeface="Arial" charset="0"/>
            </a:endParaRPr>
          </a:p>
          <a:p>
            <a:pPr eaLnBrk="1" hangingPunct="1">
              <a:buFontTx/>
              <a:buChar char="•"/>
            </a:pPr>
            <a:endParaRPr lang="en-US" sz="2800">
              <a:cs typeface="Arial" charset="0"/>
            </a:endParaRPr>
          </a:p>
        </p:txBody>
      </p:sp>
      <p:sp>
        <p:nvSpPr>
          <p:cNvPr id="11271" name="Text Box 16"/>
          <p:cNvSpPr txBox="1">
            <a:spLocks noChangeArrowheads="1"/>
          </p:cNvSpPr>
          <p:nvPr/>
        </p:nvSpPr>
        <p:spPr bwMode="auto">
          <a:xfrm>
            <a:off x="258763" y="971550"/>
            <a:ext cx="8605837"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Realized Returns and Risk: Example</a:t>
            </a:r>
          </a:p>
          <a:p>
            <a:pPr algn="ctr" eaLnBrk="1" hangingPunct="1">
              <a:spcBef>
                <a:spcPct val="50000"/>
              </a:spcBef>
            </a:pPr>
            <a:r>
              <a:rPr lang="en-US" sz="2800" b="1">
                <a:cs typeface="Arial" charset="0"/>
              </a:rPr>
              <a:t>Correlation: New Concept in Risk Measurement</a:t>
            </a:r>
          </a:p>
        </p:txBody>
      </p:sp>
      <p:sp>
        <p:nvSpPr>
          <p:cNvPr id="11272"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3"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1274"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Rectangle 8"/>
          <p:cNvSpPr>
            <a:spLocks noChangeArrowheads="1"/>
          </p:cNvSpPr>
          <p:nvPr/>
        </p:nvSpPr>
        <p:spPr bwMode="auto">
          <a:xfrm>
            <a:off x="0" y="2871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1276" name="Rectangle 10"/>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en-US">
              <a:latin typeface="Arial" charset="0"/>
            </a:endParaRPr>
          </a:p>
        </p:txBody>
      </p:sp>
      <p:sp>
        <p:nvSpPr>
          <p:cNvPr id="11277" name="Rectangle 12"/>
          <p:cNvSpPr>
            <a:spLocks noChangeArrowheads="1"/>
          </p:cNvSpPr>
          <p:nvPr/>
        </p:nvSpPr>
        <p:spPr bwMode="auto">
          <a:xfrm>
            <a:off x="0" y="3748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1278" name="Rectangle 16"/>
          <p:cNvSpPr>
            <a:spLocks noChangeArrowheads="1"/>
          </p:cNvSpPr>
          <p:nvPr/>
        </p:nvSpPr>
        <p:spPr bwMode="auto">
          <a:xfrm>
            <a:off x="0" y="2886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1266" name="Object 15"/>
          <p:cNvGraphicFramePr>
            <a:graphicFrameLocks noChangeAspect="1"/>
          </p:cNvGraphicFramePr>
          <p:nvPr/>
        </p:nvGraphicFramePr>
        <p:xfrm>
          <a:off x="1857375" y="3571875"/>
          <a:ext cx="4403725" cy="922338"/>
        </p:xfrm>
        <a:graphic>
          <a:graphicData uri="http://schemas.openxmlformats.org/presentationml/2006/ole">
            <mc:AlternateContent xmlns:mc="http://schemas.openxmlformats.org/markup-compatibility/2006">
              <mc:Choice xmlns:v="urn:schemas-microsoft-com:vml" Requires="v">
                <p:oleObj spid="_x0000_s21525" name="Equation" r:id="rId5" imgW="2590800" imgH="546100" progId="Equation.3">
                  <p:embed/>
                </p:oleObj>
              </mc:Choice>
              <mc:Fallback>
                <p:oleObj name="Equation" r:id="rId5" imgW="2590800" imgH="546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3571875"/>
                        <a:ext cx="4403725"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9" name="Rectangle 17"/>
          <p:cNvSpPr>
            <a:spLocks noChangeArrowheads="1"/>
          </p:cNvSpPr>
          <p:nvPr/>
        </p:nvSpPr>
        <p:spPr bwMode="auto">
          <a:xfrm>
            <a:off x="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en-US">
              <a:latin typeface="Arial" charset="0"/>
            </a:endParaRPr>
          </a:p>
        </p:txBody>
      </p:sp>
      <p:graphicFrame>
        <p:nvGraphicFramePr>
          <p:cNvPr id="11267" name="Object 14"/>
          <p:cNvGraphicFramePr>
            <a:graphicFrameLocks noChangeAspect="1"/>
          </p:cNvGraphicFramePr>
          <p:nvPr/>
        </p:nvGraphicFramePr>
        <p:xfrm>
          <a:off x="1885950" y="4943475"/>
          <a:ext cx="4237038" cy="841375"/>
        </p:xfrm>
        <a:graphic>
          <a:graphicData uri="http://schemas.openxmlformats.org/presentationml/2006/ole">
            <mc:AlternateContent xmlns:mc="http://schemas.openxmlformats.org/markup-compatibility/2006">
              <mc:Choice xmlns:v="urn:schemas-microsoft-com:vml" Requires="v">
                <p:oleObj spid="_x0000_s21526" name="Equation" r:id="rId7" imgW="2730500" imgH="546100" progId="Equation.3">
                  <p:embed/>
                </p:oleObj>
              </mc:Choice>
              <mc:Fallback>
                <p:oleObj name="Equation" r:id="rId7" imgW="2730500" imgH="546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5950" y="4943475"/>
                        <a:ext cx="4237038"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49577885"/>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4800" y="304800"/>
            <a:ext cx="8610600" cy="914400"/>
          </a:xfrm>
        </p:spPr>
        <p:txBody>
          <a:bodyPr/>
          <a:lstStyle/>
          <a:p>
            <a:r>
              <a:rPr lang="en-US">
                <a:latin typeface="Times New Roman" charset="0"/>
              </a:rPr>
              <a:t>Depreciation and Capital Budgeting</a:t>
            </a:r>
          </a:p>
        </p:txBody>
      </p:sp>
      <p:sp>
        <p:nvSpPr>
          <p:cNvPr id="26627" name="Rectangle 3"/>
          <p:cNvSpPr>
            <a:spLocks noGrp="1" noChangeArrowheads="1"/>
          </p:cNvSpPr>
          <p:nvPr>
            <p:ph type="body" idx="1"/>
          </p:nvPr>
        </p:nvSpPr>
        <p:spPr>
          <a:xfrm>
            <a:off x="228600" y="1371600"/>
            <a:ext cx="8686800" cy="5410200"/>
          </a:xfrm>
        </p:spPr>
        <p:txBody>
          <a:bodyPr/>
          <a:lstStyle/>
          <a:p>
            <a:pPr>
              <a:lnSpc>
                <a:spcPct val="90000"/>
              </a:lnSpc>
            </a:pPr>
            <a:r>
              <a:rPr lang="en-US" sz="3600">
                <a:latin typeface="Times New Roman" charset="0"/>
              </a:rPr>
              <a:t>Depreciation is a non-cash charge</a:t>
            </a:r>
          </a:p>
          <a:p>
            <a:pPr lvl="1">
              <a:lnSpc>
                <a:spcPct val="90000"/>
              </a:lnSpc>
            </a:pPr>
            <a:r>
              <a:rPr lang="en-US">
                <a:latin typeface="Times New Roman" charset="0"/>
              </a:rPr>
              <a:t>However, depreciation has cash flow consequences since it affects taxes</a:t>
            </a:r>
          </a:p>
          <a:p>
            <a:pPr lvl="1">
              <a:lnSpc>
                <a:spcPct val="90000"/>
              </a:lnSpc>
            </a:pPr>
            <a:endParaRPr lang="en-US" sz="1400">
              <a:latin typeface="Times New Roman" charset="0"/>
            </a:endParaRPr>
          </a:p>
          <a:p>
            <a:pPr>
              <a:lnSpc>
                <a:spcPct val="90000"/>
              </a:lnSpc>
            </a:pPr>
            <a:r>
              <a:rPr lang="en-US" sz="3600">
                <a:latin typeface="Times New Roman" charset="0"/>
              </a:rPr>
              <a:t>Companies often calculate depreciation one way for reporting taxes and another for reporting to investors </a:t>
            </a:r>
          </a:p>
          <a:p>
            <a:pPr lvl="1">
              <a:lnSpc>
                <a:spcPct val="90000"/>
              </a:lnSpc>
            </a:pPr>
            <a:r>
              <a:rPr lang="en-US">
                <a:latin typeface="Times New Roman" charset="0"/>
              </a:rPr>
              <a:t>Tax depreciation is typically determined by MACRS</a:t>
            </a:r>
          </a:p>
          <a:p>
            <a:pPr lvl="2">
              <a:lnSpc>
                <a:spcPct val="90000"/>
              </a:lnSpc>
            </a:pPr>
            <a:r>
              <a:rPr lang="en-US">
                <a:latin typeface="Times New Roman" charset="0"/>
              </a:rPr>
              <a:t>Salvage value and economic life are ignored</a:t>
            </a:r>
          </a:p>
          <a:p>
            <a:pPr lvl="1">
              <a:lnSpc>
                <a:spcPct val="90000"/>
              </a:lnSpc>
            </a:pPr>
            <a:r>
              <a:rPr lang="en-US">
                <a:latin typeface="Times New Roman" charset="0"/>
              </a:rPr>
              <a:t>Many firms use straight line method for stockholders</a:t>
            </a:r>
          </a:p>
          <a:p>
            <a:pPr lvl="2">
              <a:lnSpc>
                <a:spcPct val="90000"/>
              </a:lnSpc>
            </a:pPr>
            <a:r>
              <a:rPr lang="en-US">
                <a:latin typeface="Times New Roman" charset="0"/>
              </a:rPr>
              <a:t>Subtract salvage value from cost and divide by asset</a:t>
            </a:r>
            <a:r>
              <a:rPr lang="ja-JP" altLang="en-US">
                <a:latin typeface="Times New Roman" charset="0"/>
              </a:rPr>
              <a:t>’</a:t>
            </a:r>
            <a:r>
              <a:rPr lang="en-US">
                <a:latin typeface="Times New Roman" charset="0"/>
              </a:rPr>
              <a:t>s economic useful life (in years) </a:t>
            </a:r>
          </a:p>
        </p:txBody>
      </p:sp>
    </p:spTree>
    <p:extLst>
      <p:ext uri="{BB962C8B-B14F-4D97-AF65-F5344CB8AC3E}">
        <p14:creationId xmlns:p14="http://schemas.microsoft.com/office/powerpoint/2010/main" val="34921928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304800"/>
            <a:ext cx="8610600" cy="914400"/>
          </a:xfrm>
        </p:spPr>
        <p:txBody>
          <a:bodyPr/>
          <a:lstStyle/>
          <a:p>
            <a:r>
              <a:rPr lang="en-US">
                <a:latin typeface="Times New Roman" charset="0"/>
              </a:rPr>
              <a:t>MACRS</a:t>
            </a:r>
          </a:p>
        </p:txBody>
      </p:sp>
      <p:sp>
        <p:nvSpPr>
          <p:cNvPr id="27651" name="Rectangle 3"/>
          <p:cNvSpPr>
            <a:spLocks noGrp="1" noChangeArrowheads="1"/>
          </p:cNvSpPr>
          <p:nvPr>
            <p:ph type="body" idx="1"/>
          </p:nvPr>
        </p:nvSpPr>
        <p:spPr>
          <a:xfrm>
            <a:off x="152400" y="1371600"/>
            <a:ext cx="8915400" cy="5410200"/>
          </a:xfrm>
        </p:spPr>
        <p:txBody>
          <a:bodyPr>
            <a:normAutofit fontScale="77500" lnSpcReduction="20000"/>
          </a:bodyPr>
          <a:lstStyle/>
          <a:p>
            <a:pPr>
              <a:lnSpc>
                <a:spcPct val="90000"/>
              </a:lnSpc>
            </a:pPr>
            <a:r>
              <a:rPr lang="en-US" sz="3600">
                <a:latin typeface="Times New Roman" charset="0"/>
              </a:rPr>
              <a:t>Modified Accelerated Cost Recovery System</a:t>
            </a:r>
          </a:p>
          <a:p>
            <a:pPr lvl="1">
              <a:lnSpc>
                <a:spcPct val="90000"/>
              </a:lnSpc>
            </a:pPr>
            <a:r>
              <a:rPr lang="en-US">
                <a:latin typeface="Times New Roman" charset="0"/>
              </a:rPr>
              <a:t>Set forth guidelines that govern tax depreciation</a:t>
            </a:r>
          </a:p>
          <a:p>
            <a:pPr lvl="1">
              <a:lnSpc>
                <a:spcPct val="90000"/>
              </a:lnSpc>
            </a:pPr>
            <a:r>
              <a:rPr lang="en-US">
                <a:latin typeface="Times New Roman" charset="0"/>
              </a:rPr>
              <a:t>Created several classes of assets, each with a more-or-less arbitrarily prescribed life called a recovery period or class life</a:t>
            </a:r>
          </a:p>
          <a:p>
            <a:pPr lvl="1">
              <a:lnSpc>
                <a:spcPct val="90000"/>
              </a:lnSpc>
            </a:pPr>
            <a:r>
              <a:rPr lang="en-US">
                <a:latin typeface="Times New Roman" charset="0"/>
              </a:rPr>
              <a:t>MACRS class life bears only rough guideline to expected useful economic life</a:t>
            </a:r>
          </a:p>
          <a:p>
            <a:pPr lvl="1">
              <a:lnSpc>
                <a:spcPct val="90000"/>
              </a:lnSpc>
            </a:pPr>
            <a:r>
              <a:rPr lang="en-US">
                <a:latin typeface="Times New Roman" charset="0"/>
              </a:rPr>
              <a:t>Major effect has been to shorten the depreciable lives of assets, giving business larger tax deductions and thus increasing their cash flows available for investment</a:t>
            </a:r>
          </a:p>
          <a:p>
            <a:pPr lvl="2">
              <a:lnSpc>
                <a:spcPct val="90000"/>
              </a:lnSpc>
            </a:pPr>
            <a:r>
              <a:rPr lang="en-US">
                <a:latin typeface="Times New Roman" charset="0"/>
              </a:rPr>
              <a:t>Cash flows increased since higher early (time value of money) depreciation reduces taxes, and therefore increases cash flow to stakeholders</a:t>
            </a:r>
          </a:p>
          <a:p>
            <a:pPr lvl="1">
              <a:lnSpc>
                <a:spcPct val="90000"/>
              </a:lnSpc>
            </a:pPr>
            <a:endParaRPr lang="en-US" sz="1400">
              <a:latin typeface="Times New Roman" charset="0"/>
            </a:endParaRPr>
          </a:p>
          <a:p>
            <a:pPr>
              <a:lnSpc>
                <a:spcPct val="90000"/>
              </a:lnSpc>
            </a:pPr>
            <a:r>
              <a:rPr lang="en-US" sz="3600">
                <a:latin typeface="Times New Roman" charset="0"/>
              </a:rPr>
              <a:t>Companies often calculate depreciation one way for reporting taxes and another for reporting to investors </a:t>
            </a:r>
          </a:p>
          <a:p>
            <a:pPr lvl="1">
              <a:lnSpc>
                <a:spcPct val="90000"/>
              </a:lnSpc>
            </a:pPr>
            <a:r>
              <a:rPr lang="en-US">
                <a:latin typeface="Times New Roman" charset="0"/>
              </a:rPr>
              <a:t>Tax depreciation is typically determined by MACRS</a:t>
            </a:r>
          </a:p>
          <a:p>
            <a:pPr lvl="2">
              <a:lnSpc>
                <a:spcPct val="90000"/>
              </a:lnSpc>
            </a:pPr>
            <a:r>
              <a:rPr lang="en-US">
                <a:latin typeface="Times New Roman" charset="0"/>
              </a:rPr>
              <a:t>Salvage value and economic life are ignored</a:t>
            </a:r>
          </a:p>
          <a:p>
            <a:pPr lvl="1">
              <a:lnSpc>
                <a:spcPct val="90000"/>
              </a:lnSpc>
            </a:pPr>
            <a:r>
              <a:rPr lang="en-US">
                <a:latin typeface="Times New Roman" charset="0"/>
              </a:rPr>
              <a:t>Many firms use straight line method for stockholders</a:t>
            </a:r>
          </a:p>
          <a:p>
            <a:pPr lvl="2">
              <a:lnSpc>
                <a:spcPct val="90000"/>
              </a:lnSpc>
            </a:pPr>
            <a:r>
              <a:rPr lang="en-US">
                <a:latin typeface="Times New Roman" charset="0"/>
              </a:rPr>
              <a:t>Subtract salvage value from cost and divide by asset</a:t>
            </a:r>
            <a:r>
              <a:rPr lang="ja-JP" altLang="en-US">
                <a:latin typeface="Times New Roman" charset="0"/>
              </a:rPr>
              <a:t>’</a:t>
            </a:r>
            <a:r>
              <a:rPr lang="en-US">
                <a:latin typeface="Times New Roman" charset="0"/>
              </a:rPr>
              <a:t>s economic useful life (in years) </a:t>
            </a:r>
          </a:p>
        </p:txBody>
      </p:sp>
    </p:spTree>
    <p:extLst>
      <p:ext uri="{BB962C8B-B14F-4D97-AF65-F5344CB8AC3E}">
        <p14:creationId xmlns:p14="http://schemas.microsoft.com/office/powerpoint/2010/main" val="2003232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304800"/>
            <a:ext cx="8610600" cy="914400"/>
          </a:xfrm>
        </p:spPr>
        <p:txBody>
          <a:bodyPr/>
          <a:lstStyle/>
          <a:p>
            <a:r>
              <a:rPr lang="en-US">
                <a:latin typeface="Times New Roman" charset="0"/>
              </a:rPr>
              <a:t>MACRS: Major Classes/Asset Lives</a:t>
            </a:r>
          </a:p>
        </p:txBody>
      </p:sp>
      <p:sp>
        <p:nvSpPr>
          <p:cNvPr id="5" name="Rectangle 3"/>
          <p:cNvSpPr txBox="1">
            <a:spLocks noChangeArrowheads="1"/>
          </p:cNvSpPr>
          <p:nvPr/>
        </p:nvSpPr>
        <p:spPr bwMode="auto">
          <a:xfrm>
            <a:off x="457200" y="1295400"/>
            <a:ext cx="8382000" cy="5257800"/>
          </a:xfrm>
          <a:prstGeom prst="rect">
            <a:avLst/>
          </a:prstGeom>
          <a:noFill/>
          <a:ln w="9525">
            <a:noFill/>
            <a:miter lim="800000"/>
            <a:headEnd/>
            <a:tailEnd/>
          </a:ln>
        </p:spPr>
        <p:txBody>
          <a:bodyPr/>
          <a:lstStyle>
            <a:lvl1pPr marL="342900" indent="-342900">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nSpc>
                <a:spcPct val="80000"/>
              </a:lnSpc>
              <a:spcBef>
                <a:spcPct val="20000"/>
              </a:spcBef>
              <a:buFont typeface="Wingdings" charset="0"/>
              <a:buNone/>
            </a:pPr>
            <a:r>
              <a:rPr lang="en-US" sz="2000">
                <a:solidFill>
                  <a:schemeClr val="tx2"/>
                </a:solidFill>
              </a:rPr>
              <a:t>Class		Type of Property</a:t>
            </a:r>
          </a:p>
          <a:p>
            <a:pPr>
              <a:lnSpc>
                <a:spcPct val="80000"/>
              </a:lnSpc>
              <a:spcBef>
                <a:spcPct val="20000"/>
              </a:spcBef>
              <a:buFont typeface="Wingdings" charset="0"/>
              <a:buNone/>
            </a:pPr>
            <a:endParaRPr lang="en-US" sz="2000">
              <a:solidFill>
                <a:schemeClr val="tx2"/>
              </a:solidFill>
            </a:endParaRPr>
          </a:p>
          <a:p>
            <a:pPr>
              <a:lnSpc>
                <a:spcPct val="80000"/>
              </a:lnSpc>
              <a:spcBef>
                <a:spcPct val="20000"/>
              </a:spcBef>
              <a:buFont typeface="Wingdings" charset="0"/>
              <a:buNone/>
            </a:pPr>
            <a:r>
              <a:rPr lang="en-US" sz="2000"/>
              <a:t>3-year		Certain specialized short-lived property, race horses over 2 		years old</a:t>
            </a:r>
          </a:p>
          <a:p>
            <a:pPr>
              <a:lnSpc>
                <a:spcPct val="80000"/>
              </a:lnSpc>
              <a:spcBef>
                <a:spcPct val="20000"/>
              </a:spcBef>
              <a:buFont typeface="Wingdings" charset="0"/>
              <a:buNone/>
            </a:pPr>
            <a:r>
              <a:rPr lang="en-US" sz="2000"/>
              <a:t>5-year		Automobiles, trucks, computers</a:t>
            </a:r>
          </a:p>
          <a:p>
            <a:pPr>
              <a:lnSpc>
                <a:spcPct val="80000"/>
              </a:lnSpc>
              <a:spcBef>
                <a:spcPct val="20000"/>
              </a:spcBef>
              <a:buFont typeface="Wingdings" charset="0"/>
              <a:buNone/>
            </a:pPr>
            <a:r>
              <a:rPr lang="en-US" sz="2000"/>
              <a:t>7-year		Most industrial equipment, office furniture, books</a:t>
            </a:r>
          </a:p>
          <a:p>
            <a:pPr>
              <a:lnSpc>
                <a:spcPct val="80000"/>
              </a:lnSpc>
              <a:spcBef>
                <a:spcPct val="20000"/>
              </a:spcBef>
              <a:buFont typeface="Wingdings" charset="0"/>
              <a:buNone/>
            </a:pPr>
            <a:r>
              <a:rPr lang="en-US" sz="2000"/>
              <a:t>10-year		Certain longer-lived equipment, vessels, barges, tugs</a:t>
            </a:r>
          </a:p>
          <a:p>
            <a:pPr>
              <a:lnSpc>
                <a:spcPct val="80000"/>
              </a:lnSpc>
              <a:spcBef>
                <a:spcPct val="20000"/>
              </a:spcBef>
              <a:buFont typeface="Wingdings" charset="0"/>
              <a:buNone/>
            </a:pPr>
            <a:r>
              <a:rPr lang="en-US" sz="2000"/>
              <a:t>20-year		Farm buildings, sewer pipes, very long-lived equipment</a:t>
            </a:r>
          </a:p>
          <a:p>
            <a:pPr>
              <a:lnSpc>
                <a:spcPct val="80000"/>
              </a:lnSpc>
              <a:spcBef>
                <a:spcPct val="20000"/>
              </a:spcBef>
              <a:buFont typeface="Wingdings" charset="0"/>
              <a:buNone/>
            </a:pPr>
            <a:endParaRPr lang="en-US" sz="2000"/>
          </a:p>
          <a:p>
            <a:pPr>
              <a:lnSpc>
                <a:spcPct val="80000"/>
              </a:lnSpc>
              <a:spcBef>
                <a:spcPct val="20000"/>
              </a:spcBef>
              <a:buFont typeface="Wingdings" charset="0"/>
              <a:buNone/>
            </a:pPr>
            <a:r>
              <a:rPr lang="en-US" sz="2000"/>
              <a:t>27.5-year*	Residential rental property such as apartment buildings</a:t>
            </a:r>
            <a:endParaRPr lang="en-US" sz="2000">
              <a:solidFill>
                <a:schemeClr val="tx2"/>
              </a:solidFill>
            </a:endParaRPr>
          </a:p>
          <a:p>
            <a:pPr>
              <a:lnSpc>
                <a:spcPct val="80000"/>
              </a:lnSpc>
              <a:spcBef>
                <a:spcPct val="20000"/>
              </a:spcBef>
              <a:buFont typeface="Wingdings" charset="0"/>
              <a:buNone/>
            </a:pPr>
            <a:r>
              <a:rPr lang="en-US" sz="2000"/>
              <a:t>31.5-year*	Nonresidential property, including commercial and industrial 		buildings</a:t>
            </a:r>
          </a:p>
          <a:p>
            <a:pPr>
              <a:lnSpc>
                <a:spcPct val="80000"/>
              </a:lnSpc>
              <a:spcBef>
                <a:spcPct val="20000"/>
              </a:spcBef>
              <a:buFontTx/>
              <a:buChar char="•"/>
            </a:pPr>
            <a:endParaRPr lang="en-US" sz="2000"/>
          </a:p>
          <a:p>
            <a:pPr>
              <a:lnSpc>
                <a:spcPct val="90000"/>
              </a:lnSpc>
              <a:spcBef>
                <a:spcPct val="20000"/>
              </a:spcBef>
              <a:buFontTx/>
              <a:buChar char="•"/>
            </a:pPr>
            <a:r>
              <a:rPr lang="en-US" sz="2000"/>
              <a:t>*Note:  Real estate must be depreciated using the straight line method.  Other classes can use either straight line or the accelerated method.  Since higher depreciation expense results in lower taxes and higher cash flows, most elect to use the accelerated method.</a:t>
            </a:r>
          </a:p>
        </p:txBody>
      </p:sp>
    </p:spTree>
    <p:extLst>
      <p:ext uri="{BB962C8B-B14F-4D97-AF65-F5344CB8AC3E}">
        <p14:creationId xmlns:p14="http://schemas.microsoft.com/office/powerpoint/2010/main" val="28261430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304800"/>
            <a:ext cx="8610600" cy="914400"/>
          </a:xfrm>
        </p:spPr>
        <p:txBody>
          <a:bodyPr/>
          <a:lstStyle/>
          <a:p>
            <a:r>
              <a:rPr lang="en-US">
                <a:latin typeface="Times New Roman" charset="0"/>
              </a:rPr>
              <a:t>Half-Year Convention</a:t>
            </a:r>
          </a:p>
        </p:txBody>
      </p:sp>
      <p:sp>
        <p:nvSpPr>
          <p:cNvPr id="29699" name="Rectangle 3"/>
          <p:cNvSpPr>
            <a:spLocks noGrp="1" noChangeArrowheads="1"/>
          </p:cNvSpPr>
          <p:nvPr>
            <p:ph type="body" idx="1"/>
          </p:nvPr>
        </p:nvSpPr>
        <p:spPr>
          <a:xfrm>
            <a:off x="152400" y="1295400"/>
            <a:ext cx="8839200" cy="5257800"/>
          </a:xfrm>
        </p:spPr>
        <p:txBody>
          <a:bodyPr>
            <a:normAutofit lnSpcReduction="10000"/>
          </a:bodyPr>
          <a:lstStyle/>
          <a:p>
            <a:pPr>
              <a:lnSpc>
                <a:spcPct val="90000"/>
              </a:lnSpc>
            </a:pPr>
            <a:r>
              <a:rPr lang="en-US" sz="3600">
                <a:latin typeface="Times New Roman" charset="0"/>
              </a:rPr>
              <a:t>Under MACRS, assumption is made that the asset is placed in service in the middle of the first year</a:t>
            </a:r>
          </a:p>
          <a:p>
            <a:pPr lvl="1">
              <a:lnSpc>
                <a:spcPct val="90000"/>
              </a:lnSpc>
            </a:pPr>
            <a:r>
              <a:rPr lang="en-US">
                <a:latin typeface="Times New Roman" charset="0"/>
              </a:rPr>
              <a:t>For 3-year class property, the recovery period begins in the middle of the first year and ends three years later</a:t>
            </a:r>
          </a:p>
          <a:p>
            <a:pPr lvl="1">
              <a:lnSpc>
                <a:spcPct val="90000"/>
              </a:lnSpc>
            </a:pPr>
            <a:r>
              <a:rPr lang="en-US">
                <a:latin typeface="Times New Roman" charset="0"/>
              </a:rPr>
              <a:t>The effect of the half-year convention is that the recovery period extends out one more year than the asset class</a:t>
            </a:r>
          </a:p>
          <a:p>
            <a:pPr lvl="2">
              <a:lnSpc>
                <a:spcPct val="90000"/>
              </a:lnSpc>
            </a:pPr>
            <a:r>
              <a:rPr lang="en-US">
                <a:latin typeface="Times New Roman" charset="0"/>
              </a:rPr>
              <a:t>i.e., 3-year assets are depreciated over four fiscal years</a:t>
            </a:r>
          </a:p>
          <a:p>
            <a:pPr lvl="1">
              <a:lnSpc>
                <a:spcPct val="90000"/>
              </a:lnSpc>
            </a:pPr>
            <a:r>
              <a:rPr lang="en-US">
                <a:latin typeface="Times New Roman" charset="0"/>
              </a:rPr>
              <a:t>This convention is incorporated in to the MACRS recovery allowance percentages</a:t>
            </a:r>
          </a:p>
          <a:p>
            <a:pPr>
              <a:lnSpc>
                <a:spcPct val="90000"/>
              </a:lnSpc>
            </a:pPr>
            <a:r>
              <a:rPr lang="en-US">
                <a:latin typeface="Times New Roman" charset="0"/>
              </a:rPr>
              <a:t>Half-year convention also applies to straight line </a:t>
            </a:r>
          </a:p>
        </p:txBody>
      </p:sp>
    </p:spTree>
    <p:extLst>
      <p:ext uri="{BB962C8B-B14F-4D97-AF65-F5344CB8AC3E}">
        <p14:creationId xmlns:p14="http://schemas.microsoft.com/office/powerpoint/2010/main" val="40162097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304800"/>
            <a:ext cx="8610600" cy="914400"/>
          </a:xfrm>
        </p:spPr>
        <p:txBody>
          <a:bodyPr/>
          <a:lstStyle/>
          <a:p>
            <a:r>
              <a:rPr lang="en-US">
                <a:latin typeface="Times New Roman" charset="0"/>
              </a:rPr>
              <a:t>MACRS Depreciation Allowance</a:t>
            </a:r>
          </a:p>
        </p:txBody>
      </p:sp>
      <p:sp>
        <p:nvSpPr>
          <p:cNvPr id="30723" name="Line 69"/>
          <p:cNvSpPr>
            <a:spLocks noChangeShapeType="1"/>
          </p:cNvSpPr>
          <p:nvPr/>
        </p:nvSpPr>
        <p:spPr bwMode="auto">
          <a:xfrm>
            <a:off x="1219200" y="2286000"/>
            <a:ext cx="7064375" cy="158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4" name="Line 70"/>
          <p:cNvSpPr>
            <a:spLocks noChangeShapeType="1"/>
          </p:cNvSpPr>
          <p:nvPr/>
        </p:nvSpPr>
        <p:spPr bwMode="auto">
          <a:xfrm>
            <a:off x="1165225" y="2741613"/>
            <a:ext cx="7118350"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5" name="Line 72"/>
          <p:cNvSpPr>
            <a:spLocks noChangeShapeType="1"/>
          </p:cNvSpPr>
          <p:nvPr/>
        </p:nvSpPr>
        <p:spPr bwMode="auto">
          <a:xfrm>
            <a:off x="1165225" y="2300288"/>
            <a:ext cx="1588" cy="397033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6" name="Line 73"/>
          <p:cNvSpPr>
            <a:spLocks noChangeShapeType="1"/>
          </p:cNvSpPr>
          <p:nvPr/>
        </p:nvSpPr>
        <p:spPr bwMode="auto">
          <a:xfrm>
            <a:off x="3257550" y="2300288"/>
            <a:ext cx="1588" cy="397033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7" name="Line 74"/>
          <p:cNvSpPr>
            <a:spLocks noChangeShapeType="1"/>
          </p:cNvSpPr>
          <p:nvPr/>
        </p:nvSpPr>
        <p:spPr bwMode="auto">
          <a:xfrm>
            <a:off x="4981575" y="2300288"/>
            <a:ext cx="1588" cy="397033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8" name="Line 75"/>
          <p:cNvSpPr>
            <a:spLocks noChangeShapeType="1"/>
          </p:cNvSpPr>
          <p:nvPr/>
        </p:nvSpPr>
        <p:spPr bwMode="auto">
          <a:xfrm>
            <a:off x="6669088" y="2286000"/>
            <a:ext cx="1587" cy="397033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9" name="Line 76"/>
          <p:cNvSpPr>
            <a:spLocks noChangeShapeType="1"/>
          </p:cNvSpPr>
          <p:nvPr/>
        </p:nvSpPr>
        <p:spPr bwMode="auto">
          <a:xfrm>
            <a:off x="8283575" y="2300288"/>
            <a:ext cx="1588" cy="397033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0" name="Line 71"/>
          <p:cNvSpPr>
            <a:spLocks noChangeShapeType="1"/>
          </p:cNvSpPr>
          <p:nvPr/>
        </p:nvSpPr>
        <p:spPr bwMode="auto">
          <a:xfrm>
            <a:off x="1165225" y="6269038"/>
            <a:ext cx="7118350"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Rectangle 40"/>
          <p:cNvSpPr>
            <a:spLocks noChangeArrowheads="1"/>
          </p:cNvSpPr>
          <p:nvPr/>
        </p:nvSpPr>
        <p:spPr bwMode="auto">
          <a:xfrm>
            <a:off x="1863725" y="2354263"/>
            <a:ext cx="9604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Year </a:t>
            </a:r>
            <a:endParaRPr lang="en-US"/>
          </a:p>
        </p:txBody>
      </p:sp>
      <p:sp>
        <p:nvSpPr>
          <p:cNvPr id="30732" name="Rectangle 41"/>
          <p:cNvSpPr>
            <a:spLocks noChangeArrowheads="1"/>
          </p:cNvSpPr>
          <p:nvPr/>
        </p:nvSpPr>
        <p:spPr bwMode="auto">
          <a:xfrm>
            <a:off x="3654425" y="2354263"/>
            <a:ext cx="11112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3-year</a:t>
            </a:r>
            <a:endParaRPr lang="en-US"/>
          </a:p>
        </p:txBody>
      </p:sp>
      <p:sp>
        <p:nvSpPr>
          <p:cNvPr id="30733" name="Rectangle 42"/>
          <p:cNvSpPr>
            <a:spLocks noChangeArrowheads="1"/>
          </p:cNvSpPr>
          <p:nvPr/>
        </p:nvSpPr>
        <p:spPr bwMode="auto">
          <a:xfrm>
            <a:off x="5359400" y="2354263"/>
            <a:ext cx="11112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5-year</a:t>
            </a:r>
            <a:endParaRPr lang="en-US"/>
          </a:p>
        </p:txBody>
      </p:sp>
      <p:sp>
        <p:nvSpPr>
          <p:cNvPr id="30734" name="Rectangle 43"/>
          <p:cNvSpPr>
            <a:spLocks noChangeArrowheads="1"/>
          </p:cNvSpPr>
          <p:nvPr/>
        </p:nvSpPr>
        <p:spPr bwMode="auto">
          <a:xfrm>
            <a:off x="7008813" y="2354263"/>
            <a:ext cx="11112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7-year</a:t>
            </a:r>
            <a:endParaRPr lang="en-US"/>
          </a:p>
        </p:txBody>
      </p:sp>
      <p:sp>
        <p:nvSpPr>
          <p:cNvPr id="30735" name="Rectangle 16"/>
          <p:cNvSpPr>
            <a:spLocks noChangeArrowheads="1"/>
          </p:cNvSpPr>
          <p:nvPr/>
        </p:nvSpPr>
        <p:spPr bwMode="auto">
          <a:xfrm>
            <a:off x="1905000" y="2743200"/>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Arial" charset="0"/>
              </a:rPr>
              <a:t>1</a:t>
            </a:r>
            <a:endParaRPr lang="en-US"/>
          </a:p>
        </p:txBody>
      </p:sp>
      <p:sp>
        <p:nvSpPr>
          <p:cNvPr id="30736" name="Rectangle 18"/>
          <p:cNvSpPr>
            <a:spLocks noChangeArrowheads="1"/>
          </p:cNvSpPr>
          <p:nvPr/>
        </p:nvSpPr>
        <p:spPr bwMode="auto">
          <a:xfrm>
            <a:off x="1905000" y="3200400"/>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Arial" charset="0"/>
              </a:rPr>
              <a:t>2</a:t>
            </a:r>
            <a:endParaRPr lang="en-US"/>
          </a:p>
        </p:txBody>
      </p:sp>
      <p:sp>
        <p:nvSpPr>
          <p:cNvPr id="30737" name="Rectangle 19"/>
          <p:cNvSpPr>
            <a:spLocks noChangeArrowheads="1"/>
          </p:cNvSpPr>
          <p:nvPr/>
        </p:nvSpPr>
        <p:spPr bwMode="auto">
          <a:xfrm>
            <a:off x="1905000" y="3657600"/>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Arial" charset="0"/>
              </a:rPr>
              <a:t>3</a:t>
            </a:r>
            <a:endParaRPr lang="en-US"/>
          </a:p>
        </p:txBody>
      </p:sp>
      <p:sp>
        <p:nvSpPr>
          <p:cNvPr id="30738" name="Rectangle 45"/>
          <p:cNvSpPr>
            <a:spLocks noChangeArrowheads="1"/>
          </p:cNvSpPr>
          <p:nvPr/>
        </p:nvSpPr>
        <p:spPr bwMode="auto">
          <a:xfrm>
            <a:off x="3562350" y="2795588"/>
            <a:ext cx="130016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33.33%</a:t>
            </a:r>
            <a:endParaRPr lang="en-US"/>
          </a:p>
        </p:txBody>
      </p:sp>
      <p:sp>
        <p:nvSpPr>
          <p:cNvPr id="30739" name="Rectangle 49"/>
          <p:cNvSpPr>
            <a:spLocks noChangeArrowheads="1"/>
          </p:cNvSpPr>
          <p:nvPr/>
        </p:nvSpPr>
        <p:spPr bwMode="auto">
          <a:xfrm>
            <a:off x="3562350" y="3235325"/>
            <a:ext cx="130016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44.44%</a:t>
            </a:r>
            <a:endParaRPr lang="en-US"/>
          </a:p>
        </p:txBody>
      </p:sp>
      <p:sp>
        <p:nvSpPr>
          <p:cNvPr id="30740" name="Rectangle 53"/>
          <p:cNvSpPr>
            <a:spLocks noChangeArrowheads="1"/>
          </p:cNvSpPr>
          <p:nvPr/>
        </p:nvSpPr>
        <p:spPr bwMode="auto">
          <a:xfrm>
            <a:off x="3562350" y="3676650"/>
            <a:ext cx="130016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14.82%</a:t>
            </a:r>
            <a:endParaRPr lang="en-US"/>
          </a:p>
        </p:txBody>
      </p:sp>
      <p:sp>
        <p:nvSpPr>
          <p:cNvPr id="30741" name="Rectangle 57"/>
          <p:cNvSpPr>
            <a:spLocks noChangeArrowheads="1"/>
          </p:cNvSpPr>
          <p:nvPr/>
        </p:nvSpPr>
        <p:spPr bwMode="auto">
          <a:xfrm>
            <a:off x="3654425" y="4117975"/>
            <a:ext cx="11112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7.41%</a:t>
            </a:r>
            <a:endParaRPr lang="en-US"/>
          </a:p>
        </p:txBody>
      </p:sp>
      <p:sp>
        <p:nvSpPr>
          <p:cNvPr id="30742" name="Rectangle 25"/>
          <p:cNvSpPr>
            <a:spLocks noChangeArrowheads="1"/>
          </p:cNvSpPr>
          <p:nvPr/>
        </p:nvSpPr>
        <p:spPr bwMode="auto">
          <a:xfrm>
            <a:off x="1905000" y="411003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Arial" charset="0"/>
              </a:rPr>
              <a:t>4</a:t>
            </a:r>
            <a:endParaRPr lang="en-US"/>
          </a:p>
        </p:txBody>
      </p:sp>
      <p:sp>
        <p:nvSpPr>
          <p:cNvPr id="30743" name="Rectangle 46"/>
          <p:cNvSpPr>
            <a:spLocks noChangeArrowheads="1"/>
          </p:cNvSpPr>
          <p:nvPr/>
        </p:nvSpPr>
        <p:spPr bwMode="auto">
          <a:xfrm>
            <a:off x="5495925" y="2795588"/>
            <a:ext cx="8286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20%</a:t>
            </a:r>
            <a:endParaRPr lang="en-US"/>
          </a:p>
        </p:txBody>
      </p:sp>
      <p:sp>
        <p:nvSpPr>
          <p:cNvPr id="30744" name="Rectangle 50"/>
          <p:cNvSpPr>
            <a:spLocks noChangeArrowheads="1"/>
          </p:cNvSpPr>
          <p:nvPr/>
        </p:nvSpPr>
        <p:spPr bwMode="auto">
          <a:xfrm>
            <a:off x="5495925" y="3235325"/>
            <a:ext cx="8286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32%</a:t>
            </a:r>
            <a:endParaRPr lang="en-US"/>
          </a:p>
        </p:txBody>
      </p:sp>
      <p:sp>
        <p:nvSpPr>
          <p:cNvPr id="30745" name="Rectangle 54"/>
          <p:cNvSpPr>
            <a:spLocks noChangeArrowheads="1"/>
          </p:cNvSpPr>
          <p:nvPr/>
        </p:nvSpPr>
        <p:spPr bwMode="auto">
          <a:xfrm>
            <a:off x="5359400" y="3676650"/>
            <a:ext cx="11112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19.2%</a:t>
            </a:r>
            <a:endParaRPr lang="en-US"/>
          </a:p>
        </p:txBody>
      </p:sp>
      <p:sp>
        <p:nvSpPr>
          <p:cNvPr id="30746" name="Rectangle 58"/>
          <p:cNvSpPr>
            <a:spLocks noChangeArrowheads="1"/>
          </p:cNvSpPr>
          <p:nvPr/>
        </p:nvSpPr>
        <p:spPr bwMode="auto">
          <a:xfrm>
            <a:off x="5267325" y="4117975"/>
            <a:ext cx="130016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11.52%</a:t>
            </a:r>
            <a:endParaRPr lang="en-US"/>
          </a:p>
        </p:txBody>
      </p:sp>
      <p:sp>
        <p:nvSpPr>
          <p:cNvPr id="30747" name="Rectangle 61"/>
          <p:cNvSpPr>
            <a:spLocks noChangeArrowheads="1"/>
          </p:cNvSpPr>
          <p:nvPr/>
        </p:nvSpPr>
        <p:spPr bwMode="auto">
          <a:xfrm>
            <a:off x="5267325" y="4559300"/>
            <a:ext cx="130016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11.52%</a:t>
            </a:r>
            <a:endParaRPr lang="en-US"/>
          </a:p>
        </p:txBody>
      </p:sp>
      <p:sp>
        <p:nvSpPr>
          <p:cNvPr id="30748" name="Rectangle 64"/>
          <p:cNvSpPr>
            <a:spLocks noChangeArrowheads="1"/>
          </p:cNvSpPr>
          <p:nvPr/>
        </p:nvSpPr>
        <p:spPr bwMode="auto">
          <a:xfrm>
            <a:off x="5359400" y="5000625"/>
            <a:ext cx="11112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5.76%</a:t>
            </a:r>
            <a:endParaRPr lang="en-US"/>
          </a:p>
        </p:txBody>
      </p:sp>
      <p:sp>
        <p:nvSpPr>
          <p:cNvPr id="30749" name="Rectangle 32"/>
          <p:cNvSpPr>
            <a:spLocks noChangeArrowheads="1"/>
          </p:cNvSpPr>
          <p:nvPr/>
        </p:nvSpPr>
        <p:spPr bwMode="auto">
          <a:xfrm>
            <a:off x="1905000" y="449103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Arial" charset="0"/>
              </a:rPr>
              <a:t>5</a:t>
            </a:r>
            <a:endParaRPr lang="en-US"/>
          </a:p>
        </p:txBody>
      </p:sp>
      <p:sp>
        <p:nvSpPr>
          <p:cNvPr id="30750" name="Rectangle 33"/>
          <p:cNvSpPr>
            <a:spLocks noChangeArrowheads="1"/>
          </p:cNvSpPr>
          <p:nvPr/>
        </p:nvSpPr>
        <p:spPr bwMode="auto">
          <a:xfrm>
            <a:off x="1905000" y="494823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Arial" charset="0"/>
              </a:rPr>
              <a:t>6</a:t>
            </a:r>
            <a:endParaRPr lang="en-US"/>
          </a:p>
        </p:txBody>
      </p:sp>
      <p:sp>
        <p:nvSpPr>
          <p:cNvPr id="30751" name="Rectangle 47"/>
          <p:cNvSpPr>
            <a:spLocks noChangeArrowheads="1"/>
          </p:cNvSpPr>
          <p:nvPr/>
        </p:nvSpPr>
        <p:spPr bwMode="auto">
          <a:xfrm>
            <a:off x="6916738" y="2795588"/>
            <a:ext cx="13001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14.29%</a:t>
            </a:r>
            <a:endParaRPr lang="en-US"/>
          </a:p>
        </p:txBody>
      </p:sp>
      <p:sp>
        <p:nvSpPr>
          <p:cNvPr id="30752" name="Rectangle 51"/>
          <p:cNvSpPr>
            <a:spLocks noChangeArrowheads="1"/>
          </p:cNvSpPr>
          <p:nvPr/>
        </p:nvSpPr>
        <p:spPr bwMode="auto">
          <a:xfrm>
            <a:off x="6916738" y="3235325"/>
            <a:ext cx="13001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24.49%</a:t>
            </a:r>
            <a:endParaRPr lang="en-US"/>
          </a:p>
        </p:txBody>
      </p:sp>
      <p:sp>
        <p:nvSpPr>
          <p:cNvPr id="30753" name="Rectangle 55"/>
          <p:cNvSpPr>
            <a:spLocks noChangeArrowheads="1"/>
          </p:cNvSpPr>
          <p:nvPr/>
        </p:nvSpPr>
        <p:spPr bwMode="auto">
          <a:xfrm>
            <a:off x="6916738" y="3676650"/>
            <a:ext cx="13001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17.49%</a:t>
            </a:r>
            <a:endParaRPr lang="en-US"/>
          </a:p>
        </p:txBody>
      </p:sp>
      <p:sp>
        <p:nvSpPr>
          <p:cNvPr id="30754" name="Rectangle 59"/>
          <p:cNvSpPr>
            <a:spLocks noChangeArrowheads="1"/>
          </p:cNvSpPr>
          <p:nvPr/>
        </p:nvSpPr>
        <p:spPr bwMode="auto">
          <a:xfrm>
            <a:off x="6916738" y="4117975"/>
            <a:ext cx="13001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12.49%</a:t>
            </a:r>
            <a:endParaRPr lang="en-US"/>
          </a:p>
        </p:txBody>
      </p:sp>
      <p:sp>
        <p:nvSpPr>
          <p:cNvPr id="30755" name="Rectangle 62"/>
          <p:cNvSpPr>
            <a:spLocks noChangeArrowheads="1"/>
          </p:cNvSpPr>
          <p:nvPr/>
        </p:nvSpPr>
        <p:spPr bwMode="auto">
          <a:xfrm>
            <a:off x="7008813" y="4559300"/>
            <a:ext cx="11112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8.93%</a:t>
            </a:r>
            <a:endParaRPr lang="en-US"/>
          </a:p>
        </p:txBody>
      </p:sp>
      <p:sp>
        <p:nvSpPr>
          <p:cNvPr id="30756" name="Rectangle 65"/>
          <p:cNvSpPr>
            <a:spLocks noChangeArrowheads="1"/>
          </p:cNvSpPr>
          <p:nvPr/>
        </p:nvSpPr>
        <p:spPr bwMode="auto">
          <a:xfrm>
            <a:off x="7008813" y="5000625"/>
            <a:ext cx="11112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8.93%</a:t>
            </a:r>
            <a:endParaRPr lang="en-US"/>
          </a:p>
        </p:txBody>
      </p:sp>
      <p:sp>
        <p:nvSpPr>
          <p:cNvPr id="30757" name="Rectangle 67"/>
          <p:cNvSpPr>
            <a:spLocks noChangeArrowheads="1"/>
          </p:cNvSpPr>
          <p:nvPr/>
        </p:nvSpPr>
        <p:spPr bwMode="auto">
          <a:xfrm>
            <a:off x="7008813" y="5441950"/>
            <a:ext cx="8651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Arial" charset="0"/>
              </a:rPr>
              <a:t>8.93%</a:t>
            </a:r>
            <a:endParaRPr lang="en-US"/>
          </a:p>
        </p:txBody>
      </p:sp>
      <p:sp>
        <p:nvSpPr>
          <p:cNvPr id="30758" name="Rectangle 39"/>
          <p:cNvSpPr>
            <a:spLocks noChangeArrowheads="1"/>
          </p:cNvSpPr>
          <p:nvPr/>
        </p:nvSpPr>
        <p:spPr bwMode="auto">
          <a:xfrm>
            <a:off x="6934200" y="5829300"/>
            <a:ext cx="1273175" cy="439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solidFill>
                  <a:srgbClr val="000000"/>
                </a:solidFill>
                <a:latin typeface="Arial" charset="0"/>
              </a:rPr>
              <a:t>4.45%</a:t>
            </a:r>
          </a:p>
        </p:txBody>
      </p:sp>
      <p:sp>
        <p:nvSpPr>
          <p:cNvPr id="30759" name="Rectangle 42"/>
          <p:cNvSpPr>
            <a:spLocks noChangeArrowheads="1"/>
          </p:cNvSpPr>
          <p:nvPr/>
        </p:nvSpPr>
        <p:spPr bwMode="auto">
          <a:xfrm>
            <a:off x="1905000" y="540543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Arial" charset="0"/>
              </a:rPr>
              <a:t>7</a:t>
            </a:r>
            <a:endParaRPr lang="en-US"/>
          </a:p>
        </p:txBody>
      </p:sp>
      <p:sp>
        <p:nvSpPr>
          <p:cNvPr id="30760" name="Rectangle 43"/>
          <p:cNvSpPr>
            <a:spLocks noChangeArrowheads="1"/>
          </p:cNvSpPr>
          <p:nvPr/>
        </p:nvSpPr>
        <p:spPr bwMode="auto">
          <a:xfrm>
            <a:off x="1905000" y="586263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Arial" charset="0"/>
              </a:rPr>
              <a:t>8</a:t>
            </a:r>
            <a:endParaRPr lang="en-US"/>
          </a:p>
        </p:txBody>
      </p:sp>
    </p:spTree>
    <p:extLst>
      <p:ext uri="{BB962C8B-B14F-4D97-AF65-F5344CB8AC3E}">
        <p14:creationId xmlns:p14="http://schemas.microsoft.com/office/powerpoint/2010/main" val="10866431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304800"/>
            <a:ext cx="8610600" cy="914400"/>
          </a:xfrm>
        </p:spPr>
        <p:txBody>
          <a:bodyPr/>
          <a:lstStyle/>
          <a:p>
            <a:r>
              <a:rPr lang="en-US">
                <a:latin typeface="Times New Roman" charset="0"/>
              </a:rPr>
              <a:t>Depreciable Basis</a:t>
            </a:r>
          </a:p>
        </p:txBody>
      </p:sp>
      <p:sp>
        <p:nvSpPr>
          <p:cNvPr id="31747" name="Rectangle 3"/>
          <p:cNvSpPr>
            <a:spLocks noGrp="1" noChangeArrowheads="1"/>
          </p:cNvSpPr>
          <p:nvPr>
            <p:ph type="body" idx="1"/>
          </p:nvPr>
        </p:nvSpPr>
        <p:spPr>
          <a:xfrm>
            <a:off x="152400" y="1524000"/>
            <a:ext cx="8839200" cy="5257800"/>
          </a:xfrm>
        </p:spPr>
        <p:txBody>
          <a:bodyPr/>
          <a:lstStyle/>
          <a:p>
            <a:pPr>
              <a:lnSpc>
                <a:spcPct val="90000"/>
              </a:lnSpc>
            </a:pPr>
            <a:r>
              <a:rPr lang="en-US" sz="3600">
                <a:latin typeface="Times New Roman" charset="0"/>
              </a:rPr>
              <a:t>The depreciable basis under MACRS is:</a:t>
            </a:r>
          </a:p>
          <a:p>
            <a:pPr lvl="1">
              <a:lnSpc>
                <a:spcPct val="90000"/>
              </a:lnSpc>
            </a:pPr>
            <a:r>
              <a:rPr lang="en-US">
                <a:latin typeface="Times New Roman" charset="0"/>
              </a:rPr>
              <a:t>Purchase price of the asset</a:t>
            </a:r>
          </a:p>
          <a:p>
            <a:pPr lvl="1">
              <a:lnSpc>
                <a:spcPct val="90000"/>
              </a:lnSpc>
            </a:pPr>
            <a:r>
              <a:rPr lang="en-US">
                <a:latin typeface="Times New Roman" charset="0"/>
              </a:rPr>
              <a:t>Plus: Shipping costs</a:t>
            </a:r>
          </a:p>
          <a:p>
            <a:pPr lvl="1">
              <a:lnSpc>
                <a:spcPct val="90000"/>
              </a:lnSpc>
            </a:pPr>
            <a:r>
              <a:rPr lang="en-US">
                <a:latin typeface="Times New Roman" charset="0"/>
              </a:rPr>
              <a:t>Plus: Installation costs</a:t>
            </a:r>
          </a:p>
          <a:p>
            <a:pPr>
              <a:lnSpc>
                <a:spcPct val="90000"/>
              </a:lnSpc>
            </a:pPr>
            <a:endParaRPr lang="en-US" sz="2000">
              <a:latin typeface="Times New Roman" charset="0"/>
            </a:endParaRPr>
          </a:p>
          <a:p>
            <a:pPr>
              <a:lnSpc>
                <a:spcPct val="90000"/>
              </a:lnSpc>
            </a:pPr>
            <a:r>
              <a:rPr lang="en-US" sz="3600">
                <a:latin typeface="Times New Roman" charset="0"/>
              </a:rPr>
              <a:t>The depreciable basis is </a:t>
            </a:r>
            <a:r>
              <a:rPr lang="en-US" sz="3600" b="1" i="1">
                <a:latin typeface="Times New Roman" charset="0"/>
              </a:rPr>
              <a:t>not</a:t>
            </a:r>
            <a:r>
              <a:rPr lang="en-US" sz="3600">
                <a:latin typeface="Times New Roman" charset="0"/>
              </a:rPr>
              <a:t> adjusted for salvage value</a:t>
            </a:r>
          </a:p>
          <a:p>
            <a:pPr lvl="1">
              <a:lnSpc>
                <a:spcPct val="90000"/>
              </a:lnSpc>
            </a:pPr>
            <a:r>
              <a:rPr lang="en-US">
                <a:latin typeface="Times New Roman" charset="0"/>
              </a:rPr>
              <a:t>i.e., the estimated market value of the asset at the end of the asset</a:t>
            </a:r>
            <a:r>
              <a:rPr lang="ja-JP" altLang="en-US">
                <a:latin typeface="Times New Roman" charset="0"/>
              </a:rPr>
              <a:t>’</a:t>
            </a:r>
            <a:r>
              <a:rPr lang="en-US">
                <a:latin typeface="Times New Roman" charset="0"/>
              </a:rPr>
              <a:t>s useful life</a:t>
            </a:r>
          </a:p>
        </p:txBody>
      </p:sp>
    </p:spTree>
    <p:extLst>
      <p:ext uri="{BB962C8B-B14F-4D97-AF65-F5344CB8AC3E}">
        <p14:creationId xmlns:p14="http://schemas.microsoft.com/office/powerpoint/2010/main" val="302343225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Depreciation Summary: </a:t>
            </a:r>
            <a:br>
              <a:rPr lang="en-US">
                <a:latin typeface="Times New Roman" charset="0"/>
              </a:rPr>
            </a:br>
            <a:r>
              <a:rPr lang="en-US" sz="3600">
                <a:latin typeface="Times New Roman" charset="0"/>
              </a:rPr>
              <a:t>For Tax Purposes</a:t>
            </a:r>
          </a:p>
        </p:txBody>
      </p:sp>
      <p:sp>
        <p:nvSpPr>
          <p:cNvPr id="32771" name="Rectangle 3"/>
          <p:cNvSpPr>
            <a:spLocks noGrp="1" noChangeArrowheads="1"/>
          </p:cNvSpPr>
          <p:nvPr>
            <p:ph type="body" idx="1"/>
          </p:nvPr>
        </p:nvSpPr>
        <p:spPr>
          <a:xfrm>
            <a:off x="152400" y="1524000"/>
            <a:ext cx="8839200" cy="5257800"/>
          </a:xfrm>
        </p:spPr>
        <p:txBody>
          <a:bodyPr>
            <a:normAutofit lnSpcReduction="10000"/>
          </a:bodyPr>
          <a:lstStyle/>
          <a:p>
            <a:pPr>
              <a:lnSpc>
                <a:spcPct val="90000"/>
              </a:lnSpc>
            </a:pPr>
            <a:r>
              <a:rPr lang="en-US" sz="3600">
                <a:latin typeface="Times New Roman" charset="0"/>
              </a:rPr>
              <a:t>Depreciation is a non-cash charge</a:t>
            </a:r>
          </a:p>
          <a:p>
            <a:pPr lvl="1">
              <a:lnSpc>
                <a:spcPct val="90000"/>
              </a:lnSpc>
            </a:pPr>
            <a:r>
              <a:rPr lang="en-US">
                <a:latin typeface="Times New Roman" charset="0"/>
              </a:rPr>
              <a:t>Which has cash flow consequences since it affects taxes</a:t>
            </a:r>
          </a:p>
          <a:p>
            <a:pPr>
              <a:lnSpc>
                <a:spcPct val="90000"/>
              </a:lnSpc>
            </a:pPr>
            <a:endParaRPr lang="en-US" sz="2000">
              <a:latin typeface="Times New Roman" charset="0"/>
            </a:endParaRPr>
          </a:p>
          <a:p>
            <a:pPr>
              <a:lnSpc>
                <a:spcPct val="90000"/>
              </a:lnSpc>
            </a:pPr>
            <a:r>
              <a:rPr lang="en-US" sz="3600">
                <a:latin typeface="Times New Roman" charset="0"/>
              </a:rPr>
              <a:t>To estimate depreciation expense:</a:t>
            </a:r>
          </a:p>
          <a:p>
            <a:pPr lvl="1">
              <a:lnSpc>
                <a:spcPct val="90000"/>
              </a:lnSpc>
            </a:pPr>
            <a:r>
              <a:rPr lang="en-US">
                <a:latin typeface="Times New Roman" charset="0"/>
              </a:rPr>
              <a:t>Calculate depreciable basis</a:t>
            </a:r>
          </a:p>
          <a:p>
            <a:pPr lvl="2">
              <a:lnSpc>
                <a:spcPct val="90000"/>
              </a:lnSpc>
            </a:pPr>
            <a:r>
              <a:rPr lang="en-US">
                <a:latin typeface="Times New Roman" charset="0"/>
              </a:rPr>
              <a:t>Cost of asset plus any shipping and/or installation charges</a:t>
            </a:r>
          </a:p>
          <a:p>
            <a:pPr lvl="1">
              <a:lnSpc>
                <a:spcPct val="90000"/>
              </a:lnSpc>
            </a:pPr>
            <a:r>
              <a:rPr lang="en-US">
                <a:latin typeface="Times New Roman" charset="0"/>
              </a:rPr>
              <a:t>Ignore economic life and future market value</a:t>
            </a:r>
          </a:p>
          <a:p>
            <a:pPr lvl="2">
              <a:lnSpc>
                <a:spcPct val="90000"/>
              </a:lnSpc>
            </a:pPr>
            <a:r>
              <a:rPr lang="en-US">
                <a:latin typeface="Times New Roman" charset="0"/>
              </a:rPr>
              <a:t>i.e., ignore salvage value of asset at end of its useful life</a:t>
            </a:r>
          </a:p>
          <a:p>
            <a:pPr lvl="1">
              <a:lnSpc>
                <a:spcPct val="90000"/>
              </a:lnSpc>
            </a:pPr>
            <a:r>
              <a:rPr lang="en-US">
                <a:latin typeface="Times New Roman" charset="0"/>
              </a:rPr>
              <a:t>Use tax accounting rules for deprecation</a:t>
            </a:r>
          </a:p>
          <a:p>
            <a:pPr lvl="2">
              <a:lnSpc>
                <a:spcPct val="90000"/>
              </a:lnSpc>
            </a:pPr>
            <a:r>
              <a:rPr lang="en-US">
                <a:latin typeface="Times New Roman" charset="0"/>
              </a:rPr>
              <a:t>MACRS and Straight line methods both use half-year convention</a:t>
            </a:r>
          </a:p>
        </p:txBody>
      </p:sp>
    </p:spTree>
    <p:extLst>
      <p:ext uri="{BB962C8B-B14F-4D97-AF65-F5344CB8AC3E}">
        <p14:creationId xmlns:p14="http://schemas.microsoft.com/office/powerpoint/2010/main" val="141068024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Depreciation Summary: </a:t>
            </a:r>
            <a:br>
              <a:rPr lang="en-US">
                <a:latin typeface="Times New Roman" charset="0"/>
              </a:rPr>
            </a:br>
            <a:r>
              <a:rPr lang="en-US" sz="3600">
                <a:latin typeface="Times New Roman" charset="0"/>
              </a:rPr>
              <a:t>For Tax Purposes</a:t>
            </a:r>
          </a:p>
        </p:txBody>
      </p:sp>
      <p:sp>
        <p:nvSpPr>
          <p:cNvPr id="32771" name="Rectangle 3"/>
          <p:cNvSpPr>
            <a:spLocks noGrp="1" noChangeArrowheads="1"/>
          </p:cNvSpPr>
          <p:nvPr>
            <p:ph type="body" idx="1"/>
          </p:nvPr>
        </p:nvSpPr>
        <p:spPr>
          <a:xfrm>
            <a:off x="152400" y="1524000"/>
            <a:ext cx="8839200" cy="5257800"/>
          </a:xfrm>
        </p:spPr>
        <p:txBody>
          <a:bodyPr>
            <a:normAutofit lnSpcReduction="10000"/>
          </a:bodyPr>
          <a:lstStyle/>
          <a:p>
            <a:pPr>
              <a:lnSpc>
                <a:spcPct val="90000"/>
              </a:lnSpc>
            </a:pPr>
            <a:r>
              <a:rPr lang="en-US" sz="3600">
                <a:latin typeface="Times New Roman" charset="0"/>
              </a:rPr>
              <a:t>Depreciation is a non-cash charge</a:t>
            </a:r>
          </a:p>
          <a:p>
            <a:pPr lvl="1">
              <a:lnSpc>
                <a:spcPct val="90000"/>
              </a:lnSpc>
            </a:pPr>
            <a:r>
              <a:rPr lang="en-US">
                <a:latin typeface="Times New Roman" charset="0"/>
              </a:rPr>
              <a:t>Which has cash flow consequences since it affects taxes</a:t>
            </a:r>
          </a:p>
          <a:p>
            <a:pPr>
              <a:lnSpc>
                <a:spcPct val="90000"/>
              </a:lnSpc>
            </a:pPr>
            <a:endParaRPr lang="en-US" sz="2000">
              <a:latin typeface="Times New Roman" charset="0"/>
            </a:endParaRPr>
          </a:p>
          <a:p>
            <a:pPr>
              <a:lnSpc>
                <a:spcPct val="90000"/>
              </a:lnSpc>
            </a:pPr>
            <a:r>
              <a:rPr lang="en-US" sz="3600">
                <a:latin typeface="Times New Roman" charset="0"/>
              </a:rPr>
              <a:t>To estimate depreciation expense:</a:t>
            </a:r>
          </a:p>
          <a:p>
            <a:pPr lvl="1">
              <a:lnSpc>
                <a:spcPct val="90000"/>
              </a:lnSpc>
            </a:pPr>
            <a:r>
              <a:rPr lang="en-US">
                <a:latin typeface="Times New Roman" charset="0"/>
              </a:rPr>
              <a:t>Calculate depreciable basis</a:t>
            </a:r>
          </a:p>
          <a:p>
            <a:pPr lvl="2">
              <a:lnSpc>
                <a:spcPct val="90000"/>
              </a:lnSpc>
            </a:pPr>
            <a:r>
              <a:rPr lang="en-US">
                <a:latin typeface="Times New Roman" charset="0"/>
              </a:rPr>
              <a:t>Cost of asset plus any shipping and/or installation charges</a:t>
            </a:r>
          </a:p>
          <a:p>
            <a:pPr lvl="1">
              <a:lnSpc>
                <a:spcPct val="90000"/>
              </a:lnSpc>
            </a:pPr>
            <a:r>
              <a:rPr lang="en-US">
                <a:latin typeface="Times New Roman" charset="0"/>
              </a:rPr>
              <a:t>Ignore economic life and future market value</a:t>
            </a:r>
          </a:p>
          <a:p>
            <a:pPr lvl="2">
              <a:lnSpc>
                <a:spcPct val="90000"/>
              </a:lnSpc>
            </a:pPr>
            <a:r>
              <a:rPr lang="en-US">
                <a:latin typeface="Times New Roman" charset="0"/>
              </a:rPr>
              <a:t>i.e., ignore salvage value of asset at end of its useful life</a:t>
            </a:r>
          </a:p>
          <a:p>
            <a:pPr lvl="1">
              <a:lnSpc>
                <a:spcPct val="90000"/>
              </a:lnSpc>
            </a:pPr>
            <a:r>
              <a:rPr lang="en-US">
                <a:latin typeface="Times New Roman" charset="0"/>
              </a:rPr>
              <a:t>Use tax accounting rules for deprecation</a:t>
            </a:r>
          </a:p>
          <a:p>
            <a:pPr lvl="2">
              <a:lnSpc>
                <a:spcPct val="90000"/>
              </a:lnSpc>
            </a:pPr>
            <a:r>
              <a:rPr lang="en-US">
                <a:latin typeface="Times New Roman" charset="0"/>
              </a:rPr>
              <a:t>MACRS and Straight line methods both use half-year convention</a:t>
            </a:r>
          </a:p>
        </p:txBody>
      </p:sp>
    </p:spTree>
    <p:extLst>
      <p:ext uri="{BB962C8B-B14F-4D97-AF65-F5344CB8AC3E}">
        <p14:creationId xmlns:p14="http://schemas.microsoft.com/office/powerpoint/2010/main" val="14106802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304800" y="304800"/>
            <a:ext cx="8610600" cy="914400"/>
          </a:xfrm>
        </p:spPr>
        <p:txBody>
          <a:bodyPr/>
          <a:lstStyle/>
          <a:p>
            <a:r>
              <a:rPr lang="en-US">
                <a:latin typeface="Times New Roman" charset="0"/>
              </a:rPr>
              <a:t>Straight Line versus MACRS</a:t>
            </a:r>
            <a:endParaRPr lang="en-US" sz="3600">
              <a:latin typeface="Times New Roman" charset="0"/>
            </a:endParaRPr>
          </a:p>
        </p:txBody>
      </p:sp>
      <p:graphicFrame>
        <p:nvGraphicFramePr>
          <p:cNvPr id="3074" name="Object 2"/>
          <p:cNvGraphicFramePr>
            <a:graphicFrameLocks noChangeAspect="1"/>
          </p:cNvGraphicFramePr>
          <p:nvPr/>
        </p:nvGraphicFramePr>
        <p:xfrm>
          <a:off x="531813" y="1905000"/>
          <a:ext cx="8191500" cy="4127500"/>
        </p:xfrm>
        <a:graphic>
          <a:graphicData uri="http://schemas.openxmlformats.org/presentationml/2006/ole">
            <mc:AlternateContent xmlns:mc="http://schemas.openxmlformats.org/markup-compatibility/2006">
              <mc:Choice xmlns:v="urn:schemas-microsoft-com:vml" Requires="v">
                <p:oleObj spid="_x0000_s250886" name="Document" r:id="rId4" imgW="6155421" imgH="3011705" progId="Word.Document.8">
                  <p:embed/>
                </p:oleObj>
              </mc:Choice>
              <mc:Fallback>
                <p:oleObj name="Document" r:id="rId4" imgW="6155421" imgH="301170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813" y="1905000"/>
                        <a:ext cx="8191500" cy="41275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643556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304800"/>
            <a:ext cx="8610600" cy="914400"/>
          </a:xfrm>
        </p:spPr>
        <p:txBody>
          <a:bodyPr/>
          <a:lstStyle/>
          <a:p>
            <a:r>
              <a:rPr lang="en-US">
                <a:latin typeface="Times New Roman" charset="0"/>
              </a:rPr>
              <a:t>Net Capital Spending</a:t>
            </a:r>
          </a:p>
        </p:txBody>
      </p:sp>
      <p:sp>
        <p:nvSpPr>
          <p:cNvPr id="34819" name="Rectangle 3"/>
          <p:cNvSpPr>
            <a:spLocks noGrp="1" noChangeArrowheads="1"/>
          </p:cNvSpPr>
          <p:nvPr>
            <p:ph type="body" idx="1"/>
          </p:nvPr>
        </p:nvSpPr>
        <p:spPr>
          <a:xfrm>
            <a:off x="152400" y="1524000"/>
            <a:ext cx="8839200" cy="5257800"/>
          </a:xfrm>
        </p:spPr>
        <p:txBody>
          <a:bodyPr/>
          <a:lstStyle/>
          <a:p>
            <a:pPr>
              <a:lnSpc>
                <a:spcPct val="90000"/>
              </a:lnSpc>
            </a:pPr>
            <a:r>
              <a:rPr lang="en-US" sz="3600">
                <a:latin typeface="Times New Roman" charset="0"/>
              </a:rPr>
              <a:t>When starting a new project, we often must invest money in fixed assets at the start (t=0)</a:t>
            </a:r>
            <a:endParaRPr lang="en-US">
              <a:latin typeface="Times New Roman" charset="0"/>
            </a:endParaRPr>
          </a:p>
          <a:p>
            <a:pPr>
              <a:lnSpc>
                <a:spcPct val="90000"/>
              </a:lnSpc>
            </a:pPr>
            <a:endParaRPr lang="en-US" sz="2000">
              <a:latin typeface="Times New Roman" charset="0"/>
            </a:endParaRPr>
          </a:p>
          <a:p>
            <a:pPr>
              <a:lnSpc>
                <a:spcPct val="90000"/>
              </a:lnSpc>
            </a:pPr>
            <a:r>
              <a:rPr lang="en-US" sz="3600">
                <a:latin typeface="Times New Roman" charset="0"/>
              </a:rPr>
              <a:t>What happens to those assets at the end of the life of the project?</a:t>
            </a:r>
            <a:endParaRPr lang="en-US">
              <a:latin typeface="Times New Roman" charset="0"/>
            </a:endParaRPr>
          </a:p>
          <a:p>
            <a:pPr lvl="1">
              <a:lnSpc>
                <a:spcPct val="90000"/>
              </a:lnSpc>
            </a:pPr>
            <a:endParaRPr lang="en-US" sz="2000">
              <a:latin typeface="Times New Roman" charset="0"/>
            </a:endParaRPr>
          </a:p>
          <a:p>
            <a:pPr>
              <a:lnSpc>
                <a:spcPct val="90000"/>
              </a:lnSpc>
            </a:pPr>
            <a:r>
              <a:rPr lang="en-US" sz="3600">
                <a:latin typeface="Times New Roman" charset="0"/>
              </a:rPr>
              <a:t>We ignored salvage value when calculating depreciation expense for tax purposes</a:t>
            </a:r>
          </a:p>
          <a:p>
            <a:pPr lvl="1">
              <a:lnSpc>
                <a:spcPct val="90000"/>
              </a:lnSpc>
            </a:pPr>
            <a:r>
              <a:rPr lang="en-US">
                <a:latin typeface="Times New Roman" charset="0"/>
              </a:rPr>
              <a:t>But salvage value must be considered in our cash flows</a:t>
            </a:r>
          </a:p>
        </p:txBody>
      </p:sp>
    </p:spTree>
    <p:extLst>
      <p:ext uri="{BB962C8B-B14F-4D97-AF65-F5344CB8AC3E}">
        <p14:creationId xmlns:p14="http://schemas.microsoft.com/office/powerpoint/2010/main" val="261868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55" name="Text Box 15"/>
          <p:cNvSpPr txBox="1">
            <a:spLocks noChangeArrowheads="1"/>
          </p:cNvSpPr>
          <p:nvPr/>
        </p:nvSpPr>
        <p:spPr bwMode="auto">
          <a:xfrm>
            <a:off x="220663" y="2419350"/>
            <a:ext cx="8729662"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Stand-alone risk is the risk an investor faces if he holds a single asset in isolation</a:t>
            </a:r>
          </a:p>
          <a:p>
            <a:pPr lvl="1" eaLnBrk="1" hangingPunct="1">
              <a:buFontTx/>
              <a:buChar char="•"/>
            </a:pPr>
            <a:r>
              <a:rPr lang="en-US" sz="2400">
                <a:solidFill>
                  <a:schemeClr val="bg1"/>
                </a:solidFill>
                <a:cs typeface="Arial" charset="0"/>
              </a:rPr>
              <a:t>i.e., rather than as part of a portfolio of assets</a:t>
            </a:r>
            <a:endParaRPr lang="en-US" sz="2800">
              <a:solidFill>
                <a:schemeClr val="bg1"/>
              </a:solidFill>
              <a:cs typeface="Arial" charset="0"/>
            </a:endParaRPr>
          </a:p>
          <a:p>
            <a:pPr eaLnBrk="1" hangingPunct="1">
              <a:buFontTx/>
              <a:buChar char="•"/>
            </a:pPr>
            <a:endParaRPr lang="en-US" sz="2000">
              <a:solidFill>
                <a:schemeClr val="bg1"/>
              </a:solidFill>
              <a:cs typeface="Arial" charset="0"/>
            </a:endParaRPr>
          </a:p>
          <a:p>
            <a:pPr eaLnBrk="1" hangingPunct="1">
              <a:buFontTx/>
              <a:buChar char="•"/>
            </a:pPr>
            <a:r>
              <a:rPr lang="en-US" sz="2800">
                <a:solidFill>
                  <a:schemeClr val="bg1"/>
                </a:solidFill>
                <a:cs typeface="Arial" charset="0"/>
              </a:rPr>
              <a:t>Stand-alone risk can be measured as the </a:t>
            </a:r>
            <a:r>
              <a:rPr lang="en-US" sz="2800" b="1" i="1">
                <a:solidFill>
                  <a:schemeClr val="bg1"/>
                </a:solidFill>
                <a:cs typeface="Arial" charset="0"/>
              </a:rPr>
              <a:t>coefficient of variation </a:t>
            </a:r>
            <a:r>
              <a:rPr lang="en-US" sz="2800">
                <a:solidFill>
                  <a:schemeClr val="bg1"/>
                </a:solidFill>
                <a:cs typeface="Arial" charset="0"/>
              </a:rPr>
              <a:t>(</a:t>
            </a:r>
            <a:r>
              <a:rPr lang="en-US" sz="2800" b="1" i="1">
                <a:solidFill>
                  <a:schemeClr val="bg1"/>
                </a:solidFill>
                <a:cs typeface="Arial" charset="0"/>
              </a:rPr>
              <a:t>CV</a:t>
            </a:r>
            <a:r>
              <a:rPr lang="en-US" sz="2800">
                <a:solidFill>
                  <a:schemeClr val="bg1"/>
                </a:solidFill>
                <a:cs typeface="Arial" charset="0"/>
              </a:rPr>
              <a:t>)</a:t>
            </a:r>
          </a:p>
          <a:p>
            <a:pPr lvl="1" eaLnBrk="1" hangingPunct="1">
              <a:buFontTx/>
              <a:buChar char="•"/>
            </a:pPr>
            <a:r>
              <a:rPr lang="en-US" sz="2400">
                <a:solidFill>
                  <a:schemeClr val="bg1"/>
                </a:solidFill>
                <a:cs typeface="Arial" charset="0"/>
              </a:rPr>
              <a:t>Coefficient of variation is the standard deviation divided by the expected return</a:t>
            </a:r>
          </a:p>
          <a:p>
            <a:pPr lvl="1" eaLnBrk="1" hangingPunct="1">
              <a:buFontTx/>
              <a:buChar char="•"/>
            </a:pPr>
            <a:r>
              <a:rPr lang="en-US" sz="2400">
                <a:solidFill>
                  <a:schemeClr val="bg1"/>
                </a:solidFill>
                <a:cs typeface="Arial" charset="0"/>
              </a:rPr>
              <a:t>Coefficient of variation (CV) shows the risk per unit of return</a:t>
            </a:r>
          </a:p>
          <a:p>
            <a:pPr lvl="1" eaLnBrk="1" hangingPunct="1">
              <a:buFontTx/>
              <a:buChar char="•"/>
            </a:pPr>
            <a:r>
              <a:rPr lang="en-US" sz="2400">
                <a:solidFill>
                  <a:schemeClr val="bg1"/>
                </a:solidFill>
                <a:cs typeface="Arial" charset="0"/>
              </a:rPr>
              <a:t>CV is used by investors to compare two or more alternative investments</a:t>
            </a:r>
            <a:endParaRPr lang="en-US" sz="2800">
              <a:solidFill>
                <a:schemeClr val="bg1"/>
              </a:solidFill>
              <a:cs typeface="Arial" charset="0"/>
            </a:endParaRPr>
          </a:p>
        </p:txBody>
      </p:sp>
      <p:sp>
        <p:nvSpPr>
          <p:cNvPr id="49156" name="Text Box 16"/>
          <p:cNvSpPr txBox="1">
            <a:spLocks noChangeArrowheads="1"/>
          </p:cNvSpPr>
          <p:nvPr/>
        </p:nvSpPr>
        <p:spPr bwMode="auto">
          <a:xfrm>
            <a:off x="258763" y="971550"/>
            <a:ext cx="860583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What is Stand-Alone Risk?</a:t>
            </a:r>
          </a:p>
          <a:p>
            <a:pPr algn="ctr" eaLnBrk="1" hangingPunct="1">
              <a:spcBef>
                <a:spcPct val="50000"/>
              </a:spcBef>
            </a:pPr>
            <a:r>
              <a:rPr lang="en-US" sz="3200" b="1">
                <a:solidFill>
                  <a:schemeClr val="bg1"/>
                </a:solidFill>
                <a:cs typeface="Arial" charset="0"/>
              </a:rPr>
              <a:t>How is Stand-Alone Risk Measured?</a:t>
            </a:r>
          </a:p>
        </p:txBody>
      </p:sp>
      <p:sp>
        <p:nvSpPr>
          <p:cNvPr id="49157"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58"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9159"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7292592"/>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304800"/>
            <a:ext cx="8610600" cy="914400"/>
          </a:xfrm>
        </p:spPr>
        <p:txBody>
          <a:bodyPr/>
          <a:lstStyle/>
          <a:p>
            <a:r>
              <a:rPr lang="en-US">
                <a:latin typeface="Times New Roman" charset="0"/>
              </a:rPr>
              <a:t>Salvage Value</a:t>
            </a:r>
          </a:p>
        </p:txBody>
      </p:sp>
      <p:sp>
        <p:nvSpPr>
          <p:cNvPr id="35843" name="Rectangle 3"/>
          <p:cNvSpPr>
            <a:spLocks noGrp="1" noChangeArrowheads="1"/>
          </p:cNvSpPr>
          <p:nvPr>
            <p:ph type="body" idx="1"/>
          </p:nvPr>
        </p:nvSpPr>
        <p:spPr>
          <a:xfrm>
            <a:off x="152400" y="1524000"/>
            <a:ext cx="8839200" cy="5257800"/>
          </a:xfrm>
        </p:spPr>
        <p:txBody>
          <a:bodyPr/>
          <a:lstStyle/>
          <a:p>
            <a:pPr>
              <a:lnSpc>
                <a:spcPct val="90000"/>
              </a:lnSpc>
            </a:pPr>
            <a:r>
              <a:rPr lang="en-US" sz="2800">
                <a:latin typeface="Times New Roman" charset="0"/>
              </a:rPr>
              <a:t>If an asset</a:t>
            </a:r>
            <a:r>
              <a:rPr lang="ja-JP" altLang="en-US" sz="2800">
                <a:latin typeface="Times New Roman" charset="0"/>
              </a:rPr>
              <a:t>’</a:t>
            </a:r>
            <a:r>
              <a:rPr lang="en-US" sz="2800">
                <a:latin typeface="Times New Roman" charset="0"/>
              </a:rPr>
              <a:t>s value when sold (i.e., salvage value) exceeds (is lower than) its book value, the difference is treated as a gain (loss) for tax purposes</a:t>
            </a:r>
          </a:p>
          <a:p>
            <a:pPr lvl="1">
              <a:lnSpc>
                <a:spcPct val="90000"/>
              </a:lnSpc>
            </a:pPr>
            <a:r>
              <a:rPr lang="en-US" sz="2400">
                <a:latin typeface="Times New Roman" charset="0"/>
              </a:rPr>
              <a:t>Taxes = (Market Price – Book Value) x Tax Rate</a:t>
            </a:r>
          </a:p>
          <a:p>
            <a:pPr lvl="1">
              <a:lnSpc>
                <a:spcPct val="90000"/>
              </a:lnSpc>
            </a:pPr>
            <a:r>
              <a:rPr lang="en-US" sz="2400">
                <a:latin typeface="Times New Roman" charset="0"/>
              </a:rPr>
              <a:t>After-Tax Salvage Value = Market Price – Taxes</a:t>
            </a:r>
          </a:p>
          <a:p>
            <a:pPr>
              <a:lnSpc>
                <a:spcPct val="90000"/>
              </a:lnSpc>
            </a:pPr>
            <a:endParaRPr lang="en-US" sz="2000">
              <a:latin typeface="Times New Roman" charset="0"/>
            </a:endParaRPr>
          </a:p>
          <a:p>
            <a:pPr>
              <a:lnSpc>
                <a:spcPct val="90000"/>
              </a:lnSpc>
            </a:pPr>
            <a:r>
              <a:rPr lang="en-US" sz="2800">
                <a:latin typeface="Times New Roman" charset="0"/>
              </a:rPr>
              <a:t>At the end of a project</a:t>
            </a:r>
            <a:r>
              <a:rPr lang="ja-JP" altLang="en-US" sz="2800">
                <a:latin typeface="Times New Roman" charset="0"/>
              </a:rPr>
              <a:t>’</a:t>
            </a:r>
            <a:r>
              <a:rPr lang="en-US" sz="2800">
                <a:latin typeface="Times New Roman" charset="0"/>
              </a:rPr>
              <a:t>s life, the book value of a piece of equipment is $0; however, assume you can sell it for $5,000 (and also assume your tax rate is 40%) – What taxes will you pay?</a:t>
            </a:r>
          </a:p>
          <a:p>
            <a:pPr lvl="1">
              <a:lnSpc>
                <a:spcPct val="90000"/>
              </a:lnSpc>
            </a:pPr>
            <a:r>
              <a:rPr lang="en-US" sz="2400">
                <a:latin typeface="Times New Roman" charset="0"/>
              </a:rPr>
              <a:t>Taxes = ($5,000 – $0) x 0.40 = $2,000</a:t>
            </a:r>
          </a:p>
          <a:p>
            <a:pPr lvl="1">
              <a:lnSpc>
                <a:spcPct val="90000"/>
              </a:lnSpc>
            </a:pPr>
            <a:r>
              <a:rPr lang="en-US" sz="2400">
                <a:latin typeface="Times New Roman" charset="0"/>
              </a:rPr>
              <a:t>After-Tax Salvage Value = $5,000 – $2,000 = $3,000 </a:t>
            </a:r>
          </a:p>
        </p:txBody>
      </p:sp>
    </p:spTree>
    <p:extLst>
      <p:ext uri="{BB962C8B-B14F-4D97-AF65-F5344CB8AC3E}">
        <p14:creationId xmlns:p14="http://schemas.microsoft.com/office/powerpoint/2010/main" val="21917496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304800"/>
            <a:ext cx="8610600" cy="914400"/>
          </a:xfrm>
        </p:spPr>
        <p:txBody>
          <a:bodyPr/>
          <a:lstStyle/>
          <a:p>
            <a:r>
              <a:rPr lang="en-US">
                <a:latin typeface="Times New Roman" charset="0"/>
              </a:rPr>
              <a:t>Salvage Value</a:t>
            </a:r>
          </a:p>
        </p:txBody>
      </p:sp>
      <p:sp>
        <p:nvSpPr>
          <p:cNvPr id="36867" name="Rectangle 3"/>
          <p:cNvSpPr>
            <a:spLocks noGrp="1" noChangeArrowheads="1"/>
          </p:cNvSpPr>
          <p:nvPr>
            <p:ph type="body" idx="1"/>
          </p:nvPr>
        </p:nvSpPr>
        <p:spPr>
          <a:xfrm>
            <a:off x="152400" y="1524000"/>
            <a:ext cx="8839200" cy="5257800"/>
          </a:xfrm>
        </p:spPr>
        <p:txBody>
          <a:bodyPr/>
          <a:lstStyle/>
          <a:p>
            <a:pPr>
              <a:lnSpc>
                <a:spcPct val="90000"/>
              </a:lnSpc>
            </a:pPr>
            <a:r>
              <a:rPr lang="en-US" sz="2800">
                <a:latin typeface="Times New Roman" charset="0"/>
              </a:rPr>
              <a:t>Assume the asset</a:t>
            </a:r>
            <a:r>
              <a:rPr lang="ja-JP" altLang="en-US" sz="2800">
                <a:latin typeface="Times New Roman" charset="0"/>
              </a:rPr>
              <a:t>’</a:t>
            </a:r>
            <a:r>
              <a:rPr lang="en-US" sz="2800">
                <a:latin typeface="Times New Roman" charset="0"/>
              </a:rPr>
              <a:t>s book value was $1,000 at the end of the project</a:t>
            </a:r>
            <a:r>
              <a:rPr lang="ja-JP" altLang="en-US" sz="2800">
                <a:latin typeface="Times New Roman" charset="0"/>
              </a:rPr>
              <a:t>’</a:t>
            </a:r>
            <a:r>
              <a:rPr lang="en-US" sz="2800">
                <a:latin typeface="Times New Roman" charset="0"/>
              </a:rPr>
              <a:t>s life: </a:t>
            </a:r>
          </a:p>
          <a:p>
            <a:pPr lvl="1">
              <a:lnSpc>
                <a:spcPct val="90000"/>
              </a:lnSpc>
            </a:pPr>
            <a:r>
              <a:rPr lang="en-US" sz="2400">
                <a:latin typeface="Times New Roman" charset="0"/>
              </a:rPr>
              <a:t>Taxes = ($5,000 – $1,000) x 0.40 = $1,600</a:t>
            </a:r>
          </a:p>
          <a:p>
            <a:pPr lvl="1">
              <a:lnSpc>
                <a:spcPct val="90000"/>
              </a:lnSpc>
            </a:pPr>
            <a:r>
              <a:rPr lang="en-US" sz="2400">
                <a:latin typeface="Times New Roman" charset="0"/>
              </a:rPr>
              <a:t>After-Tax Salvage Value = $5,000 – $1,600 = $3,400</a:t>
            </a:r>
          </a:p>
          <a:p>
            <a:pPr>
              <a:lnSpc>
                <a:spcPct val="90000"/>
              </a:lnSpc>
            </a:pPr>
            <a:endParaRPr lang="en-US" sz="2000">
              <a:latin typeface="Times New Roman" charset="0"/>
            </a:endParaRPr>
          </a:p>
          <a:p>
            <a:pPr>
              <a:lnSpc>
                <a:spcPct val="90000"/>
              </a:lnSpc>
            </a:pPr>
            <a:r>
              <a:rPr lang="en-US" sz="2800">
                <a:latin typeface="Times New Roman" charset="0"/>
              </a:rPr>
              <a:t>Assume the book value was $6,000 at the end of a project</a:t>
            </a:r>
            <a:r>
              <a:rPr lang="ja-JP" altLang="en-US" sz="2800">
                <a:latin typeface="Times New Roman" charset="0"/>
              </a:rPr>
              <a:t>’</a:t>
            </a:r>
            <a:r>
              <a:rPr lang="en-US" sz="2800">
                <a:latin typeface="Times New Roman" charset="0"/>
              </a:rPr>
              <a:t>s life:</a:t>
            </a:r>
          </a:p>
          <a:p>
            <a:pPr lvl="1">
              <a:lnSpc>
                <a:spcPct val="90000"/>
              </a:lnSpc>
            </a:pPr>
            <a:r>
              <a:rPr lang="en-US" sz="2400">
                <a:latin typeface="Times New Roman" charset="0"/>
              </a:rPr>
              <a:t>Taxes = ($5,000 – $6,000) x 0.40 = -$400</a:t>
            </a:r>
          </a:p>
          <a:p>
            <a:pPr lvl="1">
              <a:lnSpc>
                <a:spcPct val="90000"/>
              </a:lnSpc>
            </a:pPr>
            <a:r>
              <a:rPr lang="en-US" sz="2400">
                <a:latin typeface="Times New Roman" charset="0"/>
              </a:rPr>
              <a:t>After-Tax Salvage Value = $5,000 –(-$400) = $5,400 </a:t>
            </a:r>
          </a:p>
        </p:txBody>
      </p:sp>
    </p:spTree>
    <p:extLst>
      <p:ext uri="{BB962C8B-B14F-4D97-AF65-F5344CB8AC3E}">
        <p14:creationId xmlns:p14="http://schemas.microsoft.com/office/powerpoint/2010/main" val="41417332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37891" name="Rectangle 3"/>
          <p:cNvSpPr>
            <a:spLocks noGrp="1" noChangeArrowheads="1"/>
          </p:cNvSpPr>
          <p:nvPr>
            <p:ph type="body" idx="1"/>
          </p:nvPr>
        </p:nvSpPr>
        <p:spPr>
          <a:xfrm>
            <a:off x="152400" y="1524000"/>
            <a:ext cx="8839200" cy="5257800"/>
          </a:xfrm>
        </p:spPr>
        <p:txBody>
          <a:bodyPr>
            <a:normAutofit lnSpcReduction="10000"/>
          </a:bodyPr>
          <a:lstStyle/>
          <a:p>
            <a:pPr>
              <a:lnSpc>
                <a:spcPct val="90000"/>
              </a:lnSpc>
            </a:pPr>
            <a:r>
              <a:rPr lang="en-US" sz="3600">
                <a:latin typeface="Times New Roman" charset="0"/>
              </a:rPr>
              <a:t>Cox Casting Company (CCC) Project</a:t>
            </a:r>
          </a:p>
          <a:p>
            <a:pPr lvl="1">
              <a:lnSpc>
                <a:spcPct val="90000"/>
              </a:lnSpc>
            </a:pPr>
            <a:r>
              <a:rPr lang="en-US">
                <a:latin typeface="Times New Roman" charset="0"/>
              </a:rPr>
              <a:t>Is considering adding a new line to its product mix</a:t>
            </a:r>
          </a:p>
          <a:p>
            <a:pPr lvl="1">
              <a:lnSpc>
                <a:spcPct val="90000"/>
              </a:lnSpc>
            </a:pPr>
            <a:r>
              <a:rPr lang="en-US">
                <a:latin typeface="Times New Roman" charset="0"/>
              </a:rPr>
              <a:t>You must complete the capital budgeting analysis</a:t>
            </a:r>
          </a:p>
          <a:p>
            <a:pPr lvl="1">
              <a:lnSpc>
                <a:spcPct val="90000"/>
              </a:lnSpc>
            </a:pPr>
            <a:r>
              <a:rPr lang="en-US">
                <a:latin typeface="Times New Roman" charset="0"/>
              </a:rPr>
              <a:t>Production to be set up in unused space in CCC</a:t>
            </a:r>
            <a:r>
              <a:rPr lang="ja-JP" altLang="en-US">
                <a:latin typeface="Times New Roman" charset="0"/>
              </a:rPr>
              <a:t>’</a:t>
            </a:r>
            <a:r>
              <a:rPr lang="en-US">
                <a:latin typeface="Times New Roman" charset="0"/>
              </a:rPr>
              <a:t>s plant</a:t>
            </a:r>
          </a:p>
          <a:p>
            <a:pPr lvl="1">
              <a:lnSpc>
                <a:spcPct val="90000"/>
              </a:lnSpc>
            </a:pPr>
            <a:r>
              <a:rPr lang="en-US">
                <a:latin typeface="Times New Roman" charset="0"/>
              </a:rPr>
              <a:t>The machinery</a:t>
            </a:r>
            <a:r>
              <a:rPr lang="ja-JP" altLang="en-US">
                <a:latin typeface="Times New Roman" charset="0"/>
              </a:rPr>
              <a:t>’</a:t>
            </a:r>
            <a:r>
              <a:rPr lang="en-US">
                <a:latin typeface="Times New Roman" charset="0"/>
              </a:rPr>
              <a:t>s invoice price would be approximately $200,000</a:t>
            </a:r>
          </a:p>
          <a:p>
            <a:pPr lvl="2">
              <a:lnSpc>
                <a:spcPct val="90000"/>
              </a:lnSpc>
            </a:pPr>
            <a:r>
              <a:rPr lang="en-US">
                <a:latin typeface="Times New Roman" charset="0"/>
              </a:rPr>
              <a:t>Shipping and installation costs are $10,000 and $30,000 respectively</a:t>
            </a:r>
          </a:p>
          <a:p>
            <a:pPr lvl="2">
              <a:lnSpc>
                <a:spcPct val="90000"/>
              </a:lnSpc>
            </a:pPr>
            <a:r>
              <a:rPr lang="en-US">
                <a:latin typeface="Times New Roman" charset="0"/>
              </a:rPr>
              <a:t>Machinery has an economic life of 4 years and CCC has obtained a special ruling which places equipment in MACRS 3-year asset class </a:t>
            </a:r>
          </a:p>
          <a:p>
            <a:pPr lvl="2">
              <a:lnSpc>
                <a:spcPct val="90000"/>
              </a:lnSpc>
            </a:pPr>
            <a:r>
              <a:rPr lang="en-US">
                <a:latin typeface="Times New Roman" charset="0"/>
              </a:rPr>
              <a:t>Machinery is expected to have a salvage value of $25,000 after 4 years of use</a:t>
            </a:r>
          </a:p>
        </p:txBody>
      </p:sp>
    </p:spTree>
    <p:extLst>
      <p:ext uri="{BB962C8B-B14F-4D97-AF65-F5344CB8AC3E}">
        <p14:creationId xmlns:p14="http://schemas.microsoft.com/office/powerpoint/2010/main" val="354124427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4101" name="Rectangle 3"/>
          <p:cNvSpPr>
            <a:spLocks noGrp="1" noChangeArrowheads="1"/>
          </p:cNvSpPr>
          <p:nvPr>
            <p:ph type="body" idx="1"/>
          </p:nvPr>
        </p:nvSpPr>
        <p:spPr>
          <a:xfrm>
            <a:off x="152400" y="1524000"/>
            <a:ext cx="8839200" cy="5257800"/>
          </a:xfrm>
        </p:spPr>
        <p:txBody>
          <a:bodyPr/>
          <a:lstStyle/>
          <a:p>
            <a:pPr>
              <a:lnSpc>
                <a:spcPct val="90000"/>
              </a:lnSpc>
            </a:pPr>
            <a:r>
              <a:rPr lang="en-US" sz="3600">
                <a:latin typeface="Times New Roman" charset="0"/>
              </a:rPr>
              <a:t>Proposed Project Summary</a:t>
            </a:r>
          </a:p>
          <a:p>
            <a:pPr lvl="1">
              <a:lnSpc>
                <a:spcPct val="90000"/>
              </a:lnSpc>
            </a:pPr>
            <a:r>
              <a:rPr lang="en-US">
                <a:latin typeface="Times New Roman" charset="0"/>
              </a:rPr>
              <a:t>Depreciable Basis</a:t>
            </a: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sz="1400">
              <a:latin typeface="Times New Roman" charset="0"/>
            </a:endParaRPr>
          </a:p>
          <a:p>
            <a:pPr lvl="1">
              <a:lnSpc>
                <a:spcPct val="90000"/>
              </a:lnSpc>
            </a:pPr>
            <a:r>
              <a:rPr lang="en-US">
                <a:latin typeface="Times New Roman" charset="0"/>
              </a:rPr>
              <a:t>Economic life of machinery = 4 years</a:t>
            </a:r>
          </a:p>
          <a:p>
            <a:pPr lvl="1">
              <a:lnSpc>
                <a:spcPct val="90000"/>
              </a:lnSpc>
            </a:pPr>
            <a:endParaRPr lang="en-US" sz="1400">
              <a:latin typeface="Times New Roman" charset="0"/>
            </a:endParaRPr>
          </a:p>
          <a:p>
            <a:pPr lvl="1">
              <a:lnSpc>
                <a:spcPct val="90000"/>
              </a:lnSpc>
            </a:pPr>
            <a:r>
              <a:rPr lang="en-US">
                <a:latin typeface="Times New Roman" charset="0"/>
              </a:rPr>
              <a:t>Salvage value = $25,000</a:t>
            </a:r>
          </a:p>
          <a:p>
            <a:pPr lvl="1">
              <a:lnSpc>
                <a:spcPct val="90000"/>
              </a:lnSpc>
            </a:pPr>
            <a:endParaRPr lang="en-US" sz="1400">
              <a:latin typeface="Times New Roman" charset="0"/>
            </a:endParaRPr>
          </a:p>
          <a:p>
            <a:pPr lvl="1">
              <a:lnSpc>
                <a:spcPct val="90000"/>
              </a:lnSpc>
            </a:pPr>
            <a:r>
              <a:rPr lang="en-US">
                <a:latin typeface="Times New Roman" charset="0"/>
              </a:rPr>
              <a:t>MACRS 3-year asset class</a:t>
            </a:r>
          </a:p>
        </p:txBody>
      </p:sp>
      <p:graphicFrame>
        <p:nvGraphicFramePr>
          <p:cNvPr id="4098" name="Object 12"/>
          <p:cNvGraphicFramePr>
            <a:graphicFrameLocks noChangeAspect="1"/>
          </p:cNvGraphicFramePr>
          <p:nvPr/>
        </p:nvGraphicFramePr>
        <p:xfrm>
          <a:off x="1098550" y="2667000"/>
          <a:ext cx="6826250" cy="382588"/>
        </p:xfrm>
        <a:graphic>
          <a:graphicData uri="http://schemas.openxmlformats.org/presentationml/2006/ole">
            <mc:AlternateContent xmlns:mc="http://schemas.openxmlformats.org/markup-compatibility/2006">
              <mc:Choice xmlns:v="urn:schemas-microsoft-com:vml" Requires="v">
                <p:oleObj spid="_x0000_s261131" name="Equation" r:id="rId4" imgW="3504960" imgH="203040" progId="Equation.3">
                  <p:embed/>
                </p:oleObj>
              </mc:Choice>
              <mc:Fallback>
                <p:oleObj name="Equation" r:id="rId4" imgW="350496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550" y="2667000"/>
                        <a:ext cx="6826250"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099" name="Object 12"/>
          <p:cNvGraphicFramePr>
            <a:graphicFrameLocks noChangeAspect="1"/>
          </p:cNvGraphicFramePr>
          <p:nvPr/>
        </p:nvGraphicFramePr>
        <p:xfrm>
          <a:off x="1101725" y="3275013"/>
          <a:ext cx="6061075" cy="382587"/>
        </p:xfrm>
        <a:graphic>
          <a:graphicData uri="http://schemas.openxmlformats.org/presentationml/2006/ole">
            <mc:AlternateContent xmlns:mc="http://schemas.openxmlformats.org/markup-compatibility/2006">
              <mc:Choice xmlns:v="urn:schemas-microsoft-com:vml" Requires="v">
                <p:oleObj spid="_x0000_s261132" name="Equation" r:id="rId6" imgW="3098520" imgH="203040" progId="Equation.3">
                  <p:embed/>
                </p:oleObj>
              </mc:Choice>
              <mc:Fallback>
                <p:oleObj name="Equation" r:id="rId6" imgW="309852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1725" y="3275013"/>
                        <a:ext cx="6061075"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11650578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38915" name="Rectangle 3"/>
          <p:cNvSpPr>
            <a:spLocks noGrp="1" noChangeArrowheads="1"/>
          </p:cNvSpPr>
          <p:nvPr>
            <p:ph type="body" idx="1"/>
          </p:nvPr>
        </p:nvSpPr>
        <p:spPr>
          <a:xfrm>
            <a:off x="152400" y="1524000"/>
            <a:ext cx="8839200" cy="5257800"/>
          </a:xfrm>
        </p:spPr>
        <p:txBody>
          <a:bodyPr/>
          <a:lstStyle/>
          <a:p>
            <a:pPr>
              <a:lnSpc>
                <a:spcPct val="90000"/>
              </a:lnSpc>
            </a:pPr>
            <a:r>
              <a:rPr lang="en-US" sz="3600">
                <a:latin typeface="Times New Roman" charset="0"/>
              </a:rPr>
              <a:t>CCC</a:t>
            </a:r>
            <a:r>
              <a:rPr lang="ja-JP" altLang="en-US" sz="3600">
                <a:latin typeface="Times New Roman" charset="0"/>
              </a:rPr>
              <a:t>’</a:t>
            </a:r>
            <a:r>
              <a:rPr lang="en-US" sz="3600">
                <a:latin typeface="Times New Roman" charset="0"/>
              </a:rPr>
              <a:t>s Capital Budgeting Project continued</a:t>
            </a:r>
          </a:p>
          <a:p>
            <a:pPr lvl="1">
              <a:lnSpc>
                <a:spcPct val="90000"/>
              </a:lnSpc>
            </a:pPr>
            <a:r>
              <a:rPr lang="en-US">
                <a:latin typeface="Times New Roman" charset="0"/>
              </a:rPr>
              <a:t>New line would generate incremental sales of 1,250 units per year for four years</a:t>
            </a:r>
          </a:p>
          <a:p>
            <a:pPr lvl="1">
              <a:lnSpc>
                <a:spcPct val="90000"/>
              </a:lnSpc>
            </a:pPr>
            <a:r>
              <a:rPr lang="en-US">
                <a:latin typeface="Times New Roman" charset="0"/>
              </a:rPr>
              <a:t>Each unit can be sold for $200 in the first year</a:t>
            </a:r>
          </a:p>
          <a:p>
            <a:pPr lvl="1">
              <a:lnSpc>
                <a:spcPct val="90000"/>
              </a:lnSpc>
            </a:pPr>
            <a:r>
              <a:rPr lang="en-US">
                <a:latin typeface="Times New Roman" charset="0"/>
              </a:rPr>
              <a:t>Incremental costs would be $100 per unit in the first year, excluding depreciation</a:t>
            </a:r>
          </a:p>
          <a:p>
            <a:pPr lvl="1">
              <a:lnSpc>
                <a:spcPct val="90000"/>
              </a:lnSpc>
            </a:pPr>
            <a:r>
              <a:rPr lang="en-US">
                <a:latin typeface="Times New Roman" charset="0"/>
              </a:rPr>
              <a:t>Sales price and costs expected to increase 3% per year </a:t>
            </a:r>
          </a:p>
          <a:p>
            <a:pPr lvl="1">
              <a:lnSpc>
                <a:spcPct val="90000"/>
              </a:lnSpc>
            </a:pPr>
            <a:r>
              <a:rPr lang="en-US">
                <a:latin typeface="Times New Roman" charset="0"/>
              </a:rPr>
              <a:t>CCC</a:t>
            </a:r>
            <a:r>
              <a:rPr lang="ja-JP" altLang="en-US">
                <a:latin typeface="Times New Roman" charset="0"/>
              </a:rPr>
              <a:t>’</a:t>
            </a:r>
            <a:r>
              <a:rPr lang="en-US">
                <a:latin typeface="Times New Roman" charset="0"/>
              </a:rPr>
              <a:t>s NWC to increase (starting in year 0) by an amount equal to 12% of next year</a:t>
            </a:r>
            <a:r>
              <a:rPr lang="ja-JP" altLang="en-US">
                <a:latin typeface="Times New Roman" charset="0"/>
              </a:rPr>
              <a:t>’</a:t>
            </a:r>
            <a:r>
              <a:rPr lang="en-US">
                <a:latin typeface="Times New Roman" charset="0"/>
              </a:rPr>
              <a:t>s sales revenue</a:t>
            </a:r>
          </a:p>
          <a:p>
            <a:pPr lvl="1">
              <a:lnSpc>
                <a:spcPct val="90000"/>
              </a:lnSpc>
            </a:pPr>
            <a:r>
              <a:rPr lang="en-US">
                <a:latin typeface="Times New Roman" charset="0"/>
              </a:rPr>
              <a:t>CCC</a:t>
            </a:r>
            <a:r>
              <a:rPr lang="ja-JP" altLang="en-US">
                <a:latin typeface="Times New Roman" charset="0"/>
              </a:rPr>
              <a:t>’</a:t>
            </a:r>
            <a:r>
              <a:rPr lang="en-US">
                <a:latin typeface="Times New Roman" charset="0"/>
              </a:rPr>
              <a:t>s tax rate is 40%</a:t>
            </a:r>
          </a:p>
          <a:p>
            <a:pPr lvl="1">
              <a:lnSpc>
                <a:spcPct val="90000"/>
              </a:lnSpc>
            </a:pPr>
            <a:r>
              <a:rPr lang="en-US">
                <a:latin typeface="Times New Roman" charset="0"/>
              </a:rPr>
              <a:t>Project</a:t>
            </a:r>
            <a:r>
              <a:rPr lang="ja-JP" altLang="en-US">
                <a:latin typeface="Times New Roman" charset="0"/>
              </a:rPr>
              <a:t>’</a:t>
            </a:r>
            <a:r>
              <a:rPr lang="en-US">
                <a:latin typeface="Times New Roman" charset="0"/>
              </a:rPr>
              <a:t>s risk-adjusted cost of capital is 10%</a:t>
            </a:r>
          </a:p>
        </p:txBody>
      </p:sp>
    </p:spTree>
    <p:extLst>
      <p:ext uri="{BB962C8B-B14F-4D97-AF65-F5344CB8AC3E}">
        <p14:creationId xmlns:p14="http://schemas.microsoft.com/office/powerpoint/2010/main" val="2439316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39939" name="Rectangle 3"/>
          <p:cNvSpPr>
            <a:spLocks noGrp="1" noChangeArrowheads="1"/>
          </p:cNvSpPr>
          <p:nvPr>
            <p:ph type="body" idx="1"/>
          </p:nvPr>
        </p:nvSpPr>
        <p:spPr>
          <a:xfrm>
            <a:off x="152400" y="1524000"/>
            <a:ext cx="8839200" cy="5257800"/>
          </a:xfrm>
        </p:spPr>
        <p:txBody>
          <a:bodyPr/>
          <a:lstStyle/>
          <a:p>
            <a:pPr>
              <a:lnSpc>
                <a:spcPct val="90000"/>
              </a:lnSpc>
            </a:pPr>
            <a:r>
              <a:rPr lang="en-US" sz="3600">
                <a:latin typeface="Times New Roman" charset="0"/>
              </a:rPr>
              <a:t>Proposed Project Summary</a:t>
            </a:r>
          </a:p>
          <a:p>
            <a:pPr lvl="1">
              <a:lnSpc>
                <a:spcPct val="90000"/>
              </a:lnSpc>
            </a:pPr>
            <a:endParaRPr lang="en-US" sz="1000">
              <a:latin typeface="Times New Roman" charset="0"/>
            </a:endParaRPr>
          </a:p>
          <a:p>
            <a:pPr lvl="1">
              <a:lnSpc>
                <a:spcPct val="90000"/>
              </a:lnSpc>
            </a:pPr>
            <a:r>
              <a:rPr lang="en-US">
                <a:latin typeface="Times New Roman" charset="0"/>
              </a:rPr>
              <a:t>Annual unit sales = 1,250</a:t>
            </a:r>
          </a:p>
          <a:p>
            <a:pPr lvl="1">
              <a:lnSpc>
                <a:spcPct val="90000"/>
              </a:lnSpc>
            </a:pPr>
            <a:endParaRPr lang="en-US" sz="1000">
              <a:latin typeface="Times New Roman" charset="0"/>
            </a:endParaRPr>
          </a:p>
          <a:p>
            <a:pPr lvl="1">
              <a:lnSpc>
                <a:spcPct val="90000"/>
              </a:lnSpc>
            </a:pPr>
            <a:r>
              <a:rPr lang="en-US">
                <a:latin typeface="Times New Roman" charset="0"/>
              </a:rPr>
              <a:t>Unit sales price in year 1 = $200</a:t>
            </a:r>
          </a:p>
          <a:p>
            <a:pPr lvl="1">
              <a:lnSpc>
                <a:spcPct val="90000"/>
              </a:lnSpc>
            </a:pPr>
            <a:endParaRPr lang="en-US" sz="1000">
              <a:latin typeface="Times New Roman" charset="0"/>
            </a:endParaRPr>
          </a:p>
          <a:p>
            <a:pPr lvl="1">
              <a:lnSpc>
                <a:spcPct val="90000"/>
              </a:lnSpc>
            </a:pPr>
            <a:r>
              <a:rPr lang="en-US">
                <a:latin typeface="Times New Roman" charset="0"/>
              </a:rPr>
              <a:t>Unit costs in year 1 = $100 </a:t>
            </a:r>
          </a:p>
          <a:p>
            <a:pPr lvl="1">
              <a:lnSpc>
                <a:spcPct val="90000"/>
              </a:lnSpc>
            </a:pPr>
            <a:endParaRPr lang="en-US" sz="1000">
              <a:latin typeface="Times New Roman" charset="0"/>
            </a:endParaRPr>
          </a:p>
          <a:p>
            <a:pPr lvl="1">
              <a:lnSpc>
                <a:spcPct val="90000"/>
              </a:lnSpc>
            </a:pPr>
            <a:r>
              <a:rPr lang="en-US">
                <a:latin typeface="Times New Roman" charset="0"/>
              </a:rPr>
              <a:t>Growth rate in sales and costs = 3% per year (inflation)</a:t>
            </a:r>
          </a:p>
          <a:p>
            <a:pPr lvl="1">
              <a:lnSpc>
                <a:spcPct val="90000"/>
              </a:lnSpc>
            </a:pPr>
            <a:endParaRPr lang="en-US" sz="1000">
              <a:latin typeface="Times New Roman" charset="0"/>
            </a:endParaRPr>
          </a:p>
          <a:p>
            <a:pPr lvl="1">
              <a:lnSpc>
                <a:spcPct val="90000"/>
              </a:lnSpc>
            </a:pPr>
            <a:r>
              <a:rPr lang="en-US">
                <a:latin typeface="Times New Roman" charset="0"/>
              </a:rPr>
              <a:t>NWC = 12% of next year</a:t>
            </a:r>
            <a:r>
              <a:rPr lang="ja-JP" altLang="en-US">
                <a:latin typeface="Times New Roman" charset="0"/>
              </a:rPr>
              <a:t>’</a:t>
            </a:r>
            <a:r>
              <a:rPr lang="en-US">
                <a:latin typeface="Times New Roman" charset="0"/>
              </a:rPr>
              <a:t>s sales revenue</a:t>
            </a:r>
          </a:p>
          <a:p>
            <a:pPr lvl="1">
              <a:lnSpc>
                <a:spcPct val="90000"/>
              </a:lnSpc>
            </a:pPr>
            <a:endParaRPr lang="en-US" sz="1000">
              <a:latin typeface="Times New Roman" charset="0"/>
            </a:endParaRPr>
          </a:p>
          <a:p>
            <a:pPr lvl="1">
              <a:lnSpc>
                <a:spcPct val="90000"/>
              </a:lnSpc>
            </a:pPr>
            <a:r>
              <a:rPr lang="en-US">
                <a:latin typeface="Times New Roman" charset="0"/>
              </a:rPr>
              <a:t>Tax rate = 40%</a:t>
            </a:r>
          </a:p>
          <a:p>
            <a:pPr lvl="1">
              <a:lnSpc>
                <a:spcPct val="90000"/>
              </a:lnSpc>
            </a:pPr>
            <a:endParaRPr lang="en-US" sz="1000">
              <a:latin typeface="Times New Roman" charset="0"/>
            </a:endParaRPr>
          </a:p>
          <a:p>
            <a:pPr lvl="1">
              <a:lnSpc>
                <a:spcPct val="90000"/>
              </a:lnSpc>
            </a:pPr>
            <a:r>
              <a:rPr lang="en-US">
                <a:latin typeface="Times New Roman" charset="0"/>
              </a:rPr>
              <a:t>Project cost of capital = 10%</a:t>
            </a:r>
          </a:p>
        </p:txBody>
      </p:sp>
    </p:spTree>
    <p:extLst>
      <p:ext uri="{BB962C8B-B14F-4D97-AF65-F5344CB8AC3E}">
        <p14:creationId xmlns:p14="http://schemas.microsoft.com/office/powerpoint/2010/main" val="52312347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5124" name="Rectangle 3"/>
          <p:cNvSpPr>
            <a:spLocks noGrp="1" noChangeArrowheads="1"/>
          </p:cNvSpPr>
          <p:nvPr>
            <p:ph type="body" idx="1"/>
          </p:nvPr>
        </p:nvSpPr>
        <p:spPr>
          <a:xfrm>
            <a:off x="152400" y="1524000"/>
            <a:ext cx="8839200" cy="5257800"/>
          </a:xfrm>
        </p:spPr>
        <p:txBody>
          <a:bodyPr/>
          <a:lstStyle/>
          <a:p>
            <a:pPr>
              <a:lnSpc>
                <a:spcPct val="90000"/>
              </a:lnSpc>
            </a:pPr>
            <a:r>
              <a:rPr lang="en-US" sz="3600">
                <a:latin typeface="Times New Roman" charset="0"/>
              </a:rPr>
              <a:t>Incremental Costs</a:t>
            </a:r>
          </a:p>
          <a:p>
            <a:pPr lvl="1">
              <a:lnSpc>
                <a:spcPct val="90000"/>
              </a:lnSpc>
            </a:pPr>
            <a:endParaRPr lang="en-US" sz="1000">
              <a:latin typeface="Times New Roman" charset="0"/>
            </a:endParaRPr>
          </a:p>
          <a:p>
            <a:pPr lvl="1">
              <a:lnSpc>
                <a:spcPct val="90000"/>
              </a:lnSpc>
            </a:pPr>
            <a:r>
              <a:rPr lang="en-US">
                <a:latin typeface="Times New Roman" charset="0"/>
              </a:rPr>
              <a:t>Suppose the plant space could be leased out for $25,000 a year</a:t>
            </a:r>
          </a:p>
          <a:p>
            <a:pPr lvl="1">
              <a:lnSpc>
                <a:spcPct val="90000"/>
              </a:lnSpc>
            </a:pPr>
            <a:endParaRPr lang="en-US" sz="1000">
              <a:latin typeface="Times New Roman" charset="0"/>
            </a:endParaRPr>
          </a:p>
          <a:p>
            <a:pPr lvl="1">
              <a:lnSpc>
                <a:spcPct val="90000"/>
              </a:lnSpc>
            </a:pPr>
            <a:r>
              <a:rPr lang="en-US">
                <a:latin typeface="Times New Roman" charset="0"/>
              </a:rPr>
              <a:t>Should this cost be included in the analysis?</a:t>
            </a:r>
          </a:p>
          <a:p>
            <a:pPr lvl="1">
              <a:lnSpc>
                <a:spcPct val="90000"/>
              </a:lnSpc>
            </a:pPr>
            <a:endParaRPr lang="en-US" sz="1000">
              <a:latin typeface="Times New Roman" charset="0"/>
            </a:endParaRPr>
          </a:p>
          <a:p>
            <a:pPr lvl="1">
              <a:lnSpc>
                <a:spcPct val="90000"/>
              </a:lnSpc>
            </a:pPr>
            <a:r>
              <a:rPr lang="en-US" b="1" i="1">
                <a:latin typeface="Times New Roman" charset="0"/>
              </a:rPr>
              <a:t>Yes!</a:t>
            </a:r>
            <a:r>
              <a:rPr lang="en-US">
                <a:latin typeface="Times New Roman" charset="0"/>
              </a:rPr>
              <a:t> </a:t>
            </a:r>
          </a:p>
          <a:p>
            <a:pPr lvl="1">
              <a:lnSpc>
                <a:spcPct val="90000"/>
              </a:lnSpc>
            </a:pPr>
            <a:endParaRPr lang="en-US" sz="1000">
              <a:latin typeface="Times New Roman" charset="0"/>
            </a:endParaRPr>
          </a:p>
          <a:p>
            <a:pPr lvl="1">
              <a:lnSpc>
                <a:spcPct val="90000"/>
              </a:lnSpc>
            </a:pPr>
            <a:r>
              <a:rPr lang="en-US">
                <a:latin typeface="Times New Roman" charset="0"/>
              </a:rPr>
              <a:t>This is an opportunity cost since accepting the project means you will not receive the $25,000 in lease income</a:t>
            </a:r>
          </a:p>
          <a:p>
            <a:pPr lvl="1">
              <a:lnSpc>
                <a:spcPct val="90000"/>
              </a:lnSpc>
            </a:pPr>
            <a:endParaRPr lang="en-US" sz="1000">
              <a:latin typeface="Times New Roman" charset="0"/>
            </a:endParaRPr>
          </a:p>
          <a:p>
            <a:pPr lvl="1">
              <a:lnSpc>
                <a:spcPct val="90000"/>
              </a:lnSpc>
            </a:pPr>
            <a:r>
              <a:rPr lang="en-US">
                <a:latin typeface="Times New Roman" charset="0"/>
              </a:rPr>
              <a:t>After-Tax Opportunity Cost:</a:t>
            </a:r>
          </a:p>
        </p:txBody>
      </p:sp>
      <p:graphicFrame>
        <p:nvGraphicFramePr>
          <p:cNvPr id="5122" name="Object 12"/>
          <p:cNvGraphicFramePr>
            <a:graphicFrameLocks noChangeAspect="1"/>
          </p:cNvGraphicFramePr>
          <p:nvPr/>
        </p:nvGraphicFramePr>
        <p:xfrm>
          <a:off x="1066800" y="6170613"/>
          <a:ext cx="6980238" cy="382587"/>
        </p:xfrm>
        <a:graphic>
          <a:graphicData uri="http://schemas.openxmlformats.org/presentationml/2006/ole">
            <mc:AlternateContent xmlns:mc="http://schemas.openxmlformats.org/markup-compatibility/2006">
              <mc:Choice xmlns:v="urn:schemas-microsoft-com:vml" Requires="v">
                <p:oleObj spid="_x0000_s267270" name="Equation" r:id="rId4" imgW="3568680" imgH="203040" progId="Equation.3">
                  <p:embed/>
                </p:oleObj>
              </mc:Choice>
              <mc:Fallback>
                <p:oleObj name="Equation" r:id="rId4" imgW="356868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6170613"/>
                        <a:ext cx="6980238"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07400205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41987" name="Rectangle 3"/>
          <p:cNvSpPr>
            <a:spLocks noGrp="1" noChangeArrowheads="1"/>
          </p:cNvSpPr>
          <p:nvPr>
            <p:ph type="body" idx="1"/>
          </p:nvPr>
        </p:nvSpPr>
        <p:spPr>
          <a:xfrm>
            <a:off x="152400" y="1447800"/>
            <a:ext cx="8839200" cy="5257800"/>
          </a:xfrm>
        </p:spPr>
        <p:txBody>
          <a:bodyPr/>
          <a:lstStyle/>
          <a:p>
            <a:pPr>
              <a:lnSpc>
                <a:spcPct val="90000"/>
              </a:lnSpc>
            </a:pPr>
            <a:r>
              <a:rPr lang="en-US" sz="3600">
                <a:latin typeface="Times New Roman" charset="0"/>
              </a:rPr>
              <a:t>Side Effects or Externalities</a:t>
            </a:r>
          </a:p>
          <a:p>
            <a:pPr lvl="1">
              <a:lnSpc>
                <a:spcPct val="90000"/>
              </a:lnSpc>
            </a:pPr>
            <a:endParaRPr lang="en-US" sz="1000">
              <a:latin typeface="Times New Roman" charset="0"/>
            </a:endParaRPr>
          </a:p>
          <a:p>
            <a:pPr lvl="1">
              <a:lnSpc>
                <a:spcPct val="90000"/>
              </a:lnSpc>
            </a:pPr>
            <a:r>
              <a:rPr lang="en-US">
                <a:latin typeface="Times New Roman" charset="0"/>
              </a:rPr>
              <a:t>Suppose the new product line would decrease sales of CCC</a:t>
            </a:r>
            <a:r>
              <a:rPr lang="ja-JP" altLang="en-US">
                <a:latin typeface="Times New Roman" charset="0"/>
              </a:rPr>
              <a:t>’</a:t>
            </a:r>
            <a:r>
              <a:rPr lang="en-US">
                <a:latin typeface="Times New Roman" charset="0"/>
              </a:rPr>
              <a:t>s other products by $50,000 per year</a:t>
            </a:r>
          </a:p>
          <a:p>
            <a:pPr lvl="1">
              <a:lnSpc>
                <a:spcPct val="90000"/>
              </a:lnSpc>
            </a:pPr>
            <a:endParaRPr lang="en-US" sz="1000">
              <a:latin typeface="Times New Roman" charset="0"/>
            </a:endParaRPr>
          </a:p>
          <a:p>
            <a:pPr lvl="1">
              <a:lnSpc>
                <a:spcPct val="90000"/>
              </a:lnSpc>
            </a:pPr>
            <a:r>
              <a:rPr lang="en-US">
                <a:latin typeface="Times New Roman" charset="0"/>
              </a:rPr>
              <a:t>Should this cost be included in the analysis?</a:t>
            </a:r>
          </a:p>
          <a:p>
            <a:pPr lvl="1">
              <a:lnSpc>
                <a:spcPct val="90000"/>
              </a:lnSpc>
            </a:pPr>
            <a:endParaRPr lang="en-US" sz="1000">
              <a:latin typeface="Times New Roman" charset="0"/>
            </a:endParaRPr>
          </a:p>
          <a:p>
            <a:pPr lvl="1">
              <a:lnSpc>
                <a:spcPct val="90000"/>
              </a:lnSpc>
            </a:pPr>
            <a:r>
              <a:rPr lang="en-US" b="1" i="1">
                <a:latin typeface="Times New Roman" charset="0"/>
              </a:rPr>
              <a:t>Yes!</a:t>
            </a:r>
            <a:r>
              <a:rPr lang="en-US">
                <a:latin typeface="Times New Roman" charset="0"/>
              </a:rPr>
              <a:t> </a:t>
            </a:r>
          </a:p>
          <a:p>
            <a:pPr lvl="1">
              <a:lnSpc>
                <a:spcPct val="90000"/>
              </a:lnSpc>
            </a:pPr>
            <a:endParaRPr lang="en-US" sz="1000">
              <a:latin typeface="Times New Roman" charset="0"/>
            </a:endParaRPr>
          </a:p>
          <a:p>
            <a:pPr lvl="1">
              <a:lnSpc>
                <a:spcPct val="90000"/>
              </a:lnSpc>
            </a:pPr>
            <a:r>
              <a:rPr lang="en-US">
                <a:latin typeface="Times New Roman" charset="0"/>
              </a:rPr>
              <a:t>This is erosion or cannibalization</a:t>
            </a:r>
            <a:endParaRPr lang="en-US" sz="1000">
              <a:latin typeface="Times New Roman" charset="0"/>
            </a:endParaRPr>
          </a:p>
          <a:p>
            <a:pPr lvl="2">
              <a:lnSpc>
                <a:spcPct val="90000"/>
              </a:lnSpc>
            </a:pPr>
            <a:r>
              <a:rPr lang="en-US">
                <a:latin typeface="Times New Roman" charset="0"/>
              </a:rPr>
              <a:t>Net CF loss on other lines would be a cost to this project</a:t>
            </a:r>
          </a:p>
          <a:p>
            <a:pPr lvl="3">
              <a:lnSpc>
                <a:spcPct val="90000"/>
              </a:lnSpc>
            </a:pPr>
            <a:r>
              <a:rPr lang="en-US">
                <a:latin typeface="Times New Roman" charset="0"/>
              </a:rPr>
              <a:t>However, the annual loss would not be the full $50,000 since CCC would save on cash operating costs if its sales dropped</a:t>
            </a:r>
          </a:p>
          <a:p>
            <a:pPr lvl="3">
              <a:lnSpc>
                <a:spcPct val="90000"/>
              </a:lnSpc>
            </a:pPr>
            <a:r>
              <a:rPr lang="en-US">
                <a:latin typeface="Times New Roman" charset="0"/>
              </a:rPr>
              <a:t>You would need to figure out the effect on the other products</a:t>
            </a:r>
            <a:r>
              <a:rPr lang="ja-JP" altLang="en-US">
                <a:latin typeface="Times New Roman" charset="0"/>
              </a:rPr>
              <a:t>’</a:t>
            </a:r>
            <a:r>
              <a:rPr lang="en-US">
                <a:latin typeface="Times New Roman" charset="0"/>
              </a:rPr>
              <a:t> operating cash flows</a:t>
            </a:r>
          </a:p>
        </p:txBody>
      </p:sp>
    </p:spTree>
    <p:extLst>
      <p:ext uri="{BB962C8B-B14F-4D97-AF65-F5344CB8AC3E}">
        <p14:creationId xmlns:p14="http://schemas.microsoft.com/office/powerpoint/2010/main" val="367698180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43011" name="Rectangle 3"/>
          <p:cNvSpPr>
            <a:spLocks noGrp="1" noChangeArrowheads="1"/>
          </p:cNvSpPr>
          <p:nvPr>
            <p:ph type="body" idx="1"/>
          </p:nvPr>
        </p:nvSpPr>
        <p:spPr>
          <a:xfrm>
            <a:off x="152400" y="1524000"/>
            <a:ext cx="8839200" cy="5257800"/>
          </a:xfrm>
        </p:spPr>
        <p:txBody>
          <a:bodyPr/>
          <a:lstStyle/>
          <a:p>
            <a:pPr>
              <a:lnSpc>
                <a:spcPct val="90000"/>
              </a:lnSpc>
            </a:pPr>
            <a:r>
              <a:rPr lang="en-US" sz="3600">
                <a:latin typeface="Times New Roman" charset="0"/>
              </a:rPr>
              <a:t>Summary: Side Effects or Externalities</a:t>
            </a:r>
          </a:p>
          <a:p>
            <a:pPr lvl="1">
              <a:lnSpc>
                <a:spcPct val="90000"/>
              </a:lnSpc>
            </a:pPr>
            <a:endParaRPr lang="en-US" sz="1000">
              <a:latin typeface="Times New Roman" charset="0"/>
            </a:endParaRPr>
          </a:p>
          <a:p>
            <a:pPr lvl="1">
              <a:lnSpc>
                <a:spcPct val="90000"/>
              </a:lnSpc>
            </a:pPr>
            <a:r>
              <a:rPr lang="en-US">
                <a:latin typeface="Times New Roman" charset="0"/>
              </a:rPr>
              <a:t>Externalities can be negative</a:t>
            </a:r>
          </a:p>
          <a:p>
            <a:pPr lvl="2">
              <a:lnSpc>
                <a:spcPct val="90000"/>
              </a:lnSpc>
            </a:pPr>
            <a:r>
              <a:rPr lang="en-US">
                <a:latin typeface="Times New Roman" charset="0"/>
              </a:rPr>
              <a:t>If the new product is a substitute to existing products</a:t>
            </a:r>
          </a:p>
          <a:p>
            <a:pPr lvl="2">
              <a:lnSpc>
                <a:spcPct val="90000"/>
              </a:lnSpc>
            </a:pPr>
            <a:r>
              <a:rPr lang="en-US">
                <a:latin typeface="Times New Roman" charset="0"/>
              </a:rPr>
              <a:t>Erosion or cannibalization  </a:t>
            </a:r>
          </a:p>
          <a:p>
            <a:pPr lvl="1">
              <a:lnSpc>
                <a:spcPct val="90000"/>
              </a:lnSpc>
            </a:pPr>
            <a:endParaRPr lang="en-US" sz="1000">
              <a:latin typeface="Times New Roman" charset="0"/>
            </a:endParaRPr>
          </a:p>
          <a:p>
            <a:pPr lvl="1">
              <a:lnSpc>
                <a:spcPct val="90000"/>
              </a:lnSpc>
            </a:pPr>
            <a:r>
              <a:rPr lang="en-US">
                <a:latin typeface="Times New Roman" charset="0"/>
              </a:rPr>
              <a:t>Externalities can be positive</a:t>
            </a:r>
          </a:p>
          <a:p>
            <a:pPr lvl="2">
              <a:lnSpc>
                <a:spcPct val="90000"/>
              </a:lnSpc>
            </a:pPr>
            <a:r>
              <a:rPr lang="en-US">
                <a:latin typeface="Times New Roman" charset="0"/>
              </a:rPr>
              <a:t>If the new product is a complement to existing products</a:t>
            </a:r>
          </a:p>
          <a:p>
            <a:pPr lvl="2">
              <a:lnSpc>
                <a:spcPct val="90000"/>
              </a:lnSpc>
            </a:pPr>
            <a:r>
              <a:rPr lang="en-US">
                <a:latin typeface="Times New Roman" charset="0"/>
              </a:rPr>
              <a:t>Synergy</a:t>
            </a:r>
          </a:p>
          <a:p>
            <a:pPr lvl="1">
              <a:lnSpc>
                <a:spcPct val="90000"/>
              </a:lnSpc>
            </a:pPr>
            <a:endParaRPr lang="en-US" sz="1000">
              <a:latin typeface="Times New Roman" charset="0"/>
            </a:endParaRPr>
          </a:p>
          <a:p>
            <a:pPr lvl="1">
              <a:lnSpc>
                <a:spcPct val="90000"/>
              </a:lnSpc>
            </a:pPr>
            <a:r>
              <a:rPr lang="en-US">
                <a:latin typeface="Times New Roman" charset="0"/>
              </a:rPr>
              <a:t>In either case, the incremental impact on CFs must be included in your capital budgeting analysis</a:t>
            </a:r>
          </a:p>
        </p:txBody>
      </p:sp>
    </p:spTree>
    <p:extLst>
      <p:ext uri="{BB962C8B-B14F-4D97-AF65-F5344CB8AC3E}">
        <p14:creationId xmlns:p14="http://schemas.microsoft.com/office/powerpoint/2010/main" val="103146104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44035" name="Rectangle 3"/>
          <p:cNvSpPr>
            <a:spLocks noGrp="1" noChangeArrowheads="1"/>
          </p:cNvSpPr>
          <p:nvPr>
            <p:ph type="body" idx="1"/>
          </p:nvPr>
        </p:nvSpPr>
        <p:spPr>
          <a:xfrm>
            <a:off x="152400" y="1447800"/>
            <a:ext cx="8839200" cy="609600"/>
          </a:xfrm>
        </p:spPr>
        <p:txBody>
          <a:bodyPr/>
          <a:lstStyle/>
          <a:p>
            <a:pPr>
              <a:lnSpc>
                <a:spcPct val="90000"/>
              </a:lnSpc>
            </a:pPr>
            <a:r>
              <a:rPr lang="en-US" sz="3600">
                <a:latin typeface="Times New Roman" charset="0"/>
              </a:rPr>
              <a:t>Annual Depreciation Expense</a:t>
            </a:r>
          </a:p>
        </p:txBody>
      </p:sp>
      <p:graphicFrame>
        <p:nvGraphicFramePr>
          <p:cNvPr id="5" name="Group 3"/>
          <p:cNvGraphicFramePr>
            <a:graphicFrameLocks/>
          </p:cNvGraphicFramePr>
          <p:nvPr/>
        </p:nvGraphicFramePr>
        <p:xfrm>
          <a:off x="533400" y="2209800"/>
          <a:ext cx="8229600" cy="4446587"/>
        </p:xfrm>
        <a:graphic>
          <a:graphicData uri="http://schemas.openxmlformats.org/drawingml/2006/table">
            <a:tbl>
              <a:tblPr/>
              <a:tblGrid>
                <a:gridCol w="1066800"/>
                <a:gridCol w="2286000"/>
                <a:gridCol w="609600"/>
                <a:gridCol w="1905000"/>
                <a:gridCol w="2362200"/>
              </a:tblGrid>
              <a:tr h="854087">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Year</a:t>
                      </a:r>
                    </a:p>
                  </a:txBody>
                  <a:tcPr marT="45721" marB="45721"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   MACRS   %</a:t>
                      </a:r>
                    </a:p>
                  </a:txBody>
                  <a:tcPr marT="45721" marB="45721"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x</a:t>
                      </a:r>
                    </a:p>
                  </a:txBody>
                  <a:tcPr marT="45721" marB="45721"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Initial Basis</a:t>
                      </a:r>
                    </a:p>
                  </a:txBody>
                  <a:tcPr marT="45721" marB="45721"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 Depreciation</a:t>
                      </a:r>
                    </a:p>
                  </a:txBody>
                  <a:tcPr marT="45721" marB="45721"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54087">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   1</a:t>
                      </a:r>
                    </a:p>
                  </a:txBody>
                  <a:tcPr marT="45721" marB="45721"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0.3333   </a:t>
                      </a:r>
                    </a:p>
                  </a:txBody>
                  <a:tcPr marT="45721" marB="4572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$240,000</a:t>
                      </a:r>
                    </a:p>
                  </a:txBody>
                  <a:tcPr marT="45721" marB="4572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$79,992</a:t>
                      </a:r>
                    </a:p>
                  </a:txBody>
                  <a:tcPr marT="45721" marB="4572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854087">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   2</a:t>
                      </a:r>
                    </a:p>
                  </a:txBody>
                  <a:tcPr marT="45721" marB="45721" horzOverflow="overflow">
                    <a:lnL cap="flat">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0.4444</a:t>
                      </a:r>
                    </a:p>
                  </a:txBody>
                  <a:tcPr marT="45721" marB="45721"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endParaRPr kumimoji="0" lang="en-US" sz="2800" b="0" i="0" u="none" strike="noStrike" cap="none" normalizeH="0" baseline="0" dirty="0" smtClean="0">
                        <a:ln>
                          <a:noFill/>
                        </a:ln>
                        <a:solidFill>
                          <a:schemeClr val="tx1"/>
                        </a:solidFill>
                        <a:effectLst/>
                        <a:latin typeface="+mj-lt"/>
                      </a:endParaRPr>
                    </a:p>
                  </a:txBody>
                  <a:tcPr marT="45721" marB="45721"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106,656</a:t>
                      </a:r>
                    </a:p>
                  </a:txBody>
                  <a:tcPr marT="45721" marB="45721" horzOverflow="overflow">
                    <a:lnL>
                      <a:noFill/>
                    </a:lnL>
                    <a:lnR cap="flat">
                      <a:noFill/>
                    </a:lnR>
                    <a:lnT>
                      <a:noFill/>
                    </a:lnT>
                    <a:lnB>
                      <a:noFill/>
                    </a:lnB>
                    <a:lnTlToBr>
                      <a:noFill/>
                    </a:lnTlToBr>
                    <a:lnBlToTr>
                      <a:noFill/>
                    </a:lnBlToTr>
                    <a:noFill/>
                  </a:tcPr>
                </a:tc>
              </a:tr>
              <a:tr h="854087">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   3</a:t>
                      </a:r>
                    </a:p>
                  </a:txBody>
                  <a:tcPr marT="45721" marB="45721" horzOverflow="overflow">
                    <a:lnL cap="flat">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0.1482</a:t>
                      </a:r>
                    </a:p>
                  </a:txBody>
                  <a:tcPr marT="45721" marB="45721"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endParaRPr kumimoji="0" lang="en-US" sz="2800" b="0" i="0" u="none" strike="noStrike" cap="none" normalizeH="0" baseline="0" dirty="0" smtClean="0">
                        <a:ln>
                          <a:noFill/>
                        </a:ln>
                        <a:solidFill>
                          <a:schemeClr val="tx1"/>
                        </a:solidFill>
                        <a:effectLst/>
                        <a:latin typeface="+mj-lt"/>
                      </a:endParaRPr>
                    </a:p>
                  </a:txBody>
                  <a:tcPr marT="45721" marB="45721"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35,568</a:t>
                      </a:r>
                    </a:p>
                  </a:txBody>
                  <a:tcPr marT="45721" marB="45721" horzOverflow="overflow">
                    <a:lnL>
                      <a:noFill/>
                    </a:lnL>
                    <a:lnR cap="flat">
                      <a:noFill/>
                    </a:lnR>
                    <a:lnT>
                      <a:noFill/>
                    </a:lnT>
                    <a:lnB>
                      <a:noFill/>
                    </a:lnB>
                    <a:lnTlToBr>
                      <a:noFill/>
                    </a:lnTlToBr>
                    <a:lnBlToTr>
                      <a:noFill/>
                    </a:lnBlToTr>
                    <a:noFill/>
                  </a:tcPr>
                </a:tc>
              </a:tr>
              <a:tr h="1030239">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   4</a:t>
                      </a:r>
                    </a:p>
                  </a:txBody>
                  <a:tcPr marT="45721" marB="45721" horzOverflow="overflow">
                    <a:lnL cap="flat">
                      <a:noFill/>
                    </a:lnL>
                    <a:lnR>
                      <a:noFill/>
                    </a:lnR>
                    <a:lnT>
                      <a:noFill/>
                    </a:lnT>
                    <a:lnB cap="flat">
                      <a:noFill/>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0.0741</a:t>
                      </a:r>
                    </a:p>
                  </a:txBody>
                  <a:tcPr marT="45721" marB="45721" horzOverflow="overflow">
                    <a:lnL>
                      <a:noFill/>
                    </a:lnL>
                    <a:lnR>
                      <a:noFill/>
                    </a:lnR>
                    <a:lnT>
                      <a:noFill/>
                    </a:lnT>
                    <a:lnB cap="flat">
                      <a:noFill/>
                    </a:lnB>
                    <a:lnTlToBr>
                      <a:noFill/>
                    </a:lnTlToBr>
                    <a:lnBlToTr>
                      <a:noFill/>
                    </a:lnBlToTr>
                    <a:noFill/>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endParaRPr kumimoji="0" lang="en-US" sz="2800" b="0" i="0" u="none" strike="noStrike" cap="none" normalizeH="0" baseline="0" dirty="0" smtClean="0">
                        <a:ln>
                          <a:noFill/>
                        </a:ln>
                        <a:solidFill>
                          <a:schemeClr val="tx1"/>
                        </a:solidFill>
                        <a:effectLst/>
                        <a:latin typeface="+mj-lt"/>
                      </a:endParaRPr>
                    </a:p>
                  </a:txBody>
                  <a:tcPr marT="45721" marB="45721"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sng" strike="noStrike" cap="none" normalizeH="0" baseline="0" dirty="0" smtClean="0">
                          <a:ln>
                            <a:noFill/>
                          </a:ln>
                          <a:solidFill>
                            <a:schemeClr val="tx1"/>
                          </a:solidFill>
                          <a:effectLst/>
                          <a:latin typeface="+mj-lt"/>
                        </a:rPr>
                        <a:t>17,784</a:t>
                      </a:r>
                    </a:p>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sng" strike="noStrike" cap="none" normalizeH="0" baseline="0" dirty="0" smtClean="0">
                          <a:ln>
                            <a:noFill/>
                          </a:ln>
                          <a:solidFill>
                            <a:schemeClr val="tx1"/>
                          </a:solidFill>
                          <a:effectLst/>
                          <a:latin typeface="+mj-lt"/>
                        </a:rPr>
                        <a:t>240,000</a:t>
                      </a:r>
                    </a:p>
                  </a:txBody>
                  <a:tcPr marT="45721" marB="45721"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926089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 name="Text Box 15"/>
          <p:cNvSpPr txBox="1">
            <a:spLocks noChangeArrowheads="1"/>
          </p:cNvSpPr>
          <p:nvPr/>
        </p:nvSpPr>
        <p:spPr bwMode="auto">
          <a:xfrm>
            <a:off x="220663" y="2419350"/>
            <a:ext cx="87296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cs typeface="Arial" charset="0"/>
              </a:rPr>
              <a:t>Stand-alone risk can be measured as the </a:t>
            </a:r>
            <a:r>
              <a:rPr lang="en-US" sz="2800" b="1" i="1">
                <a:cs typeface="Arial" charset="0"/>
              </a:rPr>
              <a:t>coefficient of variation </a:t>
            </a:r>
            <a:r>
              <a:rPr lang="en-US" sz="2800">
                <a:cs typeface="Arial" charset="0"/>
              </a:rPr>
              <a:t>(</a:t>
            </a:r>
            <a:r>
              <a:rPr lang="en-US" sz="2800" b="1" i="1">
                <a:cs typeface="Arial" charset="0"/>
              </a:rPr>
              <a:t>CV</a:t>
            </a:r>
            <a:r>
              <a:rPr lang="en-US" sz="2800">
                <a:cs typeface="Arial" charset="0"/>
              </a:rPr>
              <a:t>)</a:t>
            </a:r>
          </a:p>
          <a:p>
            <a:pPr eaLnBrk="1" hangingPunct="1">
              <a:buFontTx/>
              <a:buChar char="•"/>
            </a:pPr>
            <a:endParaRPr lang="en-US" sz="2800">
              <a:cs typeface="Arial" charset="0"/>
            </a:endParaRPr>
          </a:p>
          <a:p>
            <a:pPr eaLnBrk="1" hangingPunct="1">
              <a:buFontTx/>
              <a:buChar char="•"/>
            </a:pPr>
            <a:r>
              <a:rPr lang="en-US" sz="2800">
                <a:cs typeface="Arial" charset="0"/>
              </a:rPr>
              <a:t>Coefficient of Variation equation follows:</a:t>
            </a:r>
          </a:p>
        </p:txBody>
      </p:sp>
      <p:sp>
        <p:nvSpPr>
          <p:cNvPr id="12294" name="Text Box 16"/>
          <p:cNvSpPr txBox="1">
            <a:spLocks noChangeArrowheads="1"/>
          </p:cNvSpPr>
          <p:nvPr/>
        </p:nvSpPr>
        <p:spPr bwMode="auto">
          <a:xfrm>
            <a:off x="258763" y="971550"/>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Coefficient of Variation (CV)</a:t>
            </a:r>
          </a:p>
        </p:txBody>
      </p:sp>
      <p:sp>
        <p:nvSpPr>
          <p:cNvPr id="12295"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2297"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Rectangle 9"/>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2290" name="Object 8"/>
          <p:cNvGraphicFramePr>
            <a:graphicFrameLocks noChangeAspect="1"/>
          </p:cNvGraphicFramePr>
          <p:nvPr/>
        </p:nvGraphicFramePr>
        <p:xfrm>
          <a:off x="3414713" y="4524375"/>
          <a:ext cx="1385887" cy="1150938"/>
        </p:xfrm>
        <a:graphic>
          <a:graphicData uri="http://schemas.openxmlformats.org/presentationml/2006/ole">
            <mc:AlternateContent xmlns:mc="http://schemas.openxmlformats.org/markup-compatibility/2006">
              <mc:Choice xmlns:v="urn:schemas-microsoft-com:vml" Requires="v">
                <p:oleObj spid="_x0000_s25611" name="Equation" r:id="rId5" imgW="558800" imgH="469900" progId="Equation.3">
                  <p:embed/>
                </p:oleObj>
              </mc:Choice>
              <mc:Fallback>
                <p:oleObj name="Equation" r:id="rId5" imgW="558800" imgH="469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4713" y="4524375"/>
                        <a:ext cx="1385887" cy="1150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18987153"/>
      </p:ext>
    </p:extLst>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45059" name="Rectangle 3"/>
          <p:cNvSpPr>
            <a:spLocks noGrp="1" noChangeArrowheads="1"/>
          </p:cNvSpPr>
          <p:nvPr>
            <p:ph type="body" idx="1"/>
          </p:nvPr>
        </p:nvSpPr>
        <p:spPr>
          <a:xfrm>
            <a:off x="152400" y="1447800"/>
            <a:ext cx="8839200" cy="609600"/>
          </a:xfrm>
        </p:spPr>
        <p:txBody>
          <a:bodyPr/>
          <a:lstStyle/>
          <a:p>
            <a:pPr>
              <a:lnSpc>
                <a:spcPct val="90000"/>
              </a:lnSpc>
            </a:pPr>
            <a:r>
              <a:rPr lang="en-US" sz="3600">
                <a:latin typeface="Times New Roman" charset="0"/>
              </a:rPr>
              <a:t>Annual Sales and Costs</a:t>
            </a:r>
          </a:p>
        </p:txBody>
      </p:sp>
      <p:graphicFrame>
        <p:nvGraphicFramePr>
          <p:cNvPr id="6" name="Group 63"/>
          <p:cNvGraphicFramePr>
            <a:graphicFrameLocks/>
          </p:cNvGraphicFramePr>
          <p:nvPr/>
        </p:nvGraphicFramePr>
        <p:xfrm>
          <a:off x="381000" y="2247900"/>
          <a:ext cx="8534400" cy="3771900"/>
        </p:xfrm>
        <a:graphic>
          <a:graphicData uri="http://schemas.openxmlformats.org/drawingml/2006/table">
            <a:tbl>
              <a:tblPr/>
              <a:tblGrid>
                <a:gridCol w="1981200"/>
                <a:gridCol w="1536700"/>
                <a:gridCol w="1738313"/>
                <a:gridCol w="1631950"/>
                <a:gridCol w="1646237"/>
              </a:tblGrid>
              <a:tr h="665162">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endParaRPr kumimoji="0" lang="en-US" sz="2800" b="0" i="0" u="none" strike="noStrike" cap="none" normalizeH="0" baseline="0" dirty="0" smtClean="0">
                        <a:ln>
                          <a:noFill/>
                        </a:ln>
                        <a:solidFill>
                          <a:schemeClr val="tx1"/>
                        </a:solidFill>
                        <a:effectLst/>
                        <a:latin typeface="+mj-lt"/>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Year 1</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Year 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Year 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Year 4</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633412">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Units</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1,250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1,250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1,250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1,250</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633412">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Unit Price*</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$200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$206</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$212.18</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$218.55</a:t>
                      </a:r>
                    </a:p>
                  </a:txBody>
                  <a:tcPr horzOverflow="overflow">
                    <a:lnL>
                      <a:noFill/>
                    </a:lnL>
                    <a:lnR cap="flat">
                      <a:noFill/>
                    </a:lnR>
                    <a:lnT>
                      <a:noFill/>
                    </a:lnT>
                    <a:lnB>
                      <a:noFill/>
                    </a:lnB>
                    <a:lnTlToBr>
                      <a:noFill/>
                    </a:lnTlToBr>
                    <a:lnBlToTr>
                      <a:noFill/>
                    </a:lnBlToTr>
                    <a:noFill/>
                  </a:tcPr>
                </a:tc>
              </a:tr>
              <a:tr h="59848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Unit Cost*</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$100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$103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$106.09</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$109.27</a:t>
                      </a:r>
                    </a:p>
                  </a:txBody>
                  <a:tcPr horzOverflow="overflow">
                    <a:lnL>
                      <a:noFill/>
                    </a:lnL>
                    <a:lnR cap="flat">
                      <a:noFill/>
                    </a:lnR>
                    <a:lnT>
                      <a:noFill/>
                    </a:lnT>
                    <a:lnB>
                      <a:noFill/>
                    </a:lnB>
                    <a:lnTlToBr>
                      <a:noFill/>
                    </a:lnTlToBr>
                    <a:lnBlToTr>
                      <a:noFill/>
                    </a:lnBlToTr>
                    <a:noFill/>
                  </a:tcPr>
                </a:tc>
              </a:tr>
              <a:tr h="62071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Sales</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$250,000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$257,500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$265,225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$273,188</a:t>
                      </a:r>
                    </a:p>
                  </a:txBody>
                  <a:tcPr horzOverflow="overflow">
                    <a:lnL>
                      <a:noFill/>
                    </a:lnL>
                    <a:lnR cap="flat">
                      <a:noFill/>
                    </a:lnR>
                    <a:lnT>
                      <a:noFill/>
                    </a:lnT>
                    <a:lnB>
                      <a:noFill/>
                    </a:lnB>
                    <a:lnTlToBr>
                      <a:noFill/>
                    </a:lnTlToBr>
                    <a:lnBlToTr>
                      <a:noFill/>
                    </a:lnBlToTr>
                    <a:noFill/>
                  </a:tcPr>
                </a:tc>
              </a:tr>
              <a:tr h="62071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Costs</a:t>
                      </a:r>
                    </a:p>
                  </a:txBody>
                  <a:tcP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$125,000</a:t>
                      </a: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$128,750</a:t>
                      </a: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$132,613</a:t>
                      </a: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400" b="0" i="0" u="none" strike="noStrike" cap="none" normalizeH="0" baseline="0" dirty="0" smtClean="0">
                          <a:ln>
                            <a:noFill/>
                          </a:ln>
                          <a:solidFill>
                            <a:schemeClr val="tx1"/>
                          </a:solidFill>
                          <a:effectLst/>
                          <a:latin typeface="+mj-lt"/>
                        </a:rPr>
                        <a:t>$136,588</a:t>
                      </a:r>
                    </a:p>
                  </a:txBody>
                  <a:tcPr horzOverflow="overflow">
                    <a:lnL>
                      <a:noFill/>
                    </a:lnL>
                    <a:lnR cap="flat">
                      <a:noFill/>
                    </a:lnR>
                    <a:lnT>
                      <a:noFill/>
                    </a:lnT>
                    <a:lnB cap="flat">
                      <a:noFill/>
                    </a:lnB>
                    <a:lnTlToBr>
                      <a:noFill/>
                    </a:lnTlToBr>
                    <a:lnBlToTr>
                      <a:noFill/>
                    </a:lnBlToTr>
                    <a:noFill/>
                  </a:tcPr>
                </a:tc>
              </a:tr>
            </a:tbl>
          </a:graphicData>
        </a:graphic>
      </p:graphicFrame>
      <p:sp>
        <p:nvSpPr>
          <p:cNvPr id="7" name="Text Box 67"/>
          <p:cNvSpPr txBox="1">
            <a:spLocks noChangeArrowheads="1"/>
          </p:cNvSpPr>
          <p:nvPr/>
        </p:nvSpPr>
        <p:spPr bwMode="auto">
          <a:xfrm>
            <a:off x="304800" y="6248400"/>
            <a:ext cx="8382000" cy="396875"/>
          </a:xfrm>
          <a:prstGeom prst="rect">
            <a:avLst/>
          </a:prstGeom>
          <a:noFill/>
          <a:ln w="25400" algn="ctr">
            <a:noFill/>
            <a:miter lim="800000"/>
            <a:headEnd type="none" w="sm" len="sm"/>
            <a:tailEnd type="none" w="sm" len="sm"/>
          </a:ln>
          <a:effectLst/>
        </p:spPr>
        <p:txBody>
          <a:bodyPr>
            <a:spAutoFit/>
          </a:bodyPr>
          <a:lstStyle/>
          <a:p>
            <a:pPr>
              <a:spcBef>
                <a:spcPct val="50000"/>
              </a:spcBef>
              <a:defRPr/>
            </a:pPr>
            <a:r>
              <a:rPr lang="en-US" sz="2000" dirty="0">
                <a:latin typeface="+mj-lt"/>
                <a:ea typeface="+mn-ea"/>
              </a:rPr>
              <a:t>* Price and costs growing at 3% per year after year 1</a:t>
            </a:r>
          </a:p>
        </p:txBody>
      </p:sp>
    </p:spTree>
    <p:extLst>
      <p:ext uri="{BB962C8B-B14F-4D97-AF65-F5344CB8AC3E}">
        <p14:creationId xmlns:p14="http://schemas.microsoft.com/office/powerpoint/2010/main" val="195817644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46083" name="Rectangle 3"/>
          <p:cNvSpPr>
            <a:spLocks noGrp="1" noChangeArrowheads="1"/>
          </p:cNvSpPr>
          <p:nvPr>
            <p:ph type="body" idx="1"/>
          </p:nvPr>
        </p:nvSpPr>
        <p:spPr>
          <a:xfrm>
            <a:off x="152400" y="1447800"/>
            <a:ext cx="8839200" cy="5257800"/>
          </a:xfrm>
        </p:spPr>
        <p:txBody>
          <a:bodyPr>
            <a:normAutofit lnSpcReduction="10000"/>
          </a:bodyPr>
          <a:lstStyle/>
          <a:p>
            <a:pPr>
              <a:lnSpc>
                <a:spcPct val="90000"/>
              </a:lnSpc>
            </a:pPr>
            <a:r>
              <a:rPr lang="en-US" sz="3600">
                <a:latin typeface="Times New Roman" charset="0"/>
              </a:rPr>
              <a:t>Adjusting for Inflation</a:t>
            </a:r>
          </a:p>
          <a:p>
            <a:pPr lvl="1">
              <a:lnSpc>
                <a:spcPct val="90000"/>
              </a:lnSpc>
            </a:pPr>
            <a:r>
              <a:rPr lang="en-US">
                <a:latin typeface="Times New Roman" charset="0"/>
              </a:rPr>
              <a:t>Is it important to include inflation when estimating CF?</a:t>
            </a:r>
          </a:p>
          <a:p>
            <a:pPr lvl="1">
              <a:lnSpc>
                <a:spcPct val="90000"/>
              </a:lnSpc>
            </a:pPr>
            <a:endParaRPr lang="en-US" sz="1000">
              <a:latin typeface="Times New Roman" charset="0"/>
            </a:endParaRPr>
          </a:p>
          <a:p>
            <a:pPr lvl="1">
              <a:lnSpc>
                <a:spcPct val="90000"/>
              </a:lnSpc>
            </a:pPr>
            <a:r>
              <a:rPr lang="en-US">
                <a:latin typeface="Times New Roman" charset="0"/>
              </a:rPr>
              <a:t>Nominal rate R &gt; real rate r</a:t>
            </a:r>
          </a:p>
          <a:p>
            <a:pPr lvl="1">
              <a:lnSpc>
                <a:spcPct val="90000"/>
              </a:lnSpc>
            </a:pPr>
            <a:endParaRPr lang="en-US" sz="1000">
              <a:latin typeface="Times New Roman" charset="0"/>
            </a:endParaRPr>
          </a:p>
          <a:p>
            <a:pPr lvl="1">
              <a:lnSpc>
                <a:spcPct val="90000"/>
              </a:lnSpc>
            </a:pPr>
            <a:r>
              <a:rPr lang="en-US">
                <a:latin typeface="Times New Roman" charset="0"/>
              </a:rPr>
              <a:t>Cost of capital, R, is based on market determined cost of debt and equity and includes a premium for inflation</a:t>
            </a:r>
          </a:p>
          <a:p>
            <a:pPr lvl="1">
              <a:lnSpc>
                <a:spcPct val="90000"/>
              </a:lnSpc>
            </a:pPr>
            <a:endParaRPr lang="en-US" sz="1000">
              <a:latin typeface="Times New Roman" charset="0"/>
            </a:endParaRPr>
          </a:p>
          <a:p>
            <a:pPr lvl="1">
              <a:lnSpc>
                <a:spcPct val="90000"/>
              </a:lnSpc>
            </a:pPr>
            <a:r>
              <a:rPr lang="en-US">
                <a:latin typeface="Times New Roman" charset="0"/>
              </a:rPr>
              <a:t>If you discount real CFs with the higher nominal rate, R, then your NPV estimate is too low</a:t>
            </a:r>
          </a:p>
          <a:p>
            <a:pPr lvl="1">
              <a:lnSpc>
                <a:spcPct val="90000"/>
              </a:lnSpc>
            </a:pPr>
            <a:endParaRPr lang="en-US" sz="1000">
              <a:latin typeface="Times New Roman" charset="0"/>
            </a:endParaRPr>
          </a:p>
          <a:p>
            <a:pPr lvl="1">
              <a:lnSpc>
                <a:spcPct val="90000"/>
              </a:lnSpc>
            </a:pPr>
            <a:r>
              <a:rPr lang="en-US">
                <a:latin typeface="Times New Roman" charset="0"/>
              </a:rPr>
              <a:t>Since the cost of capital is already in nominal form, it is usually easiest to adjust cash flows to reflect inflation</a:t>
            </a:r>
          </a:p>
        </p:txBody>
      </p:sp>
    </p:spTree>
    <p:extLst>
      <p:ext uri="{BB962C8B-B14F-4D97-AF65-F5344CB8AC3E}">
        <p14:creationId xmlns:p14="http://schemas.microsoft.com/office/powerpoint/2010/main" val="371901918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47107" name="Rectangle 3"/>
          <p:cNvSpPr>
            <a:spLocks noGrp="1" noChangeArrowheads="1"/>
          </p:cNvSpPr>
          <p:nvPr>
            <p:ph type="body" idx="1"/>
          </p:nvPr>
        </p:nvSpPr>
        <p:spPr>
          <a:xfrm>
            <a:off x="152400" y="990600"/>
            <a:ext cx="8839200" cy="609600"/>
          </a:xfrm>
        </p:spPr>
        <p:txBody>
          <a:bodyPr/>
          <a:lstStyle/>
          <a:p>
            <a:pPr>
              <a:lnSpc>
                <a:spcPct val="90000"/>
              </a:lnSpc>
            </a:pPr>
            <a:r>
              <a:rPr lang="en-US" sz="3600">
                <a:latin typeface="Times New Roman" charset="0"/>
              </a:rPr>
              <a:t>Operating Cash Flows</a:t>
            </a:r>
          </a:p>
        </p:txBody>
      </p:sp>
      <p:graphicFrame>
        <p:nvGraphicFramePr>
          <p:cNvPr id="9" name="Group 3"/>
          <p:cNvGraphicFramePr>
            <a:graphicFrameLocks/>
          </p:cNvGraphicFramePr>
          <p:nvPr/>
        </p:nvGraphicFramePr>
        <p:xfrm>
          <a:off x="533400" y="1447800"/>
          <a:ext cx="8382000" cy="5567363"/>
        </p:xfrm>
        <a:graphic>
          <a:graphicData uri="http://schemas.openxmlformats.org/drawingml/2006/table">
            <a:tbl>
              <a:tblPr/>
              <a:tblGrid>
                <a:gridCol w="1828800"/>
                <a:gridCol w="1524000"/>
                <a:gridCol w="1676400"/>
                <a:gridCol w="1676400"/>
                <a:gridCol w="1676400"/>
              </a:tblGrid>
              <a:tr h="444525">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endParaRPr>
                    </a:p>
                  </a:txBody>
                  <a:tcPr marT="45723" marB="45723" horzOverflow="overflow">
                    <a:lnL cap="flat">
                      <a:noFill/>
                    </a:lnL>
                    <a:lnR>
                      <a:noFill/>
                    </a:lnR>
                    <a:lnT cap="fla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mj-lt"/>
                        </a:rPr>
                        <a:t>Year 1</a:t>
                      </a:r>
                    </a:p>
                  </a:txBody>
                  <a:tcPr marT="45723" marB="45723" horzOverflow="overflow">
                    <a:lnL>
                      <a:noFill/>
                    </a:lnL>
                    <a:lnR>
                      <a:noFill/>
                    </a:lnR>
                    <a:lnT cap="fla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mj-lt"/>
                        </a:rPr>
                        <a:t>Year 2</a:t>
                      </a:r>
                    </a:p>
                  </a:txBody>
                  <a:tcPr marT="45723" marB="45723" horzOverflow="overflow">
                    <a:lnL>
                      <a:noFill/>
                    </a:lnL>
                    <a:lnR>
                      <a:noFill/>
                    </a:lnR>
                    <a:lnT cap="fla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mj-lt"/>
                          <a:cs typeface="Arial" charset="0"/>
                        </a:rPr>
                        <a:t>Year 3</a:t>
                      </a:r>
                      <a:r>
                        <a:rPr kumimoji="0" lang="en-US" sz="1800" b="0" i="0" u="none" strike="noStrike" cap="none" normalizeH="0" baseline="0" dirty="0" smtClean="0">
                          <a:ln>
                            <a:noFill/>
                          </a:ln>
                          <a:solidFill>
                            <a:schemeClr val="tx1"/>
                          </a:solidFill>
                          <a:effectLst/>
                          <a:latin typeface="+mj-lt"/>
                          <a:cs typeface="Arial" charset="0"/>
                        </a:rPr>
                        <a:t>	</a:t>
                      </a:r>
                      <a:endParaRPr kumimoji="0" lang="en-US" sz="1800" b="0" i="0" u="none" strike="noStrike" cap="none" normalizeH="0" baseline="0" dirty="0" smtClean="0">
                        <a:ln>
                          <a:noFill/>
                        </a:ln>
                        <a:solidFill>
                          <a:schemeClr val="tx1"/>
                        </a:solidFill>
                        <a:effectLst/>
                        <a:latin typeface="+mj-lt"/>
                      </a:endParaRPr>
                    </a:p>
                  </a:txBody>
                  <a:tcPr marT="45723" marB="45723" horzOverflow="overflow">
                    <a:lnL>
                      <a:noFill/>
                    </a:lnL>
                    <a:lnR>
                      <a:noFill/>
                    </a:lnR>
                    <a:lnT cap="fla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mj-lt"/>
                          <a:cs typeface="Arial" charset="0"/>
                        </a:rPr>
                        <a:t>Year 4</a:t>
                      </a:r>
                      <a:endParaRPr kumimoji="0" lang="en-US" sz="1800" b="0" i="0" u="none" strike="noStrike" cap="none" normalizeH="0" baseline="0" dirty="0" smtClean="0">
                        <a:ln>
                          <a:noFill/>
                        </a:ln>
                        <a:solidFill>
                          <a:schemeClr val="tx1"/>
                        </a:solidFill>
                        <a:effectLst/>
                        <a:latin typeface="+mj-lt"/>
                      </a:endParaRPr>
                    </a:p>
                  </a:txBody>
                  <a:tcPr marT="45723" marB="45723" horzOverflow="overflow">
                    <a:lnL>
                      <a:noFill/>
                    </a:lnL>
                    <a:lnR cap="flat">
                      <a:noFill/>
                    </a:lnR>
                    <a:lnT cap="flat">
                      <a:noFill/>
                    </a:lnT>
                    <a:lnB>
                      <a:noFill/>
                    </a:lnB>
                    <a:lnTlToBr>
                      <a:noFill/>
                    </a:lnTlToBr>
                    <a:lnBlToTr>
                      <a:noFill/>
                    </a:lnBlToTr>
                    <a:noFill/>
                  </a:tcPr>
                </a:tc>
              </a:tr>
              <a:tr h="640117">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Sales		</a:t>
                      </a:r>
                      <a:endParaRPr kumimoji="0" lang="en-US" sz="1800" b="0" i="0" u="none" strike="noStrike" cap="none" normalizeH="0" baseline="0" dirty="0" smtClean="0">
                        <a:ln>
                          <a:noFill/>
                        </a:ln>
                        <a:solidFill>
                          <a:schemeClr val="tx1"/>
                        </a:solidFill>
                        <a:effectLst/>
                        <a:latin typeface="+mj-lt"/>
                      </a:endParaRPr>
                    </a:p>
                  </a:txBody>
                  <a:tcPr marT="45723" marB="45723"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rPr>
                        <a:t>$250,000</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rPr>
                        <a:t>$257,500</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$265,225</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$273,188</a:t>
                      </a:r>
                    </a:p>
                  </a:txBody>
                  <a:tcPr marT="45723" marB="45723" horzOverflow="overflow">
                    <a:lnL>
                      <a:noFill/>
                    </a:lnL>
                    <a:lnR cap="flat">
                      <a:noFill/>
                    </a:lnR>
                    <a:lnT>
                      <a:noFill/>
                    </a:lnT>
                    <a:lnB>
                      <a:noFill/>
                    </a:lnB>
                    <a:lnTlToBr>
                      <a:noFill/>
                    </a:lnTlToBr>
                    <a:lnBlToTr>
                      <a:noFill/>
                    </a:lnBlToTr>
                    <a:noFill/>
                  </a:tcPr>
                </a:tc>
              </a:tr>
              <a:tr h="64011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Costs		</a:t>
                      </a:r>
                    </a:p>
                  </a:txBody>
                  <a:tcPr marT="45723" marB="45723"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$125,000</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$128,750</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$132,613</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$136,588</a:t>
                      </a:r>
                    </a:p>
                  </a:txBody>
                  <a:tcPr marT="45723" marB="45723" horzOverflow="overflow">
                    <a:lnL>
                      <a:noFill/>
                    </a:lnL>
                    <a:lnR cap="flat">
                      <a:noFill/>
                    </a:lnR>
                    <a:lnT>
                      <a:noFill/>
                    </a:lnT>
                    <a:lnB>
                      <a:noFill/>
                    </a:lnB>
                    <a:lnTlToBr>
                      <a:noFill/>
                    </a:lnTlToBr>
                    <a:lnBlToTr>
                      <a:noFill/>
                    </a:lnBlToTr>
                    <a:noFill/>
                  </a:tcPr>
                </a:tc>
              </a:tr>
              <a:tr h="91445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mj-lt"/>
                          <a:cs typeface="Arial" charset="0"/>
                        </a:rPr>
                        <a:t>Deprecation</a:t>
                      </a:r>
                      <a:r>
                        <a:rPr kumimoji="0" lang="en-US" sz="1800" b="0" i="0" u="none" strike="noStrike" cap="none" normalizeH="0" baseline="0" dirty="0" smtClean="0">
                          <a:ln>
                            <a:noFill/>
                          </a:ln>
                          <a:solidFill>
                            <a:schemeClr val="tx1"/>
                          </a:solidFill>
                          <a:effectLst/>
                          <a:latin typeface="+mj-lt"/>
                          <a:cs typeface="Arial" charset="0"/>
                        </a:rPr>
                        <a:t>		</a:t>
                      </a:r>
                      <a:endParaRPr kumimoji="0" lang="en-US" sz="1800" b="0" i="0" u="sng" strike="noStrike" cap="none" normalizeH="0" baseline="0" dirty="0" smtClean="0">
                        <a:ln>
                          <a:noFill/>
                        </a:ln>
                        <a:solidFill>
                          <a:schemeClr val="tx1"/>
                        </a:solidFill>
                        <a:effectLst/>
                        <a:latin typeface="+mj-lt"/>
                        <a:cs typeface="Arial" charset="0"/>
                      </a:endParaRPr>
                    </a:p>
                  </a:txBody>
                  <a:tcPr marT="45723" marB="45723"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mj-lt"/>
                          <a:cs typeface="Arial" charset="0"/>
                        </a:rPr>
                        <a:t>$79,992</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mj-lt"/>
                          <a:cs typeface="Arial" charset="0"/>
                        </a:rPr>
                        <a:t>$106,656</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mj-lt"/>
                          <a:cs typeface="Arial" charset="0"/>
                        </a:rPr>
                        <a:t>$35,568</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mj-lt"/>
                          <a:cs typeface="Arial" charset="0"/>
                        </a:rPr>
                        <a:t>$17,784</a:t>
                      </a:r>
                    </a:p>
                  </a:txBody>
                  <a:tcPr marT="45723" marB="45723" horzOverflow="overflow">
                    <a:lnL>
                      <a:noFill/>
                    </a:lnL>
                    <a:lnR cap="flat">
                      <a:noFill/>
                    </a:lnR>
                    <a:lnT>
                      <a:noFill/>
                    </a:lnT>
                    <a:lnB>
                      <a:noFill/>
                    </a:lnB>
                    <a:lnTlToBr>
                      <a:noFill/>
                    </a:lnTlToBr>
                    <a:lnBlToTr>
                      <a:noFill/>
                    </a:lnBlToTr>
                    <a:noFill/>
                  </a:tcPr>
                </a:tc>
              </a:tr>
              <a:tr h="64011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EBIT		</a:t>
                      </a:r>
                    </a:p>
                  </a:txBody>
                  <a:tcPr marT="45723" marB="45723"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$45,008</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$22,094</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$97,044</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$118,816</a:t>
                      </a:r>
                      <a:endParaRPr kumimoji="0" lang="en-US" sz="1800" b="0" i="0" u="none" strike="noStrike" cap="none" normalizeH="0" baseline="0" dirty="0" smtClean="0">
                        <a:ln>
                          <a:noFill/>
                        </a:ln>
                        <a:solidFill>
                          <a:schemeClr val="tx1"/>
                        </a:solidFill>
                        <a:effectLst/>
                        <a:latin typeface="+mj-lt"/>
                      </a:endParaRPr>
                    </a:p>
                  </a:txBody>
                  <a:tcPr marT="45723" marB="45723" horzOverflow="overflow">
                    <a:lnL>
                      <a:noFill/>
                    </a:lnL>
                    <a:lnR cap="flat">
                      <a:noFill/>
                    </a:lnR>
                    <a:lnT>
                      <a:noFill/>
                    </a:lnT>
                    <a:lnB>
                      <a:noFill/>
                    </a:lnB>
                    <a:lnTlToBr>
                      <a:noFill/>
                    </a:lnTlToBr>
                    <a:lnBlToTr>
                      <a:noFill/>
                    </a:lnBlToTr>
                    <a:noFill/>
                  </a:tcPr>
                </a:tc>
              </a:tr>
              <a:tr h="54930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mj-lt"/>
                          <a:cs typeface="Arial" charset="0"/>
                        </a:rPr>
                        <a:t>Taxes (40%)</a:t>
                      </a:r>
                    </a:p>
                  </a:txBody>
                  <a:tcPr marT="45723" marB="45723"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mj-lt"/>
                          <a:cs typeface="Arial" charset="0"/>
                        </a:rPr>
                        <a:t>$18,003</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mj-lt"/>
                          <a:cs typeface="Arial" charset="0"/>
                        </a:rPr>
                        <a:t>$8,838</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mj-lt"/>
                          <a:cs typeface="Arial" charset="0"/>
                        </a:rPr>
                        <a:t>$38,818</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mj-lt"/>
                          <a:cs typeface="Arial" charset="0"/>
                        </a:rPr>
                        <a:t>$47,526</a:t>
                      </a:r>
                      <a:endParaRPr kumimoji="0" lang="en-US" sz="1800" b="0" i="0" u="none" strike="noStrike" cap="none" normalizeH="0" baseline="0" dirty="0" smtClean="0">
                        <a:ln>
                          <a:noFill/>
                        </a:ln>
                        <a:solidFill>
                          <a:schemeClr val="tx1"/>
                        </a:solidFill>
                        <a:effectLst/>
                        <a:latin typeface="+mj-lt"/>
                      </a:endParaRPr>
                    </a:p>
                  </a:txBody>
                  <a:tcPr marT="45723" marB="45723" horzOverflow="overflow">
                    <a:lnL>
                      <a:noFill/>
                    </a:lnL>
                    <a:lnR cap="flat">
                      <a:noFill/>
                    </a:lnR>
                    <a:lnT>
                      <a:noFill/>
                    </a:lnT>
                    <a:lnB>
                      <a:noFill/>
                    </a:lnB>
                    <a:lnTlToBr>
                      <a:noFill/>
                    </a:lnTlToBr>
                    <a:lnBlToTr>
                      <a:noFill/>
                    </a:lnBlToTr>
                    <a:noFill/>
                  </a:tcPr>
                </a:tc>
              </a:tr>
              <a:tr h="54930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NOPAT	</a:t>
                      </a:r>
                    </a:p>
                  </a:txBody>
                  <a:tcPr marT="45723" marB="45723"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$27,005</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$13,256</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$58,226</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$71,290</a:t>
                      </a:r>
                    </a:p>
                  </a:txBody>
                  <a:tcPr marT="45723" marB="45723" horzOverflow="overflow">
                    <a:lnL>
                      <a:noFill/>
                    </a:lnL>
                    <a:lnR cap="flat">
                      <a:noFill/>
                    </a:lnR>
                    <a:lnT>
                      <a:noFill/>
                    </a:lnT>
                    <a:lnB>
                      <a:noFill/>
                    </a:lnB>
                    <a:lnTlToBr>
                      <a:noFill/>
                    </a:lnTlToBr>
                    <a:lnBlToTr>
                      <a:noFill/>
                    </a:lnBlToTr>
                    <a:noFill/>
                  </a:tcPr>
                </a:tc>
              </a:tr>
              <a:tr h="54930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mj-lt"/>
                          <a:cs typeface="Arial" charset="0"/>
                        </a:rPr>
                        <a:t>+ Depreciation</a:t>
                      </a:r>
                    </a:p>
                  </a:txBody>
                  <a:tcPr marT="45723" marB="45723"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mj-lt"/>
                          <a:cs typeface="Arial" charset="0"/>
                        </a:rPr>
                        <a:t>$79,992</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mj-lt"/>
                          <a:cs typeface="Arial" charset="0"/>
                        </a:rPr>
                        <a:t>$106,656</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mj-lt"/>
                          <a:cs typeface="Arial" charset="0"/>
                        </a:rPr>
                        <a:t>$35,568</a:t>
                      </a: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sng" strike="noStrike" cap="none" normalizeH="0" baseline="0" dirty="0" smtClean="0">
                          <a:ln>
                            <a:noFill/>
                          </a:ln>
                          <a:solidFill>
                            <a:schemeClr val="tx1"/>
                          </a:solidFill>
                          <a:effectLst/>
                          <a:latin typeface="+mj-lt"/>
                          <a:cs typeface="Arial" charset="0"/>
                        </a:rPr>
                        <a:t>$17,784</a:t>
                      </a:r>
                    </a:p>
                  </a:txBody>
                  <a:tcPr marT="45723" marB="45723" horzOverflow="overflow">
                    <a:lnL>
                      <a:noFill/>
                    </a:lnL>
                    <a:lnR cap="flat">
                      <a:noFill/>
                    </a:lnR>
                    <a:lnT>
                      <a:noFill/>
                    </a:lnT>
                    <a:lnB>
                      <a:noFill/>
                    </a:lnB>
                    <a:lnTlToBr>
                      <a:noFill/>
                    </a:lnTlToBr>
                    <a:lnBlToTr>
                      <a:noFill/>
                    </a:lnBlToTr>
                    <a:noFill/>
                  </a:tcPr>
                </a:tc>
              </a:tr>
              <a:tr h="640117">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Net Op. CF	</a:t>
                      </a:r>
                      <a:endParaRPr kumimoji="0" lang="en-US" sz="1800" b="0" i="0" u="none" strike="noStrike" cap="none" normalizeH="0" baseline="0" dirty="0" smtClean="0">
                        <a:ln>
                          <a:noFill/>
                        </a:ln>
                        <a:solidFill>
                          <a:schemeClr val="tx1"/>
                        </a:solidFill>
                        <a:effectLst/>
                        <a:latin typeface="+mj-lt"/>
                      </a:endParaRPr>
                    </a:p>
                  </a:txBody>
                  <a:tcPr marT="45723" marB="45723"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rPr>
                        <a:t>$106,997</a:t>
                      </a:r>
                    </a:p>
                  </a:txBody>
                  <a:tcPr marT="45723" marB="45723" horzOverflow="overflow">
                    <a:lnL>
                      <a:noFill/>
                    </a:lnL>
                    <a:lnR>
                      <a:noFill/>
                    </a:lnR>
                    <a:lnT>
                      <a:noFill/>
                    </a:lnT>
                    <a:lnB cap="flat">
                      <a:noFill/>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rPr>
                        <a:t>$119,912</a:t>
                      </a:r>
                    </a:p>
                  </a:txBody>
                  <a:tcPr marT="45723" marB="45723" horzOverflow="overflow">
                    <a:lnL>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$93,794</a:t>
                      </a:r>
                    </a:p>
                  </a:txBody>
                  <a:tcPr marT="45723" marB="45723" horzOverflow="overflow">
                    <a:lnL>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mj-lt"/>
                          <a:cs typeface="Arial" charset="0"/>
                        </a:rPr>
                        <a:t>$89,074</a:t>
                      </a:r>
                    </a:p>
                  </a:txBody>
                  <a:tcPr marT="45723" marB="45723"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1728314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48131" name="Rectangle 3"/>
          <p:cNvSpPr>
            <a:spLocks noGrp="1" noChangeArrowheads="1"/>
          </p:cNvSpPr>
          <p:nvPr>
            <p:ph type="body" idx="1"/>
          </p:nvPr>
        </p:nvSpPr>
        <p:spPr>
          <a:xfrm>
            <a:off x="152400" y="1447800"/>
            <a:ext cx="8839200" cy="609600"/>
          </a:xfrm>
        </p:spPr>
        <p:txBody>
          <a:bodyPr/>
          <a:lstStyle/>
          <a:p>
            <a:pPr>
              <a:lnSpc>
                <a:spcPct val="90000"/>
              </a:lnSpc>
            </a:pPr>
            <a:r>
              <a:rPr lang="en-US" sz="3600">
                <a:latin typeface="Times New Roman" charset="0"/>
              </a:rPr>
              <a:t>Change in Net Working Capital (∆NWC)</a:t>
            </a:r>
          </a:p>
        </p:txBody>
      </p:sp>
      <p:graphicFrame>
        <p:nvGraphicFramePr>
          <p:cNvPr id="8" name="Group 3"/>
          <p:cNvGraphicFramePr>
            <a:graphicFrameLocks noGrp="1"/>
          </p:cNvGraphicFramePr>
          <p:nvPr/>
        </p:nvGraphicFramePr>
        <p:xfrm>
          <a:off x="533400" y="2209800"/>
          <a:ext cx="8077200" cy="4343402"/>
        </p:xfrm>
        <a:graphic>
          <a:graphicData uri="http://schemas.openxmlformats.org/drawingml/2006/table">
            <a:tbl>
              <a:tblPr/>
              <a:tblGrid>
                <a:gridCol w="1562100"/>
                <a:gridCol w="2078038"/>
                <a:gridCol w="2484437"/>
                <a:gridCol w="1952625"/>
              </a:tblGrid>
              <a:tr h="145573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endParaRPr kumimoji="0" lang="en-US" sz="2800" b="0" i="0" u="none" strike="noStrike" cap="none" normalizeH="0" baseline="0">
                        <a:ln>
                          <a:noFill/>
                        </a:ln>
                        <a:solidFill>
                          <a:schemeClr val="tx1"/>
                        </a:solidFill>
                        <a:effectLst/>
                        <a:latin typeface="Times New Roman" charset="0"/>
                        <a:ea typeface="ＭＳ Ｐゴシック"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Sales</a:t>
                      </a: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NWC    </a:t>
                      </a:r>
                    </a:p>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sng" strike="noStrike" cap="none" normalizeH="0" baseline="0">
                          <a:ln>
                            <a:noFill/>
                          </a:ln>
                          <a:solidFill>
                            <a:schemeClr val="tx1"/>
                          </a:solidFill>
                          <a:effectLst/>
                          <a:latin typeface="Times New Roman" charset="0"/>
                          <a:ea typeface="ＭＳ Ｐゴシック" charset="0"/>
                        </a:rPr>
                        <a:t>(12% of next </a:t>
                      </a:r>
                    </a:p>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sng" strike="noStrike" cap="none" normalizeH="0" baseline="0">
                          <a:ln>
                            <a:noFill/>
                          </a:ln>
                          <a:solidFill>
                            <a:schemeClr val="tx1"/>
                          </a:solidFill>
                          <a:effectLst/>
                          <a:latin typeface="Times New Roman" charset="0"/>
                          <a:ea typeface="ＭＳ Ｐゴシック" charset="0"/>
                        </a:rPr>
                        <a:t>year</a:t>
                      </a:r>
                      <a:r>
                        <a:rPr kumimoji="0" lang="ja-JP" altLang="en-US" sz="2400" b="0" i="0" u="sng" strike="noStrike" cap="none" normalizeH="0" baseline="0">
                          <a:ln>
                            <a:noFill/>
                          </a:ln>
                          <a:solidFill>
                            <a:schemeClr val="tx1"/>
                          </a:solidFill>
                          <a:effectLst/>
                          <a:latin typeface="Times New Roman" charset="0"/>
                          <a:ea typeface="ＭＳ Ｐゴシック" charset="0"/>
                        </a:rPr>
                        <a:t>’</a:t>
                      </a:r>
                      <a:r>
                        <a:rPr kumimoji="0" lang="en-US" sz="2400" b="0" i="0" u="sng" strike="noStrike" cap="none" normalizeH="0" baseline="0">
                          <a:ln>
                            <a:noFill/>
                          </a:ln>
                          <a:solidFill>
                            <a:schemeClr val="tx1"/>
                          </a:solidFill>
                          <a:effectLst/>
                          <a:latin typeface="Times New Roman" charset="0"/>
                          <a:ea typeface="ＭＳ Ｐゴシック" charset="0"/>
                        </a:rPr>
                        <a:t>s sales)</a:t>
                      </a: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CF Due to</a:t>
                      </a:r>
                    </a:p>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Investment</a:t>
                      </a:r>
                    </a:p>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 </a:t>
                      </a:r>
                      <a:r>
                        <a:rPr kumimoji="0" lang="en-US" sz="2400" b="0" i="0" u="sng" strike="noStrike" cap="none" normalizeH="0" baseline="0">
                          <a:ln>
                            <a:noFill/>
                          </a:ln>
                          <a:solidFill>
                            <a:schemeClr val="tx1"/>
                          </a:solidFill>
                          <a:effectLst/>
                          <a:latin typeface="Times New Roman" charset="0"/>
                          <a:ea typeface="ＭＳ Ｐゴシック" charset="0"/>
                        </a:rPr>
                        <a:t>in NWC</a:t>
                      </a:r>
                    </a:p>
                  </a:txBody>
                  <a:tcPr anchor="b" horzOverflow="overflow">
                    <a:lnL>
                      <a:noFill/>
                    </a:lnL>
                    <a:lnR>
                      <a:noFill/>
                    </a:lnR>
                    <a:lnT>
                      <a:noFill/>
                    </a:lnT>
                    <a:lnB>
                      <a:noFill/>
                    </a:lnB>
                    <a:lnTlToBr>
                      <a:noFill/>
                    </a:lnTlToBr>
                    <a:lnBlToTr>
                      <a:noFill/>
                    </a:lnBlToTr>
                    <a:noFill/>
                  </a:tcPr>
                </a:tc>
              </a:tr>
              <a:tr h="56673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Year 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endParaRPr kumimoji="0" lang="en-US" sz="2800" b="0" i="0" u="none" strike="noStrike" cap="none" normalizeH="0" baseline="0">
                        <a:ln>
                          <a:noFill/>
                        </a:ln>
                        <a:solidFill>
                          <a:schemeClr val="tx1"/>
                        </a:solidFill>
                        <a:effectLst/>
                        <a:latin typeface="Times New Roman" charset="0"/>
                        <a:ea typeface="ＭＳ Ｐゴシック"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$30,000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-$30,000</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Year 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$250,000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$30,900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-$900</a:t>
                      </a:r>
                    </a:p>
                  </a:txBody>
                  <a:tcPr horzOverflow="overflow">
                    <a:lnL>
                      <a:noFill/>
                    </a:lnL>
                    <a:lnR>
                      <a:noFill/>
                    </a:lnR>
                    <a:lnT>
                      <a:noFill/>
                    </a:lnT>
                    <a:lnB>
                      <a:noFill/>
                    </a:lnB>
                    <a:lnTlToBr>
                      <a:noFill/>
                    </a:lnTlToBr>
                    <a:lnBlToTr>
                      <a:noFill/>
                    </a:lnBlToTr>
                    <a:noFill/>
                  </a:tcPr>
                </a:tc>
              </a:tr>
              <a:tr h="56673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Year 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$257,500 </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$31,827</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-$927</a:t>
                      </a:r>
                    </a:p>
                  </a:txBody>
                  <a:tcPr horzOverflow="overflow">
                    <a:lnL>
                      <a:noFill/>
                    </a:lnL>
                    <a:lnR>
                      <a:noFill/>
                    </a:lnR>
                    <a:lnT>
                      <a:noFill/>
                    </a:lnT>
                    <a:lnB>
                      <a:noFill/>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Year 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$265,225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$32,783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-$956</a:t>
                      </a:r>
                    </a:p>
                  </a:txBody>
                  <a:tcPr horzOverflow="overflow">
                    <a:lnL>
                      <a:noFill/>
                    </a:lnL>
                    <a:lnR>
                      <a:noFill/>
                    </a:lnR>
                    <a:lnT>
                      <a:noFill/>
                    </a:lnT>
                    <a:lnB>
                      <a:noFill/>
                    </a:lnB>
                    <a:lnTlToBr>
                      <a:noFill/>
                    </a:lnTlToBr>
                    <a:lnBlToTr>
                      <a:noFill/>
                    </a:lnBlToTr>
                    <a:noFill/>
                  </a:tcPr>
                </a:tc>
              </a:tr>
              <a:tr h="62388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Year 4</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$273,182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800" b="0" i="0" u="none" strike="noStrike" cap="none" normalizeH="0" baseline="0">
                          <a:ln>
                            <a:noFill/>
                          </a:ln>
                          <a:solidFill>
                            <a:schemeClr val="tx1"/>
                          </a:solidFill>
                          <a:effectLst/>
                          <a:latin typeface="Times New Roman" charset="0"/>
                          <a:ea typeface="ＭＳ Ｐゴシック" charset="0"/>
                        </a:rPr>
                        <a:t>$32,783</a:t>
                      </a:r>
                    </a:p>
                  </a:txBody>
                  <a:tcPr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194217907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6149" name="Rectangle 3"/>
          <p:cNvSpPr>
            <a:spLocks noGrp="1" noChangeArrowheads="1"/>
          </p:cNvSpPr>
          <p:nvPr>
            <p:ph type="body" idx="1"/>
          </p:nvPr>
        </p:nvSpPr>
        <p:spPr>
          <a:xfrm>
            <a:off x="0" y="1447800"/>
            <a:ext cx="8839200" cy="5257800"/>
          </a:xfrm>
        </p:spPr>
        <p:txBody>
          <a:bodyPr/>
          <a:lstStyle/>
          <a:p>
            <a:pPr>
              <a:lnSpc>
                <a:spcPct val="90000"/>
              </a:lnSpc>
            </a:pPr>
            <a:r>
              <a:rPr lang="en-US" sz="3600">
                <a:latin typeface="Times New Roman" charset="0"/>
              </a:rPr>
              <a:t>After-Tax Salvage Value</a:t>
            </a:r>
          </a:p>
          <a:p>
            <a:pPr lvl="1">
              <a:lnSpc>
                <a:spcPct val="90000"/>
              </a:lnSpc>
            </a:pPr>
            <a:endParaRPr lang="en-US" sz="1000">
              <a:latin typeface="Times New Roman" charset="0"/>
            </a:endParaRPr>
          </a:p>
          <a:p>
            <a:pPr lvl="1">
              <a:lnSpc>
                <a:spcPct val="90000"/>
              </a:lnSpc>
            </a:pPr>
            <a:r>
              <a:rPr lang="en-US">
                <a:latin typeface="Times New Roman" charset="0"/>
              </a:rPr>
              <a:t>When the project is terminated at the end of year 4, the equipment can be sold for $25,000</a:t>
            </a:r>
          </a:p>
          <a:p>
            <a:pPr lvl="1">
              <a:lnSpc>
                <a:spcPct val="90000"/>
              </a:lnSpc>
            </a:pPr>
            <a:endParaRPr lang="en-US" sz="1000">
              <a:latin typeface="Times New Roman" charset="0"/>
            </a:endParaRPr>
          </a:p>
          <a:p>
            <a:pPr lvl="1">
              <a:lnSpc>
                <a:spcPct val="90000"/>
              </a:lnSpc>
            </a:pPr>
            <a:r>
              <a:rPr lang="en-US">
                <a:latin typeface="Times New Roman" charset="0"/>
              </a:rPr>
              <a:t>But it has been fully depreciated (i.e., its book value is zero)</a:t>
            </a:r>
          </a:p>
          <a:p>
            <a:pPr lvl="1">
              <a:lnSpc>
                <a:spcPct val="90000"/>
              </a:lnSpc>
            </a:pPr>
            <a:endParaRPr lang="en-US" sz="1000">
              <a:latin typeface="Times New Roman" charset="0"/>
            </a:endParaRPr>
          </a:p>
          <a:p>
            <a:pPr lvl="1">
              <a:lnSpc>
                <a:spcPct val="90000"/>
              </a:lnSpc>
            </a:pPr>
            <a:r>
              <a:rPr lang="en-US">
                <a:latin typeface="Times New Roman" charset="0"/>
              </a:rPr>
              <a:t>Therefore, taxes must be paid on the full salvage value</a:t>
            </a:r>
          </a:p>
          <a:p>
            <a:pPr lvl="1">
              <a:lnSpc>
                <a:spcPct val="90000"/>
              </a:lnSpc>
            </a:pPr>
            <a:endParaRPr lang="en-US" sz="1000">
              <a:latin typeface="Times New Roman" charset="0"/>
            </a:endParaRPr>
          </a:p>
          <a:p>
            <a:pPr lvl="1">
              <a:lnSpc>
                <a:spcPct val="90000"/>
              </a:lnSpc>
            </a:pPr>
            <a:r>
              <a:rPr lang="en-US">
                <a:latin typeface="Times New Roman" charset="0"/>
              </a:rPr>
              <a:t>For this project, the after-tax salvage cash flow is: </a:t>
            </a:r>
          </a:p>
        </p:txBody>
      </p:sp>
      <p:graphicFrame>
        <p:nvGraphicFramePr>
          <p:cNvPr id="6146" name="Object 12"/>
          <p:cNvGraphicFramePr>
            <a:graphicFrameLocks noChangeAspect="1"/>
          </p:cNvGraphicFramePr>
          <p:nvPr/>
        </p:nvGraphicFramePr>
        <p:xfrm>
          <a:off x="815975" y="5562600"/>
          <a:ext cx="8099425" cy="382588"/>
        </p:xfrm>
        <a:graphic>
          <a:graphicData uri="http://schemas.openxmlformats.org/presentationml/2006/ole">
            <mc:AlternateContent xmlns:mc="http://schemas.openxmlformats.org/markup-compatibility/2006">
              <mc:Choice xmlns:v="urn:schemas-microsoft-com:vml" Requires="v">
                <p:oleObj spid="_x0000_s283659" name="Equation" r:id="rId4" imgW="4140000" imgH="203040" progId="Equation.3">
                  <p:embed/>
                </p:oleObj>
              </mc:Choice>
              <mc:Fallback>
                <p:oleObj name="Equation" r:id="rId4" imgW="414000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975" y="5562600"/>
                        <a:ext cx="8099425"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47" name="Object 12"/>
          <p:cNvGraphicFramePr>
            <a:graphicFrameLocks noChangeAspect="1"/>
          </p:cNvGraphicFramePr>
          <p:nvPr/>
        </p:nvGraphicFramePr>
        <p:xfrm>
          <a:off x="838200" y="6172200"/>
          <a:ext cx="7726363" cy="382588"/>
        </p:xfrm>
        <a:graphic>
          <a:graphicData uri="http://schemas.openxmlformats.org/presentationml/2006/ole">
            <mc:AlternateContent xmlns:mc="http://schemas.openxmlformats.org/markup-compatibility/2006">
              <mc:Choice xmlns:v="urn:schemas-microsoft-com:vml" Requires="v">
                <p:oleObj spid="_x0000_s283660" name="Equation" r:id="rId6" imgW="3949560" imgH="203040" progId="Equation.3">
                  <p:embed/>
                </p:oleObj>
              </mc:Choice>
              <mc:Fallback>
                <p:oleObj name="Equation" r:id="rId6" imgW="394956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6172200"/>
                        <a:ext cx="7726363"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6529708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49155" name="Rectangle 3"/>
          <p:cNvSpPr>
            <a:spLocks noGrp="1" noChangeArrowheads="1"/>
          </p:cNvSpPr>
          <p:nvPr>
            <p:ph type="body" idx="1"/>
          </p:nvPr>
        </p:nvSpPr>
        <p:spPr>
          <a:xfrm>
            <a:off x="152400" y="1447800"/>
            <a:ext cx="8839200" cy="609600"/>
          </a:xfrm>
        </p:spPr>
        <p:txBody>
          <a:bodyPr/>
          <a:lstStyle/>
          <a:p>
            <a:pPr>
              <a:lnSpc>
                <a:spcPct val="90000"/>
              </a:lnSpc>
            </a:pPr>
            <a:r>
              <a:rPr lang="en-US" sz="3600">
                <a:latin typeface="Times New Roman" charset="0"/>
              </a:rPr>
              <a:t>Total Cash Flows from Assets</a:t>
            </a:r>
          </a:p>
        </p:txBody>
      </p:sp>
      <p:graphicFrame>
        <p:nvGraphicFramePr>
          <p:cNvPr id="8" name="Group 62"/>
          <p:cNvGraphicFramePr>
            <a:graphicFrameLocks/>
          </p:cNvGraphicFramePr>
          <p:nvPr/>
        </p:nvGraphicFramePr>
        <p:xfrm>
          <a:off x="381000" y="2232025"/>
          <a:ext cx="8534400" cy="4321177"/>
        </p:xfrm>
        <a:graphic>
          <a:graphicData uri="http://schemas.openxmlformats.org/drawingml/2006/table">
            <a:tbl>
              <a:tblPr/>
              <a:tblGrid>
                <a:gridCol w="1447800"/>
                <a:gridCol w="1416050"/>
                <a:gridCol w="1419225"/>
                <a:gridCol w="1417638"/>
                <a:gridCol w="1416050"/>
                <a:gridCol w="1417637"/>
              </a:tblGrid>
              <a:tr h="458795">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endParaRPr kumimoji="0" lang="en-US" sz="2000" b="0" i="0" u="none" strike="noStrike" cap="none" normalizeH="0" baseline="0" dirty="0" smtClean="0">
                        <a:ln>
                          <a:noFill/>
                        </a:ln>
                        <a:solidFill>
                          <a:schemeClr val="tx1"/>
                        </a:solidFill>
                        <a:effectLst/>
                        <a:latin typeface="+mj-lt"/>
                      </a:endParaRPr>
                    </a:p>
                  </a:txBody>
                  <a:tcPr marT="45721" marB="45721" horzOverflow="overflow">
                    <a:lnL cap="flat">
                      <a:noFill/>
                    </a:lnL>
                    <a:lnR>
                      <a:noFill/>
                    </a:lnR>
                    <a:lnT cap="fla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sng" strike="noStrike" cap="none" normalizeH="0" baseline="0" dirty="0" smtClean="0">
                          <a:ln>
                            <a:noFill/>
                          </a:ln>
                          <a:solidFill>
                            <a:schemeClr val="tx1"/>
                          </a:solidFill>
                          <a:effectLst/>
                          <a:latin typeface="+mj-lt"/>
                        </a:rPr>
                        <a:t>Year 0</a:t>
                      </a:r>
                    </a:p>
                  </a:txBody>
                  <a:tcPr marT="45721" marB="45721" horzOverflow="overflow">
                    <a:lnL>
                      <a:noFill/>
                    </a:lnL>
                    <a:lnR>
                      <a:noFill/>
                    </a:lnR>
                    <a:lnT cap="fla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sng" strike="noStrike" cap="none" normalizeH="0" baseline="0" dirty="0" smtClean="0">
                          <a:ln>
                            <a:noFill/>
                          </a:ln>
                          <a:solidFill>
                            <a:schemeClr val="tx1"/>
                          </a:solidFill>
                          <a:effectLst/>
                          <a:latin typeface="+mj-lt"/>
                        </a:rPr>
                        <a:t>Year 1</a:t>
                      </a:r>
                    </a:p>
                  </a:txBody>
                  <a:tcPr marT="45721" marB="45721" horzOverflow="overflow">
                    <a:lnL>
                      <a:noFill/>
                    </a:lnL>
                    <a:lnR>
                      <a:noFill/>
                    </a:lnR>
                    <a:lnT cap="fla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sng" strike="noStrike" cap="none" normalizeH="0" baseline="0" dirty="0" smtClean="0">
                          <a:ln>
                            <a:noFill/>
                          </a:ln>
                          <a:solidFill>
                            <a:schemeClr val="tx1"/>
                          </a:solidFill>
                          <a:effectLst/>
                          <a:latin typeface="+mj-lt"/>
                        </a:rPr>
                        <a:t>Year 2</a:t>
                      </a:r>
                    </a:p>
                  </a:txBody>
                  <a:tcPr marT="45721" marB="45721" horzOverflow="overflow">
                    <a:lnL>
                      <a:noFill/>
                    </a:lnL>
                    <a:lnR>
                      <a:noFill/>
                    </a:lnR>
                    <a:lnT cap="fla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sng" strike="noStrike" cap="none" normalizeH="0" baseline="0" dirty="0" smtClean="0">
                          <a:ln>
                            <a:noFill/>
                          </a:ln>
                          <a:solidFill>
                            <a:schemeClr val="tx1"/>
                          </a:solidFill>
                          <a:effectLst/>
                          <a:latin typeface="+mj-lt"/>
                        </a:rPr>
                        <a:t>Year 3</a:t>
                      </a:r>
                    </a:p>
                  </a:txBody>
                  <a:tcPr marT="45721" marB="45721" horzOverflow="overflow">
                    <a:lnL>
                      <a:noFill/>
                    </a:lnL>
                    <a:lnR>
                      <a:noFill/>
                    </a:lnR>
                    <a:lnT cap="fla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sng" strike="noStrike" cap="none" normalizeH="0" baseline="0" dirty="0" smtClean="0">
                          <a:ln>
                            <a:noFill/>
                          </a:ln>
                          <a:solidFill>
                            <a:schemeClr val="tx1"/>
                          </a:solidFill>
                          <a:effectLst/>
                          <a:latin typeface="+mj-lt"/>
                        </a:rPr>
                        <a:t>Year 4</a:t>
                      </a:r>
                    </a:p>
                  </a:txBody>
                  <a:tcPr marT="45721" marB="45721" horzOverflow="overflow">
                    <a:lnL>
                      <a:noFill/>
                    </a:lnL>
                    <a:lnR cap="flat">
                      <a:noFill/>
                    </a:lnR>
                    <a:lnT cap="flat">
                      <a:noFill/>
                    </a:lnT>
                    <a:lnB>
                      <a:noFill/>
                    </a:lnB>
                    <a:lnTlToBr>
                      <a:noFill/>
                    </a:lnTlToBr>
                    <a:lnBlToTr>
                      <a:noFill/>
                    </a:lnBlToTr>
                    <a:noFill/>
                  </a:tcPr>
                </a:tc>
              </a:tr>
              <a:tr h="458795">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Initial Cost</a:t>
                      </a:r>
                    </a:p>
                  </a:txBody>
                  <a:tcPr marT="45721" marB="45721"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-$240,000</a:t>
                      </a:r>
                    </a:p>
                  </a:txBody>
                  <a:tcPr marT="45721" marB="45721"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0</a:t>
                      </a:r>
                    </a:p>
                  </a:txBody>
                  <a:tcPr marT="45721" marB="45721"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0</a:t>
                      </a:r>
                    </a:p>
                  </a:txBody>
                  <a:tcPr marT="45721" marB="45721"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0</a:t>
                      </a:r>
                    </a:p>
                  </a:txBody>
                  <a:tcPr marT="45721" marB="45721"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0</a:t>
                      </a:r>
                    </a:p>
                  </a:txBody>
                  <a:tcPr marT="45721" marB="45721" horzOverflow="overflow">
                    <a:lnL>
                      <a:noFill/>
                    </a:lnL>
                    <a:lnR cap="flat">
                      <a:noFill/>
                    </a:lnR>
                    <a:lnT>
                      <a:noFill/>
                    </a:lnT>
                    <a:lnB>
                      <a:noFill/>
                    </a:lnB>
                    <a:lnTlToBr>
                      <a:noFill/>
                    </a:lnTlToBr>
                    <a:lnBlToTr>
                      <a:noFill/>
                    </a:lnBlToTr>
                    <a:noFill/>
                  </a:tcPr>
                </a:tc>
              </a:tr>
              <a:tr h="457207">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Op. CF</a:t>
                      </a:r>
                    </a:p>
                  </a:txBody>
                  <a:tcPr marT="45721" marB="45721"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0</a:t>
                      </a:r>
                    </a:p>
                  </a:txBody>
                  <a:tcPr marT="45721" marB="45721"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$106,997</a:t>
                      </a:r>
                    </a:p>
                  </a:txBody>
                  <a:tcPr marT="45721" marB="45721"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$119,912</a:t>
                      </a:r>
                    </a:p>
                  </a:txBody>
                  <a:tcPr marT="45721" marB="45721"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$93,794</a:t>
                      </a:r>
                    </a:p>
                  </a:txBody>
                  <a:tcPr marT="45721" marB="45721"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$89,074</a:t>
                      </a:r>
                    </a:p>
                  </a:txBody>
                  <a:tcPr marT="45721" marB="45721" horzOverflow="overflow">
                    <a:lnL>
                      <a:noFill/>
                    </a:lnL>
                    <a:lnR cap="flat">
                      <a:noFill/>
                    </a:lnR>
                    <a:lnT>
                      <a:noFill/>
                    </a:lnT>
                    <a:lnB>
                      <a:noFill/>
                    </a:lnB>
                    <a:lnTlToBr>
                      <a:noFill/>
                    </a:lnTlToBr>
                    <a:lnBlToTr>
                      <a:noFill/>
                    </a:lnBlToTr>
                    <a:noFill/>
                  </a:tcPr>
                </a:tc>
              </a:tr>
              <a:tr h="696923">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NWC CF</a:t>
                      </a:r>
                    </a:p>
                  </a:txBody>
                  <a:tcPr marT="45721" marB="45721" horzOverflow="overflow">
                    <a:lnL cap="flat">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-$30,000</a:t>
                      </a:r>
                    </a:p>
                  </a:txBody>
                  <a:tcPr marT="45721" marB="45721"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-$900    	</a:t>
                      </a:r>
                    </a:p>
                  </a:txBody>
                  <a:tcPr marT="45721" marB="45721"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-$927</a:t>
                      </a:r>
                    </a:p>
                  </a:txBody>
                  <a:tcPr marT="45721" marB="45721"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-$956</a:t>
                      </a:r>
                    </a:p>
                  </a:txBody>
                  <a:tcPr marT="45721" marB="45721"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$32,783</a:t>
                      </a:r>
                    </a:p>
                  </a:txBody>
                  <a:tcPr marT="45721" marB="45721" horzOverflow="overflow">
                    <a:lnL>
                      <a:noFill/>
                    </a:lnL>
                    <a:lnR cap="flat">
                      <a:noFill/>
                    </a:lnR>
                    <a:lnT>
                      <a:noFill/>
                    </a:lnT>
                    <a:lnB>
                      <a:noFill/>
                    </a:lnB>
                    <a:lnTlToBr>
                      <a:noFill/>
                    </a:lnTlToBr>
                    <a:lnBlToTr>
                      <a:noFill/>
                    </a:lnBlToTr>
                    <a:noFill/>
                  </a:tcPr>
                </a:tc>
              </a:tr>
              <a:tr h="457207">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Salvage CF</a:t>
                      </a:r>
                    </a:p>
                  </a:txBody>
                  <a:tcPr marT="45721" marB="45721"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0</a:t>
                      </a:r>
                    </a:p>
                  </a:txBody>
                  <a:tcPr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0</a:t>
                      </a:r>
                    </a:p>
                  </a:txBody>
                  <a:tcPr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0</a:t>
                      </a:r>
                    </a:p>
                  </a:txBody>
                  <a:tcPr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0</a:t>
                      </a:r>
                    </a:p>
                  </a:txBody>
                  <a:tcPr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$15,000</a:t>
                      </a:r>
                    </a:p>
                  </a:txBody>
                  <a:tcPr marT="45721" marB="45721"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762011">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Net CF</a:t>
                      </a:r>
                    </a:p>
                  </a:txBody>
                  <a:tcPr marT="45721" marB="45721"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-$270,000</a:t>
                      </a:r>
                    </a:p>
                  </a:txBody>
                  <a:tcPr marT="45721" marB="4572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$106,097	</a:t>
                      </a:r>
                    </a:p>
                  </a:txBody>
                  <a:tcPr marT="45721" marB="4572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$118,985</a:t>
                      </a:r>
                    </a:p>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endParaRPr kumimoji="0" lang="en-US" sz="2000" b="0" i="0" u="none" strike="noStrike" cap="none" normalizeH="0" baseline="0" dirty="0" smtClean="0">
                        <a:ln>
                          <a:noFill/>
                        </a:ln>
                        <a:solidFill>
                          <a:schemeClr val="tx1"/>
                        </a:solidFill>
                        <a:effectLst/>
                        <a:latin typeface="+mj-lt"/>
                      </a:endParaRPr>
                    </a:p>
                  </a:txBody>
                  <a:tcPr marT="45721" marB="4572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$92,838</a:t>
                      </a:r>
                    </a:p>
                  </a:txBody>
                  <a:tcPr marT="45721" marB="4572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$136,857</a:t>
                      </a:r>
                    </a:p>
                  </a:txBody>
                  <a:tcPr marT="45721" marB="4572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1030239">
                <a:tc gridSpan="6">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endParaRPr kumimoji="0" lang="en-US" sz="28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NPV = $88,012 at R = 10%</a:t>
                      </a:r>
                    </a:p>
                  </a:txBody>
                  <a:tcPr marT="45721" marB="45721" horzOverflow="overflow">
                    <a:lnL cap="flat">
                      <a:noFill/>
                    </a:lnL>
                    <a:lnR cap="flat">
                      <a:noFill/>
                    </a:lnR>
                    <a:lnT>
                      <a:noFill/>
                    </a:lnT>
                    <a:lnB cap="flat">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86288339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50179" name="Rectangle 3"/>
          <p:cNvSpPr>
            <a:spLocks noGrp="1" noChangeArrowheads="1"/>
          </p:cNvSpPr>
          <p:nvPr>
            <p:ph type="body" idx="1"/>
          </p:nvPr>
        </p:nvSpPr>
        <p:spPr>
          <a:xfrm>
            <a:off x="152400" y="1371600"/>
            <a:ext cx="8839200" cy="5334000"/>
          </a:xfrm>
        </p:spPr>
        <p:txBody>
          <a:bodyPr>
            <a:normAutofit lnSpcReduction="10000"/>
          </a:bodyPr>
          <a:lstStyle/>
          <a:p>
            <a:pPr>
              <a:lnSpc>
                <a:spcPct val="90000"/>
              </a:lnSpc>
            </a:pPr>
            <a:r>
              <a:rPr lang="en-US" sz="3600">
                <a:latin typeface="Times New Roman" charset="0"/>
              </a:rPr>
              <a:t>NPV Analysis</a:t>
            </a:r>
          </a:p>
          <a:p>
            <a:pPr lvl="1">
              <a:lnSpc>
                <a:spcPct val="90000"/>
              </a:lnSpc>
            </a:pPr>
            <a:endParaRPr lang="en-US" sz="1000">
              <a:latin typeface="Times New Roman" charset="0"/>
            </a:endParaRPr>
          </a:p>
          <a:p>
            <a:pPr lvl="1">
              <a:lnSpc>
                <a:spcPct val="90000"/>
              </a:lnSpc>
            </a:pPr>
            <a:r>
              <a:rPr lang="en-US">
                <a:latin typeface="Times New Roman" charset="0"/>
              </a:rPr>
              <a:t>Now you have undertaken NPV analysis for Cox Casting Company in terms of its new product line capital budgeting project</a:t>
            </a:r>
          </a:p>
          <a:p>
            <a:pPr lvl="2">
              <a:lnSpc>
                <a:spcPct val="90000"/>
              </a:lnSpc>
            </a:pPr>
            <a:r>
              <a:rPr lang="en-US">
                <a:latin typeface="Times New Roman" charset="0"/>
              </a:rPr>
              <a:t>Using the project</a:t>
            </a:r>
            <a:r>
              <a:rPr lang="ja-JP" altLang="en-US">
                <a:latin typeface="Times New Roman" charset="0"/>
              </a:rPr>
              <a:t>’</a:t>
            </a:r>
            <a:r>
              <a:rPr lang="en-US">
                <a:latin typeface="Times New Roman" charset="0"/>
              </a:rPr>
              <a:t>s 10% cost of capital NPV is $88,012 </a:t>
            </a:r>
          </a:p>
          <a:p>
            <a:pPr lvl="2">
              <a:lnSpc>
                <a:spcPct val="90000"/>
              </a:lnSpc>
            </a:pPr>
            <a:r>
              <a:rPr lang="en-US">
                <a:latin typeface="Times New Roman" charset="0"/>
              </a:rPr>
              <a:t>Undertaking this project is expected to increase CCC</a:t>
            </a:r>
            <a:r>
              <a:rPr lang="ja-JP" altLang="en-US">
                <a:latin typeface="Times New Roman" charset="0"/>
              </a:rPr>
              <a:t>’</a:t>
            </a:r>
            <a:r>
              <a:rPr lang="en-US">
                <a:latin typeface="Times New Roman" charset="0"/>
              </a:rPr>
              <a:t>s stockholders</a:t>
            </a:r>
            <a:r>
              <a:rPr lang="ja-JP" altLang="en-US">
                <a:latin typeface="Times New Roman" charset="0"/>
              </a:rPr>
              <a:t>’</a:t>
            </a:r>
            <a:r>
              <a:rPr lang="en-US">
                <a:latin typeface="Times New Roman" charset="0"/>
              </a:rPr>
              <a:t> wealth by $88,012</a:t>
            </a:r>
          </a:p>
          <a:p>
            <a:pPr lvl="1">
              <a:lnSpc>
                <a:spcPct val="90000"/>
              </a:lnSpc>
            </a:pPr>
            <a:endParaRPr lang="en-US" sz="1000">
              <a:latin typeface="Times New Roman" charset="0"/>
            </a:endParaRPr>
          </a:p>
          <a:p>
            <a:pPr lvl="1">
              <a:lnSpc>
                <a:spcPct val="90000"/>
              </a:lnSpc>
            </a:pPr>
            <a:r>
              <a:rPr lang="en-US" b="1" i="1">
                <a:latin typeface="Times New Roman" charset="0"/>
              </a:rPr>
              <a:t>What do you suggest?</a:t>
            </a:r>
          </a:p>
          <a:p>
            <a:pPr lvl="1">
              <a:lnSpc>
                <a:spcPct val="90000"/>
              </a:lnSpc>
            </a:pPr>
            <a:endParaRPr lang="en-US" sz="1000">
              <a:latin typeface="Times New Roman" charset="0"/>
            </a:endParaRPr>
          </a:p>
          <a:p>
            <a:pPr lvl="1">
              <a:lnSpc>
                <a:spcPct val="90000"/>
              </a:lnSpc>
            </a:pPr>
            <a:r>
              <a:rPr lang="en-US">
                <a:latin typeface="Times New Roman" charset="0"/>
              </a:rPr>
              <a:t>Obviously, since the NPV is positive, you should accept the project</a:t>
            </a:r>
          </a:p>
          <a:p>
            <a:pPr lvl="1">
              <a:lnSpc>
                <a:spcPct val="90000"/>
              </a:lnSpc>
            </a:pPr>
            <a:endParaRPr lang="en-US" sz="1000">
              <a:latin typeface="Times New Roman" charset="0"/>
            </a:endParaRPr>
          </a:p>
          <a:p>
            <a:pPr lvl="1">
              <a:lnSpc>
                <a:spcPct val="90000"/>
              </a:lnSpc>
            </a:pPr>
            <a:r>
              <a:rPr lang="en-US">
                <a:latin typeface="Times New Roman" charset="0"/>
              </a:rPr>
              <a:t>However…</a:t>
            </a:r>
          </a:p>
        </p:txBody>
      </p:sp>
    </p:spTree>
    <p:extLst>
      <p:ext uri="{BB962C8B-B14F-4D97-AF65-F5344CB8AC3E}">
        <p14:creationId xmlns:p14="http://schemas.microsoft.com/office/powerpoint/2010/main" val="319993967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51203" name="Rectangle 3"/>
          <p:cNvSpPr>
            <a:spLocks noGrp="1" noChangeArrowheads="1"/>
          </p:cNvSpPr>
          <p:nvPr>
            <p:ph type="body" idx="1"/>
          </p:nvPr>
        </p:nvSpPr>
        <p:spPr>
          <a:xfrm>
            <a:off x="152400" y="1524000"/>
            <a:ext cx="8839200" cy="5257800"/>
          </a:xfrm>
        </p:spPr>
        <p:txBody>
          <a:bodyPr/>
          <a:lstStyle/>
          <a:p>
            <a:pPr>
              <a:lnSpc>
                <a:spcPct val="90000"/>
              </a:lnSpc>
            </a:pPr>
            <a:r>
              <a:rPr lang="en-US" sz="3600">
                <a:latin typeface="Times New Roman" charset="0"/>
              </a:rPr>
              <a:t>Limitations of NPV Analysis</a:t>
            </a:r>
          </a:p>
          <a:p>
            <a:pPr lvl="1">
              <a:lnSpc>
                <a:spcPct val="90000"/>
              </a:lnSpc>
            </a:pPr>
            <a:endParaRPr lang="en-US" sz="1000">
              <a:latin typeface="Times New Roman" charset="0"/>
            </a:endParaRPr>
          </a:p>
          <a:p>
            <a:pPr lvl="1">
              <a:lnSpc>
                <a:spcPct val="90000"/>
              </a:lnSpc>
            </a:pPr>
            <a:r>
              <a:rPr lang="en-US">
                <a:latin typeface="Times New Roman" charset="0"/>
              </a:rPr>
              <a:t>Fundamental problem in NPV analysis is dealing with uncertain future outcomes</a:t>
            </a:r>
          </a:p>
          <a:p>
            <a:pPr lvl="2">
              <a:lnSpc>
                <a:spcPct val="90000"/>
              </a:lnSpc>
            </a:pPr>
            <a:r>
              <a:rPr lang="en-US">
                <a:latin typeface="Times New Roman" charset="0"/>
              </a:rPr>
              <a:t>NPV is only as good as inputs and assumptions used</a:t>
            </a:r>
          </a:p>
          <a:p>
            <a:pPr lvl="2">
              <a:lnSpc>
                <a:spcPct val="90000"/>
              </a:lnSpc>
            </a:pPr>
            <a:r>
              <a:rPr lang="en-US">
                <a:latin typeface="Times New Roman" charset="0"/>
              </a:rPr>
              <a:t>Need techniques to identify crucial assumptions and explore what could go wrong  </a:t>
            </a:r>
          </a:p>
          <a:p>
            <a:pPr lvl="1">
              <a:lnSpc>
                <a:spcPct val="90000"/>
              </a:lnSpc>
            </a:pPr>
            <a:endParaRPr lang="en-US" sz="1000">
              <a:latin typeface="Times New Roman" charset="0"/>
            </a:endParaRPr>
          </a:p>
          <a:p>
            <a:pPr lvl="1">
              <a:lnSpc>
                <a:spcPct val="90000"/>
              </a:lnSpc>
            </a:pPr>
            <a:r>
              <a:rPr lang="en-US">
                <a:latin typeface="Times New Roman" charset="0"/>
              </a:rPr>
              <a:t>Techniques</a:t>
            </a:r>
          </a:p>
          <a:p>
            <a:pPr lvl="2">
              <a:lnSpc>
                <a:spcPct val="90000"/>
              </a:lnSpc>
            </a:pPr>
            <a:r>
              <a:rPr lang="en-US">
                <a:latin typeface="Times New Roman" charset="0"/>
              </a:rPr>
              <a:t>Sensitivity analysis</a:t>
            </a:r>
          </a:p>
          <a:p>
            <a:pPr lvl="2">
              <a:lnSpc>
                <a:spcPct val="90000"/>
              </a:lnSpc>
            </a:pPr>
            <a:r>
              <a:rPr lang="en-US">
                <a:latin typeface="Times New Roman" charset="0"/>
              </a:rPr>
              <a:t>Scenario analysis</a:t>
            </a:r>
          </a:p>
          <a:p>
            <a:pPr lvl="2">
              <a:lnSpc>
                <a:spcPct val="90000"/>
              </a:lnSpc>
            </a:pPr>
            <a:r>
              <a:rPr lang="en-US">
                <a:latin typeface="Times New Roman" charset="0"/>
              </a:rPr>
              <a:t>Decision trees</a:t>
            </a:r>
          </a:p>
        </p:txBody>
      </p:sp>
    </p:spTree>
    <p:extLst>
      <p:ext uri="{BB962C8B-B14F-4D97-AF65-F5344CB8AC3E}">
        <p14:creationId xmlns:p14="http://schemas.microsoft.com/office/powerpoint/2010/main" val="108394340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52227" name="Rectangle 3"/>
          <p:cNvSpPr>
            <a:spLocks noGrp="1" noChangeArrowheads="1"/>
          </p:cNvSpPr>
          <p:nvPr>
            <p:ph type="body" idx="1"/>
          </p:nvPr>
        </p:nvSpPr>
        <p:spPr>
          <a:xfrm>
            <a:off x="152400" y="1524000"/>
            <a:ext cx="8839200" cy="5257800"/>
          </a:xfrm>
        </p:spPr>
        <p:txBody>
          <a:bodyPr/>
          <a:lstStyle/>
          <a:p>
            <a:pPr>
              <a:lnSpc>
                <a:spcPct val="90000"/>
              </a:lnSpc>
            </a:pPr>
            <a:r>
              <a:rPr lang="en-US" sz="3600">
                <a:latin typeface="Times New Roman" charset="0"/>
              </a:rPr>
              <a:t>Sensitivity (also called what-if) Analysis</a:t>
            </a:r>
          </a:p>
          <a:p>
            <a:pPr lvl="1">
              <a:lnSpc>
                <a:spcPct val="90000"/>
              </a:lnSpc>
            </a:pPr>
            <a:endParaRPr lang="en-US" sz="1000">
              <a:latin typeface="Times New Roman" charset="0"/>
            </a:endParaRPr>
          </a:p>
          <a:p>
            <a:pPr lvl="1">
              <a:lnSpc>
                <a:spcPct val="90000"/>
              </a:lnSpc>
            </a:pPr>
            <a:r>
              <a:rPr lang="en-US">
                <a:latin typeface="Times New Roman" charset="0"/>
              </a:rPr>
              <a:t>Sensitivity analysis examines how sensitive NPV is to changes in the underlying assumptions</a:t>
            </a:r>
          </a:p>
          <a:p>
            <a:pPr lvl="2">
              <a:lnSpc>
                <a:spcPct val="90000"/>
              </a:lnSpc>
            </a:pPr>
            <a:r>
              <a:rPr lang="en-US">
                <a:latin typeface="Times New Roman" charset="0"/>
              </a:rPr>
              <a:t>Does changing your assumptions (e.g., discount rate, estimated expected cash flows, etc.) change your decision to invest?</a:t>
            </a:r>
          </a:p>
          <a:p>
            <a:pPr lvl="1">
              <a:lnSpc>
                <a:spcPct val="90000"/>
              </a:lnSpc>
            </a:pPr>
            <a:endParaRPr lang="en-US" sz="1000">
              <a:latin typeface="Times New Roman" charset="0"/>
            </a:endParaRPr>
          </a:p>
          <a:p>
            <a:pPr lvl="1">
              <a:lnSpc>
                <a:spcPct val="90000"/>
              </a:lnSpc>
            </a:pPr>
            <a:r>
              <a:rPr lang="en-US">
                <a:latin typeface="Times New Roman" charset="0"/>
              </a:rPr>
              <a:t>Under sensitivity analysis, one input is changed by a fixed percent while all other inputs are held constant</a:t>
            </a:r>
          </a:p>
          <a:p>
            <a:pPr lvl="2">
              <a:lnSpc>
                <a:spcPct val="90000"/>
              </a:lnSpc>
            </a:pPr>
            <a:r>
              <a:rPr lang="en-US">
                <a:latin typeface="Times New Roman" charset="0"/>
              </a:rPr>
              <a:t>Any input variable that causes a large change in NPV is considered a </a:t>
            </a:r>
            <a:r>
              <a:rPr lang="en-US" b="1" i="1">
                <a:latin typeface="Times New Roman" charset="0"/>
              </a:rPr>
              <a:t>key variable</a:t>
            </a:r>
          </a:p>
          <a:p>
            <a:pPr lvl="2">
              <a:lnSpc>
                <a:spcPct val="90000"/>
              </a:lnSpc>
            </a:pPr>
            <a:r>
              <a:rPr lang="en-US">
                <a:latin typeface="Times New Roman" charset="0"/>
              </a:rPr>
              <a:t>Key variables must be controlled by managers in order to obtain expected NPV</a:t>
            </a:r>
          </a:p>
        </p:txBody>
      </p:sp>
    </p:spTree>
    <p:extLst>
      <p:ext uri="{BB962C8B-B14F-4D97-AF65-F5344CB8AC3E}">
        <p14:creationId xmlns:p14="http://schemas.microsoft.com/office/powerpoint/2010/main" val="2560378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53251" name="Rectangle 3"/>
          <p:cNvSpPr>
            <a:spLocks noGrp="1" noChangeArrowheads="1"/>
          </p:cNvSpPr>
          <p:nvPr>
            <p:ph type="body" idx="1"/>
          </p:nvPr>
        </p:nvSpPr>
        <p:spPr>
          <a:xfrm>
            <a:off x="152400" y="1524000"/>
            <a:ext cx="8839200" cy="5257800"/>
          </a:xfrm>
        </p:spPr>
        <p:txBody>
          <a:bodyPr/>
          <a:lstStyle/>
          <a:p>
            <a:pPr>
              <a:lnSpc>
                <a:spcPct val="90000"/>
              </a:lnSpc>
            </a:pPr>
            <a:r>
              <a:rPr lang="en-US" sz="3600">
                <a:latin typeface="Times New Roman" charset="0"/>
              </a:rPr>
              <a:t>Sensitivity Analysis</a:t>
            </a:r>
          </a:p>
          <a:p>
            <a:pPr lvl="1">
              <a:lnSpc>
                <a:spcPct val="90000"/>
              </a:lnSpc>
            </a:pPr>
            <a:endParaRPr lang="en-US" sz="1000">
              <a:latin typeface="Times New Roman" charset="0"/>
            </a:endParaRPr>
          </a:p>
          <a:p>
            <a:pPr lvl="1">
              <a:lnSpc>
                <a:spcPct val="90000"/>
              </a:lnSpc>
            </a:pPr>
            <a:r>
              <a:rPr lang="en-US">
                <a:latin typeface="Times New Roman" charset="0"/>
              </a:rPr>
              <a:t>Pros</a:t>
            </a:r>
          </a:p>
          <a:p>
            <a:pPr lvl="2">
              <a:lnSpc>
                <a:spcPct val="90000"/>
              </a:lnSpc>
            </a:pPr>
            <a:r>
              <a:rPr lang="en-US">
                <a:latin typeface="Times New Roman" charset="0"/>
              </a:rPr>
              <a:t>Indicates whether NPV analysis can be </a:t>
            </a:r>
            <a:r>
              <a:rPr lang="ja-JP" altLang="en-US">
                <a:latin typeface="Times New Roman" charset="0"/>
              </a:rPr>
              <a:t>“</a:t>
            </a:r>
            <a:r>
              <a:rPr lang="en-US">
                <a:latin typeface="Times New Roman" charset="0"/>
              </a:rPr>
              <a:t>trusted</a:t>
            </a:r>
            <a:r>
              <a:rPr lang="ja-JP" altLang="en-US">
                <a:latin typeface="Times New Roman" charset="0"/>
              </a:rPr>
              <a:t>”</a:t>
            </a:r>
            <a:endParaRPr lang="en-US">
              <a:latin typeface="Times New Roman" charset="0"/>
            </a:endParaRPr>
          </a:p>
          <a:p>
            <a:pPr lvl="3">
              <a:lnSpc>
                <a:spcPct val="90000"/>
              </a:lnSpc>
            </a:pPr>
            <a:r>
              <a:rPr lang="en-US">
                <a:latin typeface="Times New Roman" charset="0"/>
              </a:rPr>
              <a:t>i.e., if NPV is very sensitive to certain key variables</a:t>
            </a:r>
          </a:p>
          <a:p>
            <a:pPr lvl="2">
              <a:lnSpc>
                <a:spcPct val="90000"/>
              </a:lnSpc>
            </a:pPr>
            <a:r>
              <a:rPr lang="en-US">
                <a:latin typeface="Times New Roman" charset="0"/>
              </a:rPr>
              <a:t>Shows where more information is needed</a:t>
            </a:r>
          </a:p>
          <a:p>
            <a:pPr lvl="3">
              <a:lnSpc>
                <a:spcPct val="90000"/>
              </a:lnSpc>
            </a:pPr>
            <a:r>
              <a:rPr lang="en-US">
                <a:latin typeface="Times New Roman" charset="0"/>
              </a:rPr>
              <a:t>i.e., which assumptions have the biggest effect on NPV</a:t>
            </a:r>
          </a:p>
          <a:p>
            <a:pPr lvl="1">
              <a:lnSpc>
                <a:spcPct val="90000"/>
              </a:lnSpc>
            </a:pPr>
            <a:endParaRPr lang="en-US" sz="1000">
              <a:latin typeface="Times New Roman" charset="0"/>
            </a:endParaRPr>
          </a:p>
          <a:p>
            <a:pPr lvl="1">
              <a:lnSpc>
                <a:spcPct val="90000"/>
              </a:lnSpc>
            </a:pPr>
            <a:r>
              <a:rPr lang="en-US">
                <a:latin typeface="Times New Roman" charset="0"/>
              </a:rPr>
              <a:t>Cons</a:t>
            </a:r>
          </a:p>
          <a:p>
            <a:pPr lvl="2">
              <a:lnSpc>
                <a:spcPct val="90000"/>
              </a:lnSpc>
            </a:pPr>
            <a:r>
              <a:rPr lang="en-US">
                <a:latin typeface="Times New Roman" charset="0"/>
              </a:rPr>
              <a:t>Treats each variable in isolation, when in reality, variables are often related</a:t>
            </a:r>
            <a:endParaRPr lang="en-US" b="1" i="1">
              <a:latin typeface="Times New Roman" charset="0"/>
            </a:endParaRPr>
          </a:p>
          <a:p>
            <a:pPr lvl="2">
              <a:lnSpc>
                <a:spcPct val="90000"/>
              </a:lnSpc>
            </a:pPr>
            <a:r>
              <a:rPr lang="en-US">
                <a:latin typeface="Times New Roman" charset="0"/>
              </a:rPr>
              <a:t>Says nothing about likelihood of a change in the variable</a:t>
            </a:r>
          </a:p>
        </p:txBody>
      </p:sp>
    </p:spTree>
    <p:extLst>
      <p:ext uri="{BB962C8B-B14F-4D97-AF65-F5344CB8AC3E}">
        <p14:creationId xmlns:p14="http://schemas.microsoft.com/office/powerpoint/2010/main" val="3319397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1"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2" name="Text Box 15"/>
          <p:cNvSpPr txBox="1">
            <a:spLocks noChangeArrowheads="1"/>
          </p:cNvSpPr>
          <p:nvPr/>
        </p:nvSpPr>
        <p:spPr bwMode="auto">
          <a:xfrm>
            <a:off x="220663" y="1804988"/>
            <a:ext cx="8729662"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cs typeface="Arial" charset="0"/>
              </a:rPr>
              <a:t>Assume you have the following three investment options:</a:t>
            </a:r>
          </a:p>
          <a:p>
            <a:pPr eaLnBrk="1" hangingPunct="1">
              <a:buFontTx/>
              <a:buChar char="•"/>
            </a:pPr>
            <a:endParaRPr lang="en-US" sz="2000">
              <a:cs typeface="Arial" charset="0"/>
            </a:endParaRPr>
          </a:p>
          <a:p>
            <a:pPr lvl="1" eaLnBrk="1" hangingPunct="1">
              <a:buFontTx/>
              <a:buChar char="•"/>
            </a:pPr>
            <a:r>
              <a:rPr lang="en-US" sz="2800">
                <a:cs typeface="Arial" charset="0"/>
              </a:rPr>
              <a:t>(1) A T-bill with the following attributes:</a:t>
            </a:r>
          </a:p>
          <a:p>
            <a:pPr lvl="1" eaLnBrk="1" hangingPunct="1">
              <a:buFontTx/>
              <a:buChar char="•"/>
            </a:pPr>
            <a:endParaRPr lang="en-US" sz="2000">
              <a:cs typeface="Arial" charset="0"/>
            </a:endParaRPr>
          </a:p>
          <a:p>
            <a:pPr lvl="1" eaLnBrk="1" hangingPunct="1">
              <a:buFontTx/>
              <a:buChar char="•"/>
            </a:pPr>
            <a:endParaRPr lang="en-US" sz="2000">
              <a:cs typeface="Arial" charset="0"/>
            </a:endParaRPr>
          </a:p>
          <a:p>
            <a:pPr lvl="1" eaLnBrk="1" hangingPunct="1">
              <a:buFontTx/>
              <a:buChar char="•"/>
            </a:pPr>
            <a:r>
              <a:rPr lang="en-US" sz="2800">
                <a:cs typeface="Arial" charset="0"/>
              </a:rPr>
              <a:t>(2) A Bond with the following attributes:</a:t>
            </a:r>
          </a:p>
          <a:p>
            <a:pPr lvl="1" eaLnBrk="1" hangingPunct="1"/>
            <a:r>
              <a:rPr lang="en-US" sz="2800">
                <a:cs typeface="Arial" charset="0"/>
              </a:rPr>
              <a:t> </a:t>
            </a:r>
            <a:endParaRPr lang="en-US" sz="2000">
              <a:cs typeface="Arial" charset="0"/>
            </a:endParaRPr>
          </a:p>
          <a:p>
            <a:pPr lvl="1" eaLnBrk="1" hangingPunct="1">
              <a:buFontTx/>
              <a:buChar char="•"/>
            </a:pPr>
            <a:endParaRPr lang="en-US" sz="2000">
              <a:cs typeface="Arial" charset="0"/>
            </a:endParaRPr>
          </a:p>
          <a:p>
            <a:pPr lvl="1" eaLnBrk="1" hangingPunct="1">
              <a:buFontTx/>
              <a:buChar char="•"/>
            </a:pPr>
            <a:r>
              <a:rPr lang="en-US" sz="2800">
                <a:cs typeface="Arial" charset="0"/>
              </a:rPr>
              <a:t>(3) A Stock with the following attributes:</a:t>
            </a:r>
          </a:p>
          <a:p>
            <a:pPr eaLnBrk="1" hangingPunct="1">
              <a:buFontTx/>
              <a:buChar char="•"/>
            </a:pPr>
            <a:endParaRPr lang="en-US" sz="2000">
              <a:cs typeface="Arial" charset="0"/>
            </a:endParaRPr>
          </a:p>
          <a:p>
            <a:pPr eaLnBrk="1" hangingPunct="1">
              <a:buFontTx/>
              <a:buChar char="•"/>
            </a:pPr>
            <a:endParaRPr lang="en-US" sz="2000">
              <a:cs typeface="Arial" charset="0"/>
            </a:endParaRPr>
          </a:p>
          <a:p>
            <a:pPr eaLnBrk="1" hangingPunct="1"/>
            <a:endParaRPr lang="en-US" sz="2800">
              <a:cs typeface="Arial" charset="0"/>
            </a:endParaRPr>
          </a:p>
        </p:txBody>
      </p:sp>
      <p:sp>
        <p:nvSpPr>
          <p:cNvPr id="13323" name="Text Box 16"/>
          <p:cNvSpPr txBox="1">
            <a:spLocks noChangeArrowheads="1"/>
          </p:cNvSpPr>
          <p:nvPr/>
        </p:nvSpPr>
        <p:spPr bwMode="auto">
          <a:xfrm>
            <a:off x="258763" y="971550"/>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Coefficient of Variation (CV): Example</a:t>
            </a:r>
          </a:p>
        </p:txBody>
      </p:sp>
      <p:sp>
        <p:nvSpPr>
          <p:cNvPr id="13324"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5"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3326"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7" name="Rectangle 8"/>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3328" name="Rectangle 12"/>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3314" name="Object 11"/>
          <p:cNvGraphicFramePr>
            <a:graphicFrameLocks noChangeAspect="1"/>
          </p:cNvGraphicFramePr>
          <p:nvPr/>
        </p:nvGraphicFramePr>
        <p:xfrm>
          <a:off x="1493838" y="3459163"/>
          <a:ext cx="2833687" cy="465137"/>
        </p:xfrm>
        <a:graphic>
          <a:graphicData uri="http://schemas.openxmlformats.org/presentationml/2006/ole">
            <mc:AlternateContent xmlns:mc="http://schemas.openxmlformats.org/markup-compatibility/2006">
              <mc:Choice xmlns:v="urn:schemas-microsoft-com:vml" Requires="v">
                <p:oleObj spid="_x0000_s27709" name="Equation" r:id="rId5" imgW="1854200" imgH="304800" progId="Equation.3">
                  <p:embed/>
                </p:oleObj>
              </mc:Choice>
              <mc:Fallback>
                <p:oleObj name="Equation" r:id="rId5" imgW="1854200" imgH="304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3838" y="3459163"/>
                        <a:ext cx="2833687"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9" name="Rectangle 13"/>
          <p:cNvSpPr>
            <a:spLocks noChangeArrowheads="1"/>
          </p:cNvSpPr>
          <p:nvPr/>
        </p:nvSpPr>
        <p:spPr bwMode="auto">
          <a:xfrm>
            <a:off x="0" y="3490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en-US">
              <a:latin typeface="Arial" charset="0"/>
            </a:endParaRPr>
          </a:p>
        </p:txBody>
      </p:sp>
      <p:graphicFrame>
        <p:nvGraphicFramePr>
          <p:cNvPr id="13315" name="Object 10"/>
          <p:cNvGraphicFramePr>
            <a:graphicFrameLocks noChangeAspect="1"/>
          </p:cNvGraphicFramePr>
          <p:nvPr/>
        </p:nvGraphicFramePr>
        <p:xfrm>
          <a:off x="4972050" y="3590925"/>
          <a:ext cx="3200400" cy="288925"/>
        </p:xfrm>
        <a:graphic>
          <a:graphicData uri="http://schemas.openxmlformats.org/presentationml/2006/ole">
            <mc:AlternateContent xmlns:mc="http://schemas.openxmlformats.org/markup-compatibility/2006">
              <mc:Choice xmlns:v="urn:schemas-microsoft-com:vml" Requires="v">
                <p:oleObj spid="_x0000_s27710" name="Equation" r:id="rId7" imgW="2005729" imgH="177723" progId="Equation.3">
                  <p:embed/>
                </p:oleObj>
              </mc:Choice>
              <mc:Fallback>
                <p:oleObj name="Equation" r:id="rId7" imgW="2005729" imgH="17772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2050" y="3590925"/>
                        <a:ext cx="3200400"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14"/>
          <p:cNvGraphicFramePr>
            <a:graphicFrameLocks noChangeAspect="1"/>
          </p:cNvGraphicFramePr>
          <p:nvPr/>
        </p:nvGraphicFramePr>
        <p:xfrm>
          <a:off x="1503363" y="4525963"/>
          <a:ext cx="2833687" cy="465137"/>
        </p:xfrm>
        <a:graphic>
          <a:graphicData uri="http://schemas.openxmlformats.org/presentationml/2006/ole">
            <mc:AlternateContent xmlns:mc="http://schemas.openxmlformats.org/markup-compatibility/2006">
              <mc:Choice xmlns:v="urn:schemas-microsoft-com:vml" Requires="v">
                <p:oleObj spid="_x0000_s27711" name="Equation" r:id="rId9" imgW="1854000" imgH="304560" progId="Equation.3">
                  <p:embed/>
                </p:oleObj>
              </mc:Choice>
              <mc:Fallback>
                <p:oleObj name="Equation" r:id="rId9" imgW="1854000" imgH="3045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3363" y="4525963"/>
                        <a:ext cx="2833687"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15"/>
          <p:cNvGraphicFramePr>
            <a:graphicFrameLocks noChangeAspect="1"/>
          </p:cNvGraphicFramePr>
          <p:nvPr/>
        </p:nvGraphicFramePr>
        <p:xfrm>
          <a:off x="4911725" y="4672013"/>
          <a:ext cx="3282950" cy="288925"/>
        </p:xfrm>
        <a:graphic>
          <a:graphicData uri="http://schemas.openxmlformats.org/presentationml/2006/ole">
            <mc:AlternateContent xmlns:mc="http://schemas.openxmlformats.org/markup-compatibility/2006">
              <mc:Choice xmlns:v="urn:schemas-microsoft-com:vml" Requires="v">
                <p:oleObj spid="_x0000_s27712" name="Equation" r:id="rId11" imgW="2057400" imgH="177480" progId="Equation.3">
                  <p:embed/>
                </p:oleObj>
              </mc:Choice>
              <mc:Fallback>
                <p:oleObj name="Equation" r:id="rId11" imgW="205740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11725" y="4672013"/>
                        <a:ext cx="3282950"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8" name="Object 16"/>
          <p:cNvGraphicFramePr>
            <a:graphicFrameLocks noChangeAspect="1"/>
          </p:cNvGraphicFramePr>
          <p:nvPr/>
        </p:nvGraphicFramePr>
        <p:xfrm>
          <a:off x="1436688" y="5649913"/>
          <a:ext cx="2930525" cy="465137"/>
        </p:xfrm>
        <a:graphic>
          <a:graphicData uri="http://schemas.openxmlformats.org/presentationml/2006/ole">
            <mc:AlternateContent xmlns:mc="http://schemas.openxmlformats.org/markup-compatibility/2006">
              <mc:Choice xmlns:v="urn:schemas-microsoft-com:vml" Requires="v">
                <p:oleObj spid="_x0000_s27713" name="Equation" r:id="rId13" imgW="1917360" imgH="304560" progId="Equation.3">
                  <p:embed/>
                </p:oleObj>
              </mc:Choice>
              <mc:Fallback>
                <p:oleObj name="Equation" r:id="rId13" imgW="1917360" imgH="3045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6688" y="5649913"/>
                        <a:ext cx="2930525"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9" name="Object 17"/>
          <p:cNvGraphicFramePr>
            <a:graphicFrameLocks noChangeAspect="1"/>
          </p:cNvGraphicFramePr>
          <p:nvPr/>
        </p:nvGraphicFramePr>
        <p:xfrm>
          <a:off x="4851400" y="5795963"/>
          <a:ext cx="3424238" cy="288925"/>
        </p:xfrm>
        <a:graphic>
          <a:graphicData uri="http://schemas.openxmlformats.org/presentationml/2006/ole">
            <mc:AlternateContent xmlns:mc="http://schemas.openxmlformats.org/markup-compatibility/2006">
              <mc:Choice xmlns:v="urn:schemas-microsoft-com:vml" Requires="v">
                <p:oleObj spid="_x0000_s27714" name="Equation" r:id="rId15" imgW="2145960" imgH="177480" progId="Equation.3">
                  <p:embed/>
                </p:oleObj>
              </mc:Choice>
              <mc:Fallback>
                <p:oleObj name="Equation" r:id="rId15" imgW="214596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51400" y="5795963"/>
                        <a:ext cx="3424238"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5412548"/>
      </p:ext>
    </p:extLst>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54275" name="Rectangle 3"/>
          <p:cNvSpPr>
            <a:spLocks noGrp="1" noChangeArrowheads="1"/>
          </p:cNvSpPr>
          <p:nvPr>
            <p:ph type="body" idx="1"/>
          </p:nvPr>
        </p:nvSpPr>
        <p:spPr>
          <a:xfrm>
            <a:off x="152400" y="1524000"/>
            <a:ext cx="8839200" cy="685800"/>
          </a:xfrm>
        </p:spPr>
        <p:txBody>
          <a:bodyPr/>
          <a:lstStyle/>
          <a:p>
            <a:pPr>
              <a:lnSpc>
                <a:spcPct val="90000"/>
              </a:lnSpc>
            </a:pPr>
            <a:r>
              <a:rPr lang="en-US" sz="3600">
                <a:latin typeface="Times New Roman" charset="0"/>
              </a:rPr>
              <a:t>Sensitivity Analysis</a:t>
            </a:r>
          </a:p>
          <a:p>
            <a:pPr lvl="1">
              <a:lnSpc>
                <a:spcPct val="90000"/>
              </a:lnSpc>
            </a:pPr>
            <a:endParaRPr lang="en-US" sz="1000">
              <a:latin typeface="Times New Roman" charset="0"/>
            </a:endParaRPr>
          </a:p>
        </p:txBody>
      </p:sp>
      <p:graphicFrame>
        <p:nvGraphicFramePr>
          <p:cNvPr id="4" name="Group 299"/>
          <p:cNvGraphicFramePr>
            <a:graphicFrameLocks noGrp="1"/>
          </p:cNvGraphicFramePr>
          <p:nvPr/>
        </p:nvGraphicFramePr>
        <p:xfrm>
          <a:off x="304800" y="2057400"/>
          <a:ext cx="8650288" cy="4572001"/>
        </p:xfrm>
        <a:graphic>
          <a:graphicData uri="http://schemas.openxmlformats.org/drawingml/2006/table">
            <a:tbl>
              <a:tblPr/>
              <a:tblGrid>
                <a:gridCol w="962025"/>
                <a:gridCol w="877888"/>
                <a:gridCol w="989012"/>
                <a:gridCol w="963613"/>
                <a:gridCol w="1008062"/>
                <a:gridCol w="1020763"/>
                <a:gridCol w="960437"/>
                <a:gridCol w="990600"/>
                <a:gridCol w="877888"/>
              </a:tblGrid>
              <a:tr h="857250">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charset="0"/>
                          <a:ea typeface="ＭＳ Ｐゴシック" charset="0"/>
                          <a:cs typeface="Times New Roman" charset="0"/>
                        </a:rPr>
                        <a:t>% Change</a:t>
                      </a:r>
                      <a:endParaRPr kumimoji="0" lang="en-US" sz="12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WACC</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charset="0"/>
                          <a:ea typeface="ＭＳ Ｐゴシック" charset="0"/>
                          <a:cs typeface="Times New Roman" charset="0"/>
                        </a:rPr>
                        <a:t>% Change</a:t>
                      </a:r>
                      <a:endParaRPr kumimoji="0" lang="en-US" sz="12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UNIT SALES</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charset="0"/>
                          <a:ea typeface="ＭＳ Ｐゴシック" charset="0"/>
                          <a:cs typeface="Times New Roman" charset="0"/>
                        </a:rPr>
                        <a:t>% Change</a:t>
                      </a:r>
                      <a:endParaRPr kumimoji="0" lang="en-US" sz="12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SALVAGE</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30225">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charset="0"/>
                          <a:ea typeface="ＭＳ Ｐゴシック" charset="0"/>
                          <a:cs typeface="Times New Roman" charset="0"/>
                        </a:rPr>
                        <a:t>from</a:t>
                      </a:r>
                      <a:endParaRPr kumimoji="0" lang="en-US" sz="12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 </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NPV</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charset="0"/>
                          <a:ea typeface="ＭＳ Ｐゴシック" charset="0"/>
                          <a:cs typeface="Times New Roman" charset="0"/>
                        </a:rPr>
                        <a:t>from</a:t>
                      </a:r>
                      <a:endParaRPr kumimoji="0" lang="en-US" sz="12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Units</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NPV</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charset="0"/>
                          <a:ea typeface="ＭＳ Ｐゴシック" charset="0"/>
                          <a:cs typeface="Times New Roman" charset="0"/>
                        </a:rPr>
                        <a:t>from</a:t>
                      </a:r>
                      <a:endParaRPr kumimoji="0" lang="en-US" sz="12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Variable</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NPV</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charset="0"/>
                          <a:ea typeface="ＭＳ Ｐゴシック" charset="0"/>
                          <a:cs typeface="Times New Roman" charset="0"/>
                        </a:rPr>
                        <a:t>Base Case</a:t>
                      </a:r>
                      <a:endParaRPr kumimoji="0" lang="en-US" sz="12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WACC</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2"/>
                          </a:solidFill>
                          <a:effectLst/>
                          <a:latin typeface="Times New Roman" charset="0"/>
                          <a:ea typeface="ＭＳ Ｐゴシック" charset="0"/>
                          <a:cs typeface="Times New Roman" charset="0"/>
                        </a:rPr>
                        <a:t>88,012</a:t>
                      </a: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 </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charset="0"/>
                          <a:ea typeface="ＭＳ Ｐゴシック" charset="0"/>
                          <a:cs typeface="Times New Roman" charset="0"/>
                        </a:rPr>
                        <a:t>Base Case</a:t>
                      </a:r>
                      <a:endParaRPr kumimoji="0" lang="en-US" sz="12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Sold</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2"/>
                          </a:solidFill>
                          <a:effectLst/>
                          <a:latin typeface="Times New Roman" charset="0"/>
                          <a:ea typeface="ＭＳ Ｐゴシック" charset="0"/>
                          <a:cs typeface="Times New Roman" charset="0"/>
                        </a:rPr>
                        <a:t>$88,012</a:t>
                      </a:r>
                      <a:endParaRPr kumimoji="0" lang="en-US" sz="1400" b="0" i="0" u="none" strike="noStrike" cap="none" normalizeH="0" baseline="0">
                        <a:ln>
                          <a:noFill/>
                        </a:ln>
                        <a:solidFill>
                          <a:schemeClr val="tx2"/>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charset="0"/>
                          <a:ea typeface="ＭＳ Ｐゴシック" charset="0"/>
                          <a:cs typeface="Times New Roman" charset="0"/>
                        </a:rPr>
                        <a:t>Base Case</a:t>
                      </a:r>
                      <a:endParaRPr kumimoji="0" lang="en-US" sz="12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Cost</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2"/>
                          </a:solidFill>
                          <a:effectLst/>
                          <a:latin typeface="Times New Roman" charset="0"/>
                          <a:ea typeface="ＭＳ Ｐゴシック" charset="0"/>
                          <a:cs typeface="Times New Roman" charset="0"/>
                        </a:rPr>
                        <a:t>$88,012</a:t>
                      </a:r>
                      <a:endParaRPr kumimoji="0" lang="en-US" sz="1400" b="0" i="0" u="none" strike="noStrike" cap="none" normalizeH="0" baseline="0">
                        <a:ln>
                          <a:noFill/>
                        </a:ln>
                        <a:solidFill>
                          <a:schemeClr val="tx2"/>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-30%</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7.0%</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$113,273</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-30%</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                 875</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$16,651</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-30%</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$17,500</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$84,939</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530225">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-15%</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8.5%</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$100,294</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-15%</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            1,063 </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$52,331</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-15%</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$21,250</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$86,476</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2"/>
                          </a:solidFill>
                          <a:effectLst/>
                          <a:latin typeface="Times New Roman" charset="0"/>
                          <a:ea typeface="ＭＳ Ｐゴシック" charset="0"/>
                          <a:cs typeface="Times New Roman" charset="0"/>
                        </a:rPr>
                        <a:t>0%</a:t>
                      </a:r>
                      <a:endParaRPr kumimoji="0" lang="en-US" sz="1400" b="0" i="0" u="none" strike="noStrike" cap="none" normalizeH="0" baseline="0">
                        <a:ln>
                          <a:noFill/>
                        </a:ln>
                        <a:solidFill>
                          <a:schemeClr val="tx2"/>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2"/>
                          </a:solidFill>
                          <a:effectLst/>
                          <a:latin typeface="Times New Roman" charset="0"/>
                          <a:ea typeface="ＭＳ Ｐゴシック" charset="0"/>
                          <a:cs typeface="Times New Roman" charset="0"/>
                        </a:rPr>
                        <a:t>10.0%</a:t>
                      </a:r>
                      <a:endParaRPr kumimoji="0" lang="en-US" sz="1400" b="0" i="0" u="none" strike="noStrike" cap="none" normalizeH="0" baseline="0">
                        <a:ln>
                          <a:noFill/>
                        </a:ln>
                        <a:solidFill>
                          <a:schemeClr val="tx2"/>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2"/>
                          </a:solidFill>
                          <a:effectLst/>
                          <a:latin typeface="Times New Roman" charset="0"/>
                          <a:ea typeface="ＭＳ Ｐゴシック" charset="0"/>
                          <a:cs typeface="Times New Roman" charset="0"/>
                        </a:rPr>
                        <a:t>$88,012</a:t>
                      </a:r>
                      <a:endParaRPr kumimoji="0" lang="en-US" sz="1400" b="0" i="0" u="none" strike="noStrike" cap="none" normalizeH="0" baseline="0">
                        <a:ln>
                          <a:noFill/>
                        </a:ln>
                        <a:solidFill>
                          <a:schemeClr val="tx2"/>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2"/>
                          </a:solidFill>
                          <a:effectLst/>
                          <a:latin typeface="Times New Roman" charset="0"/>
                          <a:ea typeface="ＭＳ Ｐゴシック" charset="0"/>
                          <a:cs typeface="Times New Roman" charset="0"/>
                        </a:rPr>
                        <a:t>0%</a:t>
                      </a:r>
                      <a:endParaRPr kumimoji="0" lang="en-US" sz="1400" b="0" i="0" u="none" strike="noStrike" cap="none" normalizeH="0" baseline="0">
                        <a:ln>
                          <a:noFill/>
                        </a:ln>
                        <a:solidFill>
                          <a:schemeClr val="tx2"/>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2"/>
                          </a:solidFill>
                          <a:effectLst/>
                          <a:latin typeface="Times New Roman" charset="0"/>
                          <a:ea typeface="ＭＳ Ｐゴシック" charset="0"/>
                          <a:cs typeface="Times New Roman" charset="0"/>
                        </a:rPr>
                        <a:t>            1,250 </a:t>
                      </a:r>
                      <a:endParaRPr kumimoji="0" lang="en-US" sz="1400" b="0" i="0" u="none" strike="noStrike" cap="none" normalizeH="0" baseline="0">
                        <a:ln>
                          <a:noFill/>
                        </a:ln>
                        <a:solidFill>
                          <a:schemeClr val="tx2"/>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2"/>
                          </a:solidFill>
                          <a:effectLst/>
                          <a:latin typeface="Times New Roman" charset="0"/>
                          <a:ea typeface="ＭＳ Ｐゴシック" charset="0"/>
                          <a:cs typeface="Times New Roman" charset="0"/>
                        </a:rPr>
                        <a:t>$88,012</a:t>
                      </a:r>
                      <a:endParaRPr kumimoji="0" lang="en-US" sz="1400" b="0" i="0" u="none" strike="noStrike" cap="none" normalizeH="0" baseline="0">
                        <a:ln>
                          <a:noFill/>
                        </a:ln>
                        <a:solidFill>
                          <a:schemeClr val="tx2"/>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2"/>
                          </a:solidFill>
                          <a:effectLst/>
                          <a:latin typeface="Times New Roman" charset="0"/>
                          <a:ea typeface="ＭＳ Ｐゴシック" charset="0"/>
                          <a:cs typeface="Times New Roman" charset="0"/>
                        </a:rPr>
                        <a:t>0%</a:t>
                      </a:r>
                      <a:endParaRPr kumimoji="0" lang="en-US" sz="1400" b="0" i="0" u="none" strike="noStrike" cap="none" normalizeH="0" baseline="0">
                        <a:ln>
                          <a:noFill/>
                        </a:ln>
                        <a:solidFill>
                          <a:schemeClr val="tx2"/>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2"/>
                          </a:solidFill>
                          <a:effectLst/>
                          <a:latin typeface="Times New Roman" charset="0"/>
                          <a:ea typeface="ＭＳ Ｐゴシック" charset="0"/>
                          <a:cs typeface="Times New Roman" charset="0"/>
                        </a:rPr>
                        <a:t>$25,000</a:t>
                      </a:r>
                      <a:endParaRPr kumimoji="0" lang="en-US" sz="1400" b="0" i="0" u="none" strike="noStrike" cap="none" normalizeH="0" baseline="0">
                        <a:ln>
                          <a:noFill/>
                        </a:ln>
                        <a:solidFill>
                          <a:schemeClr val="tx2"/>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2"/>
                          </a:solidFill>
                          <a:effectLst/>
                          <a:latin typeface="Times New Roman" charset="0"/>
                          <a:ea typeface="ＭＳ Ｐゴシック" charset="0"/>
                          <a:cs typeface="Times New Roman" charset="0"/>
                        </a:rPr>
                        <a:t>$88,012</a:t>
                      </a:r>
                      <a:endParaRPr kumimoji="0" lang="en-US" sz="1400" b="0" i="0" u="none" strike="noStrike" cap="none" normalizeH="0" baseline="0">
                        <a:ln>
                          <a:noFill/>
                        </a:ln>
                        <a:solidFill>
                          <a:schemeClr val="tx2"/>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15%</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11.5%</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$76,380</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15%</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            1,438 </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$123,694</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15%</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$28,750</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$89,549</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530225">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30%</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13.0%</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$65,352</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30%</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            1,625 </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$159,375</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30%</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$32,500</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Times New Roman" charset="0"/>
                          <a:ea typeface="ＭＳ Ｐゴシック" charset="0"/>
                          <a:cs typeface="Times New Roman" charset="0"/>
                        </a:rPr>
                        <a:t>$91,086</a:t>
                      </a:r>
                      <a:endParaRPr kumimoji="0" lang="en-US" sz="1400" b="0" i="0" u="none" strike="noStrike" cap="none" normalizeH="0" baseline="0">
                        <a:ln>
                          <a:noFill/>
                        </a:ln>
                        <a:solidFill>
                          <a:schemeClr val="tx1"/>
                        </a:solidFill>
                        <a:effectLst/>
                        <a:latin typeface="Times New Roman" charset="0"/>
                        <a:ea typeface="ＭＳ Ｐゴシック" charset="0"/>
                      </a:endParaRPr>
                    </a:p>
                  </a:txBody>
                  <a:tcPr anchor="b"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5653484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55299" name="Rectangle 3"/>
          <p:cNvSpPr>
            <a:spLocks noGrp="1" noChangeArrowheads="1"/>
          </p:cNvSpPr>
          <p:nvPr>
            <p:ph type="body" idx="1"/>
          </p:nvPr>
        </p:nvSpPr>
        <p:spPr>
          <a:xfrm>
            <a:off x="152400" y="1524000"/>
            <a:ext cx="8839200" cy="685800"/>
          </a:xfrm>
        </p:spPr>
        <p:txBody>
          <a:bodyPr/>
          <a:lstStyle/>
          <a:p>
            <a:pPr>
              <a:lnSpc>
                <a:spcPct val="90000"/>
              </a:lnSpc>
            </a:pPr>
            <a:r>
              <a:rPr lang="en-US" sz="3600">
                <a:latin typeface="Times New Roman" charset="0"/>
              </a:rPr>
              <a:t>Sensitivity Analysis</a:t>
            </a:r>
          </a:p>
          <a:p>
            <a:pPr lvl="1">
              <a:lnSpc>
                <a:spcPct val="90000"/>
              </a:lnSpc>
            </a:pPr>
            <a:endParaRPr lang="en-US" sz="1000">
              <a:latin typeface="Times New Roman" charset="0"/>
            </a:endParaRPr>
          </a:p>
        </p:txBody>
      </p:sp>
      <p:graphicFrame>
        <p:nvGraphicFramePr>
          <p:cNvPr id="5" name="Group 53"/>
          <p:cNvGraphicFramePr>
            <a:graphicFrameLocks/>
          </p:cNvGraphicFramePr>
          <p:nvPr/>
        </p:nvGraphicFramePr>
        <p:xfrm>
          <a:off x="457200" y="2286000"/>
          <a:ext cx="8382000" cy="4114802"/>
        </p:xfrm>
        <a:graphic>
          <a:graphicData uri="http://schemas.openxmlformats.org/drawingml/2006/table">
            <a:tbl>
              <a:tblPr/>
              <a:tblGrid>
                <a:gridCol w="2290763"/>
                <a:gridCol w="2052637"/>
                <a:gridCol w="1944688"/>
                <a:gridCol w="2093912"/>
              </a:tblGrid>
              <a:tr h="588963">
                <a:tc gridSpan="2">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Change from</a:t>
                      </a:r>
                    </a:p>
                  </a:txBody>
                  <a:tcPr horzOverflow="overflow">
                    <a:lnL cap="flat">
                      <a:noFill/>
                    </a:lnL>
                    <a:lnR>
                      <a:noFill/>
                    </a:lnR>
                    <a:lnT cap="flat">
                      <a:noFill/>
                    </a:lnT>
                    <a:lnB>
                      <a:noFill/>
                    </a:lnB>
                    <a:lnTlToBr>
                      <a:noFill/>
                    </a:lnTlToBr>
                    <a:lnBlToTr>
                      <a:noFill/>
                    </a:lnBlToTr>
                    <a:noFill/>
                  </a:tcPr>
                </a:tc>
                <a:tc hMerge="1">
                  <a:txBody>
                    <a:bodyPr/>
                    <a:lstStyle/>
                    <a:p>
                      <a:endParaRPr lang="en-US"/>
                    </a:p>
                  </a:txBody>
                  <a:tcPr/>
                </a:tc>
                <a:tc gridSpan="2">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Resulting NPV (000s)</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4133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Base level</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 WACC (r)   </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Unit sales</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Salvage</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 -30%</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$113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$17</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$85</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5905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      -15%	</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$100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$52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$86</a:t>
                      </a:r>
                    </a:p>
                  </a:txBody>
                  <a:tcPr horzOverflow="overflow">
                    <a:lnL>
                      <a:noFill/>
                    </a:lnL>
                    <a:lnR cap="flat">
                      <a:noFill/>
                    </a:lnR>
                    <a:lnT>
                      <a:noFill/>
                    </a:lnT>
                    <a:lnB>
                      <a:noFill/>
                    </a:lnB>
                    <a:lnTlToBr>
                      <a:noFill/>
                    </a:lnTlToBr>
                    <a:lnBlToTr>
                      <a:noFill/>
                    </a:lnBlToTr>
                    <a:noFill/>
                  </a:tcPr>
                </a:tc>
              </a:tr>
              <a:tr h="579438">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 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  $88</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$88</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$88</a:t>
                      </a:r>
                    </a:p>
                  </a:txBody>
                  <a:tcPr horzOverflow="overflow">
                    <a:lnL>
                      <a:noFill/>
                    </a:lnL>
                    <a:lnR cap="flat">
                      <a:noFill/>
                    </a:lnR>
                    <a:lnT>
                      <a:noFill/>
                    </a:lnT>
                    <a:lnB>
                      <a:noFill/>
                    </a:lnB>
                    <a:lnTlToBr>
                      <a:noFill/>
                    </a:lnTlToBr>
                    <a:lnBlToTr>
                      <a:noFill/>
                    </a:lnBlToTr>
                    <a:noFill/>
                  </a:tcPr>
                </a:tc>
              </a:tr>
              <a:tr h="611188">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15%</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  $76</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$124</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$90</a:t>
                      </a:r>
                    </a:p>
                  </a:txBody>
                  <a:tcPr horzOverflow="overflow">
                    <a:lnL>
                      <a:noFill/>
                    </a:lnL>
                    <a:lnR cap="flat">
                      <a:noFill/>
                    </a:lnR>
                    <a:lnT>
                      <a:noFill/>
                    </a:lnT>
                    <a:lnB>
                      <a:noFill/>
                    </a:lnB>
                    <a:lnTlToBr>
                      <a:noFill/>
                    </a:lnTlToBr>
                    <a:lnBlToTr>
                      <a:noFill/>
                    </a:lnBlToTr>
                    <a:noFill/>
                  </a:tcPr>
                </a:tc>
              </a:tr>
              <a:tr h="615950">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30%</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  $65</a:t>
                      </a: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$159</a:t>
                      </a: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800" b="0" i="0" u="none" strike="noStrike" cap="none" normalizeH="0" baseline="0" dirty="0" smtClean="0">
                          <a:ln>
                            <a:noFill/>
                          </a:ln>
                          <a:solidFill>
                            <a:schemeClr val="tx1"/>
                          </a:solidFill>
                          <a:effectLst/>
                          <a:latin typeface="+mj-lt"/>
                        </a:rPr>
                        <a:t>$91</a:t>
                      </a:r>
                    </a:p>
                  </a:txBody>
                  <a:tcP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231722055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0" y="304800"/>
            <a:ext cx="8610600" cy="914400"/>
          </a:xfrm>
        </p:spPr>
        <p:txBody>
          <a:bodyPr>
            <a:normAutofit fontScale="90000"/>
          </a:bodyPr>
          <a:lstStyle/>
          <a:p>
            <a:r>
              <a:rPr lang="en-US">
                <a:latin typeface="Times New Roman" charset="0"/>
              </a:rPr>
              <a:t>Capital Budgeting Problem</a:t>
            </a:r>
            <a:br>
              <a:rPr lang="en-US">
                <a:latin typeface="Times New Roman" charset="0"/>
              </a:rPr>
            </a:br>
            <a:r>
              <a:rPr lang="en-US" sz="3200">
                <a:latin typeface="Times New Roman" charset="0"/>
              </a:rPr>
              <a:t>Cox Casting Company</a:t>
            </a:r>
            <a:endParaRPr lang="en-US" sz="3600">
              <a:latin typeface="Times New Roman" charset="0"/>
            </a:endParaRPr>
          </a:p>
        </p:txBody>
      </p:sp>
      <p:sp>
        <p:nvSpPr>
          <p:cNvPr id="56323" name="Rectangle 3"/>
          <p:cNvSpPr>
            <a:spLocks noGrp="1" noChangeArrowheads="1"/>
          </p:cNvSpPr>
          <p:nvPr>
            <p:ph type="body" idx="1"/>
          </p:nvPr>
        </p:nvSpPr>
        <p:spPr>
          <a:xfrm>
            <a:off x="152400" y="1524000"/>
            <a:ext cx="8839200" cy="685800"/>
          </a:xfrm>
        </p:spPr>
        <p:txBody>
          <a:bodyPr/>
          <a:lstStyle/>
          <a:p>
            <a:pPr>
              <a:lnSpc>
                <a:spcPct val="90000"/>
              </a:lnSpc>
            </a:pPr>
            <a:r>
              <a:rPr lang="en-US" sz="3600">
                <a:latin typeface="Times New Roman" charset="0"/>
              </a:rPr>
              <a:t>Sensitivity Analysis</a:t>
            </a:r>
          </a:p>
          <a:p>
            <a:pPr lvl="1">
              <a:lnSpc>
                <a:spcPct val="90000"/>
              </a:lnSpc>
            </a:pPr>
            <a:endParaRPr lang="en-US" sz="1000">
              <a:latin typeface="Times New Roman" charset="0"/>
            </a:endParaRPr>
          </a:p>
        </p:txBody>
      </p:sp>
      <p:grpSp>
        <p:nvGrpSpPr>
          <p:cNvPr id="56324" name="Group 2"/>
          <p:cNvGrpSpPr>
            <a:grpSpLocks/>
          </p:cNvGrpSpPr>
          <p:nvPr/>
        </p:nvGrpSpPr>
        <p:grpSpPr bwMode="auto">
          <a:xfrm>
            <a:off x="593725" y="2224088"/>
            <a:ext cx="7848600" cy="4406900"/>
            <a:chOff x="374" y="1401"/>
            <a:chExt cx="4944" cy="2776"/>
          </a:xfrm>
        </p:grpSpPr>
        <p:sp>
          <p:nvSpPr>
            <p:cNvPr id="56325" name="Freeform 3"/>
            <p:cNvSpPr>
              <a:spLocks/>
            </p:cNvSpPr>
            <p:nvPr/>
          </p:nvSpPr>
          <p:spPr bwMode="auto">
            <a:xfrm>
              <a:off x="1161" y="1401"/>
              <a:ext cx="3793" cy="2401"/>
            </a:xfrm>
            <a:custGeom>
              <a:avLst/>
              <a:gdLst>
                <a:gd name="T0" fmla="*/ 0 w 3793"/>
                <a:gd name="T1" fmla="*/ 0 h 2401"/>
                <a:gd name="T2" fmla="*/ 0 w 3793"/>
                <a:gd name="T3" fmla="*/ 2400 h 2401"/>
                <a:gd name="T4" fmla="*/ 3792 w 3793"/>
                <a:gd name="T5" fmla="*/ 2400 h 2401"/>
                <a:gd name="T6" fmla="*/ 0 60000 65536"/>
                <a:gd name="T7" fmla="*/ 0 60000 65536"/>
                <a:gd name="T8" fmla="*/ 0 60000 65536"/>
                <a:gd name="T9" fmla="*/ 0 w 3793"/>
                <a:gd name="T10" fmla="*/ 0 h 2401"/>
                <a:gd name="T11" fmla="*/ 3793 w 3793"/>
                <a:gd name="T12" fmla="*/ 2401 h 2401"/>
              </a:gdLst>
              <a:ahLst/>
              <a:cxnLst>
                <a:cxn ang="T6">
                  <a:pos x="T0" y="T1"/>
                </a:cxn>
                <a:cxn ang="T7">
                  <a:pos x="T2" y="T3"/>
                </a:cxn>
                <a:cxn ang="T8">
                  <a:pos x="T4" y="T5"/>
                </a:cxn>
              </a:cxnLst>
              <a:rect l="T9" t="T10" r="T11" b="T12"/>
              <a:pathLst>
                <a:path w="3793" h="2401">
                  <a:moveTo>
                    <a:pt x="0" y="0"/>
                  </a:moveTo>
                  <a:lnTo>
                    <a:pt x="0" y="2400"/>
                  </a:lnTo>
                  <a:lnTo>
                    <a:pt x="3792" y="2400"/>
                  </a:lnTo>
                </a:path>
              </a:pathLst>
            </a:custGeom>
            <a:noFill/>
            <a:ln w="508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26" name="Line 4"/>
            <p:cNvSpPr>
              <a:spLocks noChangeShapeType="1"/>
            </p:cNvSpPr>
            <p:nvPr/>
          </p:nvSpPr>
          <p:spPr bwMode="auto">
            <a:xfrm flipV="1">
              <a:off x="1602" y="1769"/>
              <a:ext cx="2903" cy="1712"/>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7" name="Line 5"/>
            <p:cNvSpPr>
              <a:spLocks noChangeShapeType="1"/>
            </p:cNvSpPr>
            <p:nvPr/>
          </p:nvSpPr>
          <p:spPr bwMode="auto">
            <a:xfrm flipV="1">
              <a:off x="1602" y="2489"/>
              <a:ext cx="2857" cy="176"/>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8" name="Line 6"/>
            <p:cNvSpPr>
              <a:spLocks noChangeShapeType="1"/>
            </p:cNvSpPr>
            <p:nvPr/>
          </p:nvSpPr>
          <p:spPr bwMode="auto">
            <a:xfrm>
              <a:off x="1556" y="2341"/>
              <a:ext cx="2784" cy="432"/>
            </a:xfrm>
            <a:prstGeom prst="line">
              <a:avLst/>
            </a:prstGeom>
            <a:noFill/>
            <a:ln w="5080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Rectangle 7"/>
            <p:cNvSpPr>
              <a:spLocks noChangeArrowheads="1"/>
            </p:cNvSpPr>
            <p:nvPr/>
          </p:nvSpPr>
          <p:spPr bwMode="auto">
            <a:xfrm>
              <a:off x="1104" y="3888"/>
              <a:ext cx="4214" cy="289"/>
            </a:xfrm>
            <a:prstGeom prst="rect">
              <a:avLst/>
            </a:prstGeom>
            <a:noFill/>
            <a:ln w="12700">
              <a:noFill/>
              <a:miter lim="800000"/>
              <a:headEnd/>
              <a:tailEnd/>
            </a:ln>
            <a:effectLst/>
          </p:spPr>
          <p:txBody>
            <a:bodyPr lIns="90488" tIns="44450" rIns="90488" bIns="44450">
              <a:spAutoFit/>
            </a:bodyPr>
            <a:lstStyle/>
            <a:p>
              <a:pPr>
                <a:defRPr/>
              </a:pPr>
              <a:r>
                <a:rPr lang="en-US" dirty="0">
                  <a:latin typeface="Arial" charset="0"/>
                  <a:ea typeface="+mn-ea"/>
                </a:rPr>
                <a:t>     </a:t>
              </a:r>
              <a:r>
                <a:rPr lang="en-US" dirty="0">
                  <a:effectLst>
                    <a:outerShdw blurRad="38100" dist="38100" dir="2700000" algn="tl">
                      <a:srgbClr val="000000"/>
                    </a:outerShdw>
                  </a:effectLst>
                  <a:latin typeface="+mj-lt"/>
                  <a:ea typeface="+mn-ea"/>
                </a:rPr>
                <a:t>-30     -20     -10   Base   10     20     30   </a:t>
              </a:r>
              <a:r>
                <a:rPr lang="en-US" sz="1800" dirty="0">
                  <a:effectLst>
                    <a:outerShdw blurRad="38100" dist="38100" dir="2700000" algn="tl">
                      <a:srgbClr val="000000"/>
                    </a:outerShdw>
                  </a:effectLst>
                  <a:latin typeface="+mj-lt"/>
                  <a:ea typeface="+mn-ea"/>
                </a:rPr>
                <a:t>(%)</a:t>
              </a:r>
              <a:endParaRPr lang="en-US" dirty="0">
                <a:effectLst>
                  <a:outerShdw blurRad="38100" dist="38100" dir="2700000" algn="tl">
                    <a:srgbClr val="000000"/>
                  </a:outerShdw>
                </a:effectLst>
                <a:latin typeface="+mj-lt"/>
                <a:ea typeface="+mn-ea"/>
              </a:endParaRPr>
            </a:p>
          </p:txBody>
        </p:sp>
        <p:sp>
          <p:nvSpPr>
            <p:cNvPr id="12" name="Rectangle 8"/>
            <p:cNvSpPr>
              <a:spLocks noChangeArrowheads="1"/>
            </p:cNvSpPr>
            <p:nvPr/>
          </p:nvSpPr>
          <p:spPr bwMode="auto">
            <a:xfrm>
              <a:off x="705" y="2415"/>
              <a:ext cx="406" cy="289"/>
            </a:xfrm>
            <a:prstGeom prst="rect">
              <a:avLst/>
            </a:prstGeom>
            <a:noFill/>
            <a:ln w="12700">
              <a:noFill/>
              <a:miter lim="800000"/>
              <a:headEnd/>
              <a:tailEnd/>
            </a:ln>
            <a:effectLst/>
          </p:spPr>
          <p:txBody>
            <a:bodyPr wrap="none" lIns="90488" tIns="44450" rIns="90488" bIns="44450">
              <a:spAutoFit/>
            </a:bodyPr>
            <a:lstStyle/>
            <a:p>
              <a:r>
                <a:rPr lang="en-US"/>
                <a:t>  </a:t>
              </a:r>
              <a:r>
                <a:rPr lang="en-US">
                  <a:effectLst>
                    <a:outerShdw blurRad="38100" dist="38100" dir="2700000" algn="tl">
                      <a:srgbClr val="DDDDDD"/>
                    </a:outerShdw>
                  </a:effectLst>
                </a:rPr>
                <a:t>88</a:t>
              </a:r>
            </a:p>
          </p:txBody>
        </p:sp>
        <p:sp>
          <p:nvSpPr>
            <p:cNvPr id="56331" name="Line 9"/>
            <p:cNvSpPr>
              <a:spLocks noChangeShapeType="1"/>
            </p:cNvSpPr>
            <p:nvPr/>
          </p:nvSpPr>
          <p:spPr bwMode="auto">
            <a:xfrm>
              <a:off x="1593" y="3709"/>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2" name="Line 10"/>
            <p:cNvSpPr>
              <a:spLocks noChangeShapeType="1"/>
            </p:cNvSpPr>
            <p:nvPr/>
          </p:nvSpPr>
          <p:spPr bwMode="auto">
            <a:xfrm>
              <a:off x="2121" y="3661"/>
              <a:ext cx="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3" name="Line 11"/>
            <p:cNvSpPr>
              <a:spLocks noChangeShapeType="1"/>
            </p:cNvSpPr>
            <p:nvPr/>
          </p:nvSpPr>
          <p:spPr bwMode="auto">
            <a:xfrm>
              <a:off x="2649" y="3661"/>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4" name="Line 12"/>
            <p:cNvSpPr>
              <a:spLocks noChangeShapeType="1"/>
            </p:cNvSpPr>
            <p:nvPr/>
          </p:nvSpPr>
          <p:spPr bwMode="auto">
            <a:xfrm>
              <a:off x="3657" y="3661"/>
              <a:ext cx="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5" name="Line 13"/>
            <p:cNvSpPr>
              <a:spLocks noChangeShapeType="1"/>
            </p:cNvSpPr>
            <p:nvPr/>
          </p:nvSpPr>
          <p:spPr bwMode="auto">
            <a:xfrm>
              <a:off x="4137" y="3661"/>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6" name="Line 14"/>
            <p:cNvSpPr>
              <a:spLocks noChangeShapeType="1"/>
            </p:cNvSpPr>
            <p:nvPr/>
          </p:nvSpPr>
          <p:spPr bwMode="auto">
            <a:xfrm>
              <a:off x="4617" y="3709"/>
              <a:ext cx="0" cy="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7" name="Line 15"/>
            <p:cNvSpPr>
              <a:spLocks noChangeShapeType="1"/>
            </p:cNvSpPr>
            <p:nvPr/>
          </p:nvSpPr>
          <p:spPr bwMode="auto">
            <a:xfrm>
              <a:off x="3177" y="2585"/>
              <a:ext cx="0" cy="1198"/>
            </a:xfrm>
            <a:prstGeom prst="line">
              <a:avLst/>
            </a:prstGeom>
            <a:noFill/>
            <a:ln w="508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Rectangle 16"/>
            <p:cNvSpPr>
              <a:spLocks noChangeArrowheads="1"/>
            </p:cNvSpPr>
            <p:nvPr/>
          </p:nvSpPr>
          <p:spPr bwMode="auto">
            <a:xfrm>
              <a:off x="374" y="1585"/>
              <a:ext cx="611" cy="522"/>
            </a:xfrm>
            <a:prstGeom prst="rect">
              <a:avLst/>
            </a:prstGeom>
            <a:noFill/>
            <a:ln w="12700">
              <a:noFill/>
              <a:miter lim="800000"/>
              <a:headEnd/>
              <a:tailEnd/>
            </a:ln>
            <a:effectLst/>
          </p:spPr>
          <p:txBody>
            <a:bodyPr wrap="none" lIns="90488" tIns="44450" rIns="90488" bIns="44450">
              <a:spAutoFit/>
            </a:bodyPr>
            <a:lstStyle/>
            <a:p>
              <a:r>
                <a:rPr lang="en-US">
                  <a:latin typeface="Arial" charset="0"/>
                </a:rPr>
                <a:t> </a:t>
              </a:r>
              <a:r>
                <a:rPr lang="en-US">
                  <a:effectLst>
                    <a:outerShdw blurRad="38100" dist="38100" dir="2700000" algn="tl">
                      <a:srgbClr val="DDDDDD"/>
                    </a:outerShdw>
                  </a:effectLst>
                </a:rPr>
                <a:t>NPV</a:t>
              </a:r>
            </a:p>
            <a:p>
              <a:r>
                <a:rPr lang="en-US">
                  <a:effectLst>
                    <a:outerShdw blurRad="38100" dist="38100" dir="2700000" algn="tl">
                      <a:srgbClr val="DDDDDD"/>
                    </a:outerShdw>
                  </a:effectLst>
                </a:rPr>
                <a:t>(000s)</a:t>
              </a:r>
            </a:p>
          </p:txBody>
        </p:sp>
        <p:sp>
          <p:nvSpPr>
            <p:cNvPr id="21" name="Rectangle 17"/>
            <p:cNvSpPr>
              <a:spLocks noChangeArrowheads="1"/>
            </p:cNvSpPr>
            <p:nvPr/>
          </p:nvSpPr>
          <p:spPr bwMode="auto">
            <a:xfrm>
              <a:off x="4128" y="1488"/>
              <a:ext cx="917" cy="289"/>
            </a:xfrm>
            <a:prstGeom prst="rect">
              <a:avLst/>
            </a:prstGeom>
            <a:noFill/>
            <a:ln w="12700">
              <a:noFill/>
              <a:miter lim="800000"/>
              <a:headEnd/>
              <a:tailEnd/>
            </a:ln>
            <a:effectLst/>
          </p:spPr>
          <p:txBody>
            <a:bodyPr wrap="none" lIns="90488" tIns="44450" rIns="90488" bIns="44450">
              <a:spAutoFit/>
            </a:bodyPr>
            <a:lstStyle/>
            <a:p>
              <a:r>
                <a:rPr lang="en-US">
                  <a:effectLst>
                    <a:outerShdw blurRad="38100" dist="38100" dir="2700000" algn="tl">
                      <a:srgbClr val="DDDDDD"/>
                    </a:outerShdw>
                  </a:effectLst>
                </a:rPr>
                <a:t>Unit Sales</a:t>
              </a:r>
            </a:p>
          </p:txBody>
        </p:sp>
        <p:sp>
          <p:nvSpPr>
            <p:cNvPr id="22" name="Rectangle 18"/>
            <p:cNvSpPr>
              <a:spLocks noChangeArrowheads="1"/>
            </p:cNvSpPr>
            <p:nvPr/>
          </p:nvSpPr>
          <p:spPr bwMode="auto">
            <a:xfrm>
              <a:off x="4512" y="2352"/>
              <a:ext cx="728" cy="289"/>
            </a:xfrm>
            <a:prstGeom prst="rect">
              <a:avLst/>
            </a:prstGeom>
            <a:noFill/>
            <a:ln w="12700">
              <a:noFill/>
              <a:miter lim="800000"/>
              <a:headEnd/>
              <a:tailEnd/>
            </a:ln>
            <a:effectLst/>
          </p:spPr>
          <p:txBody>
            <a:bodyPr wrap="none" lIns="90488" tIns="44450" rIns="90488" bIns="44450">
              <a:spAutoFit/>
            </a:bodyPr>
            <a:lstStyle/>
            <a:p>
              <a:r>
                <a:rPr lang="en-US">
                  <a:effectLst>
                    <a:outerShdw blurRad="38100" dist="38100" dir="2700000" algn="tl">
                      <a:srgbClr val="DDDDDD"/>
                    </a:outerShdw>
                  </a:effectLst>
                </a:rPr>
                <a:t>Salvage</a:t>
              </a:r>
            </a:p>
          </p:txBody>
        </p:sp>
        <p:sp>
          <p:nvSpPr>
            <p:cNvPr id="23" name="Rectangle 19"/>
            <p:cNvSpPr>
              <a:spLocks noChangeArrowheads="1"/>
            </p:cNvSpPr>
            <p:nvPr/>
          </p:nvSpPr>
          <p:spPr bwMode="auto">
            <a:xfrm>
              <a:off x="4272" y="2832"/>
              <a:ext cx="244" cy="289"/>
            </a:xfrm>
            <a:prstGeom prst="rect">
              <a:avLst/>
            </a:prstGeom>
            <a:noFill/>
            <a:ln w="12700">
              <a:noFill/>
              <a:miter lim="800000"/>
              <a:headEnd/>
              <a:tailEnd/>
            </a:ln>
            <a:effectLst/>
          </p:spPr>
          <p:txBody>
            <a:bodyPr wrap="none" lIns="90488" tIns="44450" rIns="90488" bIns="44450">
              <a:spAutoFit/>
            </a:bodyPr>
            <a:lstStyle/>
            <a:p>
              <a:r>
                <a:rPr lang="en-US">
                  <a:effectLst>
                    <a:outerShdw blurRad="38100" dist="38100" dir="2700000" algn="tl">
                      <a:srgbClr val="DDDDDD"/>
                    </a:outerShdw>
                  </a:effectLst>
                </a:rPr>
                <a:t>R</a:t>
              </a:r>
            </a:p>
          </p:txBody>
        </p:sp>
        <p:sp>
          <p:nvSpPr>
            <p:cNvPr id="56342" name="Line 20"/>
            <p:cNvSpPr>
              <a:spLocks noChangeShapeType="1"/>
            </p:cNvSpPr>
            <p:nvPr/>
          </p:nvSpPr>
          <p:spPr bwMode="auto">
            <a:xfrm flipH="1">
              <a:off x="1150" y="2575"/>
              <a:ext cx="2042" cy="0"/>
            </a:xfrm>
            <a:prstGeom prst="line">
              <a:avLst/>
            </a:prstGeom>
            <a:noFill/>
            <a:ln w="508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88142891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04800" y="304800"/>
            <a:ext cx="8610600" cy="914400"/>
          </a:xfrm>
        </p:spPr>
        <p:txBody>
          <a:bodyPr/>
          <a:lstStyle/>
          <a:p>
            <a:r>
              <a:rPr lang="en-US">
                <a:latin typeface="Times New Roman" charset="0"/>
              </a:rPr>
              <a:t>Two Methods</a:t>
            </a:r>
          </a:p>
        </p:txBody>
      </p:sp>
      <p:sp>
        <p:nvSpPr>
          <p:cNvPr id="63491" name="Rectangle 3"/>
          <p:cNvSpPr>
            <a:spLocks noGrp="1" noChangeArrowheads="1"/>
          </p:cNvSpPr>
          <p:nvPr>
            <p:ph type="body" idx="1"/>
          </p:nvPr>
        </p:nvSpPr>
        <p:spPr>
          <a:xfrm>
            <a:off x="152400" y="1295400"/>
            <a:ext cx="8839200" cy="5257800"/>
          </a:xfrm>
        </p:spPr>
        <p:txBody>
          <a:bodyPr/>
          <a:lstStyle/>
          <a:p>
            <a:pPr>
              <a:lnSpc>
                <a:spcPct val="90000"/>
              </a:lnSpc>
            </a:pPr>
            <a:r>
              <a:rPr lang="en-US" sz="3600">
                <a:latin typeface="Times New Roman" charset="0"/>
              </a:rPr>
              <a:t>Replacement Chain Method</a:t>
            </a:r>
            <a:endParaRPr lang="en-US" sz="1000">
              <a:latin typeface="Times New Roman" charset="0"/>
            </a:endParaRPr>
          </a:p>
          <a:p>
            <a:pPr lvl="1">
              <a:lnSpc>
                <a:spcPct val="90000"/>
              </a:lnSpc>
            </a:pPr>
            <a:r>
              <a:rPr lang="en-US">
                <a:latin typeface="Times New Roman" charset="0"/>
              </a:rPr>
              <a:t>Also called Matching Cycles Method</a:t>
            </a:r>
            <a:endParaRPr lang="en-US" sz="1000">
              <a:latin typeface="Times New Roman" charset="0"/>
            </a:endParaRPr>
          </a:p>
          <a:p>
            <a:pPr lvl="2">
              <a:lnSpc>
                <a:spcPct val="90000"/>
              </a:lnSpc>
            </a:pPr>
            <a:r>
              <a:rPr lang="en-US">
                <a:latin typeface="Times New Roman" charset="0"/>
              </a:rPr>
              <a:t>This method replicates multiple cycles of asset lives until the two pieces of equipment have the same number of years</a:t>
            </a:r>
            <a:endParaRPr lang="en-US" sz="1000">
              <a:latin typeface="Times New Roman" charset="0"/>
            </a:endParaRPr>
          </a:p>
          <a:p>
            <a:pPr>
              <a:lnSpc>
                <a:spcPct val="90000"/>
              </a:lnSpc>
            </a:pPr>
            <a:r>
              <a:rPr lang="en-US" sz="3600">
                <a:latin typeface="Times New Roman" charset="0"/>
              </a:rPr>
              <a:t>Equivalent Annual Cost Method (EAC)</a:t>
            </a:r>
            <a:endParaRPr lang="en-US">
              <a:latin typeface="Times New Roman" charset="0"/>
            </a:endParaRPr>
          </a:p>
          <a:p>
            <a:pPr lvl="1">
              <a:lnSpc>
                <a:spcPct val="90000"/>
              </a:lnSpc>
            </a:pPr>
            <a:endParaRPr lang="en-US" sz="1000">
              <a:latin typeface="Times New Roman" charset="0"/>
            </a:endParaRPr>
          </a:p>
          <a:p>
            <a:pPr lvl="1">
              <a:lnSpc>
                <a:spcPct val="90000"/>
              </a:lnSpc>
            </a:pPr>
            <a:r>
              <a:rPr lang="en-US">
                <a:latin typeface="Times New Roman" charset="0"/>
              </a:rPr>
              <a:t>Also called the annuity method</a:t>
            </a:r>
          </a:p>
          <a:p>
            <a:pPr lvl="2">
              <a:lnSpc>
                <a:spcPct val="90000"/>
              </a:lnSpc>
            </a:pPr>
            <a:r>
              <a:rPr lang="en-US">
                <a:latin typeface="Times New Roman" charset="0"/>
              </a:rPr>
              <a:t>The present value of a project</a:t>
            </a:r>
            <a:r>
              <a:rPr lang="ja-JP" altLang="en-US">
                <a:latin typeface="Times New Roman" charset="0"/>
              </a:rPr>
              <a:t>’</a:t>
            </a:r>
            <a:r>
              <a:rPr lang="en-US">
                <a:latin typeface="Times New Roman" charset="0"/>
              </a:rPr>
              <a:t>s costs calculated on an annual basis</a:t>
            </a:r>
          </a:p>
          <a:p>
            <a:pPr>
              <a:lnSpc>
                <a:spcPct val="90000"/>
              </a:lnSpc>
            </a:pPr>
            <a:r>
              <a:rPr lang="en-US">
                <a:latin typeface="Times New Roman" charset="0"/>
              </a:rPr>
              <a:t>Assumptions</a:t>
            </a:r>
          </a:p>
          <a:p>
            <a:pPr lvl="2">
              <a:lnSpc>
                <a:spcPct val="90000"/>
              </a:lnSpc>
            </a:pPr>
            <a:r>
              <a:rPr lang="en-US">
                <a:latin typeface="Times New Roman" charset="0"/>
              </a:rPr>
              <a:t>Initial costs versus maintenance</a:t>
            </a:r>
          </a:p>
          <a:p>
            <a:pPr lvl="2">
              <a:lnSpc>
                <a:spcPct val="90000"/>
              </a:lnSpc>
            </a:pPr>
            <a:r>
              <a:rPr lang="en-US">
                <a:latin typeface="Times New Roman" charset="0"/>
              </a:rPr>
              <a:t>Perpetuity</a:t>
            </a:r>
          </a:p>
        </p:txBody>
      </p:sp>
    </p:spTree>
    <p:extLst>
      <p:ext uri="{BB962C8B-B14F-4D97-AF65-F5344CB8AC3E}">
        <p14:creationId xmlns:p14="http://schemas.microsoft.com/office/powerpoint/2010/main" val="266352321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304800"/>
            <a:ext cx="8610600" cy="914400"/>
          </a:xfrm>
        </p:spPr>
        <p:txBody>
          <a:bodyPr/>
          <a:lstStyle/>
          <a:p>
            <a:r>
              <a:rPr lang="en-US">
                <a:latin typeface="Times New Roman" charset="0"/>
              </a:rPr>
              <a:t>Example: Two Methods</a:t>
            </a:r>
          </a:p>
        </p:txBody>
      </p:sp>
      <p:sp>
        <p:nvSpPr>
          <p:cNvPr id="64515" name="Rectangle 3"/>
          <p:cNvSpPr>
            <a:spLocks noGrp="1" noChangeArrowheads="1"/>
          </p:cNvSpPr>
          <p:nvPr>
            <p:ph type="body" idx="1"/>
          </p:nvPr>
        </p:nvSpPr>
        <p:spPr>
          <a:xfrm>
            <a:off x="152400" y="1295400"/>
            <a:ext cx="8839200" cy="5257800"/>
          </a:xfrm>
        </p:spPr>
        <p:txBody>
          <a:bodyPr/>
          <a:lstStyle/>
          <a:p>
            <a:pPr>
              <a:lnSpc>
                <a:spcPct val="90000"/>
              </a:lnSpc>
            </a:pPr>
            <a:r>
              <a:rPr lang="en-US" sz="3600">
                <a:latin typeface="Times New Roman" charset="0"/>
              </a:rPr>
              <a:t>Assumptions</a:t>
            </a:r>
            <a:endParaRPr lang="en-US" sz="1000">
              <a:latin typeface="Times New Roman" charset="0"/>
            </a:endParaRPr>
          </a:p>
          <a:p>
            <a:pPr lvl="1">
              <a:lnSpc>
                <a:spcPct val="90000"/>
              </a:lnSpc>
            </a:pPr>
            <a:endParaRPr lang="en-US" sz="1000">
              <a:latin typeface="Times New Roman" charset="0"/>
            </a:endParaRPr>
          </a:p>
          <a:p>
            <a:pPr lvl="1">
              <a:lnSpc>
                <a:spcPct val="90000"/>
              </a:lnSpc>
            </a:pPr>
            <a:r>
              <a:rPr lang="en-US">
                <a:latin typeface="Times New Roman" charset="0"/>
              </a:rPr>
              <a:t>Project requires purchase of machinery</a:t>
            </a:r>
          </a:p>
          <a:p>
            <a:pPr lvl="1">
              <a:lnSpc>
                <a:spcPct val="90000"/>
              </a:lnSpc>
            </a:pPr>
            <a:endParaRPr lang="en-US" sz="1000">
              <a:latin typeface="Times New Roman" charset="0"/>
            </a:endParaRPr>
          </a:p>
          <a:p>
            <a:pPr lvl="1">
              <a:lnSpc>
                <a:spcPct val="90000"/>
              </a:lnSpc>
            </a:pPr>
            <a:r>
              <a:rPr lang="en-US">
                <a:latin typeface="Times New Roman" charset="0"/>
              </a:rPr>
              <a:t>Two machine alternatives</a:t>
            </a:r>
          </a:p>
          <a:p>
            <a:pPr lvl="1">
              <a:lnSpc>
                <a:spcPct val="90000"/>
              </a:lnSpc>
            </a:pPr>
            <a:endParaRPr lang="en-US" sz="1000">
              <a:latin typeface="Times New Roman" charset="0"/>
            </a:endParaRPr>
          </a:p>
          <a:p>
            <a:pPr lvl="1">
              <a:lnSpc>
                <a:spcPct val="90000"/>
              </a:lnSpc>
            </a:pPr>
            <a:r>
              <a:rPr lang="en-US">
                <a:latin typeface="Times New Roman" charset="0"/>
              </a:rPr>
              <a:t>Machine A has a 3 year life</a:t>
            </a:r>
          </a:p>
          <a:p>
            <a:pPr lvl="1">
              <a:lnSpc>
                <a:spcPct val="90000"/>
              </a:lnSpc>
            </a:pPr>
            <a:endParaRPr lang="en-US" sz="1000">
              <a:latin typeface="Times New Roman" charset="0"/>
            </a:endParaRPr>
          </a:p>
          <a:p>
            <a:pPr lvl="1">
              <a:lnSpc>
                <a:spcPct val="90000"/>
              </a:lnSpc>
            </a:pPr>
            <a:r>
              <a:rPr lang="en-US">
                <a:latin typeface="Times New Roman" charset="0"/>
              </a:rPr>
              <a:t>Machine B has a 2 year life</a:t>
            </a:r>
          </a:p>
          <a:p>
            <a:pPr lvl="1">
              <a:lnSpc>
                <a:spcPct val="90000"/>
              </a:lnSpc>
            </a:pPr>
            <a:endParaRPr lang="en-US" sz="1000">
              <a:latin typeface="Times New Roman" charset="0"/>
            </a:endParaRPr>
          </a:p>
          <a:p>
            <a:pPr lvl="1">
              <a:lnSpc>
                <a:spcPct val="90000"/>
              </a:lnSpc>
            </a:pPr>
            <a:r>
              <a:rPr lang="en-US">
                <a:latin typeface="Times New Roman" charset="0"/>
              </a:rPr>
              <a:t>Project risk-adjusted cost of capital is 8%</a:t>
            </a:r>
          </a:p>
        </p:txBody>
      </p:sp>
    </p:spTree>
    <p:extLst>
      <p:ext uri="{BB962C8B-B14F-4D97-AF65-F5344CB8AC3E}">
        <p14:creationId xmlns:p14="http://schemas.microsoft.com/office/powerpoint/2010/main" val="2269434239"/>
      </p:ext>
    </p:extLst>
  </p:cSld>
  <p:clrMapOvr>
    <a:masterClrMapping/>
  </p:clrMapOvr>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304800" y="304800"/>
            <a:ext cx="8610600" cy="914400"/>
          </a:xfrm>
        </p:spPr>
        <p:txBody>
          <a:bodyPr/>
          <a:lstStyle/>
          <a:p>
            <a:r>
              <a:rPr lang="en-US">
                <a:latin typeface="Times New Roman" charset="0"/>
              </a:rPr>
              <a:t>Example: Two Methods</a:t>
            </a:r>
          </a:p>
        </p:txBody>
      </p:sp>
      <p:sp>
        <p:nvSpPr>
          <p:cNvPr id="7173" name="Rectangle 3"/>
          <p:cNvSpPr>
            <a:spLocks noGrp="1" noChangeArrowheads="1"/>
          </p:cNvSpPr>
          <p:nvPr>
            <p:ph type="body" idx="1"/>
          </p:nvPr>
        </p:nvSpPr>
        <p:spPr>
          <a:xfrm>
            <a:off x="152400" y="1295400"/>
            <a:ext cx="8839200" cy="5257800"/>
          </a:xfrm>
        </p:spPr>
        <p:txBody>
          <a:bodyPr/>
          <a:lstStyle/>
          <a:p>
            <a:pPr>
              <a:lnSpc>
                <a:spcPct val="90000"/>
              </a:lnSpc>
            </a:pPr>
            <a:r>
              <a:rPr lang="en-US" sz="3600">
                <a:latin typeface="Times New Roman" charset="0"/>
              </a:rPr>
              <a:t>Approach 1:Replacement Chain Method</a:t>
            </a:r>
            <a:endParaRPr lang="en-US" sz="1000">
              <a:latin typeface="Times New Roman" charset="0"/>
            </a:endParaRPr>
          </a:p>
          <a:p>
            <a:pPr lvl="2">
              <a:lnSpc>
                <a:spcPct val="90000"/>
              </a:lnSpc>
            </a:pPr>
            <a:endParaRPr lang="en-US" sz="1000">
              <a:latin typeface="Times New Roman" charset="0"/>
            </a:endParaRPr>
          </a:p>
          <a:p>
            <a:pPr>
              <a:lnSpc>
                <a:spcPct val="90000"/>
              </a:lnSpc>
            </a:pPr>
            <a:endParaRPr lang="en-US" sz="3600">
              <a:latin typeface="Times New Roman" charset="0"/>
            </a:endParaRPr>
          </a:p>
          <a:p>
            <a:pPr>
              <a:lnSpc>
                <a:spcPct val="90000"/>
              </a:lnSpc>
            </a:pPr>
            <a:endParaRPr lang="en-US" sz="3600">
              <a:latin typeface="Times New Roman" charset="0"/>
            </a:endParaRPr>
          </a:p>
          <a:p>
            <a:pPr>
              <a:lnSpc>
                <a:spcPct val="90000"/>
              </a:lnSpc>
            </a:pPr>
            <a:r>
              <a:rPr lang="en-US" sz="3600">
                <a:latin typeface="Times New Roman" charset="0"/>
              </a:rPr>
              <a:t>Approach 2: EAC</a:t>
            </a:r>
            <a:endParaRPr lang="en-US">
              <a:latin typeface="Times New Roman" charset="0"/>
            </a:endParaRPr>
          </a:p>
          <a:p>
            <a:pPr lvl="1">
              <a:lnSpc>
                <a:spcPct val="90000"/>
              </a:lnSpc>
            </a:pPr>
            <a:endParaRPr lang="en-US" sz="1000">
              <a:latin typeface="Times New Roman" charset="0"/>
            </a:endParaRPr>
          </a:p>
          <a:p>
            <a:pPr lvl="1">
              <a:lnSpc>
                <a:spcPct val="90000"/>
              </a:lnSpc>
            </a:pPr>
            <a:endParaRPr lang="en-US">
              <a:latin typeface="Times New Roman" charset="0"/>
            </a:endParaRPr>
          </a:p>
        </p:txBody>
      </p:sp>
      <p:sp>
        <p:nvSpPr>
          <p:cNvPr id="4" name="Rectangle 3"/>
          <p:cNvSpPr txBox="1">
            <a:spLocks noChangeArrowheads="1"/>
          </p:cNvSpPr>
          <p:nvPr/>
        </p:nvSpPr>
        <p:spPr bwMode="auto">
          <a:xfrm>
            <a:off x="685800" y="1965325"/>
            <a:ext cx="7772400" cy="1082675"/>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i="1" kern="0" dirty="0">
                <a:latin typeface="+mn-lt"/>
                <a:ea typeface="+mn-ea"/>
              </a:rPr>
              <a:t>Approach 1</a:t>
            </a:r>
            <a:r>
              <a:rPr lang="en-US" kern="0" dirty="0">
                <a:latin typeface="+mn-lt"/>
                <a:ea typeface="+mn-ea"/>
              </a:rPr>
              <a:t>: Matching Cycles</a:t>
            </a:r>
          </a:p>
          <a:p>
            <a:pPr marL="342900" indent="-342900">
              <a:lnSpc>
                <a:spcPct val="90000"/>
              </a:lnSpc>
              <a:spcBef>
                <a:spcPct val="20000"/>
              </a:spcBef>
              <a:buFontTx/>
              <a:buChar char="•"/>
              <a:defRPr/>
            </a:pPr>
            <a:r>
              <a:rPr lang="en-US" kern="0" dirty="0">
                <a:latin typeface="+mn-lt"/>
                <a:ea typeface="+mn-ea"/>
              </a:rPr>
              <a:t>Two cycles of project A </a:t>
            </a:r>
            <a:r>
              <a:rPr lang="en-US" kern="0" dirty="0">
                <a:latin typeface="+mn-lt"/>
                <a:ea typeface="+mn-ea"/>
                <a:sym typeface="Symbol" pitchFamily="18" charset="2"/>
              </a:rPr>
              <a:t> 6 years</a:t>
            </a:r>
          </a:p>
          <a:p>
            <a:pPr marL="342900" indent="-342900">
              <a:lnSpc>
                <a:spcPct val="90000"/>
              </a:lnSpc>
              <a:spcBef>
                <a:spcPct val="20000"/>
              </a:spcBef>
              <a:buFontTx/>
              <a:buChar char="•"/>
              <a:defRPr/>
            </a:pPr>
            <a:r>
              <a:rPr lang="en-US" kern="0" dirty="0">
                <a:latin typeface="+mn-lt"/>
                <a:ea typeface="+mn-ea"/>
                <a:sym typeface="Symbol" pitchFamily="18" charset="2"/>
              </a:rPr>
              <a:t>Three cycles of project B  6 years</a:t>
            </a:r>
            <a:endParaRPr lang="en-US" kern="0" dirty="0">
              <a:latin typeface="+mn-lt"/>
              <a:ea typeface="+mn-ea"/>
            </a:endParaRPr>
          </a:p>
        </p:txBody>
      </p:sp>
      <p:graphicFrame>
        <p:nvGraphicFramePr>
          <p:cNvPr id="7170" name="Object 12"/>
          <p:cNvGraphicFramePr>
            <a:graphicFrameLocks noChangeAspect="1"/>
          </p:cNvGraphicFramePr>
          <p:nvPr/>
        </p:nvGraphicFramePr>
        <p:xfrm>
          <a:off x="914400" y="4016375"/>
          <a:ext cx="4075113" cy="860425"/>
        </p:xfrm>
        <a:graphic>
          <a:graphicData uri="http://schemas.openxmlformats.org/presentationml/2006/ole">
            <mc:AlternateContent xmlns:mc="http://schemas.openxmlformats.org/markup-compatibility/2006">
              <mc:Choice xmlns:v="urn:schemas-microsoft-com:vml" Requires="v">
                <p:oleObj spid="_x0000_s306187" name="Equation" r:id="rId4" imgW="2082600" imgH="457200" progId="Equation.3">
                  <p:embed/>
                </p:oleObj>
              </mc:Choice>
              <mc:Fallback>
                <p:oleObj name="Equation" r:id="rId4" imgW="20826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016375"/>
                        <a:ext cx="4075113"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7171" name="Object 12"/>
          <p:cNvGraphicFramePr>
            <a:graphicFrameLocks noChangeAspect="1"/>
          </p:cNvGraphicFramePr>
          <p:nvPr/>
        </p:nvGraphicFramePr>
        <p:xfrm>
          <a:off x="915988" y="5397500"/>
          <a:ext cx="4646612" cy="382588"/>
        </p:xfrm>
        <a:graphic>
          <a:graphicData uri="http://schemas.openxmlformats.org/presentationml/2006/ole">
            <mc:AlternateContent xmlns:mc="http://schemas.openxmlformats.org/markup-compatibility/2006">
              <mc:Choice xmlns:v="urn:schemas-microsoft-com:vml" Requires="v">
                <p:oleObj spid="_x0000_s306188" name="Equation" r:id="rId6" imgW="2374560" imgH="203040" progId="Equation.3">
                  <p:embed/>
                </p:oleObj>
              </mc:Choice>
              <mc:Fallback>
                <p:oleObj name="Equation" r:id="rId6" imgW="237456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5988" y="5397500"/>
                        <a:ext cx="4646612"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5618452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04800" y="304800"/>
            <a:ext cx="8610600" cy="914400"/>
          </a:xfrm>
        </p:spPr>
        <p:txBody>
          <a:bodyPr/>
          <a:lstStyle/>
          <a:p>
            <a:r>
              <a:rPr lang="en-US">
                <a:latin typeface="Times New Roman" charset="0"/>
              </a:rPr>
              <a:t>Example: Replacement Chain</a:t>
            </a:r>
          </a:p>
        </p:txBody>
      </p:sp>
      <p:graphicFrame>
        <p:nvGraphicFramePr>
          <p:cNvPr id="8194" name="Object 4"/>
          <p:cNvGraphicFramePr>
            <a:graphicFrameLocks noChangeAspect="1"/>
          </p:cNvGraphicFramePr>
          <p:nvPr/>
        </p:nvGraphicFramePr>
        <p:xfrm>
          <a:off x="381000" y="1447800"/>
          <a:ext cx="8534400" cy="1595438"/>
        </p:xfrm>
        <a:graphic>
          <a:graphicData uri="http://schemas.openxmlformats.org/presentationml/2006/ole">
            <mc:AlternateContent xmlns:mc="http://schemas.openxmlformats.org/markup-compatibility/2006">
              <mc:Choice xmlns:v="urn:schemas-microsoft-com:vml" Requires="v">
                <p:oleObj spid="_x0000_s308230" name="Document" r:id="rId4" imgW="5623560" imgH="1595520" progId="Word.Document.8">
                  <p:embed/>
                </p:oleObj>
              </mc:Choice>
              <mc:Fallback>
                <p:oleObj name="Document" r:id="rId4" imgW="5623560" imgH="159552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447800"/>
                        <a:ext cx="8534400" cy="159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 name="Text Box 11"/>
          <p:cNvSpPr txBox="1">
            <a:spLocks noChangeArrowheads="1"/>
          </p:cNvSpPr>
          <p:nvPr/>
        </p:nvSpPr>
        <p:spPr bwMode="auto">
          <a:xfrm>
            <a:off x="228600" y="3352800"/>
            <a:ext cx="1900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NPV</a:t>
            </a:r>
            <a:r>
              <a:rPr lang="en-US" baseline="-25000"/>
              <a:t>A</a:t>
            </a:r>
            <a:r>
              <a:rPr lang="en-US"/>
              <a:t>=-27.89</a:t>
            </a:r>
          </a:p>
        </p:txBody>
      </p:sp>
      <p:sp>
        <p:nvSpPr>
          <p:cNvPr id="7" name="Text Box 12"/>
          <p:cNvSpPr txBox="1">
            <a:spLocks noChangeArrowheads="1"/>
          </p:cNvSpPr>
          <p:nvPr/>
        </p:nvSpPr>
        <p:spPr bwMode="auto">
          <a:xfrm>
            <a:off x="3429000" y="3352800"/>
            <a:ext cx="1900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NPV</a:t>
            </a:r>
            <a:r>
              <a:rPr lang="en-US" baseline="-25000"/>
              <a:t>A</a:t>
            </a:r>
            <a:r>
              <a:rPr lang="en-US"/>
              <a:t>=-27.89</a:t>
            </a:r>
          </a:p>
        </p:txBody>
      </p:sp>
      <p:sp>
        <p:nvSpPr>
          <p:cNvPr id="8" name="Line 5"/>
          <p:cNvSpPr>
            <a:spLocks noChangeShapeType="1"/>
          </p:cNvSpPr>
          <p:nvPr/>
        </p:nvSpPr>
        <p:spPr bwMode="auto">
          <a:xfrm>
            <a:off x="685800" y="4495800"/>
            <a:ext cx="73914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 name="Line 6"/>
          <p:cNvSpPr>
            <a:spLocks noChangeShapeType="1"/>
          </p:cNvSpPr>
          <p:nvPr/>
        </p:nvSpPr>
        <p:spPr bwMode="auto">
          <a:xfrm flipV="1">
            <a:off x="685800" y="4267200"/>
            <a:ext cx="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flipV="1">
            <a:off x="3124200" y="4267200"/>
            <a:ext cx="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 name="Line 8"/>
          <p:cNvSpPr>
            <a:spLocks noChangeShapeType="1"/>
          </p:cNvSpPr>
          <p:nvPr/>
        </p:nvSpPr>
        <p:spPr bwMode="auto">
          <a:xfrm flipV="1">
            <a:off x="4343400" y="4267200"/>
            <a:ext cx="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0"/>
          <p:cNvSpPr>
            <a:spLocks noChangeShapeType="1"/>
          </p:cNvSpPr>
          <p:nvPr/>
        </p:nvSpPr>
        <p:spPr bwMode="auto">
          <a:xfrm flipV="1">
            <a:off x="5638800" y="4267200"/>
            <a:ext cx="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 name="Line 7"/>
          <p:cNvSpPr>
            <a:spLocks noChangeShapeType="1"/>
          </p:cNvSpPr>
          <p:nvPr/>
        </p:nvSpPr>
        <p:spPr bwMode="auto">
          <a:xfrm flipV="1">
            <a:off x="8001000" y="4267200"/>
            <a:ext cx="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04" name="Rectangle 13"/>
          <p:cNvSpPr>
            <a:spLocks noChangeArrowheads="1"/>
          </p:cNvSpPr>
          <p:nvPr/>
        </p:nvSpPr>
        <p:spPr bwMode="auto">
          <a:xfrm>
            <a:off x="533400" y="3886200"/>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0</a:t>
            </a:r>
          </a:p>
        </p:txBody>
      </p:sp>
      <p:sp>
        <p:nvSpPr>
          <p:cNvPr id="8205" name="Rectangle 14"/>
          <p:cNvSpPr>
            <a:spLocks noChangeArrowheads="1"/>
          </p:cNvSpPr>
          <p:nvPr/>
        </p:nvSpPr>
        <p:spPr bwMode="auto">
          <a:xfrm>
            <a:off x="2971800" y="3886200"/>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2</a:t>
            </a:r>
          </a:p>
        </p:txBody>
      </p:sp>
      <p:sp>
        <p:nvSpPr>
          <p:cNvPr id="8206" name="Rectangle 15"/>
          <p:cNvSpPr>
            <a:spLocks noChangeArrowheads="1"/>
          </p:cNvSpPr>
          <p:nvPr/>
        </p:nvSpPr>
        <p:spPr bwMode="auto">
          <a:xfrm>
            <a:off x="4191000" y="3886200"/>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3</a:t>
            </a:r>
          </a:p>
        </p:txBody>
      </p:sp>
      <p:sp>
        <p:nvSpPr>
          <p:cNvPr id="8207" name="Rectangle 16"/>
          <p:cNvSpPr>
            <a:spLocks noChangeArrowheads="1"/>
          </p:cNvSpPr>
          <p:nvPr/>
        </p:nvSpPr>
        <p:spPr bwMode="auto">
          <a:xfrm>
            <a:off x="5486400" y="3886200"/>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4</a:t>
            </a:r>
          </a:p>
        </p:txBody>
      </p:sp>
      <p:sp>
        <p:nvSpPr>
          <p:cNvPr id="8208" name="Rectangle 17"/>
          <p:cNvSpPr>
            <a:spLocks noChangeArrowheads="1"/>
          </p:cNvSpPr>
          <p:nvPr/>
        </p:nvSpPr>
        <p:spPr bwMode="auto">
          <a:xfrm>
            <a:off x="7848600" y="3886200"/>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6</a:t>
            </a:r>
          </a:p>
        </p:txBody>
      </p:sp>
      <p:sp>
        <p:nvSpPr>
          <p:cNvPr id="19" name="Text Box 18"/>
          <p:cNvSpPr txBox="1">
            <a:spLocks noChangeArrowheads="1"/>
          </p:cNvSpPr>
          <p:nvPr/>
        </p:nvSpPr>
        <p:spPr bwMode="auto">
          <a:xfrm>
            <a:off x="0" y="4724400"/>
            <a:ext cx="188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NPV</a:t>
            </a:r>
            <a:r>
              <a:rPr lang="en-US" baseline="-25000"/>
              <a:t>B</a:t>
            </a:r>
            <a:r>
              <a:rPr lang="en-US"/>
              <a:t>=-20.70</a:t>
            </a:r>
          </a:p>
        </p:txBody>
      </p:sp>
      <p:sp>
        <p:nvSpPr>
          <p:cNvPr id="20" name="Text Box 20"/>
          <p:cNvSpPr txBox="1">
            <a:spLocks noChangeArrowheads="1"/>
          </p:cNvSpPr>
          <p:nvPr/>
        </p:nvSpPr>
        <p:spPr bwMode="auto">
          <a:xfrm>
            <a:off x="4953000" y="4724400"/>
            <a:ext cx="188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NPV</a:t>
            </a:r>
            <a:r>
              <a:rPr lang="en-US" baseline="-25000"/>
              <a:t>B</a:t>
            </a:r>
            <a:r>
              <a:rPr lang="en-US"/>
              <a:t>=-20.70</a:t>
            </a:r>
          </a:p>
        </p:txBody>
      </p:sp>
      <p:sp>
        <p:nvSpPr>
          <p:cNvPr id="21" name="Text Box 19"/>
          <p:cNvSpPr txBox="1">
            <a:spLocks noChangeArrowheads="1"/>
          </p:cNvSpPr>
          <p:nvPr/>
        </p:nvSpPr>
        <p:spPr bwMode="auto">
          <a:xfrm>
            <a:off x="2286000" y="4724400"/>
            <a:ext cx="188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t>NPV</a:t>
            </a:r>
            <a:r>
              <a:rPr lang="en-US" baseline="-25000"/>
              <a:t>B</a:t>
            </a:r>
            <a:r>
              <a:rPr lang="en-US"/>
              <a:t>=-20.70</a:t>
            </a:r>
          </a:p>
        </p:txBody>
      </p:sp>
      <p:sp>
        <p:nvSpPr>
          <p:cNvPr id="22" name="Text Box 21"/>
          <p:cNvSpPr txBox="1">
            <a:spLocks noChangeArrowheads="1"/>
          </p:cNvSpPr>
          <p:nvPr/>
        </p:nvSpPr>
        <p:spPr bwMode="auto">
          <a:xfrm>
            <a:off x="517525" y="5486400"/>
            <a:ext cx="79343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buClr>
                <a:schemeClr val="accent2"/>
              </a:buClr>
              <a:buFont typeface="Wingdings" charset="0"/>
              <a:buChar char="w"/>
            </a:pPr>
            <a:r>
              <a:rPr lang="en-US"/>
              <a:t>For A: NPV = -27.89 - 27.89/(1.08)</a:t>
            </a:r>
            <a:r>
              <a:rPr lang="en-US" baseline="30000"/>
              <a:t>3</a:t>
            </a:r>
            <a:r>
              <a:rPr lang="en-US"/>
              <a:t> = -$50.03</a:t>
            </a:r>
          </a:p>
          <a:p>
            <a:pPr>
              <a:buClr>
                <a:schemeClr val="accent2"/>
              </a:buClr>
              <a:buFont typeface="Wingdings" charset="0"/>
              <a:buChar char="w"/>
            </a:pPr>
            <a:r>
              <a:rPr lang="en-US"/>
              <a:t>For B: NPV = -20.70 - 20.70/(1.08)</a:t>
            </a:r>
            <a:r>
              <a:rPr lang="en-US" baseline="30000"/>
              <a:t>2</a:t>
            </a:r>
            <a:r>
              <a:rPr lang="en-US"/>
              <a:t> - 20.70/(1.08)</a:t>
            </a:r>
            <a:r>
              <a:rPr lang="en-US" baseline="30000"/>
              <a:t>4</a:t>
            </a:r>
            <a:r>
              <a:rPr lang="en-US"/>
              <a:t> = -$53.66</a:t>
            </a:r>
          </a:p>
          <a:p>
            <a:pPr>
              <a:buClr>
                <a:schemeClr val="accent2"/>
              </a:buClr>
              <a:buFont typeface="Wingdings" charset="0"/>
              <a:buChar char="w"/>
            </a:pPr>
            <a:r>
              <a:rPr lang="en-US"/>
              <a:t>Choose A</a:t>
            </a:r>
          </a:p>
        </p:txBody>
      </p:sp>
    </p:spTree>
    <p:extLst>
      <p:ext uri="{BB962C8B-B14F-4D97-AF65-F5344CB8AC3E}">
        <p14:creationId xmlns:p14="http://schemas.microsoft.com/office/powerpoint/2010/main" val="42508223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8"/>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9"/>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10"/>
                                        </p:tgtEl>
                                        <p:attrNameLst>
                                          <p:attrName>style.visibility</p:attrName>
                                        </p:attrNameLst>
                                      </p:cBhvr>
                                      <p:to>
                                        <p:strVal val="visible"/>
                                      </p:to>
                                    </p:set>
                                  </p:childTnLst>
                                </p:cTn>
                              </p:par>
                            </p:childTnLst>
                          </p:cTn>
                        </p:par>
                        <p:par>
                          <p:cTn id="20" fill="hold" nodeType="afterGroup">
                            <p:stCondLst>
                              <p:cond delay="1500"/>
                            </p:stCondLst>
                            <p:childTnLst>
                              <p:par>
                                <p:cTn id="21" presetID="1" presetClass="entr" presetSubtype="0" fill="hold" grpId="0" nodeType="afterEffect">
                                  <p:stCondLst>
                                    <p:cond delay="0"/>
                                  </p:stCondLst>
                                  <p:childTnLst>
                                    <p:set>
                                      <p:cBhvr>
                                        <p:cTn id="22" dur="1" fill="hold">
                                          <p:stCondLst>
                                            <p:cond delay="499"/>
                                          </p:stCondLst>
                                        </p:cTn>
                                        <p:tgtEl>
                                          <p:spTgt spid="11"/>
                                        </p:tgtEl>
                                        <p:attrNameLst>
                                          <p:attrName>style.visibility</p:attrName>
                                        </p:attrNameLst>
                                      </p:cBhvr>
                                      <p:to>
                                        <p:strVal val="visible"/>
                                      </p:to>
                                    </p:set>
                                  </p:childTnLst>
                                </p:cTn>
                              </p:par>
                            </p:childTnLst>
                          </p:cTn>
                        </p:par>
                        <p:par>
                          <p:cTn id="23" fill="hold" nodeType="afterGroup">
                            <p:stCondLst>
                              <p:cond delay="2000"/>
                            </p:stCondLst>
                            <p:childTnLst>
                              <p:par>
                                <p:cTn id="24" presetID="1" presetClass="entr" presetSubtype="0" fill="hold" grpId="0" nodeType="afterEffect">
                                  <p:stCondLst>
                                    <p:cond delay="0"/>
                                  </p:stCondLst>
                                  <p:childTnLst>
                                    <p:set>
                                      <p:cBhvr>
                                        <p:cTn id="25" dur="1" fill="hold">
                                          <p:stCondLst>
                                            <p:cond delay="499"/>
                                          </p:stCondLst>
                                        </p:cTn>
                                        <p:tgtEl>
                                          <p:spTgt spid="12"/>
                                        </p:tgtEl>
                                        <p:attrNameLst>
                                          <p:attrName>style.visibility</p:attrName>
                                        </p:attrNameLst>
                                      </p:cBhvr>
                                      <p:to>
                                        <p:strVal val="visible"/>
                                      </p:to>
                                    </p:set>
                                  </p:childTnLst>
                                </p:cTn>
                              </p:par>
                            </p:childTnLst>
                          </p:cTn>
                        </p:par>
                        <p:par>
                          <p:cTn id="26" fill="hold" nodeType="afterGroup">
                            <p:stCondLst>
                              <p:cond delay="2500"/>
                            </p:stCondLst>
                            <p:childTnLst>
                              <p:par>
                                <p:cTn id="27" presetID="1" presetClass="entr" presetSubtype="0" fill="hold" grpId="0" nodeType="afterEffect">
                                  <p:stCondLst>
                                    <p:cond delay="0"/>
                                  </p:stCondLst>
                                  <p:childTnLst>
                                    <p:set>
                                      <p:cBhvr>
                                        <p:cTn id="28" dur="1" fill="hold">
                                          <p:stCondLst>
                                            <p:cond delay="499"/>
                                          </p:stCondLst>
                                        </p:cTn>
                                        <p:tgtEl>
                                          <p:spTgt spid="13"/>
                                        </p:tgtEl>
                                        <p:attrNameLst>
                                          <p:attrName>style.visibility</p:attrName>
                                        </p:attrNameLst>
                                      </p:cBhvr>
                                      <p:to>
                                        <p:strVal val="visible"/>
                                      </p:to>
                                    </p:set>
                                  </p:childTnLst>
                                </p:cTn>
                              </p:par>
                            </p:childTnLst>
                          </p:cTn>
                        </p:par>
                        <p:par>
                          <p:cTn id="29" fill="hold" nodeType="afterGroup">
                            <p:stCondLst>
                              <p:cond delay="3000"/>
                            </p:stCondLst>
                            <p:childTnLst>
                              <p:par>
                                <p:cTn id="30" presetID="1" presetClass="entr" presetSubtype="0" fill="hold" grpId="0" nodeType="afterEffect">
                                  <p:stCondLst>
                                    <p:cond delay="0"/>
                                  </p:stCondLst>
                                  <p:childTnLst>
                                    <p:set>
                                      <p:cBhvr>
                                        <p:cTn id="31" dur="1" fill="hold">
                                          <p:stCondLst>
                                            <p:cond delay="499"/>
                                          </p:stCondLst>
                                        </p:cTn>
                                        <p:tgtEl>
                                          <p:spTgt spid="19"/>
                                        </p:tgtEl>
                                        <p:attrNameLst>
                                          <p:attrName>style.visibility</p:attrName>
                                        </p:attrNameLst>
                                      </p:cBhvr>
                                      <p:to>
                                        <p:strVal val="visible"/>
                                      </p:to>
                                    </p:set>
                                  </p:childTnLst>
                                </p:cTn>
                              </p:par>
                            </p:childTnLst>
                          </p:cTn>
                        </p:par>
                        <p:par>
                          <p:cTn id="32" fill="hold" nodeType="afterGroup">
                            <p:stCondLst>
                              <p:cond delay="3500"/>
                            </p:stCondLst>
                            <p:childTnLst>
                              <p:par>
                                <p:cTn id="33" presetID="1" presetClass="entr" presetSubtype="0" fill="hold" grpId="0" nodeType="afterEffect">
                                  <p:stCondLst>
                                    <p:cond delay="0"/>
                                  </p:stCondLst>
                                  <p:childTnLst>
                                    <p:set>
                                      <p:cBhvr>
                                        <p:cTn id="34" dur="1" fill="hold">
                                          <p:stCondLst>
                                            <p:cond delay="499"/>
                                          </p:stCondLst>
                                        </p:cTn>
                                        <p:tgtEl>
                                          <p:spTgt spid="20"/>
                                        </p:tgtEl>
                                        <p:attrNameLst>
                                          <p:attrName>style.visibility</p:attrName>
                                        </p:attrNameLst>
                                      </p:cBhvr>
                                      <p:to>
                                        <p:strVal val="visible"/>
                                      </p:to>
                                    </p:set>
                                  </p:childTnLst>
                                </p:cTn>
                              </p:par>
                            </p:childTnLst>
                          </p:cTn>
                        </p:par>
                        <p:par>
                          <p:cTn id="35" fill="hold" nodeType="afterGroup">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2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2">
                                            <p:txEl>
                                              <p:pRg st="0" end="0"/>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2">
                                            <p:txEl>
                                              <p:pRg st="1" end="1"/>
                                            </p:txEl>
                                          </p:spTgt>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nimBg="1"/>
      <p:bldP spid="9" grpId="0" animBg="1"/>
      <p:bldP spid="10" grpId="0" animBg="1"/>
      <p:bldP spid="11" grpId="0" animBg="1"/>
      <p:bldP spid="12" grpId="0" animBg="1"/>
      <p:bldP spid="13" grpId="0" animBg="1"/>
      <p:bldP spid="19" grpId="0" autoUpdateAnimBg="0"/>
      <p:bldP spid="20" grpId="0" autoUpdateAnimBg="0"/>
      <p:bldP spid="21" grpId="0" autoUpdateAnimBg="0"/>
      <p:bldP spid="22" grpId="0" build="p" autoUpdateAnimBg="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304800" y="304800"/>
            <a:ext cx="8610600" cy="914400"/>
          </a:xfrm>
        </p:spPr>
        <p:txBody>
          <a:bodyPr/>
          <a:lstStyle/>
          <a:p>
            <a:r>
              <a:rPr lang="en-US">
                <a:latin typeface="Times New Roman" charset="0"/>
              </a:rPr>
              <a:t>Example: Equivalent Annual Cost</a:t>
            </a:r>
          </a:p>
        </p:txBody>
      </p:sp>
      <p:graphicFrame>
        <p:nvGraphicFramePr>
          <p:cNvPr id="9218" name="Object 4"/>
          <p:cNvGraphicFramePr>
            <a:graphicFrameLocks noChangeAspect="1"/>
          </p:cNvGraphicFramePr>
          <p:nvPr/>
        </p:nvGraphicFramePr>
        <p:xfrm>
          <a:off x="381000" y="1371600"/>
          <a:ext cx="8534400" cy="1595438"/>
        </p:xfrm>
        <a:graphic>
          <a:graphicData uri="http://schemas.openxmlformats.org/presentationml/2006/ole">
            <mc:AlternateContent xmlns:mc="http://schemas.openxmlformats.org/markup-compatibility/2006">
              <mc:Choice xmlns:v="urn:schemas-microsoft-com:vml" Requires="v">
                <p:oleObj spid="_x0000_s310283" name="Document" r:id="rId4" imgW="5623560" imgH="1595520" progId="Word.Document.8">
                  <p:embed/>
                </p:oleObj>
              </mc:Choice>
              <mc:Fallback>
                <p:oleObj name="Document" r:id="rId4" imgW="5623560" imgH="159552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71600"/>
                        <a:ext cx="8534400" cy="159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 name="Rectangle 3"/>
          <p:cNvSpPr>
            <a:spLocks noChangeArrowheads="1"/>
          </p:cNvSpPr>
          <p:nvPr/>
        </p:nvSpPr>
        <p:spPr bwMode="auto">
          <a:xfrm>
            <a:off x="304800" y="3124200"/>
            <a:ext cx="8610600" cy="1997075"/>
          </a:xfrm>
          <a:prstGeom prst="rect">
            <a:avLst/>
          </a:prstGeom>
          <a:noFill/>
          <a:ln w="9525">
            <a:noFill/>
            <a:miter lim="800000"/>
            <a:headEnd/>
            <a:tailEnd/>
          </a:ln>
        </p:spPr>
        <p:txBody>
          <a:bodyPr/>
          <a:lstStyle/>
          <a:p>
            <a:pPr marL="342900" indent="-342900">
              <a:spcBef>
                <a:spcPct val="20000"/>
              </a:spcBef>
              <a:buClr>
                <a:schemeClr val="accent2"/>
              </a:buClr>
              <a:buSzPct val="100000"/>
              <a:buFont typeface="Wingdings" charset="0"/>
              <a:buChar char="n"/>
            </a:pPr>
            <a:r>
              <a:rPr lang="en-US" i="1"/>
              <a:t>Approach 2</a:t>
            </a:r>
            <a:r>
              <a:rPr lang="en-US"/>
              <a:t>: Equivalent Annual Cost</a:t>
            </a:r>
          </a:p>
          <a:p>
            <a:pPr marL="342900" indent="-342900">
              <a:spcBef>
                <a:spcPct val="20000"/>
              </a:spcBef>
              <a:buClr>
                <a:schemeClr val="accent2"/>
              </a:buClr>
              <a:buSzPct val="100000"/>
              <a:buFont typeface="Wingdings" charset="0"/>
              <a:buChar char="n"/>
            </a:pPr>
            <a:r>
              <a:rPr lang="en-US"/>
              <a:t>EAC = NPV</a:t>
            </a:r>
            <a:r>
              <a:rPr lang="en-US" baseline="-25000"/>
              <a:t>ONE CYCLE</a:t>
            </a:r>
            <a:r>
              <a:rPr lang="en-US"/>
              <a:t>/[1/r(1 – (1 + r)</a:t>
            </a:r>
            <a:r>
              <a:rPr lang="en-US" baseline="30000"/>
              <a:t>-T</a:t>
            </a:r>
            <a:r>
              <a:rPr lang="en-US"/>
              <a:t>)] = NPV</a:t>
            </a:r>
            <a:r>
              <a:rPr lang="en-US" baseline="-25000"/>
              <a:t>ONE CYCLE</a:t>
            </a:r>
            <a:r>
              <a:rPr lang="en-US"/>
              <a:t> /A</a:t>
            </a:r>
            <a:r>
              <a:rPr lang="en-US" baseline="30000"/>
              <a:t>T</a:t>
            </a:r>
            <a:r>
              <a:rPr lang="en-US" baseline="-25000"/>
              <a:t>r</a:t>
            </a:r>
          </a:p>
          <a:p>
            <a:pPr marL="742950" lvl="1" indent="-285750">
              <a:spcBef>
                <a:spcPct val="20000"/>
              </a:spcBef>
              <a:buClr>
                <a:schemeClr val="tx2"/>
              </a:buClr>
              <a:buSzPct val="100000"/>
              <a:buFont typeface="Wingdings" charset="0"/>
              <a:buChar char="l"/>
            </a:pPr>
            <a:r>
              <a:rPr lang="en-US" sz="2000"/>
              <a:t>For A: EAC = -27.89/A</a:t>
            </a:r>
            <a:r>
              <a:rPr lang="en-US" sz="2000" baseline="30000"/>
              <a:t>3</a:t>
            </a:r>
            <a:r>
              <a:rPr lang="en-US" sz="2000" baseline="-25000"/>
              <a:t>8%</a:t>
            </a:r>
            <a:r>
              <a:rPr lang="en-US" sz="2000"/>
              <a:t> = -27.89/2.577 = -$10.82</a:t>
            </a:r>
          </a:p>
          <a:p>
            <a:pPr marL="742950" lvl="1" indent="-285750">
              <a:spcBef>
                <a:spcPct val="20000"/>
              </a:spcBef>
              <a:buClr>
                <a:schemeClr val="tx2"/>
              </a:buClr>
              <a:buSzPct val="100000"/>
              <a:buFont typeface="Wingdings" charset="0"/>
              <a:buChar char="l"/>
            </a:pPr>
            <a:r>
              <a:rPr lang="en-US" sz="2000"/>
              <a:t>For B: EAC = - 20.70/A</a:t>
            </a:r>
            <a:r>
              <a:rPr lang="en-US" sz="2000" baseline="30000"/>
              <a:t>2</a:t>
            </a:r>
            <a:r>
              <a:rPr lang="en-US" sz="2000" baseline="-25000"/>
              <a:t>8%</a:t>
            </a:r>
            <a:r>
              <a:rPr lang="en-US" sz="2000"/>
              <a:t> =-20.70/1.783 = -$11.61</a:t>
            </a:r>
          </a:p>
          <a:p>
            <a:pPr marL="342900" indent="-342900">
              <a:spcBef>
                <a:spcPct val="20000"/>
              </a:spcBef>
              <a:buClr>
                <a:schemeClr val="accent2"/>
              </a:buClr>
              <a:buSzPct val="100000"/>
              <a:buFont typeface="Wingdings" charset="0"/>
              <a:buChar char="n"/>
            </a:pPr>
            <a:r>
              <a:rPr lang="en-US"/>
              <a:t>Choose A</a:t>
            </a:r>
          </a:p>
        </p:txBody>
      </p:sp>
      <p:graphicFrame>
        <p:nvGraphicFramePr>
          <p:cNvPr id="210949" name="Object 5"/>
          <p:cNvGraphicFramePr>
            <a:graphicFrameLocks noChangeAspect="1"/>
          </p:cNvGraphicFramePr>
          <p:nvPr/>
        </p:nvGraphicFramePr>
        <p:xfrm>
          <a:off x="304800" y="5257800"/>
          <a:ext cx="8534400" cy="1397000"/>
        </p:xfrm>
        <a:graphic>
          <a:graphicData uri="http://schemas.openxmlformats.org/presentationml/2006/ole">
            <mc:AlternateContent xmlns:mc="http://schemas.openxmlformats.org/markup-compatibility/2006">
              <mc:Choice xmlns:v="urn:schemas-microsoft-com:vml" Requires="v">
                <p:oleObj spid="_x0000_s310284" name="Document" r:id="rId6" imgW="5623560" imgH="1245240" progId="Word.Document.8">
                  <p:embed/>
                </p:oleObj>
              </mc:Choice>
              <mc:Fallback>
                <p:oleObj name="Document" r:id="rId6" imgW="5623560" imgH="124524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5257800"/>
                        <a:ext cx="8534400"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8044124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10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utoUpdateAnimBg="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ctrTitle"/>
          </p:nvPr>
        </p:nvSpPr>
        <p:spPr/>
        <p:txBody>
          <a:bodyPr/>
          <a:lstStyle/>
          <a:p>
            <a:r>
              <a:rPr lang="en-US">
                <a:latin typeface="Times New Roman" charset="0"/>
              </a:rPr>
              <a:t>Evaluating Cost Cutting Proposals</a:t>
            </a:r>
          </a:p>
        </p:txBody>
      </p:sp>
      <p:sp>
        <p:nvSpPr>
          <p:cNvPr id="65539" name="Subtitle 2"/>
          <p:cNvSpPr>
            <a:spLocks noGrp="1"/>
          </p:cNvSpPr>
          <p:nvPr>
            <p:ph type="subTitle" idx="1"/>
          </p:nvPr>
        </p:nvSpPr>
        <p:spPr/>
        <p:txBody>
          <a:bodyPr/>
          <a:lstStyle/>
          <a:p>
            <a:endParaRPr lang="en-US">
              <a:latin typeface="Times New Roman" charset="0"/>
            </a:endParaRPr>
          </a:p>
        </p:txBody>
      </p:sp>
    </p:spTree>
    <p:extLst>
      <p:ext uri="{BB962C8B-B14F-4D97-AF65-F5344CB8AC3E}">
        <p14:creationId xmlns:p14="http://schemas.microsoft.com/office/powerpoint/2010/main" val="423696449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04800" y="304800"/>
            <a:ext cx="8610600" cy="914400"/>
          </a:xfrm>
        </p:spPr>
        <p:txBody>
          <a:bodyPr/>
          <a:lstStyle/>
          <a:p>
            <a:r>
              <a:rPr lang="en-US">
                <a:latin typeface="Times New Roman" charset="0"/>
              </a:rPr>
              <a:t>Evaluating Cost Cutting Proposals</a:t>
            </a:r>
          </a:p>
        </p:txBody>
      </p:sp>
      <p:sp>
        <p:nvSpPr>
          <p:cNvPr id="66563" name="Rectangle 3"/>
          <p:cNvSpPr>
            <a:spLocks noGrp="1" noChangeArrowheads="1"/>
          </p:cNvSpPr>
          <p:nvPr>
            <p:ph type="body" idx="1"/>
          </p:nvPr>
        </p:nvSpPr>
        <p:spPr>
          <a:xfrm>
            <a:off x="152400" y="1295400"/>
            <a:ext cx="8839200" cy="5257800"/>
          </a:xfrm>
        </p:spPr>
        <p:txBody>
          <a:bodyPr/>
          <a:lstStyle/>
          <a:p>
            <a:pPr>
              <a:lnSpc>
                <a:spcPct val="90000"/>
              </a:lnSpc>
            </a:pPr>
            <a:r>
              <a:rPr lang="en-US" sz="3600">
                <a:latin typeface="Times New Roman" charset="0"/>
              </a:rPr>
              <a:t>Consider a project to automate some part of an existing process</a:t>
            </a:r>
            <a:endParaRPr lang="en-US" sz="1000">
              <a:latin typeface="Times New Roman" charset="0"/>
            </a:endParaRPr>
          </a:p>
          <a:p>
            <a:pPr lvl="2">
              <a:lnSpc>
                <a:spcPct val="90000"/>
              </a:lnSpc>
            </a:pPr>
            <a:r>
              <a:rPr lang="en-US">
                <a:latin typeface="Times New Roman" charset="0"/>
              </a:rPr>
              <a:t>Necessary equipment costs $80,000 to buy and install</a:t>
            </a:r>
          </a:p>
          <a:p>
            <a:pPr lvl="2">
              <a:lnSpc>
                <a:spcPct val="90000"/>
              </a:lnSpc>
            </a:pPr>
            <a:r>
              <a:rPr lang="en-US">
                <a:latin typeface="Times New Roman" charset="0"/>
              </a:rPr>
              <a:t>Project will save $22,000 per year (pre-tax) by reducing labor and material costs</a:t>
            </a:r>
          </a:p>
          <a:p>
            <a:pPr lvl="2">
              <a:lnSpc>
                <a:spcPct val="90000"/>
              </a:lnSpc>
            </a:pPr>
            <a:r>
              <a:rPr lang="en-US">
                <a:latin typeface="Times New Roman" charset="0"/>
              </a:rPr>
              <a:t>Equipment is 5-year MACRS and is expected to have a salvage value of $20,000 after 5 years</a:t>
            </a:r>
          </a:p>
          <a:p>
            <a:pPr lvl="2">
              <a:lnSpc>
                <a:spcPct val="90000"/>
              </a:lnSpc>
            </a:pPr>
            <a:r>
              <a:rPr lang="en-US">
                <a:latin typeface="Times New Roman" charset="0"/>
              </a:rPr>
              <a:t>The tax rate is 34%</a:t>
            </a:r>
          </a:p>
          <a:p>
            <a:pPr lvl="2">
              <a:lnSpc>
                <a:spcPct val="90000"/>
              </a:lnSpc>
            </a:pPr>
            <a:r>
              <a:rPr lang="en-US">
                <a:latin typeface="Times New Roman" charset="0"/>
              </a:rPr>
              <a:t>The risk-adjusted discount rate is 10%</a:t>
            </a:r>
            <a:endParaRPr lang="en-US" sz="600">
              <a:latin typeface="Times New Roman" charset="0"/>
            </a:endParaRPr>
          </a:p>
          <a:p>
            <a:pPr lvl="1">
              <a:lnSpc>
                <a:spcPct val="90000"/>
              </a:lnSpc>
            </a:pPr>
            <a:r>
              <a:rPr lang="en-US">
                <a:latin typeface="Times New Roman" charset="0"/>
              </a:rPr>
              <a:t>Note: There is no working capital consequences</a:t>
            </a:r>
          </a:p>
          <a:p>
            <a:pPr>
              <a:lnSpc>
                <a:spcPct val="90000"/>
              </a:lnSpc>
            </a:pPr>
            <a:endParaRPr lang="en-US" sz="1000">
              <a:latin typeface="Times New Roman" charset="0"/>
            </a:endParaRPr>
          </a:p>
          <a:p>
            <a:pPr>
              <a:lnSpc>
                <a:spcPct val="90000"/>
              </a:lnSpc>
            </a:pPr>
            <a:r>
              <a:rPr lang="en-US" sz="3600">
                <a:latin typeface="Times New Roman" charset="0"/>
              </a:rPr>
              <a:t>Should you undertake the project?</a:t>
            </a:r>
            <a:endParaRPr lang="en-US">
              <a:latin typeface="Times New Roman" charset="0"/>
            </a:endParaRPr>
          </a:p>
        </p:txBody>
      </p:sp>
    </p:spTree>
    <p:extLst>
      <p:ext uri="{BB962C8B-B14F-4D97-AF65-F5344CB8AC3E}">
        <p14:creationId xmlns:p14="http://schemas.microsoft.com/office/powerpoint/2010/main" val="528120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79" name="Text Box 15"/>
          <p:cNvSpPr txBox="1">
            <a:spLocks noChangeArrowheads="1"/>
          </p:cNvSpPr>
          <p:nvPr/>
        </p:nvSpPr>
        <p:spPr bwMode="auto">
          <a:xfrm>
            <a:off x="220663" y="1890713"/>
            <a:ext cx="8729662" cy="478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Portfolio Returns:</a:t>
            </a:r>
            <a:endParaRPr lang="en-US" sz="2400">
              <a:solidFill>
                <a:schemeClr val="bg1"/>
              </a:solidFill>
              <a:cs typeface="Arial" charset="0"/>
            </a:endParaRPr>
          </a:p>
          <a:p>
            <a:pPr lvl="1" eaLnBrk="1" hangingPunct="1">
              <a:buFontTx/>
              <a:buChar char="•"/>
            </a:pPr>
            <a:endParaRPr lang="en-US" sz="2000">
              <a:solidFill>
                <a:schemeClr val="bg1"/>
              </a:solidFill>
              <a:cs typeface="Arial" charset="0"/>
            </a:endParaRPr>
          </a:p>
          <a:p>
            <a:pPr lvl="1" eaLnBrk="1" hangingPunct="1">
              <a:buFontTx/>
              <a:buChar char="•"/>
            </a:pPr>
            <a:r>
              <a:rPr lang="en-US" sz="2400">
                <a:solidFill>
                  <a:schemeClr val="bg1"/>
                </a:solidFill>
                <a:cs typeface="Arial" charset="0"/>
              </a:rPr>
              <a:t>To compute the return on a portfolio, first compute the return on each single asset making up the portfolio</a:t>
            </a:r>
          </a:p>
          <a:p>
            <a:pPr lvl="1" eaLnBrk="1" hangingPunct="1">
              <a:buFontTx/>
              <a:buChar char="•"/>
            </a:pPr>
            <a:endParaRPr lang="en-US" sz="2000">
              <a:solidFill>
                <a:schemeClr val="bg1"/>
              </a:solidFill>
              <a:cs typeface="Arial" charset="0"/>
            </a:endParaRPr>
          </a:p>
          <a:p>
            <a:pPr lvl="1" eaLnBrk="1" hangingPunct="1">
              <a:buFontTx/>
              <a:buChar char="•"/>
            </a:pPr>
            <a:r>
              <a:rPr lang="en-US" sz="2400">
                <a:solidFill>
                  <a:schemeClr val="bg1"/>
                </a:solidFill>
                <a:cs typeface="Arial" charset="0"/>
              </a:rPr>
              <a:t>The return on the portfolio is the weighted average of the individual security returns</a:t>
            </a:r>
          </a:p>
          <a:p>
            <a:pPr lvl="1" eaLnBrk="1" hangingPunct="1">
              <a:buFontTx/>
              <a:buChar char="•"/>
            </a:pPr>
            <a:endParaRPr lang="en-US" sz="2000">
              <a:solidFill>
                <a:schemeClr val="bg1"/>
              </a:solidFill>
              <a:cs typeface="Arial" charset="0"/>
            </a:endParaRPr>
          </a:p>
          <a:p>
            <a:pPr lvl="1" eaLnBrk="1" hangingPunct="1">
              <a:buFontTx/>
              <a:buChar char="•"/>
            </a:pPr>
            <a:r>
              <a:rPr lang="en-US" sz="2400">
                <a:solidFill>
                  <a:schemeClr val="bg1"/>
                </a:solidFill>
                <a:cs typeface="Arial" charset="0"/>
              </a:rPr>
              <a:t>The historical (ex post) average return is often used as a proxy for the expected (ex ante) returns</a:t>
            </a:r>
          </a:p>
          <a:p>
            <a:pPr lvl="1" eaLnBrk="1" hangingPunct="1">
              <a:buFontTx/>
              <a:buChar char="•"/>
            </a:pPr>
            <a:endParaRPr lang="en-US" sz="2000">
              <a:solidFill>
                <a:schemeClr val="bg1"/>
              </a:solidFill>
              <a:cs typeface="Arial" charset="0"/>
            </a:endParaRPr>
          </a:p>
          <a:p>
            <a:pPr eaLnBrk="1" hangingPunct="1">
              <a:buFontTx/>
              <a:buChar char="•"/>
            </a:pPr>
            <a:r>
              <a:rPr lang="en-US" sz="2800">
                <a:solidFill>
                  <a:schemeClr val="bg1"/>
                </a:solidFill>
                <a:cs typeface="Arial" charset="0"/>
              </a:rPr>
              <a:t>Example: Assume we have a portfolio made up of 40% of Stock A and 60% of Stock B</a:t>
            </a:r>
          </a:p>
        </p:txBody>
      </p:sp>
      <p:sp>
        <p:nvSpPr>
          <p:cNvPr id="50180" name="Text Box 16"/>
          <p:cNvSpPr txBox="1">
            <a:spLocks noChangeArrowheads="1"/>
          </p:cNvSpPr>
          <p:nvPr/>
        </p:nvSpPr>
        <p:spPr bwMode="auto">
          <a:xfrm>
            <a:off x="258763" y="94297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Portfolio Return</a:t>
            </a:r>
          </a:p>
        </p:txBody>
      </p:sp>
      <p:sp>
        <p:nvSpPr>
          <p:cNvPr id="50181"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2"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0183"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4813179"/>
      </p:ext>
    </p:extLst>
  </p:cSld>
  <p:clrMapOvr>
    <a:masterClrMapping/>
  </p:clrMapOvr>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04800" y="304800"/>
            <a:ext cx="8610600" cy="914400"/>
          </a:xfrm>
        </p:spPr>
        <p:txBody>
          <a:bodyPr/>
          <a:lstStyle/>
          <a:p>
            <a:r>
              <a:rPr lang="en-US">
                <a:latin typeface="Times New Roman" charset="0"/>
              </a:rPr>
              <a:t>Evaluating Cost Cutting Proposals</a:t>
            </a:r>
          </a:p>
        </p:txBody>
      </p:sp>
      <p:sp>
        <p:nvSpPr>
          <p:cNvPr id="5" name="Rectangle 3"/>
          <p:cNvSpPr txBox="1">
            <a:spLocks noChangeArrowheads="1"/>
          </p:cNvSpPr>
          <p:nvPr/>
        </p:nvSpPr>
        <p:spPr bwMode="auto">
          <a:xfrm>
            <a:off x="685800" y="1219200"/>
            <a:ext cx="8153400" cy="1600200"/>
          </a:xfrm>
          <a:prstGeom prst="rect">
            <a:avLst/>
          </a:prstGeom>
          <a:noFill/>
          <a:ln w="9525">
            <a:noFill/>
            <a:miter lim="800000"/>
            <a:headEnd/>
            <a:tailEnd/>
          </a:ln>
        </p:spPr>
        <p:txBody>
          <a:bodyPr/>
          <a:lstStyle/>
          <a:p>
            <a:pPr marL="342900" indent="-342900">
              <a:spcBef>
                <a:spcPct val="20000"/>
              </a:spcBef>
              <a:buFontTx/>
              <a:buChar char="•"/>
              <a:defRPr/>
            </a:pPr>
            <a:r>
              <a:rPr lang="en-US" sz="3200" kern="0" dirty="0">
                <a:latin typeface="+mn-lt"/>
                <a:ea typeface="+mn-ea"/>
              </a:rPr>
              <a:t>Step 1: Depreciation:</a:t>
            </a:r>
          </a:p>
          <a:p>
            <a:pPr marL="342900" indent="-342900">
              <a:spcBef>
                <a:spcPct val="20000"/>
              </a:spcBef>
              <a:buFontTx/>
              <a:buChar char="•"/>
              <a:defRPr/>
            </a:pPr>
            <a:r>
              <a:rPr lang="en-US" sz="3200" kern="0" dirty="0">
                <a:latin typeface="+mn-lt"/>
                <a:ea typeface="+mn-ea"/>
              </a:rPr>
              <a:t>Depreciation of $80,000 of 5-year equipment using MACRS</a:t>
            </a:r>
          </a:p>
        </p:txBody>
      </p:sp>
      <p:graphicFrame>
        <p:nvGraphicFramePr>
          <p:cNvPr id="6" name="Group 4"/>
          <p:cNvGraphicFramePr>
            <a:graphicFrameLocks noGrp="1"/>
          </p:cNvGraphicFramePr>
          <p:nvPr>
            <p:ph sz="half" idx="4294967295"/>
          </p:nvPr>
        </p:nvGraphicFramePr>
        <p:xfrm>
          <a:off x="1066800" y="3306763"/>
          <a:ext cx="7086600" cy="3170240"/>
        </p:xfrm>
        <a:graphic>
          <a:graphicData uri="http://schemas.openxmlformats.org/drawingml/2006/table">
            <a:tbl>
              <a:tblPr/>
              <a:tblGrid>
                <a:gridCol w="1771650"/>
                <a:gridCol w="1771650"/>
                <a:gridCol w="1771650"/>
                <a:gridCol w="1771650"/>
              </a:tblGrid>
              <a:tr h="39628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endParaRPr kumimoji="0" lang="en-US" sz="2000" b="0" i="0" u="none" strike="noStrike" cap="none" normalizeH="0" baseline="0" dirty="0" smtClean="0">
                        <a:ln>
                          <a:noFill/>
                        </a:ln>
                        <a:solidFill>
                          <a:schemeClr val="tx1"/>
                        </a:solidFill>
                        <a:effectLst/>
                        <a:latin typeface="+mj-lt"/>
                      </a:endParaRP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MACRS%</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Depreciation</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Book value</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8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1</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20.00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16,000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64,000</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8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2</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32.00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25,600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endParaRPr kumimoji="0" lang="en-US" sz="2000" b="0" i="0" u="none" strike="noStrike" cap="none" normalizeH="0" baseline="0" dirty="0" smtClean="0">
                        <a:ln>
                          <a:noFill/>
                        </a:ln>
                        <a:solidFill>
                          <a:schemeClr val="tx1"/>
                        </a:solidFill>
                        <a:effectLst/>
                        <a:latin typeface="+mj-lt"/>
                      </a:endParaRP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8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3</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19.20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15,360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endParaRPr kumimoji="0" lang="en-US" sz="2000" b="0" i="0" u="none" strike="noStrike" cap="none" normalizeH="0" baseline="0" dirty="0" smtClean="0">
                        <a:ln>
                          <a:noFill/>
                        </a:ln>
                        <a:solidFill>
                          <a:schemeClr val="tx1"/>
                        </a:solidFill>
                        <a:effectLst/>
                        <a:latin typeface="+mj-lt"/>
                      </a:endParaRP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8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4</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11.52</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9,216</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endParaRPr kumimoji="0" lang="en-US" sz="2000" b="0" i="0" u="none" strike="noStrike" cap="none" normalizeH="0" baseline="0" dirty="0" smtClean="0">
                        <a:ln>
                          <a:noFill/>
                        </a:ln>
                        <a:solidFill>
                          <a:schemeClr val="tx1"/>
                        </a:solidFill>
                        <a:effectLst/>
                        <a:latin typeface="+mj-lt"/>
                      </a:endParaRP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8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5</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11.52</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9,216</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4,608</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8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6</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5.76</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4,608</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0</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9628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endParaRPr kumimoji="0" lang="en-US" sz="2000" b="0" i="0" u="none" strike="noStrike" cap="none" normalizeH="0" baseline="0" dirty="0" smtClean="0">
                        <a:ln>
                          <a:noFill/>
                        </a:ln>
                        <a:solidFill>
                          <a:schemeClr val="tx1"/>
                        </a:solidFill>
                        <a:effectLst/>
                        <a:latin typeface="+mj-lt"/>
                      </a:endParaRP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100.00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r>
                        <a:rPr kumimoji="0" lang="en-US" sz="2000" b="0" i="0" u="none" strike="noStrike" cap="none" normalizeH="0" baseline="0" dirty="0" smtClean="0">
                          <a:ln>
                            <a:noFill/>
                          </a:ln>
                          <a:solidFill>
                            <a:schemeClr val="tx1"/>
                          </a:solidFill>
                          <a:effectLst/>
                          <a:latin typeface="+mj-lt"/>
                        </a:rPr>
                        <a:t>80,000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2"/>
                        </a:buClr>
                        <a:buSzPct val="100000"/>
                        <a:buFont typeface="Wingdings" pitchFamily="2" charset="2"/>
                        <a:buNone/>
                        <a:tabLst/>
                      </a:pPr>
                      <a:endParaRPr kumimoji="0" lang="en-US" sz="2000" b="0" i="0" u="none" strike="noStrike" cap="none" normalizeH="0" baseline="0" dirty="0" smtClean="0">
                        <a:ln>
                          <a:noFill/>
                        </a:ln>
                        <a:solidFill>
                          <a:schemeClr val="tx1"/>
                        </a:solidFill>
                        <a:effectLst/>
                        <a:latin typeface="+mj-lt"/>
                      </a:endParaRP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7218871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04800" y="304800"/>
            <a:ext cx="8610600" cy="914400"/>
          </a:xfrm>
        </p:spPr>
        <p:txBody>
          <a:bodyPr/>
          <a:lstStyle/>
          <a:p>
            <a:r>
              <a:rPr lang="en-US">
                <a:latin typeface="Times New Roman" charset="0"/>
              </a:rPr>
              <a:t>Evaluating Cost Cutting Proposals</a:t>
            </a:r>
          </a:p>
        </p:txBody>
      </p:sp>
      <p:graphicFrame>
        <p:nvGraphicFramePr>
          <p:cNvPr id="7" name="Group 3"/>
          <p:cNvGraphicFramePr>
            <a:graphicFrameLocks noGrp="1"/>
          </p:cNvGraphicFramePr>
          <p:nvPr>
            <p:ph idx="1"/>
          </p:nvPr>
        </p:nvGraphicFramePr>
        <p:xfrm>
          <a:off x="685800" y="1828800"/>
          <a:ext cx="7772400" cy="4389120"/>
        </p:xfrm>
        <a:graphic>
          <a:graphicData uri="http://schemas.openxmlformats.org/drawingml/2006/table">
            <a:tbl>
              <a:tblPr/>
              <a:tblGrid>
                <a:gridCol w="1295400"/>
                <a:gridCol w="1295400"/>
                <a:gridCol w="1295400"/>
                <a:gridCol w="1295400"/>
                <a:gridCol w="1295400"/>
                <a:gridCol w="1295400"/>
              </a:tblGrid>
              <a:tr h="6858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Year 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Year 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Year 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Year 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Year 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Rev – Exp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22,000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22,000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22,000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22,000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22,000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Deprec.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16,000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25,600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15,360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9,216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9,216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EBIT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6,000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-3,600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6,640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12,784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12,784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Taxes @34%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2,040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-1,224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2,258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4,347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4,347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r>
                        <a:rPr kumimoji="0" lang="en-US" sz="2400" b="0" i="0" u="none" strike="noStrike" cap="none" normalizeH="0" baseline="0">
                          <a:ln>
                            <a:noFill/>
                          </a:ln>
                          <a:solidFill>
                            <a:schemeClr val="tx1"/>
                          </a:solidFill>
                          <a:effectLst/>
                          <a:latin typeface="Times New Roman" charset="0"/>
                          <a:ea typeface="ＭＳ Ｐゴシック" charset="0"/>
                        </a:rPr>
                        <a:t>NI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100000"/>
                        <a:buFont typeface="Wingdings" charset="0"/>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162112974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04800" y="304800"/>
            <a:ext cx="8610600" cy="914400"/>
          </a:xfrm>
        </p:spPr>
        <p:txBody>
          <a:bodyPr/>
          <a:lstStyle/>
          <a:p>
            <a:r>
              <a:rPr lang="en-US">
                <a:latin typeface="Times New Roman" charset="0"/>
              </a:rPr>
              <a:t>Evaluating Cost Cutting Proposals</a:t>
            </a:r>
          </a:p>
        </p:txBody>
      </p:sp>
      <p:graphicFrame>
        <p:nvGraphicFramePr>
          <p:cNvPr id="10242" name="Object 3"/>
          <p:cNvGraphicFramePr>
            <a:graphicFrameLocks noChangeAspect="1"/>
          </p:cNvGraphicFramePr>
          <p:nvPr/>
        </p:nvGraphicFramePr>
        <p:xfrm>
          <a:off x="311150" y="1606550"/>
          <a:ext cx="8451850" cy="4040188"/>
        </p:xfrm>
        <a:graphic>
          <a:graphicData uri="http://schemas.openxmlformats.org/presentationml/2006/ole">
            <mc:AlternateContent xmlns:mc="http://schemas.openxmlformats.org/markup-compatibility/2006">
              <mc:Choice xmlns:v="urn:schemas-microsoft-com:vml" Requires="v">
                <p:oleObj spid="_x0000_s320518" name="Document" r:id="rId4" imgW="6346234" imgH="2948999" progId="Word.Document.8">
                  <p:embed/>
                </p:oleObj>
              </mc:Choice>
              <mc:Fallback>
                <p:oleObj name="Document" r:id="rId4" imgW="6346234" imgH="2948999"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150" y="1606550"/>
                        <a:ext cx="8451850" cy="4040188"/>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Text Box 10"/>
          <p:cNvSpPr txBox="1">
            <a:spLocks noChangeArrowheads="1"/>
          </p:cNvSpPr>
          <p:nvPr/>
        </p:nvSpPr>
        <p:spPr bwMode="auto">
          <a:xfrm>
            <a:off x="3429000" y="5943600"/>
            <a:ext cx="3352800" cy="457200"/>
          </a:xfrm>
          <a:prstGeom prst="rect">
            <a:avLst/>
          </a:prstGeom>
          <a:noFill/>
          <a:ln w="12700">
            <a:noFill/>
            <a:miter lim="800000"/>
            <a:headEnd type="none" w="sm" len="sm"/>
            <a:tailEnd type="none" w="sm" len="sm"/>
          </a:ln>
        </p:spPr>
        <p:txBody>
          <a:bodyPr>
            <a:spAutoFit/>
          </a:bodyPr>
          <a:lstStyle/>
          <a:p>
            <a:pPr>
              <a:spcBef>
                <a:spcPct val="50000"/>
              </a:spcBef>
              <a:defRPr/>
            </a:pPr>
            <a:r>
              <a:rPr lang="en-US" dirty="0">
                <a:latin typeface="+mj-lt"/>
                <a:ea typeface="+mn-ea"/>
              </a:rPr>
              <a:t>NPV = $4,359</a:t>
            </a:r>
          </a:p>
        </p:txBody>
      </p:sp>
    </p:spTree>
    <p:extLst>
      <p:ext uri="{BB962C8B-B14F-4D97-AF65-F5344CB8AC3E}">
        <p14:creationId xmlns:p14="http://schemas.microsoft.com/office/powerpoint/2010/main" val="41571143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04800" y="304800"/>
            <a:ext cx="8610600" cy="914400"/>
          </a:xfrm>
        </p:spPr>
        <p:txBody>
          <a:bodyPr/>
          <a:lstStyle/>
          <a:p>
            <a:r>
              <a:rPr lang="en-US">
                <a:latin typeface="Times New Roman" charset="0"/>
              </a:rPr>
              <a:t>Evaluating Cost Cutting Proposals</a:t>
            </a:r>
          </a:p>
        </p:txBody>
      </p:sp>
      <p:sp>
        <p:nvSpPr>
          <p:cNvPr id="69635" name="Rectangle 3"/>
          <p:cNvSpPr>
            <a:spLocks noGrp="1" noChangeArrowheads="1"/>
          </p:cNvSpPr>
          <p:nvPr>
            <p:ph type="body" idx="1"/>
          </p:nvPr>
        </p:nvSpPr>
        <p:spPr>
          <a:xfrm>
            <a:off x="152400" y="1295400"/>
            <a:ext cx="8839200" cy="5257800"/>
          </a:xfrm>
        </p:spPr>
        <p:txBody>
          <a:bodyPr/>
          <a:lstStyle/>
          <a:p>
            <a:pPr>
              <a:lnSpc>
                <a:spcPct val="90000"/>
              </a:lnSpc>
            </a:pPr>
            <a:endParaRPr lang="en-US" sz="3600">
              <a:latin typeface="Times New Roman" charset="0"/>
            </a:endParaRPr>
          </a:p>
          <a:p>
            <a:pPr>
              <a:lnSpc>
                <a:spcPct val="90000"/>
              </a:lnSpc>
            </a:pPr>
            <a:r>
              <a:rPr lang="en-US" sz="3600">
                <a:latin typeface="Times New Roman" charset="0"/>
              </a:rPr>
              <a:t>Should you undertake the project?</a:t>
            </a:r>
          </a:p>
          <a:p>
            <a:pPr>
              <a:lnSpc>
                <a:spcPct val="90000"/>
              </a:lnSpc>
            </a:pPr>
            <a:endParaRPr lang="en-US" sz="3600">
              <a:latin typeface="Times New Roman" charset="0"/>
            </a:endParaRPr>
          </a:p>
          <a:p>
            <a:pPr>
              <a:lnSpc>
                <a:spcPct val="90000"/>
              </a:lnSpc>
            </a:pPr>
            <a:r>
              <a:rPr lang="en-US" sz="3600">
                <a:latin typeface="Times New Roman" charset="0"/>
              </a:rPr>
              <a:t>Yes!</a:t>
            </a:r>
          </a:p>
          <a:p>
            <a:pPr>
              <a:lnSpc>
                <a:spcPct val="90000"/>
              </a:lnSpc>
            </a:pPr>
            <a:endParaRPr lang="en-US" sz="3600">
              <a:latin typeface="Times New Roman" charset="0"/>
            </a:endParaRPr>
          </a:p>
          <a:p>
            <a:pPr>
              <a:lnSpc>
                <a:spcPct val="90000"/>
              </a:lnSpc>
            </a:pPr>
            <a:r>
              <a:rPr lang="en-US" sz="3600">
                <a:latin typeface="Times New Roman" charset="0"/>
              </a:rPr>
              <a:t>The cost cutting project is expected to produce a positive NPV</a:t>
            </a:r>
            <a:endParaRPr lang="en-US">
              <a:latin typeface="Times New Roman" charset="0"/>
            </a:endParaRPr>
          </a:p>
        </p:txBody>
      </p:sp>
    </p:spTree>
    <p:extLst>
      <p:ext uri="{BB962C8B-B14F-4D97-AF65-F5344CB8AC3E}">
        <p14:creationId xmlns:p14="http://schemas.microsoft.com/office/powerpoint/2010/main" val="399832771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76200"/>
            <a:ext cx="8610600" cy="914400"/>
          </a:xfrm>
        </p:spPr>
        <p:txBody>
          <a:bodyPr/>
          <a:lstStyle/>
          <a:p>
            <a:r>
              <a:rPr lang="en-US">
                <a:latin typeface="Times New Roman" charset="0"/>
              </a:rPr>
              <a:t>What is Value? </a:t>
            </a:r>
          </a:p>
        </p:txBody>
      </p:sp>
      <p:sp>
        <p:nvSpPr>
          <p:cNvPr id="7171" name="Rectangle 3"/>
          <p:cNvSpPr>
            <a:spLocks noGrp="1" noChangeArrowheads="1"/>
          </p:cNvSpPr>
          <p:nvPr>
            <p:ph type="body" idx="1"/>
          </p:nvPr>
        </p:nvSpPr>
        <p:spPr>
          <a:xfrm>
            <a:off x="76200" y="1066800"/>
            <a:ext cx="8915400" cy="5562600"/>
          </a:xfrm>
        </p:spPr>
        <p:txBody>
          <a:bodyPr/>
          <a:lstStyle/>
          <a:p>
            <a:r>
              <a:rPr lang="en-US">
                <a:latin typeface="Times New Roman" charset="0"/>
              </a:rPr>
              <a:t>Economic Value defined as: </a:t>
            </a:r>
            <a:r>
              <a:rPr lang="ja-JP" altLang="en-US" b="1" i="1">
                <a:latin typeface="Times New Roman" charset="0"/>
              </a:rPr>
              <a:t>“</a:t>
            </a:r>
            <a:r>
              <a:rPr lang="en-US" b="1" i="1">
                <a:latin typeface="Times New Roman" charset="0"/>
              </a:rPr>
              <a:t>The intrinsic worth of a financial asset</a:t>
            </a:r>
            <a:r>
              <a:rPr lang="ja-JP" altLang="en-US" b="1" i="1">
                <a:latin typeface="Times New Roman" charset="0"/>
              </a:rPr>
              <a:t>”</a:t>
            </a:r>
            <a:endParaRPr lang="en-US" b="1" i="1">
              <a:latin typeface="Times New Roman" charset="0"/>
            </a:endParaRPr>
          </a:p>
          <a:p>
            <a:pPr lvl="1"/>
            <a:r>
              <a:rPr lang="en-US" sz="2600">
                <a:latin typeface="Times New Roman" charset="0"/>
              </a:rPr>
              <a:t>Intrinsic value derived from long-term cash flow generating ability of a company or project</a:t>
            </a:r>
          </a:p>
          <a:p>
            <a:pPr lvl="1"/>
            <a:r>
              <a:rPr lang="en-US" sz="2600">
                <a:latin typeface="Times New Roman" charset="0"/>
              </a:rPr>
              <a:t>Intrinsic value measured by discounted cash flow (DCF)</a:t>
            </a:r>
          </a:p>
          <a:p>
            <a:r>
              <a:rPr lang="en-US">
                <a:latin typeface="Times New Roman" charset="0"/>
              </a:rPr>
              <a:t>DCF used to evaluate</a:t>
            </a:r>
          </a:p>
          <a:p>
            <a:pPr lvl="1"/>
            <a:r>
              <a:rPr lang="en-US" sz="2600">
                <a:latin typeface="Times New Roman" charset="0"/>
              </a:rPr>
              <a:t>Specific investment opportunities</a:t>
            </a:r>
          </a:p>
          <a:p>
            <a:pPr lvl="1"/>
            <a:r>
              <a:rPr lang="en-US" sz="2600">
                <a:latin typeface="Times New Roman" charset="0"/>
              </a:rPr>
              <a:t>Strategy of a business unit</a:t>
            </a:r>
          </a:p>
          <a:p>
            <a:pPr lvl="1"/>
            <a:r>
              <a:rPr lang="en-US" sz="2600">
                <a:latin typeface="Times New Roman" charset="0"/>
              </a:rPr>
              <a:t>An entire company</a:t>
            </a:r>
          </a:p>
          <a:p>
            <a:r>
              <a:rPr lang="en-US">
                <a:latin typeface="Times New Roman" charset="0"/>
              </a:rPr>
              <a:t>DCF used to obtain economic value of </a:t>
            </a:r>
            <a:r>
              <a:rPr lang="en-US" b="1" i="1">
                <a:latin typeface="Times New Roman" charset="0"/>
              </a:rPr>
              <a:t>any</a:t>
            </a:r>
            <a:r>
              <a:rPr lang="en-US">
                <a:latin typeface="Times New Roman" charset="0"/>
              </a:rPr>
              <a:t> financial asset (including human capital!)</a:t>
            </a:r>
          </a:p>
        </p:txBody>
      </p:sp>
    </p:spTree>
    <p:extLst>
      <p:ext uri="{BB962C8B-B14F-4D97-AF65-F5344CB8AC3E}">
        <p14:creationId xmlns:p14="http://schemas.microsoft.com/office/powerpoint/2010/main" val="2670934278"/>
      </p:ext>
    </p:extLst>
  </p:cSld>
  <p:clrMapOvr>
    <a:masterClrMapping/>
  </p:clrMapOvr>
  <p:timing>
    <p:tnLst>
      <p:par>
        <p:cTn xmlns:p14="http://schemas.microsoft.com/office/powerpoint/2010/mai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04800" y="76200"/>
            <a:ext cx="8610600" cy="914400"/>
          </a:xfrm>
        </p:spPr>
        <p:txBody>
          <a:bodyPr/>
          <a:lstStyle/>
          <a:p>
            <a:r>
              <a:rPr lang="en-US">
                <a:latin typeface="Times New Roman" charset="0"/>
              </a:rPr>
              <a:t>Discounted Cash Flow (DCF) </a:t>
            </a:r>
          </a:p>
        </p:txBody>
      </p:sp>
      <p:sp>
        <p:nvSpPr>
          <p:cNvPr id="1028" name="Rectangle 3"/>
          <p:cNvSpPr>
            <a:spLocks noGrp="1" noChangeArrowheads="1"/>
          </p:cNvSpPr>
          <p:nvPr>
            <p:ph type="body" idx="1"/>
          </p:nvPr>
        </p:nvSpPr>
        <p:spPr>
          <a:xfrm>
            <a:off x="76200" y="1066800"/>
            <a:ext cx="8915400" cy="5562600"/>
          </a:xfrm>
        </p:spPr>
        <p:txBody>
          <a:bodyPr/>
          <a:lstStyle/>
          <a:p>
            <a:r>
              <a:rPr lang="en-US">
                <a:latin typeface="Times New Roman" charset="0"/>
              </a:rPr>
              <a:t>Calculating present value is called </a:t>
            </a:r>
            <a:r>
              <a:rPr lang="en-US" b="1" i="1">
                <a:latin typeface="Times New Roman" charset="0"/>
              </a:rPr>
              <a:t>discounting</a:t>
            </a:r>
          </a:p>
          <a:p>
            <a:r>
              <a:rPr lang="en-US">
                <a:latin typeface="Times New Roman" charset="0"/>
              </a:rPr>
              <a:t>Interest rate used in discounting is called </a:t>
            </a:r>
            <a:r>
              <a:rPr lang="en-US" b="1" i="1">
                <a:latin typeface="Times New Roman" charset="0"/>
              </a:rPr>
              <a:t>discount rate</a:t>
            </a:r>
          </a:p>
          <a:p>
            <a:r>
              <a:rPr lang="en-US">
                <a:latin typeface="Times New Roman" charset="0"/>
              </a:rPr>
              <a:t>General formula for the present value of $1 to be received </a:t>
            </a:r>
            <a:r>
              <a:rPr lang="en-US" i="1">
                <a:latin typeface="Times New Roman" charset="0"/>
              </a:rPr>
              <a:t>n</a:t>
            </a:r>
            <a:r>
              <a:rPr lang="en-US">
                <a:latin typeface="Times New Roman" charset="0"/>
              </a:rPr>
              <a:t> periods from now at discount rate </a:t>
            </a:r>
            <a:r>
              <a:rPr lang="en-US" i="1">
                <a:latin typeface="Times New Roman" charset="0"/>
              </a:rPr>
              <a:t>i</a:t>
            </a:r>
            <a:r>
              <a:rPr lang="en-US">
                <a:latin typeface="Times New Roman" charset="0"/>
              </a:rPr>
              <a:t> (per period) is:</a:t>
            </a:r>
          </a:p>
        </p:txBody>
      </p:sp>
      <p:graphicFrame>
        <p:nvGraphicFramePr>
          <p:cNvPr id="1026" name="Object 3"/>
          <p:cNvGraphicFramePr>
            <a:graphicFrameLocks noChangeAspect="1"/>
          </p:cNvGraphicFramePr>
          <p:nvPr/>
        </p:nvGraphicFramePr>
        <p:xfrm>
          <a:off x="2994025" y="4381500"/>
          <a:ext cx="2470150" cy="1181100"/>
        </p:xfrm>
        <a:graphic>
          <a:graphicData uri="http://schemas.openxmlformats.org/presentationml/2006/ole">
            <mc:AlternateContent xmlns:mc="http://schemas.openxmlformats.org/markup-compatibility/2006">
              <mc:Choice xmlns:v="urn:schemas-microsoft-com:vml" Requires="v">
                <p:oleObj spid="_x0000_s326661" name="Equation" r:id="rId4" imgW="876240" imgH="419040" progId="Equation.3">
                  <p:embed/>
                </p:oleObj>
              </mc:Choice>
              <mc:Fallback>
                <p:oleObj name="Equation" r:id="rId4" imgW="87624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4025" y="4381500"/>
                        <a:ext cx="247015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821415823"/>
      </p:ext>
    </p:extLst>
  </p:cSld>
  <p:clrMapOvr>
    <a:masterClrMapping/>
  </p:clrMapOvr>
  <p:timing>
    <p:tnLst>
      <p:par>
        <p:cTn xmlns:p14="http://schemas.microsoft.com/office/powerpoint/2010/mai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76200"/>
            <a:ext cx="8610600" cy="914400"/>
          </a:xfrm>
        </p:spPr>
        <p:txBody>
          <a:bodyPr/>
          <a:lstStyle/>
          <a:p>
            <a:r>
              <a:rPr lang="en-US">
                <a:latin typeface="Times New Roman" charset="0"/>
              </a:rPr>
              <a:t>How is Value Created?</a:t>
            </a:r>
          </a:p>
        </p:txBody>
      </p:sp>
      <p:sp>
        <p:nvSpPr>
          <p:cNvPr id="19459" name="Rectangle 3"/>
          <p:cNvSpPr>
            <a:spLocks noGrp="1" noChangeArrowheads="1"/>
          </p:cNvSpPr>
          <p:nvPr>
            <p:ph type="body" idx="1"/>
          </p:nvPr>
        </p:nvSpPr>
        <p:spPr>
          <a:xfrm>
            <a:off x="76200" y="914400"/>
            <a:ext cx="8991600" cy="5791200"/>
          </a:xfrm>
        </p:spPr>
        <p:txBody>
          <a:bodyPr>
            <a:normAutofit lnSpcReduction="10000"/>
          </a:bodyPr>
          <a:lstStyle/>
          <a:p>
            <a:r>
              <a:rPr lang="en-US">
                <a:latin typeface="Times New Roman" charset="0"/>
              </a:rPr>
              <a:t>Value results from set of interrelated activities that most firms already have in place</a:t>
            </a:r>
          </a:p>
          <a:p>
            <a:pPr lvl="2"/>
            <a:r>
              <a:rPr lang="en-US">
                <a:latin typeface="Times New Roman" charset="0"/>
              </a:rPr>
              <a:t>The issue is to what extent behaviors that promote value creation are a part of the corporate culture</a:t>
            </a:r>
          </a:p>
          <a:p>
            <a:pPr lvl="2"/>
            <a:r>
              <a:rPr lang="en-US">
                <a:latin typeface="Times New Roman" charset="0"/>
              </a:rPr>
              <a:t>Prerequisite for value creation is that firm</a:t>
            </a:r>
            <a:r>
              <a:rPr lang="ja-JP" altLang="en-US">
                <a:latin typeface="Times New Roman" charset="0"/>
              </a:rPr>
              <a:t>’</a:t>
            </a:r>
            <a:r>
              <a:rPr lang="en-US">
                <a:latin typeface="Times New Roman" charset="0"/>
              </a:rPr>
              <a:t>s actions be based on a foundation of </a:t>
            </a:r>
            <a:r>
              <a:rPr lang="en-US" b="1" i="1">
                <a:latin typeface="Times New Roman" charset="0"/>
              </a:rPr>
              <a:t>value thinking</a:t>
            </a:r>
          </a:p>
          <a:p>
            <a:pPr lvl="1"/>
            <a:r>
              <a:rPr lang="en-US">
                <a:latin typeface="Times New Roman" charset="0"/>
              </a:rPr>
              <a:t>Value thinking has two dimensions</a:t>
            </a:r>
          </a:p>
          <a:p>
            <a:pPr lvl="2"/>
            <a:r>
              <a:rPr lang="en-US">
                <a:latin typeface="Times New Roman" charset="0"/>
              </a:rPr>
              <a:t>(1) </a:t>
            </a:r>
            <a:r>
              <a:rPr lang="en-US" b="1" i="1">
                <a:latin typeface="Times New Roman" charset="0"/>
              </a:rPr>
              <a:t>Value Metrics</a:t>
            </a:r>
            <a:r>
              <a:rPr lang="en-US">
                <a:latin typeface="Times New Roman" charset="0"/>
              </a:rPr>
              <a:t> based on management</a:t>
            </a:r>
            <a:r>
              <a:rPr lang="ja-JP" altLang="en-US">
                <a:latin typeface="Times New Roman" charset="0"/>
              </a:rPr>
              <a:t>’</a:t>
            </a:r>
            <a:r>
              <a:rPr lang="en-US">
                <a:latin typeface="Times New Roman" charset="0"/>
              </a:rPr>
              <a:t>s understanding of how value is created and how the stock market values firms</a:t>
            </a:r>
          </a:p>
          <a:p>
            <a:pPr lvl="3"/>
            <a:r>
              <a:rPr lang="en-US">
                <a:latin typeface="Times New Roman" charset="0"/>
              </a:rPr>
              <a:t>Management</a:t>
            </a:r>
            <a:r>
              <a:rPr lang="ja-JP" altLang="en-US">
                <a:latin typeface="Times New Roman" charset="0"/>
              </a:rPr>
              <a:t>’</a:t>
            </a:r>
            <a:r>
              <a:rPr lang="en-US">
                <a:latin typeface="Times New Roman" charset="0"/>
              </a:rPr>
              <a:t>s ability to balance short-and long-term results</a:t>
            </a:r>
          </a:p>
          <a:p>
            <a:pPr lvl="2"/>
            <a:r>
              <a:rPr lang="en-US">
                <a:latin typeface="Times New Roman" charset="0"/>
              </a:rPr>
              <a:t>(2) </a:t>
            </a:r>
            <a:r>
              <a:rPr lang="en-US" b="1" i="1">
                <a:latin typeface="Times New Roman" charset="0"/>
              </a:rPr>
              <a:t>Value Mindset</a:t>
            </a:r>
            <a:r>
              <a:rPr lang="en-US">
                <a:latin typeface="Times New Roman" charset="0"/>
              </a:rPr>
              <a:t> refers to how much management cares about shareholder value creation</a:t>
            </a:r>
          </a:p>
          <a:p>
            <a:pPr lvl="3"/>
            <a:r>
              <a:rPr lang="en-US">
                <a:latin typeface="Times New Roman" charset="0"/>
              </a:rPr>
              <a:t>Management</a:t>
            </a:r>
            <a:r>
              <a:rPr lang="ja-JP" altLang="en-US">
                <a:latin typeface="Times New Roman" charset="0"/>
              </a:rPr>
              <a:t>’</a:t>
            </a:r>
            <a:r>
              <a:rPr lang="en-US">
                <a:latin typeface="Times New Roman" charset="0"/>
              </a:rPr>
              <a:t>s willingness to make unpopular decisions if these are necessary to maximize shareholder value in the long-term</a:t>
            </a:r>
          </a:p>
        </p:txBody>
      </p:sp>
    </p:spTree>
    <p:extLst>
      <p:ext uri="{BB962C8B-B14F-4D97-AF65-F5344CB8AC3E}">
        <p14:creationId xmlns:p14="http://schemas.microsoft.com/office/powerpoint/2010/main" val="4164943173"/>
      </p:ext>
    </p:extLst>
  </p:cSld>
  <p:clrMapOvr>
    <a:masterClrMapping/>
  </p:clrMapOvr>
  <p:timing>
    <p:tnLst>
      <p:par>
        <p:cTn xmlns:p14="http://schemas.microsoft.com/office/powerpoint/2010/mai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85800" y="90488"/>
            <a:ext cx="7772400" cy="1143000"/>
          </a:xfrm>
        </p:spPr>
        <p:txBody>
          <a:bodyPr/>
          <a:lstStyle/>
          <a:p>
            <a:pPr eaLnBrk="1" hangingPunct="1"/>
            <a:r>
              <a:rPr lang="en-US" sz="4000">
                <a:latin typeface="Times New Roman" charset="0"/>
              </a:rPr>
              <a:t>Three Revisions to Porter</a:t>
            </a:r>
            <a:r>
              <a:rPr lang="ja-JP" altLang="en-US" sz="4000">
                <a:latin typeface="Times New Roman" charset="0"/>
              </a:rPr>
              <a:t>’</a:t>
            </a:r>
            <a:r>
              <a:rPr lang="en-US" sz="4000">
                <a:latin typeface="Times New Roman" charset="0"/>
              </a:rPr>
              <a:t>s Model</a:t>
            </a:r>
          </a:p>
        </p:txBody>
      </p:sp>
      <p:sp>
        <p:nvSpPr>
          <p:cNvPr id="25603" name="Rectangle 3"/>
          <p:cNvSpPr>
            <a:spLocks noGrp="1" noChangeArrowheads="1"/>
          </p:cNvSpPr>
          <p:nvPr>
            <p:ph type="body" idx="4294967295"/>
          </p:nvPr>
        </p:nvSpPr>
        <p:spPr>
          <a:xfrm>
            <a:off x="228600" y="1412875"/>
            <a:ext cx="8686800" cy="4724400"/>
          </a:xfrm>
        </p:spPr>
        <p:txBody>
          <a:bodyPr>
            <a:normAutofit lnSpcReduction="10000"/>
          </a:bodyPr>
          <a:lstStyle/>
          <a:p>
            <a:pPr eaLnBrk="1" hangingPunct="1"/>
            <a:r>
              <a:rPr lang="en-US" sz="2800">
                <a:latin typeface="Times New Roman" charset="0"/>
              </a:rPr>
              <a:t>First, </a:t>
            </a:r>
            <a:r>
              <a:rPr lang="en-US" sz="2800" b="1" i="1">
                <a:latin typeface="Times New Roman" charset="0"/>
              </a:rPr>
              <a:t>Composite Competitive Rivalry Force</a:t>
            </a:r>
            <a:endParaRPr lang="en-US" sz="2800">
              <a:latin typeface="Times New Roman" charset="0"/>
            </a:endParaRPr>
          </a:p>
          <a:p>
            <a:pPr lvl="1" eaLnBrk="1" hangingPunct="1"/>
            <a:r>
              <a:rPr lang="en-US" sz="2400">
                <a:latin typeface="Times New Roman" charset="0"/>
              </a:rPr>
              <a:t>(a) Pressure from substitutes and (b) Threat of new entry combined with traditional competitors into the single category</a:t>
            </a:r>
          </a:p>
          <a:p>
            <a:pPr eaLnBrk="1" hangingPunct="1"/>
            <a:r>
              <a:rPr lang="en-US" sz="2800">
                <a:latin typeface="Times New Roman" charset="0"/>
              </a:rPr>
              <a:t>Second, Additional Role of </a:t>
            </a:r>
            <a:r>
              <a:rPr lang="en-US" sz="2800" b="1" i="1">
                <a:latin typeface="Times New Roman" charset="0"/>
              </a:rPr>
              <a:t>Complementors</a:t>
            </a:r>
            <a:endParaRPr lang="en-US" sz="2800">
              <a:latin typeface="Times New Roman" charset="0"/>
            </a:endParaRPr>
          </a:p>
          <a:p>
            <a:pPr lvl="1" eaLnBrk="1" hangingPunct="1"/>
            <a:r>
              <a:rPr lang="en-US" sz="2400">
                <a:latin typeface="Times New Roman" charset="0"/>
              </a:rPr>
              <a:t>Market participant considered a complementor if buyers value company</a:t>
            </a:r>
            <a:r>
              <a:rPr lang="ja-JP" altLang="en-US" sz="2400">
                <a:latin typeface="Times New Roman" charset="0"/>
              </a:rPr>
              <a:t>’</a:t>
            </a:r>
            <a:r>
              <a:rPr lang="en-US" sz="2400">
                <a:latin typeface="Times New Roman" charset="0"/>
              </a:rPr>
              <a:t>s product more highly when they have access to complementor</a:t>
            </a:r>
            <a:r>
              <a:rPr lang="ja-JP" altLang="en-US" sz="2400">
                <a:latin typeface="Times New Roman" charset="0"/>
              </a:rPr>
              <a:t>’</a:t>
            </a:r>
            <a:r>
              <a:rPr lang="en-US" sz="2400">
                <a:latin typeface="Times New Roman" charset="0"/>
              </a:rPr>
              <a:t>s product</a:t>
            </a:r>
          </a:p>
          <a:p>
            <a:pPr eaLnBrk="1" hangingPunct="1"/>
            <a:r>
              <a:rPr lang="en-US" sz="2800">
                <a:latin typeface="Times New Roman" charset="0"/>
              </a:rPr>
              <a:t>Third, Addition of </a:t>
            </a:r>
            <a:r>
              <a:rPr lang="en-US" sz="2800" b="1" i="1">
                <a:latin typeface="Times New Roman" charset="0"/>
              </a:rPr>
              <a:t>Market Turbulence and Market Growth</a:t>
            </a:r>
          </a:p>
          <a:p>
            <a:pPr lvl="1" eaLnBrk="1" hangingPunct="1"/>
            <a:r>
              <a:rPr lang="en-US" sz="2400">
                <a:latin typeface="Times New Roman" charset="0"/>
              </a:rPr>
              <a:t>Considers impact of changing market conditions on risk and strategy</a:t>
            </a:r>
          </a:p>
        </p:txBody>
      </p:sp>
      <p:sp>
        <p:nvSpPr>
          <p:cNvPr id="25604" name="AutoShape 4">
            <a:hlinkClick r:id="rId3" action="ppaction://hlinksldjump" highlightClick="1"/>
          </p:cNvPr>
          <p:cNvSpPr>
            <a:spLocks noChangeArrowheads="1"/>
          </p:cNvSpPr>
          <p:nvPr/>
        </p:nvSpPr>
        <p:spPr bwMode="auto">
          <a:xfrm>
            <a:off x="8221663" y="6189663"/>
            <a:ext cx="609600" cy="381000"/>
          </a:xfrm>
          <a:prstGeom prst="actionButtonBackPrevious">
            <a:avLst/>
          </a:prstGeom>
          <a:solidFill>
            <a:schemeClr val="hlink"/>
          </a:solidFill>
          <a:ln w="9525">
            <a:solidFill>
              <a:schemeClr val="tx1"/>
            </a:solidFill>
            <a:miter lim="800000"/>
            <a:headEnd/>
            <a:tailEnd/>
          </a:ln>
        </p:spPr>
        <p:txBody>
          <a:bodyPr wrap="none" anchor="ctr"/>
          <a:lstStyle/>
          <a:p>
            <a:pPr eaLnBrk="1" hangingPunct="1"/>
            <a:endParaRPr lang="en-US" sz="1800">
              <a:latin typeface="Arial" charset="0"/>
            </a:endParaRPr>
          </a:p>
        </p:txBody>
      </p:sp>
    </p:spTree>
    <p:extLst>
      <p:ext uri="{BB962C8B-B14F-4D97-AF65-F5344CB8AC3E}">
        <p14:creationId xmlns:p14="http://schemas.microsoft.com/office/powerpoint/2010/main" val="2036339785"/>
      </p:ext>
    </p:extLst>
  </p:cSld>
  <p:clrMapOvr>
    <a:masterClrMapping/>
  </p:clrMapOvr>
  <p:timing>
    <p:tnLst>
      <p:par>
        <p:cTn xmlns:p14="http://schemas.microsoft.com/office/powerpoint/2010/mai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685800" y="123825"/>
            <a:ext cx="7772400" cy="1143000"/>
          </a:xfrm>
        </p:spPr>
        <p:txBody>
          <a:bodyPr/>
          <a:lstStyle/>
          <a:p>
            <a:pPr eaLnBrk="1" hangingPunct="1"/>
            <a:r>
              <a:rPr lang="en-US" sz="4000">
                <a:latin typeface="Times New Roman" charset="0"/>
              </a:rPr>
              <a:t>Financial Research: New Perspective</a:t>
            </a:r>
          </a:p>
        </p:txBody>
      </p:sp>
      <p:sp>
        <p:nvSpPr>
          <p:cNvPr id="26627" name="Rectangle 3"/>
          <p:cNvSpPr>
            <a:spLocks noGrp="1" noChangeArrowheads="1"/>
          </p:cNvSpPr>
          <p:nvPr>
            <p:ph type="body" idx="4294967295"/>
          </p:nvPr>
        </p:nvSpPr>
        <p:spPr>
          <a:xfrm>
            <a:off x="214313" y="1287463"/>
            <a:ext cx="8621712" cy="5068887"/>
          </a:xfrm>
        </p:spPr>
        <p:txBody>
          <a:bodyPr/>
          <a:lstStyle/>
          <a:p>
            <a:pPr eaLnBrk="1" hangingPunct="1"/>
            <a:r>
              <a:rPr lang="en-US" sz="2800">
                <a:latin typeface="Times New Roman" charset="0"/>
              </a:rPr>
              <a:t>Financial Research should determine value proposition</a:t>
            </a:r>
          </a:p>
          <a:p>
            <a:pPr lvl="1" eaLnBrk="1" hangingPunct="1"/>
            <a:r>
              <a:rPr lang="en-US" sz="2000">
                <a:latin typeface="Times New Roman" charset="0"/>
              </a:rPr>
              <a:t>Answer Question: </a:t>
            </a:r>
            <a:r>
              <a:rPr lang="en-US" sz="2000" b="1" i="1">
                <a:latin typeface="Times New Roman" charset="0"/>
              </a:rPr>
              <a:t>Does capital budgeting project create or destroy value?</a:t>
            </a:r>
            <a:endParaRPr lang="en-US" sz="2400">
              <a:latin typeface="Times New Roman" charset="0"/>
            </a:endParaRPr>
          </a:p>
          <a:p>
            <a:pPr eaLnBrk="1" hangingPunct="1"/>
            <a:r>
              <a:rPr lang="en-US" sz="2800">
                <a:latin typeface="Times New Roman" charset="0"/>
              </a:rPr>
              <a:t>Value creation should be management</a:t>
            </a:r>
            <a:r>
              <a:rPr lang="ja-JP" altLang="en-US" sz="2800">
                <a:latin typeface="Times New Roman" charset="0"/>
              </a:rPr>
              <a:t>’</a:t>
            </a:r>
            <a:r>
              <a:rPr lang="en-US" sz="2800">
                <a:latin typeface="Times New Roman" charset="0"/>
              </a:rPr>
              <a:t>s primary goal!</a:t>
            </a:r>
          </a:p>
          <a:p>
            <a:pPr lvl="1" eaLnBrk="1" hangingPunct="1"/>
            <a:r>
              <a:rPr lang="en-US" sz="2000">
                <a:latin typeface="Times New Roman" charset="0"/>
              </a:rPr>
              <a:t>Discounted Cash Flow (DCF) is primary technique to measure value as Net Present Value (NPV)</a:t>
            </a:r>
            <a:endParaRPr lang="en-US" sz="2400">
              <a:latin typeface="Times New Roman" charset="0"/>
            </a:endParaRPr>
          </a:p>
          <a:p>
            <a:pPr lvl="1" eaLnBrk="1" hangingPunct="1"/>
            <a:r>
              <a:rPr lang="en-US" sz="2000">
                <a:latin typeface="Times New Roman" charset="0"/>
              </a:rPr>
              <a:t>However, DCF technique does not measure value of flexibility (i.e., NPV does not include value of flexibility)</a:t>
            </a:r>
            <a:endParaRPr lang="en-US" sz="2400">
              <a:latin typeface="Times New Roman" charset="0"/>
            </a:endParaRPr>
          </a:p>
          <a:p>
            <a:pPr eaLnBrk="1" hangingPunct="1"/>
            <a:r>
              <a:rPr lang="en-US" sz="2800">
                <a:latin typeface="Times New Roman" charset="0"/>
              </a:rPr>
              <a:t>New technique needed to incorporate real (growth) options</a:t>
            </a:r>
          </a:p>
          <a:p>
            <a:pPr lvl="1" eaLnBrk="1" hangingPunct="1"/>
            <a:r>
              <a:rPr lang="en-US" sz="2000">
                <a:latin typeface="Times New Roman" charset="0"/>
              </a:rPr>
              <a:t>Growth options include opportunity to expand capacity, make new product introductions, expand basic research, increase advertising</a:t>
            </a:r>
          </a:p>
          <a:p>
            <a:pPr lvl="1" eaLnBrk="1" hangingPunct="1"/>
            <a:r>
              <a:rPr lang="en-US" sz="2000">
                <a:latin typeface="Times New Roman" charset="0"/>
              </a:rPr>
              <a:t>Value of the option is the present value of expected cash flows </a:t>
            </a:r>
            <a:r>
              <a:rPr lang="en-US" sz="2000" b="1" i="1">
                <a:latin typeface="Times New Roman" charset="0"/>
              </a:rPr>
              <a:t>plus</a:t>
            </a:r>
            <a:r>
              <a:rPr lang="en-US" sz="2000">
                <a:latin typeface="Times New Roman" charset="0"/>
              </a:rPr>
              <a:t> the value of any new growth opportunity</a:t>
            </a:r>
          </a:p>
        </p:txBody>
      </p:sp>
    </p:spTree>
    <p:extLst>
      <p:ext uri="{BB962C8B-B14F-4D97-AF65-F5344CB8AC3E}">
        <p14:creationId xmlns:p14="http://schemas.microsoft.com/office/powerpoint/2010/main" val="341474191"/>
      </p:ext>
    </p:extLst>
  </p:cSld>
  <p:clrMapOvr>
    <a:masterClrMapping/>
  </p:clrMapOvr>
  <p:timing>
    <p:tnLst>
      <p:par>
        <p:cTn xmlns:p14="http://schemas.microsoft.com/office/powerpoint/2010/mai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85800" y="90488"/>
            <a:ext cx="7772400" cy="1143000"/>
          </a:xfrm>
        </p:spPr>
        <p:txBody>
          <a:bodyPr/>
          <a:lstStyle/>
          <a:p>
            <a:pPr eaLnBrk="1" hangingPunct="1"/>
            <a:r>
              <a:rPr lang="en-US" sz="4000">
                <a:latin typeface="Times New Roman" charset="0"/>
              </a:rPr>
              <a:t>New Technique: Real Options</a:t>
            </a:r>
          </a:p>
        </p:txBody>
      </p:sp>
      <p:sp>
        <p:nvSpPr>
          <p:cNvPr id="27651" name="Rectangle 3"/>
          <p:cNvSpPr>
            <a:spLocks noGrp="1" noChangeArrowheads="1"/>
          </p:cNvSpPr>
          <p:nvPr>
            <p:ph type="body" idx="4294967295"/>
          </p:nvPr>
        </p:nvSpPr>
        <p:spPr>
          <a:xfrm>
            <a:off x="365125" y="1143000"/>
            <a:ext cx="8337550" cy="5291138"/>
          </a:xfrm>
        </p:spPr>
        <p:txBody>
          <a:bodyPr/>
          <a:lstStyle/>
          <a:p>
            <a:pPr eaLnBrk="1" hangingPunct="1"/>
            <a:r>
              <a:rPr lang="en-US" sz="2800">
                <a:latin typeface="Times New Roman" charset="0"/>
              </a:rPr>
              <a:t>Real options technique overcomes restrictiveness of NPV</a:t>
            </a:r>
          </a:p>
          <a:p>
            <a:pPr lvl="1" eaLnBrk="1" hangingPunct="1"/>
            <a:r>
              <a:rPr lang="en-US" sz="2000">
                <a:latin typeface="Times New Roman" charset="0"/>
              </a:rPr>
              <a:t>DCF understates project</a:t>
            </a:r>
            <a:r>
              <a:rPr lang="ja-JP" altLang="en-US" sz="2000">
                <a:latin typeface="Times New Roman" charset="0"/>
              </a:rPr>
              <a:t>’</a:t>
            </a:r>
            <a:r>
              <a:rPr lang="en-US" sz="2000">
                <a:latin typeface="Times New Roman" charset="0"/>
              </a:rPr>
              <a:t>s value (NPV) due to increased flexibility and additional growth opportunities</a:t>
            </a:r>
            <a:r>
              <a:rPr lang="en-US" sz="2400">
                <a:latin typeface="Times New Roman" charset="0"/>
              </a:rPr>
              <a:t> </a:t>
            </a:r>
          </a:p>
          <a:p>
            <a:pPr eaLnBrk="1" hangingPunct="1"/>
            <a:r>
              <a:rPr lang="en-US" sz="2800">
                <a:latin typeface="Times New Roman" charset="0"/>
              </a:rPr>
              <a:t>Real options challenge conventional wisdom about capital budgeting</a:t>
            </a:r>
          </a:p>
          <a:p>
            <a:pPr lvl="1" eaLnBrk="1" hangingPunct="1"/>
            <a:r>
              <a:rPr lang="en-US" sz="2000">
                <a:latin typeface="Times New Roman" charset="0"/>
              </a:rPr>
              <a:t>Accepting negative NPV project justified if it creates growth opportunities and sum of NPV of these new opportunities is positive and greater than initial project</a:t>
            </a:r>
            <a:r>
              <a:rPr lang="ja-JP" altLang="en-US" sz="2000">
                <a:latin typeface="Times New Roman" charset="0"/>
              </a:rPr>
              <a:t>’</a:t>
            </a:r>
            <a:r>
              <a:rPr lang="en-US" sz="2000">
                <a:latin typeface="Times New Roman" charset="0"/>
              </a:rPr>
              <a:t>s negative NPV</a:t>
            </a:r>
            <a:r>
              <a:rPr lang="en-US" sz="2400">
                <a:latin typeface="Times New Roman" charset="0"/>
              </a:rPr>
              <a:t> </a:t>
            </a:r>
          </a:p>
          <a:p>
            <a:pPr eaLnBrk="1" hangingPunct="1"/>
            <a:r>
              <a:rPr lang="en-US" sz="2800">
                <a:latin typeface="Times New Roman" charset="0"/>
              </a:rPr>
              <a:t>Real options advantage is that is integrates capital budgeting with long-range planning</a:t>
            </a:r>
          </a:p>
          <a:p>
            <a:pPr lvl="1" eaLnBrk="1" hangingPunct="1"/>
            <a:r>
              <a:rPr lang="en-US" sz="2000">
                <a:latin typeface="Times New Roman" charset="0"/>
              </a:rPr>
              <a:t>Investment decisions today can create basis for future investment decisions</a:t>
            </a:r>
            <a:endParaRPr lang="en-US" sz="2400">
              <a:latin typeface="Times New Roman" charset="0"/>
            </a:endParaRPr>
          </a:p>
        </p:txBody>
      </p:sp>
      <p:sp>
        <p:nvSpPr>
          <p:cNvPr id="27652" name="AutoShape 5">
            <a:hlinkClick r:id="rId3" action="ppaction://hlinksldjump" highlightClick="1"/>
          </p:cNvPr>
          <p:cNvSpPr>
            <a:spLocks noChangeArrowheads="1"/>
          </p:cNvSpPr>
          <p:nvPr/>
        </p:nvSpPr>
        <p:spPr bwMode="auto">
          <a:xfrm>
            <a:off x="8240713" y="6243638"/>
            <a:ext cx="609600" cy="381000"/>
          </a:xfrm>
          <a:prstGeom prst="actionButtonBackPrevious">
            <a:avLst/>
          </a:prstGeom>
          <a:solidFill>
            <a:schemeClr val="hlink"/>
          </a:solidFill>
          <a:ln w="9525">
            <a:solidFill>
              <a:schemeClr val="tx1"/>
            </a:solidFill>
            <a:miter lim="800000"/>
            <a:headEnd/>
            <a:tailEnd/>
          </a:ln>
        </p:spPr>
        <p:txBody>
          <a:bodyPr wrap="none" anchor="ctr"/>
          <a:lstStyle/>
          <a:p>
            <a:pPr eaLnBrk="1" hangingPunct="1"/>
            <a:endParaRPr lang="en-US" sz="1800">
              <a:latin typeface="Arial" charset="0"/>
            </a:endParaRPr>
          </a:p>
        </p:txBody>
      </p:sp>
    </p:spTree>
    <p:extLst>
      <p:ext uri="{BB962C8B-B14F-4D97-AF65-F5344CB8AC3E}">
        <p14:creationId xmlns:p14="http://schemas.microsoft.com/office/powerpoint/2010/main" val="162082366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3"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4" name="Text Box 15"/>
          <p:cNvSpPr txBox="1">
            <a:spLocks noChangeArrowheads="1"/>
          </p:cNvSpPr>
          <p:nvPr/>
        </p:nvSpPr>
        <p:spPr bwMode="auto">
          <a:xfrm>
            <a:off x="220663" y="1890713"/>
            <a:ext cx="8729662"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cs typeface="Arial" charset="0"/>
              </a:rPr>
              <a:t>Consider our example of Stock A and Stock B again:</a:t>
            </a:r>
            <a:endParaRPr lang="en-US" sz="2400">
              <a:cs typeface="Arial" charset="0"/>
            </a:endParaRPr>
          </a:p>
          <a:p>
            <a:pPr lvl="1" eaLnBrk="1" hangingPunct="1">
              <a:buFontTx/>
              <a:buChar char="•"/>
            </a:pPr>
            <a:endParaRPr lang="en-US" sz="2400">
              <a:cs typeface="Arial" charset="0"/>
            </a:endParaRPr>
          </a:p>
        </p:txBody>
      </p:sp>
      <p:sp>
        <p:nvSpPr>
          <p:cNvPr id="16395" name="Text Box 16"/>
          <p:cNvSpPr txBox="1">
            <a:spLocks noChangeArrowheads="1"/>
          </p:cNvSpPr>
          <p:nvPr/>
        </p:nvSpPr>
        <p:spPr bwMode="auto">
          <a:xfrm>
            <a:off x="114300" y="942975"/>
            <a:ext cx="886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Portfolio Return: Example</a:t>
            </a:r>
          </a:p>
        </p:txBody>
      </p:sp>
      <p:sp>
        <p:nvSpPr>
          <p:cNvPr id="16396"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7"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6398"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9" name="Rectangle 14"/>
          <p:cNvSpPr>
            <a:spLocks noChangeArrowheads="1"/>
          </p:cNvSpPr>
          <p:nvPr/>
        </p:nvSpPr>
        <p:spPr bwMode="auto">
          <a:xfrm>
            <a:off x="0" y="2276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6386" name="Object 13"/>
          <p:cNvGraphicFramePr>
            <a:graphicFrameLocks noChangeAspect="1"/>
          </p:cNvGraphicFramePr>
          <p:nvPr/>
        </p:nvGraphicFramePr>
        <p:xfrm>
          <a:off x="885825" y="2605088"/>
          <a:ext cx="2170113" cy="703262"/>
        </p:xfrm>
        <a:graphic>
          <a:graphicData uri="http://schemas.openxmlformats.org/presentationml/2006/ole">
            <mc:AlternateContent xmlns:mc="http://schemas.openxmlformats.org/markup-compatibility/2006">
              <mc:Choice xmlns:v="urn:schemas-microsoft-com:vml" Requires="v">
                <p:oleObj spid="_x0000_s31805" name="Equation" r:id="rId5" imgW="1384300" imgH="444500" progId="Equation.3">
                  <p:embed/>
                </p:oleObj>
              </mc:Choice>
              <mc:Fallback>
                <p:oleObj name="Equation" r:id="rId5" imgW="13843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825" y="2605088"/>
                        <a:ext cx="2170113" cy="703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0" name="Rectangle 15"/>
          <p:cNvSpPr>
            <a:spLocks noChangeArrowheads="1"/>
          </p:cNvSpPr>
          <p:nvPr/>
        </p:nvSpPr>
        <p:spPr bwMode="auto">
          <a:xfrm>
            <a:off x="0" y="2724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en-US">
              <a:latin typeface="Arial" charset="0"/>
            </a:endParaRPr>
          </a:p>
        </p:txBody>
      </p:sp>
      <p:graphicFrame>
        <p:nvGraphicFramePr>
          <p:cNvPr id="16387" name="Object 12"/>
          <p:cNvGraphicFramePr>
            <a:graphicFrameLocks noChangeAspect="1"/>
          </p:cNvGraphicFramePr>
          <p:nvPr/>
        </p:nvGraphicFramePr>
        <p:xfrm>
          <a:off x="871538" y="3752850"/>
          <a:ext cx="2122487" cy="692150"/>
        </p:xfrm>
        <a:graphic>
          <a:graphicData uri="http://schemas.openxmlformats.org/presentationml/2006/ole">
            <mc:AlternateContent xmlns:mc="http://schemas.openxmlformats.org/markup-compatibility/2006">
              <mc:Choice xmlns:v="urn:schemas-microsoft-com:vml" Requires="v">
                <p:oleObj spid="_x0000_s31806" name="Equation" r:id="rId7" imgW="1371600" imgH="444500" progId="Equation.3">
                  <p:embed/>
                </p:oleObj>
              </mc:Choice>
              <mc:Fallback>
                <p:oleObj name="Equation" r:id="rId7" imgW="1371600" imgH="444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1538" y="3752850"/>
                        <a:ext cx="2122487"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1" name="Rectangle 16"/>
          <p:cNvSpPr>
            <a:spLocks noChangeArrowheads="1"/>
          </p:cNvSpPr>
          <p:nvPr/>
        </p:nvSpPr>
        <p:spPr bwMode="auto">
          <a:xfrm>
            <a:off x="0" y="3171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en-US">
              <a:latin typeface="Arial" charset="0"/>
            </a:endParaRPr>
          </a:p>
        </p:txBody>
      </p:sp>
      <p:graphicFrame>
        <p:nvGraphicFramePr>
          <p:cNvPr id="16388" name="Object 11"/>
          <p:cNvGraphicFramePr>
            <a:graphicFrameLocks noChangeAspect="1"/>
          </p:cNvGraphicFramePr>
          <p:nvPr/>
        </p:nvGraphicFramePr>
        <p:xfrm>
          <a:off x="4029075" y="2628900"/>
          <a:ext cx="2992438" cy="673100"/>
        </p:xfrm>
        <a:graphic>
          <a:graphicData uri="http://schemas.openxmlformats.org/presentationml/2006/ole">
            <mc:AlternateContent xmlns:mc="http://schemas.openxmlformats.org/markup-compatibility/2006">
              <mc:Choice xmlns:v="urn:schemas-microsoft-com:vml" Requires="v">
                <p:oleObj spid="_x0000_s31807" name="Equation" r:id="rId9" imgW="1993900" imgH="444500" progId="Equation.3">
                  <p:embed/>
                </p:oleObj>
              </mc:Choice>
              <mc:Fallback>
                <p:oleObj name="Equation" r:id="rId9" imgW="1993900" imgH="444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9075" y="2628900"/>
                        <a:ext cx="2992438"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2" name="Rectangle 17"/>
          <p:cNvSpPr>
            <a:spLocks noChangeArrowheads="1"/>
          </p:cNvSpPr>
          <p:nvPr/>
        </p:nvSpPr>
        <p:spPr bwMode="auto">
          <a:xfrm>
            <a:off x="0" y="3619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en-US">
              <a:latin typeface="Arial" charset="0"/>
            </a:endParaRPr>
          </a:p>
        </p:txBody>
      </p:sp>
      <p:graphicFrame>
        <p:nvGraphicFramePr>
          <p:cNvPr id="16389" name="Object 10"/>
          <p:cNvGraphicFramePr>
            <a:graphicFrameLocks noChangeAspect="1"/>
          </p:cNvGraphicFramePr>
          <p:nvPr/>
        </p:nvGraphicFramePr>
        <p:xfrm>
          <a:off x="4043363" y="3748088"/>
          <a:ext cx="2908300" cy="657225"/>
        </p:xfrm>
        <a:graphic>
          <a:graphicData uri="http://schemas.openxmlformats.org/presentationml/2006/ole">
            <mc:AlternateContent xmlns:mc="http://schemas.openxmlformats.org/markup-compatibility/2006">
              <mc:Choice xmlns:v="urn:schemas-microsoft-com:vml" Requires="v">
                <p:oleObj spid="_x0000_s31808" name="Equation" r:id="rId11" imgW="1981200" imgH="444500" progId="Equation.3">
                  <p:embed/>
                </p:oleObj>
              </mc:Choice>
              <mc:Fallback>
                <p:oleObj name="Equation" r:id="rId11" imgW="1981200" imgH="4445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43363" y="3748088"/>
                        <a:ext cx="2908300"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3" name="Rectangle 18"/>
          <p:cNvSpPr>
            <a:spLocks noChangeArrowheads="1"/>
          </p:cNvSpPr>
          <p:nvPr/>
        </p:nvSpPr>
        <p:spPr bwMode="auto">
          <a:xfrm>
            <a:off x="0" y="4067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en-US">
              <a:latin typeface="Arial" charset="0"/>
            </a:endParaRPr>
          </a:p>
        </p:txBody>
      </p:sp>
      <p:graphicFrame>
        <p:nvGraphicFramePr>
          <p:cNvPr id="16390" name="Object 9"/>
          <p:cNvGraphicFramePr>
            <a:graphicFrameLocks noChangeAspect="1"/>
          </p:cNvGraphicFramePr>
          <p:nvPr/>
        </p:nvGraphicFramePr>
        <p:xfrm>
          <a:off x="1414463" y="4740275"/>
          <a:ext cx="4127500" cy="604838"/>
        </p:xfrm>
        <a:graphic>
          <a:graphicData uri="http://schemas.openxmlformats.org/presentationml/2006/ole">
            <mc:AlternateContent xmlns:mc="http://schemas.openxmlformats.org/markup-compatibility/2006">
              <mc:Choice xmlns:v="urn:schemas-microsoft-com:vml" Requires="v">
                <p:oleObj spid="_x0000_s31809" name="Equation" r:id="rId13" imgW="1752600" imgH="254000" progId="Equation.3">
                  <p:embed/>
                </p:oleObj>
              </mc:Choice>
              <mc:Fallback>
                <p:oleObj name="Equation" r:id="rId13" imgW="1752600" imgH="2540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4463" y="4740275"/>
                        <a:ext cx="4127500"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4" name="Rectangle 19"/>
          <p:cNvSpPr>
            <a:spLocks noChangeArrowheads="1"/>
          </p:cNvSpPr>
          <p:nvPr/>
        </p:nvSpPr>
        <p:spPr bwMode="auto">
          <a:xfrm>
            <a:off x="0" y="4324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en-US">
              <a:latin typeface="Arial" charset="0"/>
            </a:endParaRPr>
          </a:p>
        </p:txBody>
      </p:sp>
      <p:graphicFrame>
        <p:nvGraphicFramePr>
          <p:cNvPr id="16391" name="Object 8"/>
          <p:cNvGraphicFramePr>
            <a:graphicFrameLocks noChangeAspect="1"/>
          </p:cNvGraphicFramePr>
          <p:nvPr/>
        </p:nvGraphicFramePr>
        <p:xfrm>
          <a:off x="1457325" y="5672138"/>
          <a:ext cx="5994400" cy="601662"/>
        </p:xfrm>
        <a:graphic>
          <a:graphicData uri="http://schemas.openxmlformats.org/presentationml/2006/ole">
            <mc:AlternateContent xmlns:mc="http://schemas.openxmlformats.org/markup-compatibility/2006">
              <mc:Choice xmlns:v="urn:schemas-microsoft-com:vml" Requires="v">
                <p:oleObj spid="_x0000_s31810" name="Equation" r:id="rId15" imgW="2565400" imgH="254000" progId="Equation.3">
                  <p:embed/>
                </p:oleObj>
              </mc:Choice>
              <mc:Fallback>
                <p:oleObj name="Equation" r:id="rId15" imgW="2565400" imgH="2540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57325" y="5672138"/>
                        <a:ext cx="5994400" cy="60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18881709"/>
      </p:ext>
    </p:extLst>
  </p:cSld>
  <p:clrMapOvr>
    <a:masterClrMapping/>
  </p:clrMapOvr>
  <p:timing>
    <p:tnLst>
      <p:par>
        <p:cTn xmlns:p14="http://schemas.microsoft.com/office/powerpoint/2010/mai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85800" y="123825"/>
            <a:ext cx="7772400" cy="1143000"/>
          </a:xfrm>
        </p:spPr>
        <p:txBody>
          <a:bodyPr/>
          <a:lstStyle/>
          <a:p>
            <a:pPr eaLnBrk="1" hangingPunct="1"/>
            <a:r>
              <a:rPr lang="en-US" sz="4000">
                <a:latin typeface="Times New Roman" charset="0"/>
              </a:rPr>
              <a:t>Feasibility Study</a:t>
            </a:r>
          </a:p>
        </p:txBody>
      </p:sp>
      <p:sp>
        <p:nvSpPr>
          <p:cNvPr id="28675" name="Rectangle 3"/>
          <p:cNvSpPr>
            <a:spLocks noGrp="1" noChangeArrowheads="1"/>
          </p:cNvSpPr>
          <p:nvPr>
            <p:ph type="body" idx="4294967295"/>
          </p:nvPr>
        </p:nvSpPr>
        <p:spPr>
          <a:xfrm>
            <a:off x="525463" y="1266825"/>
            <a:ext cx="8099425" cy="4525963"/>
          </a:xfrm>
        </p:spPr>
        <p:txBody>
          <a:bodyPr/>
          <a:lstStyle/>
          <a:p>
            <a:pPr eaLnBrk="1" hangingPunct="1"/>
            <a:r>
              <a:rPr lang="en-US" sz="2800">
                <a:latin typeface="Times New Roman" charset="0"/>
              </a:rPr>
              <a:t>Feasibility study is first step to successful project</a:t>
            </a:r>
          </a:p>
          <a:p>
            <a:pPr eaLnBrk="1" hangingPunct="1"/>
            <a:r>
              <a:rPr lang="en-US" sz="2800">
                <a:latin typeface="Times New Roman" charset="0"/>
              </a:rPr>
              <a:t>Feasibility studies require management to…</a:t>
            </a:r>
          </a:p>
          <a:p>
            <a:pPr lvl="1" eaLnBrk="1" hangingPunct="1"/>
            <a:r>
              <a:rPr lang="en-US" sz="2000">
                <a:latin typeface="Times New Roman" charset="0"/>
              </a:rPr>
              <a:t>Conduct up-front due diligence</a:t>
            </a:r>
          </a:p>
          <a:p>
            <a:pPr lvl="1" eaLnBrk="1" hangingPunct="1"/>
            <a:r>
              <a:rPr lang="en-US" sz="2000">
                <a:latin typeface="Times New Roman" charset="0"/>
              </a:rPr>
              <a:t>Understand project</a:t>
            </a:r>
            <a:r>
              <a:rPr lang="ja-JP" altLang="en-US" sz="2000">
                <a:latin typeface="Times New Roman" charset="0"/>
              </a:rPr>
              <a:t>’</a:t>
            </a:r>
            <a:r>
              <a:rPr lang="en-US" sz="2000">
                <a:latin typeface="Times New Roman" charset="0"/>
              </a:rPr>
              <a:t>s risk analysis, cost analysis, completion time frame, stakeholders</a:t>
            </a:r>
            <a:r>
              <a:rPr lang="ja-JP" altLang="en-US" sz="2000">
                <a:latin typeface="Times New Roman" charset="0"/>
              </a:rPr>
              <a:t>’</a:t>
            </a:r>
            <a:r>
              <a:rPr lang="en-US" sz="2000">
                <a:latin typeface="Times New Roman" charset="0"/>
              </a:rPr>
              <a:t> analysis, etc.</a:t>
            </a:r>
          </a:p>
          <a:p>
            <a:pPr lvl="1" eaLnBrk="1" hangingPunct="1"/>
            <a:r>
              <a:rPr lang="en-US" sz="2000">
                <a:latin typeface="Times New Roman" charset="0"/>
              </a:rPr>
              <a:t>Follows the </a:t>
            </a:r>
            <a:r>
              <a:rPr lang="ja-JP" altLang="en-US" sz="2000">
                <a:latin typeface="Times New Roman" charset="0"/>
              </a:rPr>
              <a:t>‘</a:t>
            </a:r>
            <a:r>
              <a:rPr lang="en-US" sz="2000">
                <a:latin typeface="Times New Roman" charset="0"/>
              </a:rPr>
              <a:t>ready, aim, fire</a:t>
            </a:r>
            <a:r>
              <a:rPr lang="ja-JP" altLang="en-US" sz="2000">
                <a:latin typeface="Times New Roman" charset="0"/>
              </a:rPr>
              <a:t>’</a:t>
            </a:r>
            <a:r>
              <a:rPr lang="en-US" sz="2000">
                <a:latin typeface="Times New Roman" charset="0"/>
              </a:rPr>
              <a:t> model rather than </a:t>
            </a:r>
            <a:r>
              <a:rPr lang="ja-JP" altLang="en-US" sz="2000">
                <a:latin typeface="Times New Roman" charset="0"/>
              </a:rPr>
              <a:t>‘</a:t>
            </a:r>
            <a:r>
              <a:rPr lang="en-US" sz="2000">
                <a:latin typeface="Times New Roman" charset="0"/>
              </a:rPr>
              <a:t>ready, fire, aim</a:t>
            </a:r>
            <a:r>
              <a:rPr lang="ja-JP" altLang="en-US" sz="2000">
                <a:latin typeface="Times New Roman" charset="0"/>
              </a:rPr>
              <a:t>’</a:t>
            </a:r>
            <a:endParaRPr lang="en-US" sz="2400">
              <a:latin typeface="Times New Roman" charset="0"/>
            </a:endParaRPr>
          </a:p>
          <a:p>
            <a:pPr eaLnBrk="1" hangingPunct="1"/>
            <a:r>
              <a:rPr lang="en-US" sz="2800">
                <a:latin typeface="Times New Roman" charset="0"/>
              </a:rPr>
              <a:t>Benefits of accurate and reasonable feasibility study</a:t>
            </a:r>
          </a:p>
          <a:p>
            <a:pPr lvl="1" eaLnBrk="1" hangingPunct="1"/>
            <a:r>
              <a:rPr lang="en-US" sz="2000">
                <a:latin typeface="Times New Roman" charset="0"/>
              </a:rPr>
              <a:t>Avoids danger of loading up evidence in one direction in order to support </a:t>
            </a:r>
            <a:r>
              <a:rPr lang="en-US" sz="2000" b="1" i="1">
                <a:latin typeface="Times New Roman" charset="0"/>
              </a:rPr>
              <a:t>a priori</a:t>
            </a:r>
            <a:r>
              <a:rPr lang="en-US" sz="2000">
                <a:latin typeface="Times New Roman" charset="0"/>
              </a:rPr>
              <a:t> decision</a:t>
            </a:r>
          </a:p>
          <a:p>
            <a:pPr lvl="1" eaLnBrk="1" hangingPunct="1"/>
            <a:r>
              <a:rPr lang="en-US" sz="2000">
                <a:latin typeface="Times New Roman" charset="0"/>
              </a:rPr>
              <a:t>It locks company into a mode of planning first, then executing, which avoids potential waste</a:t>
            </a:r>
          </a:p>
        </p:txBody>
      </p:sp>
      <p:sp>
        <p:nvSpPr>
          <p:cNvPr id="28676" name="AutoShape 4">
            <a:hlinkClick r:id="rId3" action="ppaction://hlinksldjump" highlightClick="1"/>
          </p:cNvPr>
          <p:cNvSpPr>
            <a:spLocks noChangeArrowheads="1"/>
          </p:cNvSpPr>
          <p:nvPr/>
        </p:nvSpPr>
        <p:spPr bwMode="auto">
          <a:xfrm>
            <a:off x="8212138" y="6178550"/>
            <a:ext cx="609600" cy="381000"/>
          </a:xfrm>
          <a:prstGeom prst="actionButtonBackPrevious">
            <a:avLst/>
          </a:prstGeom>
          <a:solidFill>
            <a:schemeClr val="hlink"/>
          </a:solidFill>
          <a:ln w="9525">
            <a:solidFill>
              <a:schemeClr val="tx1"/>
            </a:solidFill>
            <a:miter lim="800000"/>
            <a:headEnd/>
            <a:tailEnd/>
          </a:ln>
        </p:spPr>
        <p:txBody>
          <a:bodyPr wrap="none" anchor="ctr"/>
          <a:lstStyle/>
          <a:p>
            <a:pPr eaLnBrk="1" hangingPunct="1"/>
            <a:endParaRPr lang="en-US" sz="1800">
              <a:latin typeface="Arial" charset="0"/>
            </a:endParaRPr>
          </a:p>
        </p:txBody>
      </p:sp>
    </p:spTree>
    <p:extLst>
      <p:ext uri="{BB962C8B-B14F-4D97-AF65-F5344CB8AC3E}">
        <p14:creationId xmlns:p14="http://schemas.microsoft.com/office/powerpoint/2010/main" val="3804382483"/>
      </p:ext>
    </p:extLst>
  </p:cSld>
  <p:clrMapOvr>
    <a:masterClrMapping/>
  </p:clrMapOvr>
  <p:timing>
    <p:tnLst>
      <p:par>
        <p:cTn xmlns:p14="http://schemas.microsoft.com/office/powerpoint/2010/mai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685800" y="134938"/>
            <a:ext cx="7772400" cy="1143000"/>
          </a:xfrm>
        </p:spPr>
        <p:txBody>
          <a:bodyPr/>
          <a:lstStyle/>
          <a:p>
            <a:pPr eaLnBrk="1" hangingPunct="1"/>
            <a:r>
              <a:rPr lang="en-US" sz="4000">
                <a:latin typeface="Times New Roman" charset="0"/>
              </a:rPr>
              <a:t>Pro Forma Construction</a:t>
            </a:r>
          </a:p>
        </p:txBody>
      </p:sp>
      <p:sp>
        <p:nvSpPr>
          <p:cNvPr id="29699" name="Rectangle 3"/>
          <p:cNvSpPr>
            <a:spLocks noGrp="1" noChangeArrowheads="1"/>
          </p:cNvSpPr>
          <p:nvPr>
            <p:ph type="body" idx="4294967295"/>
          </p:nvPr>
        </p:nvSpPr>
        <p:spPr>
          <a:xfrm>
            <a:off x="517525" y="1192213"/>
            <a:ext cx="7981950" cy="5118100"/>
          </a:xfrm>
        </p:spPr>
        <p:txBody>
          <a:bodyPr/>
          <a:lstStyle/>
          <a:p>
            <a:pPr eaLnBrk="1" hangingPunct="1"/>
            <a:r>
              <a:rPr lang="en-US" sz="2800">
                <a:latin typeface="Times New Roman" charset="0"/>
              </a:rPr>
              <a:t>Pro forma, or projected, financial statements reflect expected future performance of firm or project</a:t>
            </a:r>
          </a:p>
          <a:p>
            <a:pPr eaLnBrk="1" hangingPunct="1"/>
            <a:r>
              <a:rPr lang="en-US" sz="2800">
                <a:latin typeface="Times New Roman" charset="0"/>
              </a:rPr>
              <a:t>Pro forma financial statements constructed and used to…</a:t>
            </a:r>
          </a:p>
          <a:p>
            <a:pPr lvl="1" eaLnBrk="1" hangingPunct="1"/>
            <a:r>
              <a:rPr lang="en-US" sz="2400">
                <a:latin typeface="Times New Roman" charset="0"/>
              </a:rPr>
              <a:t>Evaluate expected future financial condition of firm or project</a:t>
            </a:r>
          </a:p>
          <a:p>
            <a:pPr lvl="1" eaLnBrk="1" hangingPunct="1"/>
            <a:r>
              <a:rPr lang="en-US" sz="2400">
                <a:latin typeface="Times New Roman" charset="0"/>
              </a:rPr>
              <a:t>Project financing requirements</a:t>
            </a:r>
          </a:p>
          <a:p>
            <a:pPr lvl="1" eaLnBrk="1" hangingPunct="1"/>
            <a:r>
              <a:rPr lang="en-US" sz="2400">
                <a:latin typeface="Times New Roman" charset="0"/>
              </a:rPr>
              <a:t>Determine how alternative courses of action are likely to impact firm</a:t>
            </a:r>
            <a:r>
              <a:rPr lang="ja-JP" altLang="en-US" sz="2400">
                <a:latin typeface="Times New Roman" charset="0"/>
              </a:rPr>
              <a:t>’</a:t>
            </a:r>
            <a:r>
              <a:rPr lang="en-US" sz="2400">
                <a:latin typeface="Times New Roman" charset="0"/>
              </a:rPr>
              <a:t>s financial conditions and financial requirement</a:t>
            </a:r>
          </a:p>
          <a:p>
            <a:pPr lvl="1" eaLnBrk="1" hangingPunct="1"/>
            <a:r>
              <a:rPr lang="en-US" sz="2400">
                <a:latin typeface="Times New Roman" charset="0"/>
              </a:rPr>
              <a:t>Provide a standard against which to evaluate actual results</a:t>
            </a:r>
          </a:p>
        </p:txBody>
      </p:sp>
      <p:sp>
        <p:nvSpPr>
          <p:cNvPr id="29700" name="AutoShape 4">
            <a:hlinkClick r:id="rId3" action="ppaction://hlinksldjump" highlightClick="1"/>
          </p:cNvPr>
          <p:cNvSpPr>
            <a:spLocks noChangeArrowheads="1"/>
          </p:cNvSpPr>
          <p:nvPr/>
        </p:nvSpPr>
        <p:spPr bwMode="auto">
          <a:xfrm>
            <a:off x="8212138" y="6180138"/>
            <a:ext cx="609600" cy="381000"/>
          </a:xfrm>
          <a:prstGeom prst="actionButtonBackPrevious">
            <a:avLst/>
          </a:prstGeom>
          <a:solidFill>
            <a:schemeClr val="hlink"/>
          </a:solidFill>
          <a:ln w="9525">
            <a:solidFill>
              <a:schemeClr val="tx1"/>
            </a:solidFill>
            <a:miter lim="800000"/>
            <a:headEnd/>
            <a:tailEnd/>
          </a:ln>
        </p:spPr>
        <p:txBody>
          <a:bodyPr wrap="none" anchor="ctr"/>
          <a:lstStyle/>
          <a:p>
            <a:pPr eaLnBrk="1" hangingPunct="1"/>
            <a:endParaRPr lang="en-US" sz="1800">
              <a:latin typeface="Arial" charset="0"/>
            </a:endParaRPr>
          </a:p>
        </p:txBody>
      </p:sp>
    </p:spTree>
    <p:extLst>
      <p:ext uri="{BB962C8B-B14F-4D97-AF65-F5344CB8AC3E}">
        <p14:creationId xmlns:p14="http://schemas.microsoft.com/office/powerpoint/2010/main" val="872673345"/>
      </p:ext>
    </p:extLst>
  </p:cSld>
  <p:clrMapOvr>
    <a:masterClrMapping/>
  </p:clrMapOvr>
  <p:timing>
    <p:tnLst>
      <p:par>
        <p:cTn xmlns:p14="http://schemas.microsoft.com/office/powerpoint/2010/mai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685800" y="134938"/>
            <a:ext cx="7772400" cy="1143000"/>
          </a:xfrm>
        </p:spPr>
        <p:txBody>
          <a:bodyPr/>
          <a:lstStyle/>
          <a:p>
            <a:pPr eaLnBrk="1" hangingPunct="1"/>
            <a:r>
              <a:rPr lang="en-US" sz="4000">
                <a:latin typeface="Times New Roman" charset="0"/>
              </a:rPr>
              <a:t>Free Cash Flows</a:t>
            </a:r>
          </a:p>
        </p:txBody>
      </p:sp>
      <p:sp>
        <p:nvSpPr>
          <p:cNvPr id="30723" name="Rectangle 3"/>
          <p:cNvSpPr>
            <a:spLocks noGrp="1" noChangeArrowheads="1"/>
          </p:cNvSpPr>
          <p:nvPr>
            <p:ph type="body" idx="4294967295"/>
          </p:nvPr>
        </p:nvSpPr>
        <p:spPr>
          <a:xfrm>
            <a:off x="554038" y="1143000"/>
            <a:ext cx="8091487" cy="5156200"/>
          </a:xfrm>
        </p:spPr>
        <p:txBody>
          <a:bodyPr>
            <a:normAutofit lnSpcReduction="10000"/>
          </a:bodyPr>
          <a:lstStyle/>
          <a:p>
            <a:pPr eaLnBrk="1" hangingPunct="1"/>
            <a:r>
              <a:rPr lang="en-US" sz="2800">
                <a:latin typeface="Times New Roman" charset="0"/>
              </a:rPr>
              <a:t>Primary outcome of pro forma financial statement is ability to forecast free cash flows</a:t>
            </a:r>
          </a:p>
          <a:p>
            <a:pPr eaLnBrk="1" hangingPunct="1"/>
            <a:r>
              <a:rPr lang="en-US" sz="2800">
                <a:latin typeface="Times New Roman" charset="0"/>
              </a:rPr>
              <a:t>Free cash flows are the amount of cash a firm or project can pay out to investors</a:t>
            </a:r>
          </a:p>
          <a:p>
            <a:pPr lvl="1" eaLnBrk="1" hangingPunct="1"/>
            <a:r>
              <a:rPr lang="en-US" sz="2400">
                <a:latin typeface="Times New Roman" charset="0"/>
              </a:rPr>
              <a:t>Usually annual cash flows after paying for all investments necessary for growth</a:t>
            </a:r>
          </a:p>
          <a:p>
            <a:pPr eaLnBrk="1" hangingPunct="1"/>
            <a:r>
              <a:rPr lang="en-US" sz="2800">
                <a:latin typeface="Times New Roman" charset="0"/>
              </a:rPr>
              <a:t>Pro forma Excel models typically incorporate a spreadsheet designed to calculate free cash flows</a:t>
            </a:r>
          </a:p>
          <a:p>
            <a:pPr lvl="1" eaLnBrk="1" hangingPunct="1"/>
            <a:r>
              <a:rPr lang="en-US" sz="2400">
                <a:latin typeface="Times New Roman" charset="0"/>
              </a:rPr>
              <a:t>Purpose of such spreadsheet models is to be used as a managerial decision-making tool</a:t>
            </a:r>
          </a:p>
          <a:p>
            <a:pPr lvl="1" eaLnBrk="1" hangingPunct="1"/>
            <a:r>
              <a:rPr lang="en-US" sz="2400">
                <a:latin typeface="Times New Roman" charset="0"/>
              </a:rPr>
              <a:t>Permits managers to test potential outcomes of various scenarios</a:t>
            </a:r>
          </a:p>
        </p:txBody>
      </p:sp>
      <p:sp>
        <p:nvSpPr>
          <p:cNvPr id="30724" name="AutoShape 4">
            <a:hlinkClick r:id="rId3" action="ppaction://hlinksldjump" highlightClick="1"/>
          </p:cNvPr>
          <p:cNvSpPr>
            <a:spLocks noChangeArrowheads="1"/>
          </p:cNvSpPr>
          <p:nvPr/>
        </p:nvSpPr>
        <p:spPr bwMode="auto">
          <a:xfrm>
            <a:off x="8212138" y="6161088"/>
            <a:ext cx="609600" cy="381000"/>
          </a:xfrm>
          <a:prstGeom prst="actionButtonBackPrevious">
            <a:avLst/>
          </a:prstGeom>
          <a:solidFill>
            <a:schemeClr val="hlink"/>
          </a:solidFill>
          <a:ln w="9525">
            <a:solidFill>
              <a:schemeClr val="tx1"/>
            </a:solidFill>
            <a:miter lim="800000"/>
            <a:headEnd/>
            <a:tailEnd/>
          </a:ln>
        </p:spPr>
        <p:txBody>
          <a:bodyPr wrap="none" anchor="ctr"/>
          <a:lstStyle/>
          <a:p>
            <a:pPr eaLnBrk="1" hangingPunct="1"/>
            <a:endParaRPr lang="en-US" sz="1800">
              <a:latin typeface="Arial" charset="0"/>
            </a:endParaRPr>
          </a:p>
        </p:txBody>
      </p:sp>
    </p:spTree>
    <p:extLst>
      <p:ext uri="{BB962C8B-B14F-4D97-AF65-F5344CB8AC3E}">
        <p14:creationId xmlns:p14="http://schemas.microsoft.com/office/powerpoint/2010/main" val="3617259303"/>
      </p:ext>
    </p:extLst>
  </p:cSld>
  <p:clrMapOvr>
    <a:masterClrMapping/>
  </p:clrMapOvr>
  <p:timing>
    <p:tnLst>
      <p:par>
        <p:cTn xmlns:p14="http://schemas.microsoft.com/office/powerpoint/2010/mai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685800" y="223838"/>
            <a:ext cx="7772400" cy="531812"/>
          </a:xfrm>
        </p:spPr>
        <p:txBody>
          <a:bodyPr>
            <a:normAutofit fontScale="90000"/>
          </a:bodyPr>
          <a:lstStyle/>
          <a:p>
            <a:pPr eaLnBrk="1" hangingPunct="1"/>
            <a:r>
              <a:rPr lang="en-US" sz="4000">
                <a:latin typeface="Times New Roman" charset="0"/>
              </a:rPr>
              <a:t>Time Value of Money</a:t>
            </a:r>
          </a:p>
        </p:txBody>
      </p:sp>
      <p:sp>
        <p:nvSpPr>
          <p:cNvPr id="31747" name="Rectangle 3"/>
          <p:cNvSpPr>
            <a:spLocks noGrp="1" noChangeArrowheads="1"/>
          </p:cNvSpPr>
          <p:nvPr>
            <p:ph type="body" idx="4294967295"/>
          </p:nvPr>
        </p:nvSpPr>
        <p:spPr>
          <a:xfrm>
            <a:off x="438150" y="1098550"/>
            <a:ext cx="8299450" cy="5370513"/>
          </a:xfrm>
        </p:spPr>
        <p:txBody>
          <a:bodyPr>
            <a:normAutofit lnSpcReduction="10000"/>
          </a:bodyPr>
          <a:lstStyle/>
          <a:p>
            <a:pPr eaLnBrk="1" hangingPunct="1"/>
            <a:r>
              <a:rPr lang="en-US" sz="2800">
                <a:latin typeface="Times New Roman" charset="0"/>
              </a:rPr>
              <a:t>Economic value defined as the intrinsic worth of a financial asset</a:t>
            </a:r>
          </a:p>
          <a:p>
            <a:pPr lvl="1" eaLnBrk="1" hangingPunct="1"/>
            <a:r>
              <a:rPr lang="en-US" sz="2400">
                <a:latin typeface="Times New Roman" charset="0"/>
              </a:rPr>
              <a:t>Intrinsic value derived from long-term cash flow generating ability of a financial asset (e.g., capital project)</a:t>
            </a:r>
          </a:p>
          <a:p>
            <a:pPr eaLnBrk="1" hangingPunct="1"/>
            <a:r>
              <a:rPr lang="en-US" sz="2800">
                <a:latin typeface="Times New Roman" charset="0"/>
              </a:rPr>
              <a:t>To determine economic value future cash flows must be discounted to the present</a:t>
            </a:r>
          </a:p>
          <a:p>
            <a:pPr lvl="1" eaLnBrk="1" hangingPunct="1"/>
            <a:r>
              <a:rPr lang="en-US" sz="2400">
                <a:latin typeface="Times New Roman" charset="0"/>
              </a:rPr>
              <a:t>Calculating present values is called discounting</a:t>
            </a:r>
          </a:p>
          <a:p>
            <a:pPr lvl="1" eaLnBrk="1" hangingPunct="1"/>
            <a:r>
              <a:rPr lang="en-US" sz="2400">
                <a:latin typeface="Times New Roman" charset="0"/>
              </a:rPr>
              <a:t>Interest rate used in discounting is discount rate</a:t>
            </a:r>
          </a:p>
          <a:p>
            <a:pPr eaLnBrk="1" hangingPunct="1"/>
            <a:r>
              <a:rPr lang="en-US" sz="2800">
                <a:latin typeface="Times New Roman" charset="0"/>
              </a:rPr>
              <a:t>Most financial assets require investment at beginning of asset</a:t>
            </a:r>
            <a:r>
              <a:rPr lang="ja-JP" altLang="en-US" sz="2800">
                <a:latin typeface="Times New Roman" charset="0"/>
              </a:rPr>
              <a:t>’</a:t>
            </a:r>
            <a:r>
              <a:rPr lang="en-US" sz="2800">
                <a:latin typeface="Times New Roman" charset="0"/>
              </a:rPr>
              <a:t>s life and generate multiple flows in the future</a:t>
            </a:r>
          </a:p>
          <a:p>
            <a:pPr lvl="1" eaLnBrk="1" hangingPunct="1"/>
            <a:r>
              <a:rPr lang="en-US" sz="2400">
                <a:latin typeface="Times New Roman" charset="0"/>
              </a:rPr>
              <a:t>Each cash flow is discounted back to the present and summed to obtain the net present value (NPV) </a:t>
            </a:r>
          </a:p>
        </p:txBody>
      </p:sp>
      <p:sp>
        <p:nvSpPr>
          <p:cNvPr id="31748" name="AutoShape 4">
            <a:hlinkClick r:id="rId3" action="ppaction://hlinksldjump" highlightClick="1"/>
          </p:cNvPr>
          <p:cNvSpPr>
            <a:spLocks noChangeArrowheads="1"/>
          </p:cNvSpPr>
          <p:nvPr/>
        </p:nvSpPr>
        <p:spPr bwMode="auto">
          <a:xfrm>
            <a:off x="8212138" y="6169025"/>
            <a:ext cx="609600" cy="381000"/>
          </a:xfrm>
          <a:prstGeom prst="actionButtonBackPrevious">
            <a:avLst/>
          </a:prstGeom>
          <a:solidFill>
            <a:schemeClr val="hlink"/>
          </a:solidFill>
          <a:ln w="9525">
            <a:solidFill>
              <a:schemeClr val="tx1"/>
            </a:solidFill>
            <a:miter lim="800000"/>
            <a:headEnd/>
            <a:tailEnd/>
          </a:ln>
        </p:spPr>
        <p:txBody>
          <a:bodyPr wrap="none" anchor="ctr"/>
          <a:lstStyle/>
          <a:p>
            <a:pPr eaLnBrk="1" hangingPunct="1"/>
            <a:endParaRPr lang="en-US" sz="1600">
              <a:latin typeface="Arial" charset="0"/>
            </a:endParaRPr>
          </a:p>
        </p:txBody>
      </p:sp>
    </p:spTree>
    <p:extLst>
      <p:ext uri="{BB962C8B-B14F-4D97-AF65-F5344CB8AC3E}">
        <p14:creationId xmlns:p14="http://schemas.microsoft.com/office/powerpoint/2010/main" val="2227919723"/>
      </p:ext>
    </p:extLst>
  </p:cSld>
  <p:clrMapOvr>
    <a:masterClrMapping/>
  </p:clrMapOvr>
  <p:timing>
    <p:tnLst>
      <p:par>
        <p:cTn xmlns:p14="http://schemas.microsoft.com/office/powerpoint/2010/mai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685800" y="44450"/>
            <a:ext cx="7772400" cy="1143000"/>
          </a:xfrm>
        </p:spPr>
        <p:txBody>
          <a:bodyPr/>
          <a:lstStyle/>
          <a:p>
            <a:pPr eaLnBrk="1" hangingPunct="1"/>
            <a:r>
              <a:rPr lang="en-US" sz="4000">
                <a:latin typeface="Times New Roman" charset="0"/>
              </a:rPr>
              <a:t>Net Present Value</a:t>
            </a:r>
          </a:p>
        </p:txBody>
      </p:sp>
      <p:sp>
        <p:nvSpPr>
          <p:cNvPr id="32771" name="Rectangle 3"/>
          <p:cNvSpPr>
            <a:spLocks noGrp="1" noChangeArrowheads="1"/>
          </p:cNvSpPr>
          <p:nvPr>
            <p:ph type="body" idx="4294967295"/>
          </p:nvPr>
        </p:nvSpPr>
        <p:spPr>
          <a:xfrm>
            <a:off x="260350" y="960438"/>
            <a:ext cx="8612188" cy="5372100"/>
          </a:xfrm>
        </p:spPr>
        <p:txBody>
          <a:bodyPr/>
          <a:lstStyle/>
          <a:p>
            <a:pPr eaLnBrk="1" hangingPunct="1"/>
            <a:r>
              <a:rPr lang="en-US" sz="2800">
                <a:latin typeface="Times New Roman" charset="0"/>
              </a:rPr>
              <a:t>NPV is the appropriate value measurement managers should use to determine viability of capital project</a:t>
            </a:r>
          </a:p>
          <a:p>
            <a:pPr lvl="1" eaLnBrk="1" hangingPunct="1"/>
            <a:r>
              <a:rPr lang="en-US" sz="2400">
                <a:latin typeface="Times New Roman" charset="0"/>
              </a:rPr>
              <a:t>NPV recognizes time value of money (i.e., dollar today worth more than dollar tomorrow)</a:t>
            </a:r>
          </a:p>
          <a:p>
            <a:pPr lvl="2" eaLnBrk="1" hangingPunct="1"/>
            <a:r>
              <a:rPr lang="en-US" sz="2000">
                <a:latin typeface="Times New Roman" charset="0"/>
              </a:rPr>
              <a:t>Dollar today can be invested to start earning interest immediately</a:t>
            </a:r>
          </a:p>
          <a:p>
            <a:pPr lvl="1" eaLnBrk="1" hangingPunct="1"/>
            <a:r>
              <a:rPr lang="en-US" sz="2400">
                <a:latin typeface="Times New Roman" charset="0"/>
              </a:rPr>
              <a:t>NPV depends solely on forecasted cash flows from the project and the project</a:t>
            </a:r>
            <a:r>
              <a:rPr lang="ja-JP" altLang="en-US" sz="2400">
                <a:latin typeface="Times New Roman" charset="0"/>
              </a:rPr>
              <a:t>’</a:t>
            </a:r>
            <a:r>
              <a:rPr lang="en-US" sz="2400">
                <a:latin typeface="Times New Roman" charset="0"/>
              </a:rPr>
              <a:t>s opportunity cost of capital</a:t>
            </a:r>
          </a:p>
          <a:p>
            <a:pPr lvl="2" eaLnBrk="1" hangingPunct="1"/>
            <a:r>
              <a:rPr lang="en-US" sz="2000">
                <a:latin typeface="Times New Roman" charset="0"/>
              </a:rPr>
              <a:t>NPV unaffected by manager</a:t>
            </a:r>
            <a:r>
              <a:rPr lang="ja-JP" altLang="en-US" sz="2000">
                <a:latin typeface="Times New Roman" charset="0"/>
              </a:rPr>
              <a:t>’</a:t>
            </a:r>
            <a:r>
              <a:rPr lang="en-US" sz="2000">
                <a:latin typeface="Times New Roman" charset="0"/>
              </a:rPr>
              <a:t>s taste, company</a:t>
            </a:r>
            <a:r>
              <a:rPr lang="ja-JP" altLang="en-US" sz="2000">
                <a:latin typeface="Times New Roman" charset="0"/>
              </a:rPr>
              <a:t>’</a:t>
            </a:r>
            <a:r>
              <a:rPr lang="en-US" sz="2000">
                <a:latin typeface="Times New Roman" charset="0"/>
              </a:rPr>
              <a:t>s choice of accounting method, profitability of company</a:t>
            </a:r>
            <a:r>
              <a:rPr lang="ja-JP" altLang="en-US" sz="2000">
                <a:latin typeface="Times New Roman" charset="0"/>
              </a:rPr>
              <a:t>’</a:t>
            </a:r>
            <a:r>
              <a:rPr lang="en-US" sz="2000">
                <a:latin typeface="Times New Roman" charset="0"/>
              </a:rPr>
              <a:t>s other independent projects. Therefore, it will not lead to inferior decisions based on these extraneous factors</a:t>
            </a:r>
          </a:p>
          <a:p>
            <a:pPr lvl="1" eaLnBrk="1" hangingPunct="1"/>
            <a:r>
              <a:rPr lang="en-US" sz="2400">
                <a:latin typeface="Times New Roman" charset="0"/>
              </a:rPr>
              <a:t>Because present values are all measured in today</a:t>
            </a:r>
            <a:r>
              <a:rPr lang="ja-JP" altLang="en-US" sz="2400">
                <a:latin typeface="Times New Roman" charset="0"/>
              </a:rPr>
              <a:t>’</a:t>
            </a:r>
            <a:r>
              <a:rPr lang="en-US" sz="2400">
                <a:latin typeface="Times New Roman" charset="0"/>
              </a:rPr>
              <a:t>s dollars, they can be added up (additive property)</a:t>
            </a:r>
          </a:p>
          <a:p>
            <a:pPr lvl="2" eaLnBrk="1" hangingPunct="1"/>
            <a:r>
              <a:rPr lang="en-US" sz="2000">
                <a:latin typeface="Times New Roman" charset="0"/>
              </a:rPr>
              <a:t>Once calculated, can be summed to determine expected value creation</a:t>
            </a:r>
          </a:p>
        </p:txBody>
      </p:sp>
      <p:sp>
        <p:nvSpPr>
          <p:cNvPr id="32772" name="AutoShape 4">
            <a:hlinkClick r:id="rId3" action="ppaction://hlinksldjump" highlightClick="1"/>
          </p:cNvPr>
          <p:cNvSpPr>
            <a:spLocks noChangeArrowheads="1"/>
          </p:cNvSpPr>
          <p:nvPr/>
        </p:nvSpPr>
        <p:spPr bwMode="auto">
          <a:xfrm>
            <a:off x="8270875" y="6294438"/>
            <a:ext cx="609600" cy="381000"/>
          </a:xfrm>
          <a:prstGeom prst="actionButtonBackPrevious">
            <a:avLst/>
          </a:prstGeom>
          <a:solidFill>
            <a:schemeClr val="hlink"/>
          </a:solidFill>
          <a:ln w="9525">
            <a:solidFill>
              <a:schemeClr val="tx1"/>
            </a:solidFill>
            <a:miter lim="800000"/>
            <a:headEnd/>
            <a:tailEnd/>
          </a:ln>
        </p:spPr>
        <p:txBody>
          <a:bodyPr wrap="none" anchor="ctr"/>
          <a:lstStyle/>
          <a:p>
            <a:pPr eaLnBrk="1" hangingPunct="1"/>
            <a:endParaRPr lang="en-US" sz="1800">
              <a:latin typeface="Arial" charset="0"/>
            </a:endParaRPr>
          </a:p>
        </p:txBody>
      </p:sp>
    </p:spTree>
    <p:extLst>
      <p:ext uri="{BB962C8B-B14F-4D97-AF65-F5344CB8AC3E}">
        <p14:creationId xmlns:p14="http://schemas.microsoft.com/office/powerpoint/2010/main" val="2100764472"/>
      </p:ext>
    </p:extLst>
  </p:cSld>
  <p:clrMapOvr>
    <a:masterClrMapping/>
  </p:clrMapOvr>
  <p:timing>
    <p:tnLst>
      <p:par>
        <p:cTn xmlns:p14="http://schemas.microsoft.com/office/powerpoint/2010/mai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685800" y="134938"/>
            <a:ext cx="7772400" cy="1143000"/>
          </a:xfrm>
        </p:spPr>
        <p:txBody>
          <a:bodyPr/>
          <a:lstStyle/>
          <a:p>
            <a:pPr eaLnBrk="1" hangingPunct="1"/>
            <a:r>
              <a:rPr lang="en-US" sz="4000">
                <a:latin typeface="Times New Roman" charset="0"/>
              </a:rPr>
              <a:t>Risk Identification</a:t>
            </a:r>
          </a:p>
        </p:txBody>
      </p:sp>
      <p:sp>
        <p:nvSpPr>
          <p:cNvPr id="33795" name="Rectangle 3"/>
          <p:cNvSpPr>
            <a:spLocks noGrp="1" noChangeArrowheads="1"/>
          </p:cNvSpPr>
          <p:nvPr>
            <p:ph type="body" idx="4294967295"/>
          </p:nvPr>
        </p:nvSpPr>
        <p:spPr>
          <a:xfrm>
            <a:off x="623888" y="1382713"/>
            <a:ext cx="7858125" cy="4452937"/>
          </a:xfrm>
        </p:spPr>
        <p:txBody>
          <a:bodyPr/>
          <a:lstStyle/>
          <a:p>
            <a:pPr eaLnBrk="1" hangingPunct="1"/>
            <a:r>
              <a:rPr lang="en-US" sz="2800">
                <a:latin typeface="Times New Roman" charset="0"/>
              </a:rPr>
              <a:t>Although easy to understand, risk may be difficult to define and quantify</a:t>
            </a:r>
          </a:p>
          <a:p>
            <a:pPr lvl="1" eaLnBrk="1" hangingPunct="1"/>
            <a:r>
              <a:rPr lang="en-US" sz="2400">
                <a:latin typeface="Times New Roman" charset="0"/>
              </a:rPr>
              <a:t>Markowitz defined risk of a security as the standard deviation of returns around the mean or expected return</a:t>
            </a:r>
          </a:p>
          <a:p>
            <a:pPr lvl="1" eaLnBrk="1" hangingPunct="1"/>
            <a:r>
              <a:rPr lang="en-US" sz="2400">
                <a:latin typeface="Times New Roman" charset="0"/>
              </a:rPr>
              <a:t>Factors causing higher dispersion may be harder to identify</a:t>
            </a:r>
          </a:p>
          <a:p>
            <a:pPr lvl="2" eaLnBrk="1" hangingPunct="1"/>
            <a:r>
              <a:rPr lang="en-US" sz="2000">
                <a:latin typeface="Times New Roman" charset="0"/>
              </a:rPr>
              <a:t>What factors cause one security to have a higher standard deviation of returns than another security?</a:t>
            </a:r>
          </a:p>
          <a:p>
            <a:pPr eaLnBrk="1" hangingPunct="1"/>
            <a:r>
              <a:rPr lang="en-US" sz="2800">
                <a:latin typeface="Times New Roman" charset="0"/>
              </a:rPr>
              <a:t>In order to manage risks, managers must first be able to identify the factors underlying risk</a:t>
            </a:r>
          </a:p>
          <a:p>
            <a:pPr eaLnBrk="1" hangingPunct="1">
              <a:buFontTx/>
              <a:buNone/>
            </a:pPr>
            <a:endParaRPr lang="en-US" sz="2800">
              <a:latin typeface="Times New Roman" charset="0"/>
            </a:endParaRPr>
          </a:p>
        </p:txBody>
      </p:sp>
      <p:sp>
        <p:nvSpPr>
          <p:cNvPr id="33796" name="AutoShape 5">
            <a:hlinkClick r:id="rId3" action="ppaction://hlinksldjump" highlightClick="1"/>
          </p:cNvPr>
          <p:cNvSpPr>
            <a:spLocks noChangeArrowheads="1"/>
          </p:cNvSpPr>
          <p:nvPr/>
        </p:nvSpPr>
        <p:spPr bwMode="auto">
          <a:xfrm>
            <a:off x="8250238" y="6237288"/>
            <a:ext cx="609600" cy="381000"/>
          </a:xfrm>
          <a:prstGeom prst="actionButtonBackPrevious">
            <a:avLst/>
          </a:prstGeom>
          <a:solidFill>
            <a:schemeClr val="hlink"/>
          </a:solidFill>
          <a:ln w="9525">
            <a:solidFill>
              <a:schemeClr val="tx1"/>
            </a:solidFill>
            <a:miter lim="800000"/>
            <a:headEnd/>
            <a:tailEnd/>
          </a:ln>
        </p:spPr>
        <p:txBody>
          <a:bodyPr wrap="none" anchor="ctr"/>
          <a:lstStyle/>
          <a:p>
            <a:pPr eaLnBrk="1" hangingPunct="1"/>
            <a:endParaRPr lang="en-US" sz="1800">
              <a:latin typeface="Arial" charset="0"/>
            </a:endParaRPr>
          </a:p>
        </p:txBody>
      </p:sp>
    </p:spTree>
    <p:extLst>
      <p:ext uri="{BB962C8B-B14F-4D97-AF65-F5344CB8AC3E}">
        <p14:creationId xmlns:p14="http://schemas.microsoft.com/office/powerpoint/2010/main" val="2888611346"/>
      </p:ext>
    </p:extLst>
  </p:cSld>
  <p:clrMapOvr>
    <a:masterClrMapping/>
  </p:clrMapOvr>
  <p:timing>
    <p:tnLst>
      <p:par>
        <p:cTn xmlns:p14="http://schemas.microsoft.com/office/powerpoint/2010/mai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76200"/>
            <a:ext cx="9144000" cy="914400"/>
          </a:xfrm>
        </p:spPr>
        <p:txBody>
          <a:bodyPr/>
          <a:lstStyle/>
          <a:p>
            <a:pPr eaLnBrk="1" hangingPunct="1"/>
            <a:r>
              <a:rPr lang="en-US" sz="4000">
                <a:latin typeface="Times New Roman" charset="0"/>
              </a:rPr>
              <a:t>Risk Analysis and Management</a:t>
            </a:r>
          </a:p>
        </p:txBody>
      </p:sp>
      <p:sp>
        <p:nvSpPr>
          <p:cNvPr id="34819" name="Rectangle 3"/>
          <p:cNvSpPr>
            <a:spLocks noGrp="1" noChangeArrowheads="1"/>
          </p:cNvSpPr>
          <p:nvPr>
            <p:ph type="body" idx="4294967295"/>
          </p:nvPr>
        </p:nvSpPr>
        <p:spPr>
          <a:xfrm>
            <a:off x="180975" y="765175"/>
            <a:ext cx="8963025" cy="5997575"/>
          </a:xfrm>
        </p:spPr>
        <p:txBody>
          <a:bodyPr/>
          <a:lstStyle/>
          <a:p>
            <a:pPr eaLnBrk="1" hangingPunct="1"/>
            <a:r>
              <a:rPr lang="en-US" sz="2800">
                <a:latin typeface="Times New Roman" charset="0"/>
              </a:rPr>
              <a:t>Managers often take risks as given</a:t>
            </a:r>
          </a:p>
          <a:p>
            <a:pPr lvl="1" eaLnBrk="1" hangingPunct="1"/>
            <a:r>
              <a:rPr lang="en-US" sz="2400">
                <a:latin typeface="Times New Roman" charset="0"/>
              </a:rPr>
              <a:t>To some extent managers can choose risk their business or project undertakes</a:t>
            </a:r>
          </a:p>
          <a:p>
            <a:pPr lvl="1" eaLnBrk="1" hangingPunct="1"/>
            <a:r>
              <a:rPr lang="en-US" sz="2400">
                <a:latin typeface="Times New Roman" charset="0"/>
              </a:rPr>
              <a:t>Certain risk can be hedged or insured against</a:t>
            </a:r>
          </a:p>
          <a:p>
            <a:pPr eaLnBrk="1" hangingPunct="1"/>
            <a:r>
              <a:rPr lang="en-US" sz="2800">
                <a:latin typeface="Times New Roman" charset="0"/>
              </a:rPr>
              <a:t>View risk as uncertainty</a:t>
            </a:r>
            <a:endParaRPr lang="en-US" sz="2400">
              <a:latin typeface="Times New Roman" charset="0"/>
            </a:endParaRPr>
          </a:p>
          <a:p>
            <a:pPr lvl="1" eaLnBrk="1" hangingPunct="1"/>
            <a:r>
              <a:rPr lang="en-US" sz="2400">
                <a:latin typeface="Times New Roman" charset="0"/>
              </a:rPr>
              <a:t>Uncertainty resolved through passage of time, actions, and events</a:t>
            </a:r>
          </a:p>
          <a:p>
            <a:pPr lvl="1" eaLnBrk="1" hangingPunct="1"/>
            <a:r>
              <a:rPr lang="en-US" sz="2400">
                <a:latin typeface="Times New Roman" charset="0"/>
              </a:rPr>
              <a:t>Managers can make appropriate mid-course corrections through change in decisions and strategies</a:t>
            </a:r>
          </a:p>
          <a:p>
            <a:pPr eaLnBrk="1" hangingPunct="1"/>
            <a:r>
              <a:rPr lang="en-US" sz="2800">
                <a:latin typeface="Times New Roman" charset="0"/>
              </a:rPr>
              <a:t>Real options incorporate learning model akin to having a strategic road map</a:t>
            </a:r>
          </a:p>
          <a:p>
            <a:pPr lvl="1" eaLnBrk="1" hangingPunct="1"/>
            <a:r>
              <a:rPr lang="en-US" sz="2400">
                <a:latin typeface="Times New Roman" charset="0"/>
              </a:rPr>
              <a:t>Manager can reduce risk by building flexibility into project</a:t>
            </a:r>
          </a:p>
          <a:p>
            <a:pPr lvl="1" eaLnBrk="1" hangingPunct="1"/>
            <a:r>
              <a:rPr lang="en-US" sz="2400">
                <a:latin typeface="Times New Roman" charset="0"/>
              </a:rPr>
              <a:t>Traditional analyses neglect managerial flexibility and therefore undervalue certain projects and strategies</a:t>
            </a:r>
          </a:p>
        </p:txBody>
      </p:sp>
      <p:sp>
        <p:nvSpPr>
          <p:cNvPr id="34820" name="AutoShape 4">
            <a:hlinkClick r:id="rId3" action="ppaction://hlinksldjump" highlightClick="1"/>
          </p:cNvPr>
          <p:cNvSpPr>
            <a:spLocks noChangeArrowheads="1"/>
          </p:cNvSpPr>
          <p:nvPr/>
        </p:nvSpPr>
        <p:spPr bwMode="auto">
          <a:xfrm>
            <a:off x="8269288" y="6288088"/>
            <a:ext cx="609600" cy="381000"/>
          </a:xfrm>
          <a:prstGeom prst="actionButtonBackPrevious">
            <a:avLst/>
          </a:prstGeom>
          <a:solidFill>
            <a:schemeClr val="hlink"/>
          </a:solidFill>
          <a:ln w="9525">
            <a:solidFill>
              <a:schemeClr val="tx1"/>
            </a:solidFill>
            <a:miter lim="800000"/>
            <a:headEnd/>
            <a:tailEnd/>
          </a:ln>
        </p:spPr>
        <p:txBody>
          <a:bodyPr wrap="none" anchor="ctr"/>
          <a:lstStyle/>
          <a:p>
            <a:pPr eaLnBrk="1" hangingPunct="1"/>
            <a:endParaRPr lang="en-US" sz="1800">
              <a:latin typeface="Arial" charset="0"/>
            </a:endParaRPr>
          </a:p>
        </p:txBody>
      </p:sp>
    </p:spTree>
    <p:extLst>
      <p:ext uri="{BB962C8B-B14F-4D97-AF65-F5344CB8AC3E}">
        <p14:creationId xmlns:p14="http://schemas.microsoft.com/office/powerpoint/2010/main" val="1341815602"/>
      </p:ext>
    </p:extLst>
  </p:cSld>
  <p:clrMapOvr>
    <a:masterClrMapping/>
  </p:clrMapOvr>
  <p:timing>
    <p:tnLst>
      <p:par>
        <p:cTn xmlns:p14="http://schemas.microsoft.com/office/powerpoint/2010/mai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685800" y="146050"/>
            <a:ext cx="7772400" cy="1143000"/>
          </a:xfrm>
        </p:spPr>
        <p:txBody>
          <a:bodyPr/>
          <a:lstStyle/>
          <a:p>
            <a:pPr eaLnBrk="1" hangingPunct="1"/>
            <a:r>
              <a:rPr lang="en-US" sz="4000">
                <a:latin typeface="Times New Roman" charset="0"/>
              </a:rPr>
              <a:t>Cost of Capital</a:t>
            </a:r>
          </a:p>
        </p:txBody>
      </p:sp>
      <p:sp>
        <p:nvSpPr>
          <p:cNvPr id="35843" name="Rectangle 3"/>
          <p:cNvSpPr>
            <a:spLocks noGrp="1" noChangeArrowheads="1"/>
          </p:cNvSpPr>
          <p:nvPr>
            <p:ph type="body" idx="4294967295"/>
          </p:nvPr>
        </p:nvSpPr>
        <p:spPr>
          <a:xfrm>
            <a:off x="566738" y="1314450"/>
            <a:ext cx="8070850" cy="4800600"/>
          </a:xfrm>
        </p:spPr>
        <p:txBody>
          <a:bodyPr>
            <a:normAutofit fontScale="92500"/>
          </a:bodyPr>
          <a:lstStyle/>
          <a:p>
            <a:pPr eaLnBrk="1" hangingPunct="1"/>
            <a:r>
              <a:rPr lang="en-US" sz="2800">
                <a:latin typeface="Times New Roman" charset="0"/>
              </a:rPr>
              <a:t>The cost of capital is the firm</a:t>
            </a:r>
            <a:r>
              <a:rPr lang="ja-JP" altLang="en-US" sz="2800">
                <a:latin typeface="Times New Roman" charset="0"/>
              </a:rPr>
              <a:t>’</a:t>
            </a:r>
            <a:r>
              <a:rPr lang="en-US" sz="2800">
                <a:latin typeface="Times New Roman" charset="0"/>
              </a:rPr>
              <a:t>s discount rate applied to the average risky project</a:t>
            </a:r>
            <a:r>
              <a:rPr lang="ja-JP" altLang="en-US" sz="2800">
                <a:latin typeface="Times New Roman" charset="0"/>
              </a:rPr>
              <a:t>’</a:t>
            </a:r>
            <a:r>
              <a:rPr lang="en-US" sz="2800">
                <a:latin typeface="Times New Roman" charset="0"/>
              </a:rPr>
              <a:t>s cash flows in order to determine the present value of those cash flows</a:t>
            </a:r>
          </a:p>
          <a:p>
            <a:pPr lvl="1" eaLnBrk="1" hangingPunct="1"/>
            <a:r>
              <a:rPr lang="en-US" sz="2400">
                <a:latin typeface="Times New Roman" charset="0"/>
              </a:rPr>
              <a:t>Often referred to as the Weighted Average Cost of Capital (WACC)</a:t>
            </a:r>
          </a:p>
          <a:p>
            <a:pPr eaLnBrk="1" hangingPunct="1"/>
            <a:r>
              <a:rPr lang="en-US" sz="2800">
                <a:latin typeface="Times New Roman" charset="0"/>
              </a:rPr>
              <a:t>The 4-step process to determine the discount rate, or WACC, is to determine firm</a:t>
            </a:r>
            <a:r>
              <a:rPr lang="ja-JP" altLang="en-US" sz="2800">
                <a:latin typeface="Times New Roman" charset="0"/>
              </a:rPr>
              <a:t>’</a:t>
            </a:r>
            <a:r>
              <a:rPr lang="en-US" sz="2800">
                <a:latin typeface="Times New Roman" charset="0"/>
              </a:rPr>
              <a:t>s:</a:t>
            </a:r>
          </a:p>
          <a:p>
            <a:pPr lvl="1" eaLnBrk="1" hangingPunct="1"/>
            <a:r>
              <a:rPr lang="en-US" sz="2400">
                <a:latin typeface="Times New Roman" charset="0"/>
              </a:rPr>
              <a:t>(1) Optimal capital structure</a:t>
            </a:r>
          </a:p>
          <a:p>
            <a:pPr lvl="1" eaLnBrk="1" hangingPunct="1"/>
            <a:r>
              <a:rPr lang="en-US" sz="2400">
                <a:latin typeface="Times New Roman" charset="0"/>
              </a:rPr>
              <a:t>(2) Capital requirements</a:t>
            </a:r>
          </a:p>
          <a:p>
            <a:pPr lvl="1" eaLnBrk="1" hangingPunct="1"/>
            <a:r>
              <a:rPr lang="en-US" sz="2400">
                <a:latin typeface="Times New Roman" charset="0"/>
              </a:rPr>
              <a:t>(3) Component costs of capital</a:t>
            </a:r>
          </a:p>
          <a:p>
            <a:pPr lvl="1" eaLnBrk="1" hangingPunct="1"/>
            <a:r>
              <a:rPr lang="en-US" sz="2400">
                <a:latin typeface="Times New Roman" charset="0"/>
              </a:rPr>
              <a:t>(4) WACC</a:t>
            </a:r>
          </a:p>
        </p:txBody>
      </p:sp>
      <p:sp>
        <p:nvSpPr>
          <p:cNvPr id="35844" name="AutoShape 4">
            <a:hlinkClick r:id="rId3" action="ppaction://hlinksldjump" highlightClick="1"/>
          </p:cNvPr>
          <p:cNvSpPr>
            <a:spLocks noChangeArrowheads="1"/>
          </p:cNvSpPr>
          <p:nvPr/>
        </p:nvSpPr>
        <p:spPr bwMode="auto">
          <a:xfrm>
            <a:off x="8231188" y="6188075"/>
            <a:ext cx="609600" cy="381000"/>
          </a:xfrm>
          <a:prstGeom prst="actionButtonBackPrevious">
            <a:avLst/>
          </a:prstGeom>
          <a:solidFill>
            <a:schemeClr val="hlink"/>
          </a:solidFill>
          <a:ln w="9525">
            <a:solidFill>
              <a:schemeClr val="tx1"/>
            </a:solidFill>
            <a:miter lim="800000"/>
            <a:headEnd/>
            <a:tailEnd/>
          </a:ln>
        </p:spPr>
        <p:txBody>
          <a:bodyPr wrap="none" anchor="ctr"/>
          <a:lstStyle/>
          <a:p>
            <a:pPr eaLnBrk="1" hangingPunct="1"/>
            <a:endParaRPr lang="en-US" sz="1800">
              <a:latin typeface="Arial" charset="0"/>
            </a:endParaRPr>
          </a:p>
        </p:txBody>
      </p:sp>
    </p:spTree>
    <p:extLst>
      <p:ext uri="{BB962C8B-B14F-4D97-AF65-F5344CB8AC3E}">
        <p14:creationId xmlns:p14="http://schemas.microsoft.com/office/powerpoint/2010/main" val="1495961580"/>
      </p:ext>
    </p:extLst>
  </p:cSld>
  <p:clrMapOvr>
    <a:masterClrMapping/>
  </p:clrMapOvr>
  <p:timing>
    <p:tnLst>
      <p:par>
        <p:cTn xmlns:p14="http://schemas.microsoft.com/office/powerpoint/2010/mai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685800" y="101600"/>
            <a:ext cx="7772400" cy="1143000"/>
          </a:xfrm>
        </p:spPr>
        <p:txBody>
          <a:bodyPr/>
          <a:lstStyle/>
          <a:p>
            <a:pPr eaLnBrk="1" hangingPunct="1"/>
            <a:r>
              <a:rPr lang="en-US" sz="4000">
                <a:latin typeface="Times New Roman" charset="0"/>
              </a:rPr>
              <a:t>Sensitivity and Scenario Analyses</a:t>
            </a:r>
          </a:p>
        </p:txBody>
      </p:sp>
      <p:sp>
        <p:nvSpPr>
          <p:cNvPr id="36867" name="Rectangle 3"/>
          <p:cNvSpPr>
            <a:spLocks noGrp="1" noChangeArrowheads="1"/>
          </p:cNvSpPr>
          <p:nvPr>
            <p:ph type="body" idx="4294967295"/>
          </p:nvPr>
        </p:nvSpPr>
        <p:spPr>
          <a:xfrm>
            <a:off x="180975" y="1104900"/>
            <a:ext cx="8748713" cy="5419725"/>
          </a:xfrm>
        </p:spPr>
        <p:txBody>
          <a:bodyPr/>
          <a:lstStyle/>
          <a:p>
            <a:pPr eaLnBrk="1" hangingPunct="1"/>
            <a:r>
              <a:rPr lang="en-US" sz="2800">
                <a:latin typeface="Times New Roman" charset="0"/>
              </a:rPr>
              <a:t>Prior steps of Project Analysis provide information to conduct sensitivity and scenario analyses</a:t>
            </a:r>
          </a:p>
          <a:p>
            <a:pPr lvl="1" eaLnBrk="1" hangingPunct="1"/>
            <a:r>
              <a:rPr lang="en-US" sz="2400">
                <a:latin typeface="Times New Roman" charset="0"/>
              </a:rPr>
              <a:t>These analyses determine whether results are robust under alternative assumptions</a:t>
            </a:r>
          </a:p>
          <a:p>
            <a:pPr eaLnBrk="1" hangingPunct="1"/>
            <a:r>
              <a:rPr lang="en-US" sz="2800">
                <a:latin typeface="Times New Roman" charset="0"/>
              </a:rPr>
              <a:t>Sensitivity analysis determines key variables of project</a:t>
            </a:r>
          </a:p>
          <a:p>
            <a:pPr lvl="1" eaLnBrk="1" hangingPunct="1"/>
            <a:r>
              <a:rPr lang="en-US" sz="2400">
                <a:latin typeface="Times New Roman" charset="0"/>
              </a:rPr>
              <a:t>Project</a:t>
            </a:r>
            <a:r>
              <a:rPr lang="ja-JP" altLang="en-US" sz="2400">
                <a:latin typeface="Times New Roman" charset="0"/>
              </a:rPr>
              <a:t>’</a:t>
            </a:r>
            <a:r>
              <a:rPr lang="en-US" sz="2400">
                <a:latin typeface="Times New Roman" charset="0"/>
              </a:rPr>
              <a:t>s ultimate value depends upon controlling these key variables</a:t>
            </a:r>
          </a:p>
          <a:p>
            <a:pPr eaLnBrk="1" hangingPunct="1"/>
            <a:r>
              <a:rPr lang="en-US" sz="2800">
                <a:latin typeface="Times New Roman" charset="0"/>
              </a:rPr>
              <a:t>Scenario analysis enables manager to combine key variables into probable situations or outcomes</a:t>
            </a:r>
          </a:p>
          <a:p>
            <a:pPr eaLnBrk="1" hangingPunct="1"/>
            <a:r>
              <a:rPr lang="en-US" sz="2800">
                <a:latin typeface="Times New Roman" charset="0"/>
              </a:rPr>
              <a:t>Managers use these two analyses to:</a:t>
            </a:r>
          </a:p>
          <a:p>
            <a:pPr lvl="1" eaLnBrk="1" hangingPunct="1"/>
            <a:r>
              <a:rPr lang="en-US" sz="2400">
                <a:latin typeface="Times New Roman" charset="0"/>
              </a:rPr>
              <a:t>Measure change in value due to changes in decisions</a:t>
            </a:r>
          </a:p>
          <a:p>
            <a:pPr lvl="1" eaLnBrk="1" hangingPunct="1"/>
            <a:r>
              <a:rPr lang="en-US" sz="2400">
                <a:latin typeface="Times New Roman" charset="0"/>
              </a:rPr>
              <a:t>Determine probable range of value that the project creates</a:t>
            </a:r>
          </a:p>
        </p:txBody>
      </p:sp>
      <p:sp>
        <p:nvSpPr>
          <p:cNvPr id="36868" name="AutoShape 4">
            <a:hlinkClick r:id="rId3" action="ppaction://hlinksldjump" highlightClick="1"/>
          </p:cNvPr>
          <p:cNvSpPr>
            <a:spLocks noChangeArrowheads="1"/>
          </p:cNvSpPr>
          <p:nvPr/>
        </p:nvSpPr>
        <p:spPr bwMode="auto">
          <a:xfrm>
            <a:off x="8231188" y="6310313"/>
            <a:ext cx="609600" cy="381000"/>
          </a:xfrm>
          <a:prstGeom prst="actionButtonBackPrevious">
            <a:avLst/>
          </a:prstGeom>
          <a:solidFill>
            <a:schemeClr val="hlink"/>
          </a:solidFill>
          <a:ln w="9525">
            <a:solidFill>
              <a:schemeClr val="tx1"/>
            </a:solidFill>
            <a:miter lim="800000"/>
            <a:headEnd/>
            <a:tailEnd/>
          </a:ln>
        </p:spPr>
        <p:txBody>
          <a:bodyPr wrap="none" anchor="ctr"/>
          <a:lstStyle/>
          <a:p>
            <a:pPr eaLnBrk="1" hangingPunct="1"/>
            <a:endParaRPr lang="en-US" sz="1800">
              <a:latin typeface="Arial" charset="0"/>
            </a:endParaRPr>
          </a:p>
        </p:txBody>
      </p:sp>
    </p:spTree>
    <p:extLst>
      <p:ext uri="{BB962C8B-B14F-4D97-AF65-F5344CB8AC3E}">
        <p14:creationId xmlns:p14="http://schemas.microsoft.com/office/powerpoint/2010/main" val="2509419490"/>
      </p:ext>
    </p:extLst>
  </p:cSld>
  <p:clrMapOvr>
    <a:masterClrMapping/>
  </p:clrMapOvr>
  <p:timing>
    <p:tnLst>
      <p:par>
        <p:cTn xmlns:p14="http://schemas.microsoft.com/office/powerpoint/2010/mai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685800" y="90488"/>
            <a:ext cx="7772400" cy="1143000"/>
          </a:xfrm>
        </p:spPr>
        <p:txBody>
          <a:bodyPr/>
          <a:lstStyle/>
          <a:p>
            <a:pPr eaLnBrk="1" hangingPunct="1"/>
            <a:r>
              <a:rPr lang="en-US" sz="4000">
                <a:latin typeface="Times New Roman" charset="0"/>
              </a:rPr>
              <a:t>Capital Budgeting Process</a:t>
            </a:r>
          </a:p>
        </p:txBody>
      </p:sp>
      <p:sp>
        <p:nvSpPr>
          <p:cNvPr id="37891" name="Rectangle 3"/>
          <p:cNvSpPr>
            <a:spLocks noGrp="1" noChangeArrowheads="1"/>
          </p:cNvSpPr>
          <p:nvPr>
            <p:ph type="body" idx="4294967295"/>
          </p:nvPr>
        </p:nvSpPr>
        <p:spPr>
          <a:xfrm>
            <a:off x="271463" y="1111250"/>
            <a:ext cx="8647112" cy="5724525"/>
          </a:xfrm>
        </p:spPr>
        <p:txBody>
          <a:bodyPr/>
          <a:lstStyle/>
          <a:p>
            <a:pPr eaLnBrk="1" hangingPunct="1"/>
            <a:r>
              <a:rPr lang="en-US" sz="2800">
                <a:latin typeface="Times New Roman" charset="0"/>
              </a:rPr>
              <a:t>Capital budgeting process summarizes how firms identify and commit to capital investment projects</a:t>
            </a:r>
          </a:p>
          <a:p>
            <a:pPr eaLnBrk="1" hangingPunct="1"/>
            <a:r>
              <a:rPr lang="en-US" sz="2800">
                <a:latin typeface="Times New Roman" charset="0"/>
              </a:rPr>
              <a:t>Process entails how companies:</a:t>
            </a:r>
          </a:p>
          <a:p>
            <a:pPr lvl="1" eaLnBrk="1" hangingPunct="1"/>
            <a:r>
              <a:rPr lang="en-US" sz="2400">
                <a:latin typeface="Times New Roman" charset="0"/>
              </a:rPr>
              <a:t>Develop plans and budgets for capital investments</a:t>
            </a:r>
          </a:p>
          <a:p>
            <a:pPr lvl="1" eaLnBrk="1" hangingPunct="1"/>
            <a:r>
              <a:rPr lang="en-US" sz="2400">
                <a:latin typeface="Times New Roman" charset="0"/>
              </a:rPr>
              <a:t>Authorize specific projects to be undertaken</a:t>
            </a:r>
          </a:p>
          <a:p>
            <a:pPr lvl="1" eaLnBrk="1" hangingPunct="1"/>
            <a:r>
              <a:rPr lang="en-US" sz="2400">
                <a:latin typeface="Times New Roman" charset="0"/>
              </a:rPr>
              <a:t>Check to determine whether projects perform as expected and promised</a:t>
            </a:r>
          </a:p>
          <a:p>
            <a:pPr eaLnBrk="1" hangingPunct="1"/>
            <a:r>
              <a:rPr lang="en-US" sz="2800">
                <a:latin typeface="Times New Roman" charset="0"/>
              </a:rPr>
              <a:t>Benefits of properly designed capital budgeting process</a:t>
            </a:r>
          </a:p>
          <a:p>
            <a:pPr lvl="1" eaLnBrk="1" hangingPunct="1"/>
            <a:r>
              <a:rPr lang="en-US" sz="2400">
                <a:latin typeface="Times New Roman" charset="0"/>
              </a:rPr>
              <a:t>Process provides means of obtaining accurate information and forecasts to decision-makers</a:t>
            </a:r>
          </a:p>
          <a:p>
            <a:pPr lvl="1" eaLnBrk="1" hangingPunct="1"/>
            <a:r>
              <a:rPr lang="en-US" sz="2400">
                <a:latin typeface="Times New Roman" charset="0"/>
              </a:rPr>
              <a:t>Process insures managers are rewarded for adding value to firm</a:t>
            </a:r>
          </a:p>
          <a:p>
            <a:pPr lvl="1" eaLnBrk="1" hangingPunct="1"/>
            <a:r>
              <a:rPr lang="en-US" sz="2400">
                <a:latin typeface="Times New Roman" charset="0"/>
              </a:rPr>
              <a:t>Process provides performance measurement</a:t>
            </a:r>
          </a:p>
        </p:txBody>
      </p:sp>
      <p:sp>
        <p:nvSpPr>
          <p:cNvPr id="37892" name="AutoShape 4">
            <a:hlinkClick r:id="rId3" action="ppaction://hlinksldjump" highlightClick="1"/>
          </p:cNvPr>
          <p:cNvSpPr>
            <a:spLocks noChangeArrowheads="1"/>
          </p:cNvSpPr>
          <p:nvPr/>
        </p:nvSpPr>
        <p:spPr bwMode="auto">
          <a:xfrm>
            <a:off x="8259763" y="6284913"/>
            <a:ext cx="609600" cy="381000"/>
          </a:xfrm>
          <a:prstGeom prst="actionButtonBackPrevious">
            <a:avLst/>
          </a:prstGeom>
          <a:solidFill>
            <a:schemeClr val="hlink"/>
          </a:solidFill>
          <a:ln w="9525">
            <a:solidFill>
              <a:schemeClr val="tx1"/>
            </a:solidFill>
            <a:miter lim="800000"/>
            <a:headEnd/>
            <a:tailEnd/>
          </a:ln>
        </p:spPr>
        <p:txBody>
          <a:bodyPr wrap="none" anchor="ctr"/>
          <a:lstStyle/>
          <a:p>
            <a:pPr eaLnBrk="1" hangingPunct="1"/>
            <a:endParaRPr lang="en-US" sz="1800">
              <a:latin typeface="Arial" charset="0"/>
            </a:endParaRPr>
          </a:p>
        </p:txBody>
      </p:sp>
    </p:spTree>
    <p:extLst>
      <p:ext uri="{BB962C8B-B14F-4D97-AF65-F5344CB8AC3E}">
        <p14:creationId xmlns:p14="http://schemas.microsoft.com/office/powerpoint/2010/main" val="394227719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3" name="Text Box 15"/>
          <p:cNvSpPr txBox="1">
            <a:spLocks noChangeArrowheads="1"/>
          </p:cNvSpPr>
          <p:nvPr/>
        </p:nvSpPr>
        <p:spPr bwMode="auto">
          <a:xfrm>
            <a:off x="220663" y="1890713"/>
            <a:ext cx="8729662" cy="399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Which will have a higher standard deviation – an individual asset (i.e., stand-alone asset) or a portfolio of assets?</a:t>
            </a:r>
          </a:p>
          <a:p>
            <a:pPr eaLnBrk="1" hangingPunct="1">
              <a:buFontTx/>
              <a:buChar char="•"/>
            </a:pPr>
            <a:endParaRPr lang="en-US" sz="2000">
              <a:solidFill>
                <a:schemeClr val="bg1"/>
              </a:solidFill>
              <a:cs typeface="Arial" charset="0"/>
            </a:endParaRPr>
          </a:p>
          <a:p>
            <a:pPr eaLnBrk="1" hangingPunct="1">
              <a:buFontTx/>
              <a:buChar char="•"/>
            </a:pPr>
            <a:r>
              <a:rPr lang="en-US" sz="2800">
                <a:solidFill>
                  <a:schemeClr val="bg1"/>
                </a:solidFill>
                <a:cs typeface="Arial" charset="0"/>
              </a:rPr>
              <a:t>Assume returns of different assets are not perfectly correlated</a:t>
            </a:r>
          </a:p>
          <a:p>
            <a:pPr lvl="1" eaLnBrk="1" hangingPunct="1">
              <a:buFontTx/>
              <a:buChar char="•"/>
            </a:pPr>
            <a:r>
              <a:rPr lang="en-US" sz="2400">
                <a:solidFill>
                  <a:schemeClr val="bg1"/>
                </a:solidFill>
                <a:cs typeface="Arial" charset="0"/>
              </a:rPr>
              <a:t>Gains in some of the portfolio</a:t>
            </a:r>
            <a:r>
              <a:rPr lang="ja-JP" altLang="en-US" sz="2400">
                <a:solidFill>
                  <a:schemeClr val="bg1"/>
                </a:solidFill>
                <a:cs typeface="Arial" charset="0"/>
              </a:rPr>
              <a:t>’</a:t>
            </a:r>
            <a:r>
              <a:rPr lang="en-US" sz="2400">
                <a:solidFill>
                  <a:schemeClr val="bg1"/>
                </a:solidFill>
                <a:cs typeface="Arial" charset="0"/>
              </a:rPr>
              <a:t>s assets will offset losses in other assets</a:t>
            </a:r>
          </a:p>
          <a:p>
            <a:pPr lvl="1" eaLnBrk="1" hangingPunct="1">
              <a:buFontTx/>
              <a:buChar char="•"/>
            </a:pPr>
            <a:r>
              <a:rPr lang="en-US" sz="2400">
                <a:solidFill>
                  <a:schemeClr val="bg1"/>
                </a:solidFill>
                <a:cs typeface="Arial" charset="0"/>
              </a:rPr>
              <a:t>End result: Return variability (i.e., variance or standard deviation) is reduced when assets are combined in a portfolio</a:t>
            </a:r>
            <a:endParaRPr lang="en-US" sz="2000">
              <a:solidFill>
                <a:schemeClr val="bg1"/>
              </a:solidFill>
              <a:cs typeface="Arial" charset="0"/>
            </a:endParaRPr>
          </a:p>
        </p:txBody>
      </p:sp>
      <p:sp>
        <p:nvSpPr>
          <p:cNvPr id="51204" name="Text Box 16"/>
          <p:cNvSpPr txBox="1">
            <a:spLocks noChangeArrowheads="1"/>
          </p:cNvSpPr>
          <p:nvPr/>
        </p:nvSpPr>
        <p:spPr bwMode="auto">
          <a:xfrm>
            <a:off x="258763" y="94297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Risk in a Portfolio Context</a:t>
            </a:r>
          </a:p>
        </p:txBody>
      </p:sp>
      <p:sp>
        <p:nvSpPr>
          <p:cNvPr id="51205"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6"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1207"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9240811"/>
      </p:ext>
    </p:extLst>
  </p:cSld>
  <p:clrMapOvr>
    <a:masterClrMapping/>
  </p:clrMapOvr>
  <p:timing>
    <p:tnLst>
      <p:par>
        <p:cTn xmlns:p14="http://schemas.microsoft.com/office/powerpoint/2010/mai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685800" y="79375"/>
            <a:ext cx="7772400" cy="1143000"/>
          </a:xfrm>
        </p:spPr>
        <p:txBody>
          <a:bodyPr/>
          <a:lstStyle/>
          <a:p>
            <a:pPr eaLnBrk="1" hangingPunct="1"/>
            <a:r>
              <a:rPr lang="en-US" sz="4000">
                <a:latin typeface="Times New Roman" charset="0"/>
              </a:rPr>
              <a:t>Valuation</a:t>
            </a:r>
          </a:p>
        </p:txBody>
      </p:sp>
      <p:sp>
        <p:nvSpPr>
          <p:cNvPr id="38915" name="Rectangle 3"/>
          <p:cNvSpPr>
            <a:spLocks noGrp="1" noChangeArrowheads="1"/>
          </p:cNvSpPr>
          <p:nvPr>
            <p:ph type="body" idx="4294967295"/>
          </p:nvPr>
        </p:nvSpPr>
        <p:spPr>
          <a:xfrm>
            <a:off x="236538" y="1081088"/>
            <a:ext cx="8659812" cy="5454650"/>
          </a:xfrm>
        </p:spPr>
        <p:txBody>
          <a:bodyPr>
            <a:normAutofit lnSpcReduction="10000"/>
          </a:bodyPr>
          <a:lstStyle/>
          <a:p>
            <a:pPr eaLnBrk="1" hangingPunct="1"/>
            <a:r>
              <a:rPr lang="en-US" sz="2800">
                <a:latin typeface="Times New Roman" charset="0"/>
              </a:rPr>
              <a:t>Companies thrive when they create real economic value to shareholders</a:t>
            </a:r>
          </a:p>
          <a:p>
            <a:pPr lvl="1" eaLnBrk="1" hangingPunct="1"/>
            <a:r>
              <a:rPr lang="en-US" sz="2400">
                <a:latin typeface="Times New Roman" charset="0"/>
              </a:rPr>
              <a:t>Firms create value by investing capital at rates of return that exceed their cost of capital</a:t>
            </a:r>
          </a:p>
          <a:p>
            <a:pPr lvl="1" eaLnBrk="1" hangingPunct="1"/>
            <a:r>
              <a:rPr lang="en-US" sz="2400">
                <a:latin typeface="Times New Roman" charset="0"/>
              </a:rPr>
              <a:t>The more capital invested at attractive rates or return, the more value created</a:t>
            </a:r>
          </a:p>
          <a:p>
            <a:pPr eaLnBrk="1" hangingPunct="1"/>
            <a:r>
              <a:rPr lang="en-US" sz="2800">
                <a:latin typeface="Times New Roman" charset="0"/>
              </a:rPr>
              <a:t>Value creation principles must be part of important managerial decision-making</a:t>
            </a:r>
          </a:p>
          <a:p>
            <a:pPr lvl="1" eaLnBrk="1" hangingPunct="1"/>
            <a:r>
              <a:rPr lang="en-US" sz="2400">
                <a:latin typeface="Times New Roman" charset="0"/>
              </a:rPr>
              <a:t>Value creation plans must be grounded in realistic assessments of product market opportunities and the competitive environment</a:t>
            </a:r>
          </a:p>
          <a:p>
            <a:pPr lvl="1" eaLnBrk="1" hangingPunct="1"/>
            <a:r>
              <a:rPr lang="en-US" sz="2400">
                <a:latin typeface="Times New Roman" charset="0"/>
              </a:rPr>
              <a:t>Managers must be able to create tangible links between their strategies and value creation</a:t>
            </a:r>
          </a:p>
        </p:txBody>
      </p:sp>
      <p:sp>
        <p:nvSpPr>
          <p:cNvPr id="38916" name="AutoShape 4">
            <a:hlinkClick r:id="rId3" action="ppaction://hlinksldjump" highlightClick="1"/>
          </p:cNvPr>
          <p:cNvSpPr>
            <a:spLocks noChangeArrowheads="1"/>
          </p:cNvSpPr>
          <p:nvPr/>
        </p:nvSpPr>
        <p:spPr bwMode="auto">
          <a:xfrm>
            <a:off x="8259763" y="6227763"/>
            <a:ext cx="609600" cy="381000"/>
          </a:xfrm>
          <a:prstGeom prst="actionButtonBackPrevious">
            <a:avLst/>
          </a:prstGeom>
          <a:solidFill>
            <a:schemeClr val="hlink"/>
          </a:solidFill>
          <a:ln w="9525">
            <a:solidFill>
              <a:schemeClr val="tx1"/>
            </a:solidFill>
            <a:miter lim="800000"/>
            <a:headEnd/>
            <a:tailEnd/>
          </a:ln>
        </p:spPr>
        <p:txBody>
          <a:bodyPr wrap="none" anchor="ctr"/>
          <a:lstStyle/>
          <a:p>
            <a:pPr eaLnBrk="1" hangingPunct="1"/>
            <a:endParaRPr lang="en-US" sz="1800">
              <a:latin typeface="Arial" charset="0"/>
            </a:endParaRPr>
          </a:p>
        </p:txBody>
      </p:sp>
    </p:spTree>
    <p:extLst>
      <p:ext uri="{BB962C8B-B14F-4D97-AF65-F5344CB8AC3E}">
        <p14:creationId xmlns:p14="http://schemas.microsoft.com/office/powerpoint/2010/main" val="2364962887"/>
      </p:ext>
    </p:extLst>
  </p:cSld>
  <p:clrMapOvr>
    <a:masterClrMapping/>
  </p:clrMapOvr>
  <p:timing>
    <p:tnLst>
      <p:par>
        <p:cTn xmlns:p14="http://schemas.microsoft.com/office/powerpoint/2010/mai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685800" y="128588"/>
            <a:ext cx="7772400" cy="685800"/>
          </a:xfrm>
        </p:spPr>
        <p:txBody>
          <a:bodyPr>
            <a:normAutofit fontScale="90000"/>
          </a:bodyPr>
          <a:lstStyle/>
          <a:p>
            <a:pPr eaLnBrk="1" hangingPunct="1"/>
            <a:r>
              <a:rPr lang="en-US" sz="4000">
                <a:latin typeface="Times New Roman" charset="0"/>
              </a:rPr>
              <a:t>Investment Decision</a:t>
            </a:r>
          </a:p>
        </p:txBody>
      </p:sp>
      <p:sp>
        <p:nvSpPr>
          <p:cNvPr id="39939" name="Rectangle 3"/>
          <p:cNvSpPr>
            <a:spLocks noGrp="1" noChangeArrowheads="1"/>
          </p:cNvSpPr>
          <p:nvPr>
            <p:ph type="body" idx="4294967295"/>
          </p:nvPr>
        </p:nvSpPr>
        <p:spPr>
          <a:xfrm>
            <a:off x="44450" y="827088"/>
            <a:ext cx="9099550" cy="5799137"/>
          </a:xfrm>
        </p:spPr>
        <p:txBody>
          <a:bodyPr>
            <a:normAutofit lnSpcReduction="10000"/>
          </a:bodyPr>
          <a:lstStyle/>
          <a:p>
            <a:pPr eaLnBrk="1" hangingPunct="1">
              <a:lnSpc>
                <a:spcPct val="90000"/>
              </a:lnSpc>
            </a:pPr>
            <a:r>
              <a:rPr lang="en-US" sz="2800">
                <a:latin typeface="Times New Roman" charset="0"/>
              </a:rPr>
              <a:t>Investment decision is the beginning of learning</a:t>
            </a:r>
          </a:p>
          <a:p>
            <a:pPr lvl="1" eaLnBrk="1" hangingPunct="1">
              <a:lnSpc>
                <a:spcPct val="90000"/>
              </a:lnSpc>
            </a:pPr>
            <a:r>
              <a:rPr lang="en-US" sz="2400">
                <a:latin typeface="Times New Roman" charset="0"/>
              </a:rPr>
              <a:t>As soon as decision is made, managers should begin learning </a:t>
            </a:r>
          </a:p>
          <a:p>
            <a:pPr lvl="2" eaLnBrk="1" hangingPunct="1">
              <a:lnSpc>
                <a:spcPct val="90000"/>
              </a:lnSpc>
            </a:pPr>
            <a:r>
              <a:rPr lang="en-US" sz="2000">
                <a:latin typeface="Times New Roman" charset="0"/>
              </a:rPr>
              <a:t>About business conditions, competitors</a:t>
            </a:r>
            <a:r>
              <a:rPr lang="ja-JP" altLang="en-US" sz="2000">
                <a:latin typeface="Times New Roman" charset="0"/>
              </a:rPr>
              <a:t>’</a:t>
            </a:r>
            <a:r>
              <a:rPr lang="en-US" sz="2000">
                <a:latin typeface="Times New Roman" charset="0"/>
              </a:rPr>
              <a:t> actions, quality of preparations, etc.</a:t>
            </a:r>
          </a:p>
          <a:p>
            <a:pPr lvl="1" eaLnBrk="1" hangingPunct="1">
              <a:lnSpc>
                <a:spcPct val="90000"/>
              </a:lnSpc>
            </a:pPr>
            <a:r>
              <a:rPr lang="en-US" sz="2400">
                <a:latin typeface="Times New Roman" charset="0"/>
              </a:rPr>
              <a:t>Managers must respond flexibly to what they learn</a:t>
            </a:r>
          </a:p>
          <a:p>
            <a:pPr eaLnBrk="1" hangingPunct="1">
              <a:lnSpc>
                <a:spcPct val="90000"/>
              </a:lnSpc>
            </a:pPr>
            <a:r>
              <a:rPr lang="en-US" sz="2800">
                <a:latin typeface="Times New Roman" charset="0"/>
              </a:rPr>
              <a:t>Investment decisions are made under uncertainty</a:t>
            </a:r>
          </a:p>
          <a:p>
            <a:pPr lvl="1" eaLnBrk="1" hangingPunct="1">
              <a:lnSpc>
                <a:spcPct val="90000"/>
              </a:lnSpc>
            </a:pPr>
            <a:r>
              <a:rPr lang="en-US" sz="2400">
                <a:latin typeface="Times New Roman" charset="0"/>
              </a:rPr>
              <a:t>Requires approach to valuation that assists managers to think strategically</a:t>
            </a:r>
          </a:p>
          <a:p>
            <a:pPr lvl="2" eaLnBrk="1" hangingPunct="1">
              <a:lnSpc>
                <a:spcPct val="90000"/>
              </a:lnSpc>
            </a:pPr>
            <a:r>
              <a:rPr lang="en-US" sz="2000">
                <a:latin typeface="Times New Roman" charset="0"/>
              </a:rPr>
              <a:t>Approach should capture value of managing actively rather than passi</a:t>
            </a:r>
            <a:r>
              <a:rPr lang="en-US" sz="1800">
                <a:latin typeface="Times New Roman" charset="0"/>
              </a:rPr>
              <a:t>vely</a:t>
            </a:r>
          </a:p>
          <a:p>
            <a:pPr lvl="1" eaLnBrk="1" hangingPunct="1">
              <a:lnSpc>
                <a:spcPct val="90000"/>
              </a:lnSpc>
            </a:pPr>
            <a:r>
              <a:rPr lang="en-US" sz="2400">
                <a:latin typeface="Times New Roman" charset="0"/>
              </a:rPr>
              <a:t>Capital budgeting project is a series of options rather than series of static cash flows</a:t>
            </a:r>
          </a:p>
          <a:p>
            <a:pPr lvl="2" eaLnBrk="1" hangingPunct="1">
              <a:lnSpc>
                <a:spcPct val="90000"/>
              </a:lnSpc>
            </a:pPr>
            <a:r>
              <a:rPr lang="en-US" sz="2000">
                <a:latin typeface="Times New Roman" charset="0"/>
              </a:rPr>
              <a:t>Executing project involves making sequence of decisions, some now and some in the future</a:t>
            </a:r>
          </a:p>
          <a:p>
            <a:pPr lvl="1" eaLnBrk="1" hangingPunct="1">
              <a:lnSpc>
                <a:spcPct val="90000"/>
              </a:lnSpc>
            </a:pPr>
            <a:r>
              <a:rPr lang="en-US" sz="2400">
                <a:latin typeface="Times New Roman" charset="0"/>
              </a:rPr>
              <a:t>Decision to undertake project sets framework within which future decisions will be made</a:t>
            </a:r>
          </a:p>
          <a:p>
            <a:pPr lvl="2" eaLnBrk="1" hangingPunct="1">
              <a:lnSpc>
                <a:spcPct val="90000"/>
              </a:lnSpc>
            </a:pPr>
            <a:r>
              <a:rPr lang="en-US" sz="2000">
                <a:latin typeface="Times New Roman" charset="0"/>
              </a:rPr>
              <a:t>But at the same time leaves room for learning and for discretion to act based on what is learned</a:t>
            </a:r>
          </a:p>
        </p:txBody>
      </p:sp>
      <p:sp>
        <p:nvSpPr>
          <p:cNvPr id="39940" name="AutoShape 4">
            <a:hlinkClick r:id="rId3" action="ppaction://hlinksldjump" highlightClick="1"/>
          </p:cNvPr>
          <p:cNvSpPr>
            <a:spLocks noChangeArrowheads="1"/>
          </p:cNvSpPr>
          <p:nvPr/>
        </p:nvSpPr>
        <p:spPr bwMode="auto">
          <a:xfrm>
            <a:off x="8221663" y="6289675"/>
            <a:ext cx="609600" cy="381000"/>
          </a:xfrm>
          <a:prstGeom prst="actionButtonBackPrevious">
            <a:avLst/>
          </a:prstGeom>
          <a:solidFill>
            <a:schemeClr val="hlink"/>
          </a:solidFill>
          <a:ln w="9525">
            <a:solidFill>
              <a:schemeClr val="tx1"/>
            </a:solidFill>
            <a:miter lim="800000"/>
            <a:headEnd/>
            <a:tailEnd/>
          </a:ln>
        </p:spPr>
        <p:txBody>
          <a:bodyPr wrap="none" anchor="ctr"/>
          <a:lstStyle/>
          <a:p>
            <a:pPr eaLnBrk="1" hangingPunct="1"/>
            <a:endParaRPr lang="en-US" sz="1600">
              <a:latin typeface="Arial" charset="0"/>
            </a:endParaRPr>
          </a:p>
        </p:txBody>
      </p:sp>
    </p:spTree>
    <p:extLst>
      <p:ext uri="{BB962C8B-B14F-4D97-AF65-F5344CB8AC3E}">
        <p14:creationId xmlns:p14="http://schemas.microsoft.com/office/powerpoint/2010/main" val="2114890459"/>
      </p:ext>
    </p:extLst>
  </p:cSld>
  <p:clrMapOvr>
    <a:masterClrMapping/>
  </p:clrMapOvr>
  <p:timing>
    <p:tnLst>
      <p:par>
        <p:cTn xmlns:p14="http://schemas.microsoft.com/office/powerpoint/2010/mai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04800" y="76200"/>
            <a:ext cx="8610600" cy="914400"/>
          </a:xfrm>
        </p:spPr>
        <p:txBody>
          <a:bodyPr/>
          <a:lstStyle/>
          <a:p>
            <a:r>
              <a:rPr lang="en-US">
                <a:latin typeface="Times New Roman" charset="0"/>
              </a:rPr>
              <a:t>Rick</a:t>
            </a:r>
            <a:r>
              <a:rPr lang="ja-JP" altLang="en-US">
                <a:latin typeface="Times New Roman" charset="0"/>
              </a:rPr>
              <a:t>’</a:t>
            </a:r>
            <a:r>
              <a:rPr lang="en-US">
                <a:latin typeface="Times New Roman" charset="0"/>
              </a:rPr>
              <a:t>s Hardware: A Simple Example </a:t>
            </a:r>
          </a:p>
        </p:txBody>
      </p:sp>
      <p:sp>
        <p:nvSpPr>
          <p:cNvPr id="1028" name="Rectangle 3"/>
          <p:cNvSpPr>
            <a:spLocks noGrp="1" noChangeArrowheads="1"/>
          </p:cNvSpPr>
          <p:nvPr>
            <p:ph type="body" idx="1"/>
          </p:nvPr>
        </p:nvSpPr>
        <p:spPr>
          <a:xfrm>
            <a:off x="76200" y="914400"/>
            <a:ext cx="8915400" cy="5562600"/>
          </a:xfrm>
        </p:spPr>
        <p:txBody>
          <a:bodyPr>
            <a:normAutofit lnSpcReduction="10000"/>
          </a:bodyPr>
          <a:lstStyle/>
          <a:p>
            <a:r>
              <a:rPr lang="en-US">
                <a:latin typeface="Times New Roman" charset="0"/>
              </a:rPr>
              <a:t>Stage 1: The Early Years </a:t>
            </a:r>
            <a:endParaRPr lang="en-US" b="1" i="1">
              <a:latin typeface="Times New Roman" charset="0"/>
            </a:endParaRPr>
          </a:p>
          <a:p>
            <a:pPr lvl="1"/>
            <a:r>
              <a:rPr lang="en-US" sz="2600">
                <a:latin typeface="Times New Roman" charset="0"/>
              </a:rPr>
              <a:t>Rick owns a small chain of hardware stores</a:t>
            </a:r>
          </a:p>
          <a:p>
            <a:pPr lvl="1"/>
            <a:r>
              <a:rPr lang="en-US" sz="2600">
                <a:latin typeface="Times New Roman" charset="0"/>
              </a:rPr>
              <a:t>To keep it simple, FINA 3320 Consultants tell Rick to focus on Return On Invested Capital (ROIC)</a:t>
            </a:r>
          </a:p>
          <a:p>
            <a:pPr lvl="1"/>
            <a:endParaRPr lang="en-US" sz="2600">
              <a:latin typeface="Times New Roman" charset="0"/>
            </a:endParaRPr>
          </a:p>
          <a:p>
            <a:pPr lvl="1"/>
            <a:endParaRPr lang="en-US" sz="2600">
              <a:latin typeface="Times New Roman" charset="0"/>
            </a:endParaRPr>
          </a:p>
          <a:p>
            <a:pPr lvl="1"/>
            <a:endParaRPr lang="en-US" sz="2600">
              <a:latin typeface="Times New Roman" charset="0"/>
            </a:endParaRPr>
          </a:p>
          <a:p>
            <a:pPr lvl="1"/>
            <a:r>
              <a:rPr lang="en-US" sz="2600">
                <a:latin typeface="Times New Roman" charset="0"/>
              </a:rPr>
              <a:t>Rick</a:t>
            </a:r>
            <a:r>
              <a:rPr lang="ja-JP" altLang="en-US" sz="2600">
                <a:latin typeface="Times New Roman" charset="0"/>
              </a:rPr>
              <a:t>’</a:t>
            </a:r>
            <a:r>
              <a:rPr lang="en-US" sz="2600">
                <a:latin typeface="Times New Roman" charset="0"/>
              </a:rPr>
              <a:t>s ROIC is 18%, and we suggest WACC is 10%</a:t>
            </a:r>
          </a:p>
          <a:p>
            <a:pPr lvl="1"/>
            <a:r>
              <a:rPr lang="en-US" sz="2600">
                <a:latin typeface="Times New Roman" charset="0"/>
              </a:rPr>
              <a:t>Rick has a store that is earning 14% ROIC</a:t>
            </a:r>
          </a:p>
          <a:p>
            <a:pPr lvl="2"/>
            <a:r>
              <a:rPr lang="en-US" sz="2200">
                <a:latin typeface="Times New Roman" charset="0"/>
              </a:rPr>
              <a:t>If Rick closes the store with the 14% ROIC, he believes he will increase the firm</a:t>
            </a:r>
            <a:r>
              <a:rPr lang="ja-JP" altLang="en-US" sz="2200">
                <a:latin typeface="Times New Roman" charset="0"/>
              </a:rPr>
              <a:t>’</a:t>
            </a:r>
            <a:r>
              <a:rPr lang="en-US" sz="2200">
                <a:latin typeface="Times New Roman" charset="0"/>
              </a:rPr>
              <a:t>s average ROIC</a:t>
            </a:r>
          </a:p>
          <a:p>
            <a:r>
              <a:rPr lang="en-US">
                <a:latin typeface="Times New Roman" charset="0"/>
              </a:rPr>
              <a:t>Should Rick close the store with a 14% ROIC?</a:t>
            </a:r>
          </a:p>
        </p:txBody>
      </p:sp>
      <p:graphicFrame>
        <p:nvGraphicFramePr>
          <p:cNvPr id="1026" name="Object 4"/>
          <p:cNvGraphicFramePr>
            <a:graphicFrameLocks noChangeAspect="1"/>
          </p:cNvGraphicFramePr>
          <p:nvPr/>
        </p:nvGraphicFramePr>
        <p:xfrm>
          <a:off x="1016000" y="3200400"/>
          <a:ext cx="7747000" cy="838200"/>
        </p:xfrm>
        <a:graphic>
          <a:graphicData uri="http://schemas.openxmlformats.org/presentationml/2006/ole">
            <mc:AlternateContent xmlns:mc="http://schemas.openxmlformats.org/markup-compatibility/2006">
              <mc:Choice xmlns:v="urn:schemas-microsoft-com:vml" Requires="v">
                <p:oleObj spid="_x0000_s367620" name="Equation" r:id="rId4" imgW="3873240" imgH="419040" progId="Equation.3">
                  <p:embed/>
                </p:oleObj>
              </mc:Choice>
              <mc:Fallback>
                <p:oleObj name="Equation" r:id="rId4" imgW="387324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3200400"/>
                        <a:ext cx="77470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77113010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304800" y="76200"/>
            <a:ext cx="8610600" cy="914400"/>
          </a:xfrm>
        </p:spPr>
        <p:txBody>
          <a:bodyPr/>
          <a:lstStyle/>
          <a:p>
            <a:r>
              <a:rPr lang="en-US">
                <a:latin typeface="Times New Roman" charset="0"/>
              </a:rPr>
              <a:t>Rick</a:t>
            </a:r>
            <a:r>
              <a:rPr lang="ja-JP" altLang="en-US">
                <a:latin typeface="Times New Roman" charset="0"/>
              </a:rPr>
              <a:t>’</a:t>
            </a:r>
            <a:r>
              <a:rPr lang="en-US">
                <a:latin typeface="Times New Roman" charset="0"/>
              </a:rPr>
              <a:t>s Hardware: A Simple Example </a:t>
            </a:r>
          </a:p>
        </p:txBody>
      </p:sp>
      <p:sp>
        <p:nvSpPr>
          <p:cNvPr id="2052" name="Rectangle 3"/>
          <p:cNvSpPr>
            <a:spLocks noGrp="1" noChangeArrowheads="1"/>
          </p:cNvSpPr>
          <p:nvPr>
            <p:ph type="body" idx="1"/>
          </p:nvPr>
        </p:nvSpPr>
        <p:spPr>
          <a:xfrm>
            <a:off x="76200" y="914400"/>
            <a:ext cx="8915400" cy="5562600"/>
          </a:xfrm>
        </p:spPr>
        <p:txBody>
          <a:bodyPr>
            <a:normAutofit lnSpcReduction="10000"/>
          </a:bodyPr>
          <a:lstStyle/>
          <a:p>
            <a:r>
              <a:rPr lang="en-US">
                <a:latin typeface="Times New Roman" charset="0"/>
              </a:rPr>
              <a:t>Should Rick close the store with the 14% ROIC? </a:t>
            </a:r>
            <a:endParaRPr lang="en-US" b="1" i="1">
              <a:latin typeface="Times New Roman" charset="0"/>
            </a:endParaRPr>
          </a:p>
          <a:p>
            <a:pPr lvl="1"/>
            <a:r>
              <a:rPr lang="en-US" sz="2600">
                <a:latin typeface="Times New Roman" charset="0"/>
              </a:rPr>
              <a:t>NO! </a:t>
            </a:r>
          </a:p>
          <a:p>
            <a:pPr lvl="1"/>
            <a:r>
              <a:rPr lang="en-US" sz="2600">
                <a:latin typeface="Times New Roman" charset="0"/>
              </a:rPr>
              <a:t>FINA 3320 Consultants now tell Rick that he should care not about ROIC itself, but the combination of two items:</a:t>
            </a:r>
          </a:p>
          <a:p>
            <a:pPr lvl="2"/>
            <a:r>
              <a:rPr lang="en-US" sz="2200">
                <a:latin typeface="Times New Roman" charset="0"/>
              </a:rPr>
              <a:t>(1) ROIC relative to WACC (the firm</a:t>
            </a:r>
            <a:r>
              <a:rPr lang="ja-JP" altLang="en-US" sz="2200">
                <a:latin typeface="Times New Roman" charset="0"/>
              </a:rPr>
              <a:t>’</a:t>
            </a:r>
            <a:r>
              <a:rPr lang="en-US" sz="2200">
                <a:latin typeface="Times New Roman" charset="0"/>
              </a:rPr>
              <a:t>s cost of capital)</a:t>
            </a:r>
          </a:p>
          <a:p>
            <a:pPr lvl="2"/>
            <a:r>
              <a:rPr lang="en-US" sz="2200">
                <a:latin typeface="Times New Roman" charset="0"/>
              </a:rPr>
              <a:t>(2) Amount of  capital invested  </a:t>
            </a:r>
          </a:p>
          <a:p>
            <a:pPr lvl="1"/>
            <a:r>
              <a:rPr lang="en-US" sz="2600">
                <a:latin typeface="Times New Roman" charset="0"/>
              </a:rPr>
              <a:t>This information can be expressed as Economic Profit:</a:t>
            </a:r>
          </a:p>
          <a:p>
            <a:pPr lvl="1"/>
            <a:endParaRPr lang="en-US" sz="2600">
              <a:latin typeface="Times New Roman" charset="0"/>
            </a:endParaRPr>
          </a:p>
          <a:p>
            <a:pPr lvl="1"/>
            <a:endParaRPr lang="en-US" sz="2600">
              <a:latin typeface="Times New Roman" charset="0"/>
            </a:endParaRPr>
          </a:p>
          <a:p>
            <a:pPr lvl="2"/>
            <a:r>
              <a:rPr lang="en-US" sz="2200">
                <a:latin typeface="Times New Roman" charset="0"/>
              </a:rPr>
              <a:t>FINA 3320 Consultants show Rick that as long as there is a positive spread of ROIC over WACC, additional Invested Capital will produce a higher Economic Profit!</a:t>
            </a:r>
          </a:p>
          <a:p>
            <a:pPr lvl="2"/>
            <a:r>
              <a:rPr lang="en-US" sz="2200">
                <a:latin typeface="Times New Roman" charset="0"/>
              </a:rPr>
              <a:t>Rick</a:t>
            </a:r>
            <a:r>
              <a:rPr lang="ja-JP" altLang="en-US" sz="2200">
                <a:latin typeface="Times New Roman" charset="0"/>
              </a:rPr>
              <a:t>’</a:t>
            </a:r>
            <a:r>
              <a:rPr lang="en-US" sz="2200">
                <a:latin typeface="Times New Roman" charset="0"/>
              </a:rPr>
              <a:t>s objective should be to maximize long-term Economic Profit</a:t>
            </a:r>
            <a:endParaRPr lang="en-US">
              <a:latin typeface="Times New Roman" charset="0"/>
            </a:endParaRPr>
          </a:p>
        </p:txBody>
      </p:sp>
      <p:graphicFrame>
        <p:nvGraphicFramePr>
          <p:cNvPr id="2050" name="Object 4"/>
          <p:cNvGraphicFramePr>
            <a:graphicFrameLocks noChangeAspect="1"/>
          </p:cNvGraphicFramePr>
          <p:nvPr/>
        </p:nvGraphicFramePr>
        <p:xfrm>
          <a:off x="1066800" y="4343400"/>
          <a:ext cx="6578600" cy="406400"/>
        </p:xfrm>
        <a:graphic>
          <a:graphicData uri="http://schemas.openxmlformats.org/presentationml/2006/ole">
            <mc:AlternateContent xmlns:mc="http://schemas.openxmlformats.org/markup-compatibility/2006">
              <mc:Choice xmlns:v="urn:schemas-microsoft-com:vml" Requires="v">
                <p:oleObj spid="_x0000_s369668" name="Equation" r:id="rId4" imgW="3288960" imgH="203040" progId="Equation.3">
                  <p:embed/>
                </p:oleObj>
              </mc:Choice>
              <mc:Fallback>
                <p:oleObj name="Equation" r:id="rId4" imgW="328896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343400"/>
                        <a:ext cx="6578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2509112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304800" y="76200"/>
            <a:ext cx="8610600" cy="914400"/>
          </a:xfrm>
        </p:spPr>
        <p:txBody>
          <a:bodyPr/>
          <a:lstStyle/>
          <a:p>
            <a:r>
              <a:rPr lang="en-US">
                <a:latin typeface="Times New Roman" charset="0"/>
              </a:rPr>
              <a:t>Rick</a:t>
            </a:r>
            <a:r>
              <a:rPr lang="ja-JP" altLang="en-US">
                <a:latin typeface="Times New Roman" charset="0"/>
              </a:rPr>
              <a:t>’</a:t>
            </a:r>
            <a:r>
              <a:rPr lang="en-US">
                <a:latin typeface="Times New Roman" charset="0"/>
              </a:rPr>
              <a:t>s Hardware: A Simple Example </a:t>
            </a:r>
          </a:p>
        </p:txBody>
      </p:sp>
      <p:sp>
        <p:nvSpPr>
          <p:cNvPr id="3076" name="Rectangle 3"/>
          <p:cNvSpPr>
            <a:spLocks noGrp="1" noChangeArrowheads="1"/>
          </p:cNvSpPr>
          <p:nvPr>
            <p:ph type="body" idx="1"/>
          </p:nvPr>
        </p:nvSpPr>
        <p:spPr>
          <a:xfrm>
            <a:off x="76200" y="914400"/>
            <a:ext cx="8915400" cy="5562600"/>
          </a:xfrm>
        </p:spPr>
        <p:txBody>
          <a:bodyPr>
            <a:normAutofit lnSpcReduction="10000"/>
          </a:bodyPr>
          <a:lstStyle/>
          <a:p>
            <a:r>
              <a:rPr lang="en-US">
                <a:latin typeface="Times New Roman" charset="0"/>
              </a:rPr>
              <a:t>Stage 2: Growing the Business</a:t>
            </a:r>
            <a:endParaRPr lang="en-US" b="1" i="1">
              <a:latin typeface="Times New Roman" charset="0"/>
            </a:endParaRPr>
          </a:p>
          <a:p>
            <a:pPr lvl="1"/>
            <a:r>
              <a:rPr lang="en-US" sz="2600">
                <a:latin typeface="Times New Roman" charset="0"/>
              </a:rPr>
              <a:t>For many years, Rick was happy with the Economic Profit framework (until he developed Rick</a:t>
            </a:r>
            <a:r>
              <a:rPr lang="ja-JP" altLang="en-US" sz="2600">
                <a:latin typeface="Times New Roman" charset="0"/>
              </a:rPr>
              <a:t>’</a:t>
            </a:r>
            <a:r>
              <a:rPr lang="en-US" sz="2600">
                <a:latin typeface="Times New Roman" charset="0"/>
              </a:rPr>
              <a:t>s Superhardware idea) </a:t>
            </a:r>
          </a:p>
          <a:p>
            <a:pPr lvl="2"/>
            <a:r>
              <a:rPr lang="en-US" sz="2200">
                <a:latin typeface="Times New Roman" charset="0"/>
              </a:rPr>
              <a:t>If Rick undertakes Superhardware concept, the firm</a:t>
            </a:r>
            <a:r>
              <a:rPr lang="ja-JP" altLang="en-US" sz="2200">
                <a:latin typeface="Times New Roman" charset="0"/>
              </a:rPr>
              <a:t>’</a:t>
            </a:r>
            <a:r>
              <a:rPr lang="en-US" sz="2200">
                <a:latin typeface="Times New Roman" charset="0"/>
              </a:rPr>
              <a:t>s Economic Profit will drop for the first four years, after which it will be higher</a:t>
            </a:r>
          </a:p>
          <a:p>
            <a:pPr lvl="2"/>
            <a:r>
              <a:rPr lang="en-US" sz="2200">
                <a:latin typeface="Times New Roman" charset="0"/>
              </a:rPr>
              <a:t>How was Rick to determine the trade-off between short- and long-term Economic Profit?</a:t>
            </a:r>
          </a:p>
          <a:p>
            <a:pPr lvl="1"/>
            <a:r>
              <a:rPr lang="en-US" sz="2600">
                <a:latin typeface="Times New Roman" charset="0"/>
              </a:rPr>
              <a:t>FINA 3320 Consultants now tell Rick that he needs some more sophisticated financial tools, DCF:</a:t>
            </a:r>
          </a:p>
          <a:p>
            <a:pPr lvl="2"/>
            <a:endParaRPr lang="en-US" sz="2200">
              <a:latin typeface="Times New Roman" charset="0"/>
            </a:endParaRPr>
          </a:p>
          <a:p>
            <a:pPr lvl="2"/>
            <a:endParaRPr lang="en-US" sz="2200">
              <a:latin typeface="Times New Roman" charset="0"/>
            </a:endParaRPr>
          </a:p>
          <a:p>
            <a:pPr lvl="2"/>
            <a:endParaRPr lang="en-US" sz="1200">
              <a:latin typeface="Times New Roman" charset="0"/>
            </a:endParaRPr>
          </a:p>
          <a:p>
            <a:pPr lvl="2"/>
            <a:r>
              <a:rPr lang="en-US" sz="2200">
                <a:latin typeface="Times New Roman" charset="0"/>
              </a:rPr>
              <a:t>DCF Value of firm without the Superhardware concept is $53M</a:t>
            </a:r>
          </a:p>
          <a:p>
            <a:pPr lvl="2"/>
            <a:r>
              <a:rPr lang="en-US" sz="2200">
                <a:latin typeface="Times New Roman" charset="0"/>
              </a:rPr>
              <a:t>DCF Value of firm with the Superhardware concept is $62M</a:t>
            </a:r>
          </a:p>
          <a:p>
            <a:pPr lvl="1"/>
            <a:endParaRPr lang="en-US" sz="2600">
              <a:latin typeface="Times New Roman" charset="0"/>
            </a:endParaRPr>
          </a:p>
          <a:p>
            <a:pPr lvl="1"/>
            <a:endParaRPr lang="en-US" sz="2600">
              <a:latin typeface="Times New Roman" charset="0"/>
            </a:endParaRPr>
          </a:p>
        </p:txBody>
      </p:sp>
      <p:graphicFrame>
        <p:nvGraphicFramePr>
          <p:cNvPr id="3074" name="Object 4"/>
          <p:cNvGraphicFramePr>
            <a:graphicFrameLocks noChangeAspect="1"/>
          </p:cNvGraphicFramePr>
          <p:nvPr>
            <p:extLst>
              <p:ext uri="{D42A27DB-BD31-4B8C-83A1-F6EECF244321}">
                <p14:modId xmlns:p14="http://schemas.microsoft.com/office/powerpoint/2010/main" val="3117872001"/>
              </p:ext>
            </p:extLst>
          </p:nvPr>
        </p:nvGraphicFramePr>
        <p:xfrm>
          <a:off x="1003300" y="4834933"/>
          <a:ext cx="7620000" cy="838200"/>
        </p:xfrm>
        <a:graphic>
          <a:graphicData uri="http://schemas.openxmlformats.org/presentationml/2006/ole">
            <mc:AlternateContent xmlns:mc="http://schemas.openxmlformats.org/markup-compatibility/2006">
              <mc:Choice xmlns:v="urn:schemas-microsoft-com:vml" Requires="v">
                <p:oleObj spid="_x0000_s371717" name="Equation" r:id="rId4" imgW="3809880" imgH="419040" progId="Equation.3">
                  <p:embed/>
                </p:oleObj>
              </mc:Choice>
              <mc:Fallback>
                <p:oleObj name="Equation" r:id="rId4" imgW="380988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300" y="4834933"/>
                        <a:ext cx="76200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32286294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304800" y="76200"/>
            <a:ext cx="8610600" cy="914400"/>
          </a:xfrm>
        </p:spPr>
        <p:txBody>
          <a:bodyPr/>
          <a:lstStyle/>
          <a:p>
            <a:r>
              <a:rPr lang="en-US">
                <a:latin typeface="Times New Roman" charset="0"/>
              </a:rPr>
              <a:t>Rick</a:t>
            </a:r>
            <a:r>
              <a:rPr lang="ja-JP" altLang="en-US">
                <a:latin typeface="Times New Roman" charset="0"/>
              </a:rPr>
              <a:t>’</a:t>
            </a:r>
            <a:r>
              <a:rPr lang="en-US">
                <a:latin typeface="Times New Roman" charset="0"/>
              </a:rPr>
              <a:t>s Hardware: A Simple Example </a:t>
            </a:r>
          </a:p>
        </p:txBody>
      </p:sp>
      <p:sp>
        <p:nvSpPr>
          <p:cNvPr id="4102" name="Rectangle 3"/>
          <p:cNvSpPr>
            <a:spLocks noGrp="1" noChangeArrowheads="1"/>
          </p:cNvSpPr>
          <p:nvPr>
            <p:ph type="body" idx="1"/>
          </p:nvPr>
        </p:nvSpPr>
        <p:spPr>
          <a:xfrm>
            <a:off x="76200" y="914400"/>
            <a:ext cx="8915400" cy="5715000"/>
          </a:xfrm>
        </p:spPr>
        <p:txBody>
          <a:bodyPr/>
          <a:lstStyle/>
          <a:p>
            <a:r>
              <a:rPr lang="en-US">
                <a:latin typeface="Times New Roman" charset="0"/>
              </a:rPr>
              <a:t>Should Rick undertake the new concept?</a:t>
            </a:r>
            <a:endParaRPr lang="en-US" b="1" i="1">
              <a:latin typeface="Times New Roman" charset="0"/>
            </a:endParaRPr>
          </a:p>
          <a:p>
            <a:pPr lvl="1"/>
            <a:r>
              <a:rPr lang="en-US" sz="2600">
                <a:latin typeface="Times New Roman" charset="0"/>
              </a:rPr>
              <a:t>Of course!</a:t>
            </a:r>
          </a:p>
          <a:p>
            <a:pPr lvl="2"/>
            <a:r>
              <a:rPr lang="en-US" sz="2200">
                <a:latin typeface="Times New Roman" charset="0"/>
              </a:rPr>
              <a:t>Rick</a:t>
            </a:r>
            <a:r>
              <a:rPr lang="ja-JP" altLang="en-US" sz="2200">
                <a:latin typeface="Times New Roman" charset="0"/>
              </a:rPr>
              <a:t>’</a:t>
            </a:r>
            <a:r>
              <a:rPr lang="en-US" sz="2200">
                <a:latin typeface="Times New Roman" charset="0"/>
              </a:rPr>
              <a:t>s new Superhardware concept is projected to be more valuable than the present concept</a:t>
            </a:r>
          </a:p>
          <a:p>
            <a:pPr lvl="1"/>
            <a:r>
              <a:rPr lang="en-US" sz="2600">
                <a:latin typeface="Times New Roman" charset="0"/>
              </a:rPr>
              <a:t>But now Rick is confused and asks: </a:t>
            </a:r>
          </a:p>
          <a:p>
            <a:pPr lvl="2"/>
            <a:r>
              <a:rPr lang="ja-JP" altLang="en-US" sz="2200">
                <a:latin typeface="Times New Roman" charset="0"/>
              </a:rPr>
              <a:t>“</a:t>
            </a:r>
            <a:r>
              <a:rPr lang="en-US" sz="2200">
                <a:latin typeface="Times New Roman" charset="0"/>
              </a:rPr>
              <a:t>When do I use Economic Value and when do I use DCF?</a:t>
            </a:r>
            <a:r>
              <a:rPr lang="ja-JP" altLang="en-US" sz="2200">
                <a:latin typeface="Times New Roman" charset="0"/>
              </a:rPr>
              <a:t>”</a:t>
            </a:r>
            <a:endParaRPr lang="en-US" sz="2200">
              <a:latin typeface="Times New Roman" charset="0"/>
            </a:endParaRPr>
          </a:p>
          <a:p>
            <a:pPr lvl="1"/>
            <a:r>
              <a:rPr lang="en-US" sz="2600">
                <a:latin typeface="Times New Roman" charset="0"/>
              </a:rPr>
              <a:t>FINA 3320 Consultants tell Rick that Economic Profit and DCF are the same:</a:t>
            </a:r>
          </a:p>
          <a:p>
            <a:pPr lvl="1"/>
            <a:endParaRPr lang="en-US" sz="2600">
              <a:latin typeface="Times New Roman" charset="0"/>
            </a:endParaRPr>
          </a:p>
          <a:p>
            <a:pPr lvl="1"/>
            <a:endParaRPr lang="en-US" sz="2600">
              <a:latin typeface="Times New Roman" charset="0"/>
            </a:endParaRPr>
          </a:p>
          <a:p>
            <a:pPr lvl="1"/>
            <a:endParaRPr lang="en-US" sz="2600">
              <a:latin typeface="Times New Roman" charset="0"/>
            </a:endParaRPr>
          </a:p>
          <a:p>
            <a:pPr lvl="2">
              <a:buFontTx/>
              <a:buNone/>
            </a:pPr>
            <a:endParaRPr lang="en-US" sz="2200">
              <a:latin typeface="Times New Roman" charset="0"/>
            </a:endParaRPr>
          </a:p>
          <a:p>
            <a:pPr lvl="1"/>
            <a:endParaRPr lang="en-US" sz="2600">
              <a:latin typeface="Times New Roman" charset="0"/>
            </a:endParaRPr>
          </a:p>
          <a:p>
            <a:pPr lvl="1"/>
            <a:endParaRPr lang="en-US" sz="2600">
              <a:latin typeface="Times New Roman" charset="0"/>
            </a:endParaRPr>
          </a:p>
        </p:txBody>
      </p:sp>
      <p:graphicFrame>
        <p:nvGraphicFramePr>
          <p:cNvPr id="4098" name="Object 4"/>
          <p:cNvGraphicFramePr>
            <a:graphicFrameLocks noChangeAspect="1"/>
          </p:cNvGraphicFramePr>
          <p:nvPr/>
        </p:nvGraphicFramePr>
        <p:xfrm>
          <a:off x="1295400" y="5105400"/>
          <a:ext cx="7620000" cy="838200"/>
        </p:xfrm>
        <a:graphic>
          <a:graphicData uri="http://schemas.openxmlformats.org/presentationml/2006/ole">
            <mc:AlternateContent xmlns:mc="http://schemas.openxmlformats.org/markup-compatibility/2006">
              <mc:Choice xmlns:v="urn:schemas-microsoft-com:vml" Requires="v">
                <p:oleObj spid="_x0000_s373770" name="Equation" r:id="rId4" imgW="3809880" imgH="419040" progId="Equation.3">
                  <p:embed/>
                </p:oleObj>
              </mc:Choice>
              <mc:Fallback>
                <p:oleObj name="Equation" r:id="rId4" imgW="380988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5105400"/>
                        <a:ext cx="76200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099" name="Object 4"/>
          <p:cNvGraphicFramePr>
            <a:graphicFrameLocks noChangeAspect="1"/>
          </p:cNvGraphicFramePr>
          <p:nvPr/>
        </p:nvGraphicFramePr>
        <p:xfrm>
          <a:off x="1295400" y="4622800"/>
          <a:ext cx="6578600" cy="406400"/>
        </p:xfrm>
        <a:graphic>
          <a:graphicData uri="http://schemas.openxmlformats.org/presentationml/2006/ole">
            <mc:AlternateContent xmlns:mc="http://schemas.openxmlformats.org/markup-compatibility/2006">
              <mc:Choice xmlns:v="urn:schemas-microsoft-com:vml" Requires="v">
                <p:oleObj spid="_x0000_s373771" name="Equation" r:id="rId6" imgW="3288960" imgH="203040" progId="Equation.3">
                  <p:embed/>
                </p:oleObj>
              </mc:Choice>
              <mc:Fallback>
                <p:oleObj name="Equation" r:id="rId6" imgW="328896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622800"/>
                        <a:ext cx="6578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100" name="Object 4"/>
          <p:cNvGraphicFramePr>
            <a:graphicFrameLocks noChangeAspect="1"/>
          </p:cNvGraphicFramePr>
          <p:nvPr/>
        </p:nvGraphicFramePr>
        <p:xfrm>
          <a:off x="1219200" y="6070600"/>
          <a:ext cx="3835400" cy="406400"/>
        </p:xfrm>
        <a:graphic>
          <a:graphicData uri="http://schemas.openxmlformats.org/presentationml/2006/ole">
            <mc:AlternateContent xmlns:mc="http://schemas.openxmlformats.org/markup-compatibility/2006">
              <mc:Choice xmlns:v="urn:schemas-microsoft-com:vml" Requires="v">
                <p:oleObj spid="_x0000_s373772" name="Equation" r:id="rId8" imgW="1917360" imgH="203040" progId="Equation.3">
                  <p:embed/>
                </p:oleObj>
              </mc:Choice>
              <mc:Fallback>
                <p:oleObj name="Equation" r:id="rId8" imgW="191736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6070600"/>
                        <a:ext cx="3835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61318251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76200"/>
            <a:ext cx="8610600" cy="914400"/>
          </a:xfrm>
        </p:spPr>
        <p:txBody>
          <a:bodyPr/>
          <a:lstStyle/>
          <a:p>
            <a:r>
              <a:rPr lang="en-US">
                <a:latin typeface="Times New Roman" charset="0"/>
              </a:rPr>
              <a:t>Rick</a:t>
            </a:r>
            <a:r>
              <a:rPr lang="ja-JP" altLang="en-US">
                <a:latin typeface="Times New Roman" charset="0"/>
              </a:rPr>
              <a:t>’</a:t>
            </a:r>
            <a:r>
              <a:rPr lang="en-US">
                <a:latin typeface="Times New Roman" charset="0"/>
              </a:rPr>
              <a:t>s Hardware: A Simple Example </a:t>
            </a:r>
          </a:p>
        </p:txBody>
      </p:sp>
      <p:sp>
        <p:nvSpPr>
          <p:cNvPr id="17411" name="Rectangle 3"/>
          <p:cNvSpPr>
            <a:spLocks noGrp="1" noChangeArrowheads="1"/>
          </p:cNvSpPr>
          <p:nvPr>
            <p:ph type="body" idx="1"/>
          </p:nvPr>
        </p:nvSpPr>
        <p:spPr>
          <a:xfrm>
            <a:off x="76200" y="914400"/>
            <a:ext cx="9067800" cy="5943600"/>
          </a:xfrm>
        </p:spPr>
        <p:txBody>
          <a:bodyPr/>
          <a:lstStyle/>
          <a:p>
            <a:r>
              <a:rPr lang="en-US">
                <a:latin typeface="Times New Roman" charset="0"/>
              </a:rPr>
              <a:t>Stage 3: Rick Goes Public</a:t>
            </a:r>
            <a:endParaRPr lang="en-US" b="1" i="1">
              <a:latin typeface="Times New Roman" charset="0"/>
            </a:endParaRPr>
          </a:p>
          <a:p>
            <a:pPr lvl="1"/>
            <a:r>
              <a:rPr lang="en-US" sz="2600">
                <a:latin typeface="Times New Roman" charset="0"/>
              </a:rPr>
              <a:t>Using DCF framework, Rick makes many important long-term strategic decisions and Superhardware is successful</a:t>
            </a:r>
            <a:r>
              <a:rPr lang="en-US" sz="2200">
                <a:latin typeface="Times New Roman" charset="0"/>
              </a:rPr>
              <a:t> </a:t>
            </a:r>
          </a:p>
          <a:p>
            <a:pPr lvl="1"/>
            <a:r>
              <a:rPr lang="en-US" sz="2600">
                <a:latin typeface="Times New Roman" charset="0"/>
              </a:rPr>
              <a:t>Rick now wants to expand but needs access to more capital</a:t>
            </a:r>
          </a:p>
          <a:p>
            <a:pPr lvl="2"/>
            <a:r>
              <a:rPr lang="en-US" sz="2200">
                <a:latin typeface="Times New Roman" charset="0"/>
              </a:rPr>
              <a:t>Rick decides he should undertake an IPO and returns for advice…</a:t>
            </a:r>
          </a:p>
          <a:p>
            <a:pPr lvl="1"/>
            <a:r>
              <a:rPr lang="en-US" sz="2600">
                <a:latin typeface="Times New Roman" charset="0"/>
              </a:rPr>
              <a:t>FINA 3320 Consultants tell Rick that he will have to learn to manage both the financial markets and the real markets</a:t>
            </a:r>
          </a:p>
          <a:p>
            <a:pPr lvl="1"/>
            <a:r>
              <a:rPr lang="en-US" sz="2600" b="1" i="1">
                <a:latin typeface="Times New Roman" charset="0"/>
              </a:rPr>
              <a:t>Real Markets</a:t>
            </a:r>
          </a:p>
          <a:p>
            <a:pPr lvl="2"/>
            <a:r>
              <a:rPr lang="en-US" sz="2200">
                <a:latin typeface="Times New Roman" charset="0"/>
              </a:rPr>
              <a:t>Until now, Rick has had to manage the real markets by addressing:</a:t>
            </a:r>
          </a:p>
          <a:p>
            <a:pPr lvl="3"/>
            <a:r>
              <a:rPr lang="en-US">
                <a:latin typeface="Times New Roman" charset="0"/>
              </a:rPr>
              <a:t>Amount of cash flow earned relative to the amount of capital invested</a:t>
            </a:r>
          </a:p>
          <a:p>
            <a:pPr lvl="3"/>
            <a:r>
              <a:rPr lang="en-US">
                <a:latin typeface="Times New Roman" charset="0"/>
              </a:rPr>
              <a:t>Maximization of value via Economic Profit and DCF</a:t>
            </a:r>
          </a:p>
          <a:p>
            <a:pPr lvl="2"/>
            <a:r>
              <a:rPr lang="en-US" sz="2200">
                <a:latin typeface="Times New Roman" charset="0"/>
              </a:rPr>
              <a:t>Decision Rule for Real Market decisions</a:t>
            </a:r>
          </a:p>
          <a:p>
            <a:pPr lvl="3"/>
            <a:r>
              <a:rPr lang="en-US" b="1" i="1">
                <a:latin typeface="Times New Roman" charset="0"/>
              </a:rPr>
              <a:t>Choose strategies or make operational decisions that maximize PV of future FCFs</a:t>
            </a:r>
          </a:p>
          <a:p>
            <a:pPr lvl="2"/>
            <a:endParaRPr lang="en-US" sz="2200">
              <a:latin typeface="Times New Roman" charset="0"/>
            </a:endParaRPr>
          </a:p>
          <a:p>
            <a:pPr lvl="1"/>
            <a:endParaRPr lang="en-US" sz="2200">
              <a:latin typeface="Times New Roman" charset="0"/>
            </a:endParaRPr>
          </a:p>
          <a:p>
            <a:pPr lvl="1"/>
            <a:endParaRPr lang="en-US" sz="2600">
              <a:latin typeface="Times New Roman" charset="0"/>
            </a:endParaRPr>
          </a:p>
          <a:p>
            <a:pPr lvl="1"/>
            <a:endParaRPr lang="en-US" sz="2600">
              <a:latin typeface="Times New Roman" charset="0"/>
            </a:endParaRPr>
          </a:p>
        </p:txBody>
      </p:sp>
    </p:spTree>
    <p:extLst>
      <p:ext uri="{BB962C8B-B14F-4D97-AF65-F5344CB8AC3E}">
        <p14:creationId xmlns:p14="http://schemas.microsoft.com/office/powerpoint/2010/main" val="147183929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4800" y="76200"/>
            <a:ext cx="8610600" cy="914400"/>
          </a:xfrm>
        </p:spPr>
        <p:txBody>
          <a:bodyPr/>
          <a:lstStyle/>
          <a:p>
            <a:r>
              <a:rPr lang="en-US">
                <a:latin typeface="Times New Roman" charset="0"/>
              </a:rPr>
              <a:t>Rick</a:t>
            </a:r>
            <a:r>
              <a:rPr lang="ja-JP" altLang="en-US">
                <a:latin typeface="Times New Roman" charset="0"/>
              </a:rPr>
              <a:t>’</a:t>
            </a:r>
            <a:r>
              <a:rPr lang="en-US">
                <a:latin typeface="Times New Roman" charset="0"/>
              </a:rPr>
              <a:t>s Hardware: A Simple Example </a:t>
            </a:r>
          </a:p>
        </p:txBody>
      </p:sp>
      <p:sp>
        <p:nvSpPr>
          <p:cNvPr id="18435" name="Rectangle 3"/>
          <p:cNvSpPr>
            <a:spLocks noGrp="1" noChangeArrowheads="1"/>
          </p:cNvSpPr>
          <p:nvPr>
            <p:ph type="body" idx="1"/>
          </p:nvPr>
        </p:nvSpPr>
        <p:spPr>
          <a:xfrm>
            <a:off x="76200" y="914400"/>
            <a:ext cx="8915400" cy="5791200"/>
          </a:xfrm>
        </p:spPr>
        <p:txBody>
          <a:bodyPr/>
          <a:lstStyle/>
          <a:p>
            <a:pPr lvl="1"/>
            <a:r>
              <a:rPr lang="en-US" sz="2600" b="1" i="1">
                <a:latin typeface="Times New Roman" charset="0"/>
              </a:rPr>
              <a:t>Financial Markets</a:t>
            </a:r>
            <a:endParaRPr lang="en-US" sz="2200" b="1" i="1">
              <a:latin typeface="Times New Roman" charset="0"/>
            </a:endParaRPr>
          </a:p>
          <a:p>
            <a:pPr lvl="2"/>
            <a:r>
              <a:rPr lang="en-US" sz="2200">
                <a:latin typeface="Times New Roman" charset="0"/>
              </a:rPr>
              <a:t>FINA 3320 Consultants explain to Rick that when the firm enters the financial, or capital, markets, the real market decision rule does not change</a:t>
            </a:r>
          </a:p>
          <a:p>
            <a:pPr lvl="2"/>
            <a:r>
              <a:rPr lang="en-US" sz="2200">
                <a:latin typeface="Times New Roman" charset="0"/>
              </a:rPr>
              <a:t>However, life becomes more complicated because management must now simultaneously deal with outside investors and analysts </a:t>
            </a:r>
          </a:p>
          <a:p>
            <a:pPr lvl="1"/>
            <a:r>
              <a:rPr lang="en-US" sz="2600">
                <a:latin typeface="Times New Roman" charset="0"/>
              </a:rPr>
              <a:t>FINA 3320 Consultants tell Rick that he will have to continue maximizing value, but that he must learn to also manage investors</a:t>
            </a:r>
            <a:r>
              <a:rPr lang="ja-JP" altLang="en-US" sz="2600">
                <a:latin typeface="Times New Roman" charset="0"/>
              </a:rPr>
              <a:t>’</a:t>
            </a:r>
            <a:r>
              <a:rPr lang="en-US" sz="2600">
                <a:latin typeface="Times New Roman" charset="0"/>
              </a:rPr>
              <a:t>, or the market</a:t>
            </a:r>
            <a:r>
              <a:rPr lang="ja-JP" altLang="en-US" sz="2600">
                <a:latin typeface="Times New Roman" charset="0"/>
              </a:rPr>
              <a:t>’</a:t>
            </a:r>
            <a:r>
              <a:rPr lang="en-US" sz="2600">
                <a:latin typeface="Times New Roman" charset="0"/>
              </a:rPr>
              <a:t>s, expectations </a:t>
            </a:r>
          </a:p>
          <a:p>
            <a:pPr lvl="2"/>
            <a:r>
              <a:rPr lang="en-US" sz="2200">
                <a:latin typeface="Times New Roman" charset="0"/>
              </a:rPr>
              <a:t>If the market</a:t>
            </a:r>
            <a:r>
              <a:rPr lang="ja-JP" altLang="en-US" sz="2200">
                <a:latin typeface="Times New Roman" charset="0"/>
              </a:rPr>
              <a:t>’</a:t>
            </a:r>
            <a:r>
              <a:rPr lang="en-US" sz="2200">
                <a:latin typeface="Times New Roman" charset="0"/>
              </a:rPr>
              <a:t>s expectations are higher than what is ultimately realized, the stock</a:t>
            </a:r>
            <a:r>
              <a:rPr lang="ja-JP" altLang="en-US" sz="2200">
                <a:latin typeface="Times New Roman" charset="0"/>
              </a:rPr>
              <a:t>’</a:t>
            </a:r>
            <a:r>
              <a:rPr lang="en-US" sz="2200">
                <a:latin typeface="Times New Roman" charset="0"/>
              </a:rPr>
              <a:t>s price will fall even though ROIC &gt; WACC</a:t>
            </a:r>
          </a:p>
          <a:p>
            <a:pPr lvl="3"/>
            <a:r>
              <a:rPr lang="en-US">
                <a:latin typeface="Times New Roman" charset="0"/>
              </a:rPr>
              <a:t>The loss of credibility in this instance may take years to overcome</a:t>
            </a:r>
          </a:p>
          <a:p>
            <a:pPr lvl="2"/>
            <a:r>
              <a:rPr lang="en-US" sz="2200">
                <a:latin typeface="Times New Roman" charset="0"/>
              </a:rPr>
              <a:t>If the market</a:t>
            </a:r>
            <a:r>
              <a:rPr lang="ja-JP" altLang="en-US" sz="2200">
                <a:latin typeface="Times New Roman" charset="0"/>
              </a:rPr>
              <a:t>’</a:t>
            </a:r>
            <a:r>
              <a:rPr lang="en-US" sz="2200">
                <a:latin typeface="Times New Roman" charset="0"/>
              </a:rPr>
              <a:t>s expectations are too low, share price will be too low, and the firm may be subject to a hostile takeover</a:t>
            </a:r>
          </a:p>
        </p:txBody>
      </p:sp>
    </p:spTree>
    <p:extLst>
      <p:ext uri="{BB962C8B-B14F-4D97-AF65-F5344CB8AC3E}">
        <p14:creationId xmlns:p14="http://schemas.microsoft.com/office/powerpoint/2010/main" val="89871345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76200"/>
            <a:ext cx="8610600" cy="914400"/>
          </a:xfrm>
        </p:spPr>
        <p:txBody>
          <a:bodyPr/>
          <a:lstStyle/>
          <a:p>
            <a:r>
              <a:rPr lang="en-US">
                <a:latin typeface="Times New Roman" charset="0"/>
              </a:rPr>
              <a:t>Rick</a:t>
            </a:r>
            <a:r>
              <a:rPr lang="ja-JP" altLang="en-US">
                <a:latin typeface="Times New Roman" charset="0"/>
              </a:rPr>
              <a:t>’</a:t>
            </a:r>
            <a:r>
              <a:rPr lang="en-US">
                <a:latin typeface="Times New Roman" charset="0"/>
              </a:rPr>
              <a:t>s Hardware: A Simple Example </a:t>
            </a:r>
          </a:p>
        </p:txBody>
      </p:sp>
      <p:sp>
        <p:nvSpPr>
          <p:cNvPr id="19459" name="Rectangle 3"/>
          <p:cNvSpPr>
            <a:spLocks noGrp="1" noChangeArrowheads="1"/>
          </p:cNvSpPr>
          <p:nvPr>
            <p:ph type="body" idx="1"/>
          </p:nvPr>
        </p:nvSpPr>
        <p:spPr>
          <a:xfrm>
            <a:off x="76200" y="914400"/>
            <a:ext cx="8915400" cy="5791200"/>
          </a:xfrm>
        </p:spPr>
        <p:txBody>
          <a:bodyPr/>
          <a:lstStyle/>
          <a:p>
            <a:r>
              <a:rPr lang="en-US" sz="3000">
                <a:latin typeface="Times New Roman" charset="0"/>
              </a:rPr>
              <a:t>Stage 4: Conglomerate Expansion</a:t>
            </a:r>
            <a:endParaRPr lang="en-US" sz="2600" b="1" i="1">
              <a:latin typeface="Times New Roman" charset="0"/>
            </a:endParaRPr>
          </a:p>
          <a:p>
            <a:pPr lvl="1"/>
            <a:r>
              <a:rPr lang="en-US" sz="2600">
                <a:latin typeface="Times New Roman" charset="0"/>
              </a:rPr>
              <a:t>Publicly-traded Rick</a:t>
            </a:r>
            <a:r>
              <a:rPr lang="ja-JP" altLang="en-US" sz="2600">
                <a:latin typeface="Times New Roman" charset="0"/>
              </a:rPr>
              <a:t>’</a:t>
            </a:r>
            <a:r>
              <a:rPr lang="en-US" sz="2600">
                <a:latin typeface="Times New Roman" charset="0"/>
              </a:rPr>
              <a:t>s Hardware grew quickly and regularly beat expectations and became a top market performer</a:t>
            </a:r>
          </a:p>
          <a:p>
            <a:pPr lvl="2"/>
            <a:r>
              <a:rPr lang="en-US" sz="2200">
                <a:latin typeface="Times New Roman" charset="0"/>
              </a:rPr>
              <a:t>So, Rick decided to expand into Rick</a:t>
            </a:r>
            <a:r>
              <a:rPr lang="ja-JP" altLang="en-US" sz="2200">
                <a:latin typeface="Times New Roman" charset="0"/>
              </a:rPr>
              <a:t>’</a:t>
            </a:r>
            <a:r>
              <a:rPr lang="en-US" sz="2200">
                <a:latin typeface="Times New Roman" charset="0"/>
              </a:rPr>
              <a:t>s Furniture and Rick</a:t>
            </a:r>
            <a:r>
              <a:rPr lang="ja-JP" altLang="en-US" sz="2200">
                <a:latin typeface="Times New Roman" charset="0"/>
              </a:rPr>
              <a:t>’</a:t>
            </a:r>
            <a:r>
              <a:rPr lang="en-US" sz="2200">
                <a:latin typeface="Times New Roman" charset="0"/>
              </a:rPr>
              <a:t>s Garden Supplies</a:t>
            </a:r>
          </a:p>
          <a:p>
            <a:pPr lvl="2"/>
            <a:r>
              <a:rPr lang="en-US" sz="2200">
                <a:latin typeface="Times New Roman" charset="0"/>
              </a:rPr>
              <a:t>But Rick was concerned about delegating decision-making to management (as he knew he must if he expanded) </a:t>
            </a:r>
          </a:p>
          <a:p>
            <a:pPr lvl="1"/>
            <a:r>
              <a:rPr lang="en-US" sz="2600">
                <a:latin typeface="Times New Roman" charset="0"/>
              </a:rPr>
              <a:t>FINA 3320 Consultants explain to Rick that he needed a planning and control system to tell him about the </a:t>
            </a:r>
            <a:r>
              <a:rPr lang="ja-JP" altLang="en-US" sz="2600">
                <a:latin typeface="Times New Roman" charset="0"/>
              </a:rPr>
              <a:t>“</a:t>
            </a:r>
            <a:r>
              <a:rPr lang="en-US" sz="2600">
                <a:latin typeface="Times New Roman" charset="0"/>
              </a:rPr>
              <a:t>health</a:t>
            </a:r>
            <a:r>
              <a:rPr lang="ja-JP" altLang="en-US" sz="2600">
                <a:latin typeface="Times New Roman" charset="0"/>
              </a:rPr>
              <a:t>”</a:t>
            </a:r>
            <a:r>
              <a:rPr lang="en-US" sz="2600">
                <a:latin typeface="Times New Roman" charset="0"/>
              </a:rPr>
              <a:t> of the firm</a:t>
            </a:r>
          </a:p>
          <a:p>
            <a:pPr lvl="2"/>
            <a:r>
              <a:rPr lang="en-US" sz="2200">
                <a:latin typeface="Times New Roman" charset="0"/>
              </a:rPr>
              <a:t>That is, the ability of the firm to continue to grow and create value</a:t>
            </a:r>
          </a:p>
          <a:p>
            <a:pPr lvl="2"/>
            <a:r>
              <a:rPr lang="en-US" sz="2200">
                <a:latin typeface="Times New Roman" charset="0"/>
              </a:rPr>
              <a:t>This required a forward-looking metric, not just backward-looking ones</a:t>
            </a:r>
          </a:p>
        </p:txBody>
      </p:sp>
    </p:spTree>
    <p:extLst>
      <p:ext uri="{BB962C8B-B14F-4D97-AF65-F5344CB8AC3E}">
        <p14:creationId xmlns:p14="http://schemas.microsoft.com/office/powerpoint/2010/main" val="257242339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76200"/>
            <a:ext cx="8610600" cy="914400"/>
          </a:xfrm>
        </p:spPr>
        <p:txBody>
          <a:bodyPr/>
          <a:lstStyle/>
          <a:p>
            <a:r>
              <a:rPr lang="en-US">
                <a:latin typeface="Times New Roman" charset="0"/>
              </a:rPr>
              <a:t>Rick</a:t>
            </a:r>
            <a:r>
              <a:rPr lang="ja-JP" altLang="en-US">
                <a:latin typeface="Times New Roman" charset="0"/>
              </a:rPr>
              <a:t>’</a:t>
            </a:r>
            <a:r>
              <a:rPr lang="en-US">
                <a:latin typeface="Times New Roman" charset="0"/>
              </a:rPr>
              <a:t>s Hardware: A Simple Example </a:t>
            </a:r>
          </a:p>
        </p:txBody>
      </p:sp>
      <p:sp>
        <p:nvSpPr>
          <p:cNvPr id="20483" name="Rectangle 3"/>
          <p:cNvSpPr>
            <a:spLocks noGrp="1" noChangeArrowheads="1"/>
          </p:cNvSpPr>
          <p:nvPr>
            <p:ph type="body" idx="1"/>
          </p:nvPr>
        </p:nvSpPr>
        <p:spPr>
          <a:xfrm>
            <a:off x="76200" y="914400"/>
            <a:ext cx="8915400" cy="5791200"/>
          </a:xfrm>
        </p:spPr>
        <p:txBody>
          <a:bodyPr/>
          <a:lstStyle/>
          <a:p>
            <a:pPr lvl="1"/>
            <a:r>
              <a:rPr lang="en-US" sz="2600">
                <a:latin typeface="Times New Roman" charset="0"/>
              </a:rPr>
              <a:t>FINA 3320 Consultants  explain to Rick that the problem with financial metrics is that they cannot tell how management is doing in terms of creating future value</a:t>
            </a:r>
          </a:p>
          <a:p>
            <a:pPr lvl="1"/>
            <a:r>
              <a:rPr lang="en-US" sz="2600">
                <a:latin typeface="Times New Roman" charset="0"/>
              </a:rPr>
              <a:t>For example:</a:t>
            </a:r>
          </a:p>
          <a:p>
            <a:pPr lvl="2"/>
            <a:r>
              <a:rPr lang="en-US" sz="2200">
                <a:latin typeface="Times New Roman" charset="0"/>
              </a:rPr>
              <a:t>In the short run, managers could improve short-term financial results by cutting back on customer service</a:t>
            </a:r>
          </a:p>
          <a:p>
            <a:pPr lvl="3"/>
            <a:r>
              <a:rPr lang="en-US" sz="1800">
                <a:latin typeface="Times New Roman" charset="0"/>
              </a:rPr>
              <a:t>i.e., decreasing the number of employees available in the store at any time to help customers, or reducing employee training  </a:t>
            </a:r>
          </a:p>
          <a:p>
            <a:pPr lvl="2"/>
            <a:r>
              <a:rPr lang="en-US" sz="2200">
                <a:latin typeface="Times New Roman" charset="0"/>
              </a:rPr>
              <a:t>Or, in the short run, management could improve short-term financial results by deferring maintenance on existing fixed assets, deferring purchase of new fixed assets, or reducing spending on brand-building (e.g., advertising, etc.)  </a:t>
            </a:r>
          </a:p>
          <a:p>
            <a:pPr lvl="1"/>
            <a:r>
              <a:rPr lang="en-US" sz="2600">
                <a:latin typeface="Times New Roman" charset="0"/>
              </a:rPr>
              <a:t>Rick</a:t>
            </a:r>
            <a:r>
              <a:rPr lang="ja-JP" altLang="en-US" sz="2600">
                <a:latin typeface="Times New Roman" charset="0"/>
              </a:rPr>
              <a:t>’</a:t>
            </a:r>
            <a:r>
              <a:rPr lang="en-US" sz="2600">
                <a:latin typeface="Times New Roman" charset="0"/>
              </a:rPr>
              <a:t>s hardware must incorporate metrics related to customer satisfaction or brand awareness</a:t>
            </a:r>
          </a:p>
          <a:p>
            <a:pPr lvl="2"/>
            <a:r>
              <a:rPr lang="en-US" sz="2200">
                <a:latin typeface="Times New Roman" charset="0"/>
              </a:rPr>
              <a:t>Such metrics provide an idea about the future, not just the present</a:t>
            </a:r>
          </a:p>
        </p:txBody>
      </p:sp>
    </p:spTree>
    <p:extLst>
      <p:ext uri="{BB962C8B-B14F-4D97-AF65-F5344CB8AC3E}">
        <p14:creationId xmlns:p14="http://schemas.microsoft.com/office/powerpoint/2010/main" val="1410095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27" name="Text Box 15"/>
          <p:cNvSpPr txBox="1">
            <a:spLocks noChangeArrowheads="1"/>
          </p:cNvSpPr>
          <p:nvPr/>
        </p:nvSpPr>
        <p:spPr bwMode="auto">
          <a:xfrm>
            <a:off x="220663" y="1476375"/>
            <a:ext cx="8729662"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Assume an investor owns an asset and wishes to add another asset to create a portfolio</a:t>
            </a:r>
          </a:p>
          <a:p>
            <a:pPr eaLnBrk="1" hangingPunct="1">
              <a:buFontTx/>
              <a:buChar char="•"/>
            </a:pPr>
            <a:endParaRPr lang="en-US" sz="2000">
              <a:solidFill>
                <a:schemeClr val="bg1"/>
              </a:solidFill>
              <a:cs typeface="Arial" charset="0"/>
            </a:endParaRPr>
          </a:p>
          <a:p>
            <a:pPr eaLnBrk="1" hangingPunct="1">
              <a:buFontTx/>
              <a:buChar char="•"/>
            </a:pPr>
            <a:r>
              <a:rPr lang="en-US" sz="2800">
                <a:solidFill>
                  <a:schemeClr val="bg1"/>
                </a:solidFill>
                <a:cs typeface="Arial" charset="0"/>
              </a:rPr>
              <a:t>Question: What risk should the investor consider?</a:t>
            </a:r>
          </a:p>
          <a:p>
            <a:pPr eaLnBrk="1" hangingPunct="1">
              <a:buFontTx/>
              <a:buChar char="•"/>
            </a:pPr>
            <a:endParaRPr lang="en-US" sz="2000">
              <a:solidFill>
                <a:schemeClr val="bg1"/>
              </a:solidFill>
              <a:cs typeface="Arial" charset="0"/>
            </a:endParaRPr>
          </a:p>
          <a:p>
            <a:pPr eaLnBrk="1" hangingPunct="1">
              <a:buFontTx/>
              <a:buChar char="•"/>
            </a:pPr>
            <a:r>
              <a:rPr lang="en-US" sz="2800">
                <a:solidFill>
                  <a:schemeClr val="bg1"/>
                </a:solidFill>
                <a:cs typeface="Arial" charset="0"/>
              </a:rPr>
              <a:t>Answer: Fundamental principle of finance is that investor cannot assess the riskiness of an investment by examining only its own standard deviation!</a:t>
            </a:r>
          </a:p>
          <a:p>
            <a:pPr eaLnBrk="1" hangingPunct="1">
              <a:buFontTx/>
              <a:buChar char="•"/>
            </a:pPr>
            <a:endParaRPr lang="en-US" sz="2000">
              <a:solidFill>
                <a:schemeClr val="bg1"/>
              </a:solidFill>
              <a:cs typeface="Arial" charset="0"/>
            </a:endParaRPr>
          </a:p>
          <a:p>
            <a:pPr eaLnBrk="1" hangingPunct="1">
              <a:buFontTx/>
              <a:buChar char="•"/>
            </a:pPr>
            <a:r>
              <a:rPr lang="en-US" sz="2800">
                <a:solidFill>
                  <a:schemeClr val="bg1"/>
                </a:solidFill>
                <a:cs typeface="Arial" charset="0"/>
              </a:rPr>
              <a:t>Risk must always be considered in a portfolio context</a:t>
            </a:r>
          </a:p>
          <a:p>
            <a:pPr lvl="1" eaLnBrk="1" hangingPunct="1">
              <a:buFontTx/>
              <a:buChar char="•"/>
            </a:pPr>
            <a:r>
              <a:rPr lang="en-US" sz="2400">
                <a:solidFill>
                  <a:schemeClr val="bg1"/>
                </a:solidFill>
                <a:cs typeface="Arial" charset="0"/>
              </a:rPr>
              <a:t>i.e., taking into account the standard deviation of the entire portfolio after adding the asset in question</a:t>
            </a:r>
            <a:endParaRPr lang="en-US" sz="2800">
              <a:solidFill>
                <a:schemeClr val="bg1"/>
              </a:solidFill>
              <a:cs typeface="Arial" charset="0"/>
            </a:endParaRPr>
          </a:p>
        </p:txBody>
      </p:sp>
      <p:sp>
        <p:nvSpPr>
          <p:cNvPr id="52228" name="Text Box 16"/>
          <p:cNvSpPr txBox="1">
            <a:spLocks noChangeArrowheads="1"/>
          </p:cNvSpPr>
          <p:nvPr/>
        </p:nvSpPr>
        <p:spPr bwMode="auto">
          <a:xfrm>
            <a:off x="258763" y="77152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Risk in a Portfolio Context continued…</a:t>
            </a:r>
          </a:p>
        </p:txBody>
      </p:sp>
      <p:sp>
        <p:nvSpPr>
          <p:cNvPr id="52229"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0"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2231"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9296008"/>
      </p:ext>
    </p:extLst>
  </p:cSld>
  <p:clrMapOvr>
    <a:masterClrMapping/>
  </p:clrMapOvr>
  <p:timing>
    <p:tnLst>
      <p:par>
        <p:cTn xmlns:p14="http://schemas.microsoft.com/office/powerpoint/2010/mai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76200"/>
            <a:ext cx="8610600" cy="914400"/>
          </a:xfrm>
        </p:spPr>
        <p:txBody>
          <a:bodyPr/>
          <a:lstStyle/>
          <a:p>
            <a:r>
              <a:rPr lang="en-US">
                <a:latin typeface="Times New Roman" charset="0"/>
              </a:rPr>
              <a:t>Rick</a:t>
            </a:r>
            <a:r>
              <a:rPr lang="ja-JP" altLang="en-US">
                <a:latin typeface="Times New Roman" charset="0"/>
              </a:rPr>
              <a:t>’</a:t>
            </a:r>
            <a:r>
              <a:rPr lang="en-US">
                <a:latin typeface="Times New Roman" charset="0"/>
              </a:rPr>
              <a:t>s Hardware: A Simple Example </a:t>
            </a:r>
          </a:p>
        </p:txBody>
      </p:sp>
      <p:sp>
        <p:nvSpPr>
          <p:cNvPr id="21507" name="Rectangle 3"/>
          <p:cNvSpPr>
            <a:spLocks noGrp="1" noChangeArrowheads="1"/>
          </p:cNvSpPr>
          <p:nvPr>
            <p:ph type="body" idx="1"/>
          </p:nvPr>
        </p:nvSpPr>
        <p:spPr>
          <a:xfrm>
            <a:off x="76200" y="914400"/>
            <a:ext cx="8915400" cy="5791200"/>
          </a:xfrm>
        </p:spPr>
        <p:txBody>
          <a:bodyPr>
            <a:normAutofit lnSpcReduction="10000"/>
          </a:bodyPr>
          <a:lstStyle/>
          <a:p>
            <a:r>
              <a:rPr lang="en-US" sz="3000">
                <a:latin typeface="Times New Roman" charset="0"/>
              </a:rPr>
              <a:t>Summarizing Rick</a:t>
            </a:r>
            <a:r>
              <a:rPr lang="ja-JP" altLang="en-US" sz="3000">
                <a:latin typeface="Times New Roman" charset="0"/>
              </a:rPr>
              <a:t>’</a:t>
            </a:r>
            <a:r>
              <a:rPr lang="en-US" sz="3000">
                <a:latin typeface="Times New Roman" charset="0"/>
              </a:rPr>
              <a:t>s Hardware Lessons</a:t>
            </a:r>
            <a:endParaRPr lang="en-US" sz="2600" b="1" i="1">
              <a:latin typeface="Times New Roman" charset="0"/>
            </a:endParaRPr>
          </a:p>
          <a:p>
            <a:pPr lvl="2"/>
            <a:r>
              <a:rPr lang="en-US" sz="2200">
                <a:latin typeface="Times New Roman" charset="0"/>
              </a:rPr>
              <a:t>(1) In the real market, you create value by earning a ROIC greater than the opportunity cost of capital, or WACC</a:t>
            </a:r>
          </a:p>
          <a:p>
            <a:pPr lvl="2"/>
            <a:r>
              <a:rPr lang="en-US" sz="2200">
                <a:latin typeface="Times New Roman" charset="0"/>
              </a:rPr>
              <a:t>(2) The more you can invest above the cost of capital, the more value you create</a:t>
            </a:r>
          </a:p>
          <a:p>
            <a:pPr lvl="3"/>
            <a:r>
              <a:rPr lang="en-US" sz="1800">
                <a:latin typeface="Times New Roman" charset="0"/>
              </a:rPr>
              <a:t>Growth creates more value as long as the ROIC exceeds the WACC</a:t>
            </a:r>
          </a:p>
          <a:p>
            <a:pPr lvl="2"/>
            <a:r>
              <a:rPr lang="en-US" sz="2200">
                <a:latin typeface="Times New Roman" charset="0"/>
              </a:rPr>
              <a:t>(3) You should select strategies that maximize the PV of expected cash flows, or Economic Profit</a:t>
            </a:r>
          </a:p>
          <a:p>
            <a:pPr lvl="3"/>
            <a:r>
              <a:rPr lang="en-US" sz="1800">
                <a:latin typeface="Times New Roman" charset="0"/>
              </a:rPr>
              <a:t>You get the same answer regardless of which you choose</a:t>
            </a:r>
          </a:p>
          <a:p>
            <a:pPr lvl="2"/>
            <a:r>
              <a:rPr lang="en-US" sz="2200">
                <a:latin typeface="Times New Roman" charset="0"/>
              </a:rPr>
              <a:t>(4) The value of a firm</a:t>
            </a:r>
            <a:r>
              <a:rPr lang="ja-JP" altLang="en-US" sz="2200">
                <a:latin typeface="Times New Roman" charset="0"/>
              </a:rPr>
              <a:t>’</a:t>
            </a:r>
            <a:r>
              <a:rPr lang="en-US" sz="2200">
                <a:latin typeface="Times New Roman" charset="0"/>
              </a:rPr>
              <a:t>s shares in the stock market is based on the market</a:t>
            </a:r>
            <a:r>
              <a:rPr lang="ja-JP" altLang="en-US" sz="2200">
                <a:latin typeface="Times New Roman" charset="0"/>
              </a:rPr>
              <a:t>’</a:t>
            </a:r>
            <a:r>
              <a:rPr lang="en-US" sz="2200">
                <a:latin typeface="Times New Roman" charset="0"/>
              </a:rPr>
              <a:t>s expectations of future performance</a:t>
            </a:r>
          </a:p>
          <a:p>
            <a:pPr lvl="3"/>
            <a:r>
              <a:rPr lang="en-US" sz="1800">
                <a:latin typeface="Times New Roman" charset="0"/>
              </a:rPr>
              <a:t>Market</a:t>
            </a:r>
            <a:r>
              <a:rPr lang="ja-JP" altLang="en-US" sz="1800">
                <a:latin typeface="Times New Roman" charset="0"/>
              </a:rPr>
              <a:t>’</a:t>
            </a:r>
            <a:r>
              <a:rPr lang="en-US" sz="1800">
                <a:latin typeface="Times New Roman" charset="0"/>
              </a:rPr>
              <a:t>s expectations can deviate from intrinsic value if the market is less than fully informed about the firm</a:t>
            </a:r>
            <a:r>
              <a:rPr lang="ja-JP" altLang="en-US" sz="1800">
                <a:latin typeface="Times New Roman" charset="0"/>
              </a:rPr>
              <a:t>’</a:t>
            </a:r>
            <a:r>
              <a:rPr lang="en-US" sz="1800">
                <a:latin typeface="Times New Roman" charset="0"/>
              </a:rPr>
              <a:t>s true prospects</a:t>
            </a:r>
          </a:p>
          <a:p>
            <a:pPr lvl="2"/>
            <a:r>
              <a:rPr lang="en-US" sz="2200">
                <a:latin typeface="Times New Roman" charset="0"/>
              </a:rPr>
              <a:t>(5) After the initial price is set, shareholders</a:t>
            </a:r>
            <a:r>
              <a:rPr lang="ja-JP" altLang="en-US" sz="2200">
                <a:latin typeface="Times New Roman" charset="0"/>
              </a:rPr>
              <a:t>’</a:t>
            </a:r>
            <a:r>
              <a:rPr lang="en-US" sz="2200">
                <a:latin typeface="Times New Roman" charset="0"/>
              </a:rPr>
              <a:t> returns earned depend more on the changes in expectations about the firm</a:t>
            </a:r>
            <a:r>
              <a:rPr lang="ja-JP" altLang="en-US" sz="2200">
                <a:latin typeface="Times New Roman" charset="0"/>
              </a:rPr>
              <a:t>’</a:t>
            </a:r>
            <a:r>
              <a:rPr lang="en-US" sz="2200">
                <a:latin typeface="Times New Roman" charset="0"/>
              </a:rPr>
              <a:t>s future performance than the actual realized performance of the firm</a:t>
            </a:r>
          </a:p>
        </p:txBody>
      </p:sp>
    </p:spTree>
    <p:extLst>
      <p:ext uri="{BB962C8B-B14F-4D97-AF65-F5344CB8AC3E}">
        <p14:creationId xmlns:p14="http://schemas.microsoft.com/office/powerpoint/2010/main" val="30757935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85800" y="228600"/>
            <a:ext cx="7772400" cy="1143000"/>
          </a:xfrm>
        </p:spPr>
        <p:txBody>
          <a:bodyPr/>
          <a:lstStyle/>
          <a:p>
            <a:r>
              <a:rPr lang="en-US">
                <a:latin typeface="Times New Roman" charset="0"/>
              </a:rPr>
              <a:t>Ingredients of Pro Forma</a:t>
            </a:r>
          </a:p>
        </p:txBody>
      </p:sp>
      <p:sp>
        <p:nvSpPr>
          <p:cNvPr id="26627" name="Content Placeholder 2"/>
          <p:cNvSpPr>
            <a:spLocks noGrp="1"/>
          </p:cNvSpPr>
          <p:nvPr>
            <p:ph idx="1"/>
          </p:nvPr>
        </p:nvSpPr>
        <p:spPr>
          <a:xfrm>
            <a:off x="152400" y="1295400"/>
            <a:ext cx="8915400" cy="5257800"/>
          </a:xfrm>
        </p:spPr>
        <p:txBody>
          <a:bodyPr/>
          <a:lstStyle/>
          <a:p>
            <a:r>
              <a:rPr lang="en-US">
                <a:latin typeface="Times New Roman" charset="0"/>
              </a:rPr>
              <a:t>Sales forecast may be derived using one of two approaches</a:t>
            </a:r>
          </a:p>
          <a:p>
            <a:pPr lvl="1"/>
            <a:r>
              <a:rPr lang="en-US">
                <a:latin typeface="Times New Roman" charset="0"/>
              </a:rPr>
              <a:t>Top-down: </a:t>
            </a:r>
          </a:p>
          <a:p>
            <a:pPr lvl="2"/>
            <a:r>
              <a:rPr lang="en-US">
                <a:latin typeface="Times New Roman" charset="0"/>
              </a:rPr>
              <a:t>Relies heavily on macroeconomic and industry forecasts</a:t>
            </a:r>
          </a:p>
          <a:p>
            <a:pPr lvl="2"/>
            <a:r>
              <a:rPr lang="en-US">
                <a:latin typeface="Times New Roman" charset="0"/>
              </a:rPr>
              <a:t>However, senior management usually establishes firm</a:t>
            </a:r>
            <a:r>
              <a:rPr lang="ja-JP" altLang="en-US">
                <a:latin typeface="Times New Roman" charset="0"/>
              </a:rPr>
              <a:t>’</a:t>
            </a:r>
            <a:r>
              <a:rPr lang="en-US">
                <a:latin typeface="Times New Roman" charset="0"/>
              </a:rPr>
              <a:t>s objectives for increased sales</a:t>
            </a:r>
          </a:p>
          <a:p>
            <a:pPr lvl="3"/>
            <a:r>
              <a:rPr lang="en-US">
                <a:latin typeface="Times New Roman" charset="0"/>
              </a:rPr>
              <a:t>Start with reviews of sales and sales growth over past 5-10 years</a:t>
            </a:r>
          </a:p>
          <a:p>
            <a:pPr lvl="1"/>
            <a:r>
              <a:rPr lang="en-US">
                <a:latin typeface="Times New Roman" charset="0"/>
              </a:rPr>
              <a:t>Bottom-up:</a:t>
            </a:r>
          </a:p>
          <a:p>
            <a:pPr lvl="2"/>
            <a:r>
              <a:rPr lang="en-US">
                <a:latin typeface="Times New Roman" charset="0"/>
              </a:rPr>
              <a:t>Begins by talking to customers to assess demand </a:t>
            </a:r>
          </a:p>
          <a:p>
            <a:r>
              <a:rPr lang="en-US">
                <a:latin typeface="Times New Roman" charset="0"/>
              </a:rPr>
              <a:t>Many firms use a blend of the two approaches</a:t>
            </a:r>
          </a:p>
        </p:txBody>
      </p:sp>
    </p:spTree>
    <p:extLst>
      <p:ext uri="{BB962C8B-B14F-4D97-AF65-F5344CB8AC3E}">
        <p14:creationId xmlns:p14="http://schemas.microsoft.com/office/powerpoint/2010/main" val="163607216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228600"/>
            <a:ext cx="7772400" cy="1143000"/>
          </a:xfrm>
        </p:spPr>
        <p:txBody>
          <a:bodyPr/>
          <a:lstStyle/>
          <a:p>
            <a:r>
              <a:rPr lang="en-US">
                <a:latin typeface="Times New Roman" charset="0"/>
              </a:rPr>
              <a:t>Ingredients of Pro Forma</a:t>
            </a:r>
          </a:p>
        </p:txBody>
      </p:sp>
      <p:sp>
        <p:nvSpPr>
          <p:cNvPr id="27651" name="Content Placeholder 2"/>
          <p:cNvSpPr>
            <a:spLocks noGrp="1"/>
          </p:cNvSpPr>
          <p:nvPr>
            <p:ph idx="1"/>
          </p:nvPr>
        </p:nvSpPr>
        <p:spPr>
          <a:xfrm>
            <a:off x="152400" y="1295400"/>
            <a:ext cx="8915400" cy="5257800"/>
          </a:xfrm>
        </p:spPr>
        <p:txBody>
          <a:bodyPr/>
          <a:lstStyle/>
          <a:p>
            <a:r>
              <a:rPr lang="en-US">
                <a:latin typeface="Times New Roman" charset="0"/>
              </a:rPr>
              <a:t>Perfectly accurate forecasts are not available because sales depends on uncertain future state of:</a:t>
            </a:r>
          </a:p>
          <a:p>
            <a:pPr lvl="1"/>
            <a:r>
              <a:rPr lang="en-US">
                <a:latin typeface="Times New Roman" charset="0"/>
              </a:rPr>
              <a:t>(1) Economy</a:t>
            </a:r>
          </a:p>
          <a:p>
            <a:pPr lvl="1"/>
            <a:r>
              <a:rPr lang="en-US">
                <a:latin typeface="Times New Roman" charset="0"/>
              </a:rPr>
              <a:t>(2) Industry</a:t>
            </a:r>
          </a:p>
          <a:p>
            <a:pPr lvl="1"/>
            <a:r>
              <a:rPr lang="en-US">
                <a:latin typeface="Times New Roman" charset="0"/>
              </a:rPr>
              <a:t>(3) Company </a:t>
            </a:r>
          </a:p>
          <a:p>
            <a:r>
              <a:rPr lang="en-US">
                <a:latin typeface="Times New Roman" charset="0"/>
              </a:rPr>
              <a:t>Scenario analysis should be used to examine what happens under various assumptions and states:</a:t>
            </a:r>
          </a:p>
          <a:p>
            <a:pPr lvl="1"/>
            <a:r>
              <a:rPr lang="en-US">
                <a:latin typeface="Times New Roman" charset="0"/>
              </a:rPr>
              <a:t>(1) Most Likely Worst-case</a:t>
            </a:r>
          </a:p>
          <a:p>
            <a:pPr lvl="1"/>
            <a:r>
              <a:rPr lang="en-US">
                <a:latin typeface="Times New Roman" charset="0"/>
              </a:rPr>
              <a:t>(2) Most Likely, or Base-case</a:t>
            </a:r>
          </a:p>
          <a:p>
            <a:pPr lvl="1"/>
            <a:r>
              <a:rPr lang="en-US">
                <a:latin typeface="Times New Roman" charset="0"/>
              </a:rPr>
              <a:t>(3) Most Likely Best-case</a:t>
            </a:r>
          </a:p>
        </p:txBody>
      </p:sp>
    </p:spTree>
    <p:extLst>
      <p:ext uri="{BB962C8B-B14F-4D97-AF65-F5344CB8AC3E}">
        <p14:creationId xmlns:p14="http://schemas.microsoft.com/office/powerpoint/2010/main" val="151100528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85800" y="228600"/>
            <a:ext cx="7772400" cy="1143000"/>
          </a:xfrm>
        </p:spPr>
        <p:txBody>
          <a:bodyPr/>
          <a:lstStyle/>
          <a:p>
            <a:r>
              <a:rPr lang="en-US">
                <a:latin typeface="Times New Roman" charset="0"/>
              </a:rPr>
              <a:t>Ingredients of Pro Forma</a:t>
            </a:r>
          </a:p>
        </p:txBody>
      </p:sp>
      <p:sp>
        <p:nvSpPr>
          <p:cNvPr id="28675" name="Content Placeholder 2"/>
          <p:cNvSpPr>
            <a:spLocks noGrp="1"/>
          </p:cNvSpPr>
          <p:nvPr>
            <p:ph idx="1"/>
          </p:nvPr>
        </p:nvSpPr>
        <p:spPr>
          <a:xfrm>
            <a:off x="152400" y="1143000"/>
            <a:ext cx="8915400" cy="5486400"/>
          </a:xfrm>
        </p:spPr>
        <p:txBody>
          <a:bodyPr>
            <a:normAutofit lnSpcReduction="10000"/>
          </a:bodyPr>
          <a:lstStyle/>
          <a:p>
            <a:r>
              <a:rPr lang="en-US">
                <a:latin typeface="Times New Roman" charset="0"/>
              </a:rPr>
              <a:t>Pro Forma Financial Statements</a:t>
            </a:r>
          </a:p>
          <a:p>
            <a:pPr lvl="1"/>
            <a:r>
              <a:rPr lang="en-US">
                <a:latin typeface="Times New Roman" charset="0"/>
              </a:rPr>
              <a:t>Analyze historical ratios, forecast balance sheet, income statement, and sources and uses of cash</a:t>
            </a:r>
          </a:p>
          <a:p>
            <a:r>
              <a:rPr lang="en-US">
                <a:latin typeface="Times New Roman" charset="0"/>
              </a:rPr>
              <a:t>Asset requirements</a:t>
            </a:r>
          </a:p>
          <a:p>
            <a:pPr lvl="1"/>
            <a:r>
              <a:rPr lang="en-US">
                <a:latin typeface="Times New Roman" charset="0"/>
              </a:rPr>
              <a:t>What are the firm</a:t>
            </a:r>
            <a:r>
              <a:rPr lang="ja-JP" altLang="en-US">
                <a:latin typeface="Times New Roman" charset="0"/>
              </a:rPr>
              <a:t>’</a:t>
            </a:r>
            <a:r>
              <a:rPr lang="en-US">
                <a:latin typeface="Times New Roman" charset="0"/>
              </a:rPr>
              <a:t>s planned capital expenditures?</a:t>
            </a:r>
          </a:p>
          <a:p>
            <a:pPr lvl="1"/>
            <a:r>
              <a:rPr lang="en-US">
                <a:latin typeface="Times New Roman" charset="0"/>
              </a:rPr>
              <a:t>What are firm</a:t>
            </a:r>
            <a:r>
              <a:rPr lang="ja-JP" altLang="en-US">
                <a:latin typeface="Times New Roman" charset="0"/>
              </a:rPr>
              <a:t>’</a:t>
            </a:r>
            <a:r>
              <a:rPr lang="en-US">
                <a:latin typeface="Times New Roman" charset="0"/>
              </a:rPr>
              <a:t>s net working capital needs?</a:t>
            </a:r>
          </a:p>
          <a:p>
            <a:r>
              <a:rPr lang="en-US">
                <a:latin typeface="Times New Roman" charset="0"/>
              </a:rPr>
              <a:t>Financial requirements</a:t>
            </a:r>
          </a:p>
          <a:p>
            <a:pPr lvl="1"/>
            <a:r>
              <a:rPr lang="en-US">
                <a:latin typeface="Times New Roman" charset="0"/>
              </a:rPr>
              <a:t>How will the firm finance its growth?</a:t>
            </a:r>
          </a:p>
          <a:p>
            <a:pPr lvl="2"/>
            <a:r>
              <a:rPr lang="en-US">
                <a:latin typeface="Times New Roman" charset="0"/>
              </a:rPr>
              <a:t>Internal retained earnings (RE): Net income – Dividends</a:t>
            </a:r>
          </a:p>
          <a:p>
            <a:pPr lvl="2"/>
            <a:r>
              <a:rPr lang="en-US">
                <a:latin typeface="Times New Roman" charset="0"/>
              </a:rPr>
              <a:t>External: New Debt and/or New Equity</a:t>
            </a:r>
          </a:p>
          <a:p>
            <a:pPr lvl="1"/>
            <a:r>
              <a:rPr lang="en-US">
                <a:latin typeface="Times New Roman" charset="0"/>
              </a:rPr>
              <a:t>Capital structure and dividend policies</a:t>
            </a:r>
          </a:p>
        </p:txBody>
      </p:sp>
    </p:spTree>
    <p:extLst>
      <p:ext uri="{BB962C8B-B14F-4D97-AF65-F5344CB8AC3E}">
        <p14:creationId xmlns:p14="http://schemas.microsoft.com/office/powerpoint/2010/main" val="410355486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a:xfrm>
            <a:off x="685800" y="228600"/>
            <a:ext cx="7772400" cy="1143000"/>
          </a:xfrm>
        </p:spPr>
        <p:txBody>
          <a:bodyPr/>
          <a:lstStyle/>
          <a:p>
            <a:r>
              <a:rPr lang="en-US">
                <a:latin typeface="Times New Roman" charset="0"/>
              </a:rPr>
              <a:t>Ingredients of Pro Forma</a:t>
            </a:r>
          </a:p>
        </p:txBody>
      </p:sp>
      <p:sp>
        <p:nvSpPr>
          <p:cNvPr id="5124" name="Content Placeholder 2"/>
          <p:cNvSpPr>
            <a:spLocks noGrp="1"/>
          </p:cNvSpPr>
          <p:nvPr>
            <p:ph idx="1"/>
          </p:nvPr>
        </p:nvSpPr>
        <p:spPr>
          <a:xfrm>
            <a:off x="152400" y="1295400"/>
            <a:ext cx="8915400" cy="5486400"/>
          </a:xfrm>
        </p:spPr>
        <p:txBody>
          <a:bodyPr/>
          <a:lstStyle/>
          <a:p>
            <a:r>
              <a:rPr lang="en-US">
                <a:latin typeface="Times New Roman" charset="0"/>
              </a:rPr>
              <a:t>Economic assumptions</a:t>
            </a:r>
          </a:p>
          <a:p>
            <a:pPr lvl="1"/>
            <a:r>
              <a:rPr lang="en-US">
                <a:latin typeface="Times New Roman" charset="0"/>
              </a:rPr>
              <a:t>Interest rates, industry growth rates, etc.</a:t>
            </a:r>
          </a:p>
          <a:p>
            <a:r>
              <a:rPr lang="en-US">
                <a:latin typeface="Times New Roman" charset="0"/>
              </a:rPr>
              <a:t>Plug</a:t>
            </a:r>
          </a:p>
          <a:p>
            <a:pPr lvl="1"/>
            <a:r>
              <a:rPr lang="en-US">
                <a:latin typeface="Times New Roman" charset="0"/>
              </a:rPr>
              <a:t>Pro forma will usually assume that sales, costs, and net income grow at g</a:t>
            </a:r>
            <a:r>
              <a:rPr lang="en-US" baseline="-25000">
                <a:latin typeface="Times New Roman" charset="0"/>
              </a:rPr>
              <a:t>1</a:t>
            </a:r>
            <a:endParaRPr lang="en-US">
              <a:latin typeface="Times New Roman" charset="0"/>
            </a:endParaRPr>
          </a:p>
          <a:p>
            <a:pPr lvl="1"/>
            <a:r>
              <a:rPr lang="en-US">
                <a:latin typeface="Times New Roman" charset="0"/>
              </a:rPr>
              <a:t>If pro forma assumes that assets and liabilities grow at g</a:t>
            </a:r>
            <a:r>
              <a:rPr lang="en-US" baseline="-25000">
                <a:latin typeface="Times New Roman" charset="0"/>
              </a:rPr>
              <a:t>2</a:t>
            </a:r>
            <a:r>
              <a:rPr lang="en-US">
                <a:latin typeface="Times New Roman" charset="0"/>
              </a:rPr>
              <a:t>, a third variable (e.g., equity) may be forced to grow at g</a:t>
            </a:r>
            <a:r>
              <a:rPr lang="en-US" baseline="-25000">
                <a:latin typeface="Times New Roman" charset="0"/>
              </a:rPr>
              <a:t>3</a:t>
            </a:r>
            <a:r>
              <a:rPr lang="en-US">
                <a:latin typeface="Times New Roman" charset="0"/>
              </a:rPr>
              <a:t> in order to make the first two growth rates compatible and have the balance sheet identity hold: </a:t>
            </a:r>
          </a:p>
        </p:txBody>
      </p:sp>
      <p:graphicFrame>
        <p:nvGraphicFramePr>
          <p:cNvPr id="5122" name="Object 2"/>
          <p:cNvGraphicFramePr>
            <a:graphicFrameLocks noChangeAspect="1"/>
          </p:cNvGraphicFramePr>
          <p:nvPr/>
        </p:nvGraphicFramePr>
        <p:xfrm>
          <a:off x="2219325" y="5892800"/>
          <a:ext cx="3076575" cy="431800"/>
        </p:xfrm>
        <a:graphic>
          <a:graphicData uri="http://schemas.openxmlformats.org/presentationml/2006/ole">
            <mc:AlternateContent xmlns:mc="http://schemas.openxmlformats.org/markup-compatibility/2006">
              <mc:Choice xmlns:v="urn:schemas-microsoft-com:vml" Requires="v">
                <p:oleObj spid="_x0000_s392196" name="Equation" r:id="rId4" imgW="1447560" imgH="203040" progId="Equation.3">
                  <p:embed/>
                </p:oleObj>
              </mc:Choice>
              <mc:Fallback>
                <p:oleObj name="Equation" r:id="rId4" imgW="144756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9325" y="5892800"/>
                        <a:ext cx="30765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86552317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itle 1"/>
          <p:cNvSpPr>
            <a:spLocks noGrp="1"/>
          </p:cNvSpPr>
          <p:nvPr>
            <p:ph type="title"/>
          </p:nvPr>
        </p:nvSpPr>
        <p:spPr>
          <a:xfrm>
            <a:off x="685800" y="228600"/>
            <a:ext cx="7772400" cy="1143000"/>
          </a:xfrm>
        </p:spPr>
        <p:txBody>
          <a:bodyPr/>
          <a:lstStyle/>
          <a:p>
            <a:r>
              <a:rPr lang="en-US">
                <a:latin typeface="Times New Roman" charset="0"/>
              </a:rPr>
              <a:t>Example: Pro Forma – The Plug</a:t>
            </a:r>
          </a:p>
        </p:txBody>
      </p:sp>
      <p:graphicFrame>
        <p:nvGraphicFramePr>
          <p:cNvPr id="6146" name="Object 2"/>
          <p:cNvGraphicFramePr>
            <a:graphicFrameLocks noChangeAspect="1"/>
          </p:cNvGraphicFramePr>
          <p:nvPr/>
        </p:nvGraphicFramePr>
        <p:xfrm>
          <a:off x="1060450" y="3124200"/>
          <a:ext cx="5721350" cy="890588"/>
        </p:xfrm>
        <a:graphic>
          <a:graphicData uri="http://schemas.openxmlformats.org/presentationml/2006/ole">
            <mc:AlternateContent xmlns:mc="http://schemas.openxmlformats.org/markup-compatibility/2006">
              <mc:Choice xmlns:v="urn:schemas-microsoft-com:vml" Requires="v">
                <p:oleObj spid="_x0000_s394247" name="Equation" r:id="rId4" imgW="2692080" imgH="419040" progId="Equation.3">
                  <p:embed/>
                </p:oleObj>
              </mc:Choice>
              <mc:Fallback>
                <p:oleObj name="Equation" r:id="rId4" imgW="269208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0450" y="3124200"/>
                        <a:ext cx="5721350"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 name="Table 4"/>
          <p:cNvGraphicFramePr>
            <a:graphicFrameLocks noGrp="1"/>
          </p:cNvGraphicFramePr>
          <p:nvPr/>
        </p:nvGraphicFramePr>
        <p:xfrm>
          <a:off x="914400" y="1447800"/>
          <a:ext cx="7467600" cy="1482724"/>
        </p:xfrm>
        <a:graphic>
          <a:graphicData uri="http://schemas.openxmlformats.org/drawingml/2006/table">
            <a:tbl>
              <a:tblPr firstRow="1" bandRow="1">
                <a:tableStyleId>{073A0DAA-6AF3-43AB-8588-CEC1D06C72B9}</a:tableStyleId>
              </a:tblPr>
              <a:tblGrid>
                <a:gridCol w="2489200"/>
                <a:gridCol w="2489200"/>
                <a:gridCol w="2489200"/>
              </a:tblGrid>
              <a:tr h="370681">
                <a:tc>
                  <a:txBody>
                    <a:bodyPr/>
                    <a:lstStyle/>
                    <a:p>
                      <a:r>
                        <a:rPr lang="en-US" sz="1800" dirty="0" smtClean="0"/>
                        <a:t>Income</a:t>
                      </a:r>
                      <a:r>
                        <a:rPr lang="en-US" sz="1800" baseline="0" dirty="0" smtClean="0"/>
                        <a:t> Statement 2008</a:t>
                      </a:r>
                      <a:endParaRPr lang="en-US" sz="1800" dirty="0"/>
                    </a:p>
                  </a:txBody>
                  <a:tcPr marT="45700" marB="45700"/>
                </a:tc>
                <a:tc>
                  <a:txBody>
                    <a:bodyPr/>
                    <a:lstStyle/>
                    <a:p>
                      <a:r>
                        <a:rPr lang="en-US" sz="1800" dirty="0" smtClean="0"/>
                        <a:t>Balance Sheet</a:t>
                      </a:r>
                      <a:r>
                        <a:rPr lang="en-US" sz="1800" baseline="0" dirty="0" smtClean="0"/>
                        <a:t> 2008</a:t>
                      </a:r>
                      <a:endParaRPr lang="en-US" sz="1800" dirty="0"/>
                    </a:p>
                  </a:txBody>
                  <a:tcPr marT="45700" marB="45700"/>
                </a:tc>
                <a:tc>
                  <a:txBody>
                    <a:bodyPr/>
                    <a:lstStyle/>
                    <a:p>
                      <a:endParaRPr lang="en-US" sz="1800" dirty="0"/>
                    </a:p>
                  </a:txBody>
                  <a:tcPr marT="45700" marB="45700"/>
                </a:tc>
              </a:tr>
              <a:tr h="370681">
                <a:tc>
                  <a:txBody>
                    <a:bodyPr/>
                    <a:lstStyle/>
                    <a:p>
                      <a:r>
                        <a:rPr lang="en-US" sz="1800" dirty="0" smtClean="0"/>
                        <a:t>Sales               $1,000</a:t>
                      </a:r>
                      <a:endParaRPr lang="en-US" sz="1800" dirty="0"/>
                    </a:p>
                  </a:txBody>
                  <a:tcPr marT="45700" marB="45700"/>
                </a:tc>
                <a:tc>
                  <a:txBody>
                    <a:bodyPr/>
                    <a:lstStyle/>
                    <a:p>
                      <a:r>
                        <a:rPr lang="en-US" sz="1800" dirty="0" smtClean="0"/>
                        <a:t>Assets                  $500</a:t>
                      </a:r>
                      <a:endParaRPr lang="en-US" sz="1800" dirty="0"/>
                    </a:p>
                  </a:txBody>
                  <a:tcPr marT="45700" marB="45700"/>
                </a:tc>
                <a:tc>
                  <a:txBody>
                    <a:bodyPr/>
                    <a:lstStyle/>
                    <a:p>
                      <a:r>
                        <a:rPr lang="en-US" sz="1800" dirty="0" smtClean="0"/>
                        <a:t>Debt                    $250</a:t>
                      </a:r>
                      <a:endParaRPr lang="en-US" sz="1800" dirty="0"/>
                    </a:p>
                  </a:txBody>
                  <a:tcPr marT="45700" marB="45700"/>
                </a:tc>
              </a:tr>
              <a:tr h="370681">
                <a:tc>
                  <a:txBody>
                    <a:bodyPr/>
                    <a:lstStyle/>
                    <a:p>
                      <a:r>
                        <a:rPr lang="en-US" sz="1800" dirty="0" smtClean="0"/>
                        <a:t>Costs               </a:t>
                      </a:r>
                      <a:r>
                        <a:rPr lang="en-US" sz="1800" u="sng" dirty="0" smtClean="0"/>
                        <a:t>    800</a:t>
                      </a:r>
                      <a:endParaRPr lang="en-US" sz="1800" dirty="0"/>
                    </a:p>
                  </a:txBody>
                  <a:tcPr marT="45700" marB="45700"/>
                </a:tc>
                <a:tc>
                  <a:txBody>
                    <a:bodyPr/>
                    <a:lstStyle/>
                    <a:p>
                      <a:endParaRPr lang="en-US" sz="1800" dirty="0"/>
                    </a:p>
                  </a:txBody>
                  <a:tcPr marT="45700" marB="45700"/>
                </a:tc>
                <a:tc>
                  <a:txBody>
                    <a:bodyPr/>
                    <a:lstStyle/>
                    <a:p>
                      <a:r>
                        <a:rPr lang="en-US" sz="1800" dirty="0" smtClean="0"/>
                        <a:t>Equity                  </a:t>
                      </a:r>
                      <a:r>
                        <a:rPr lang="en-US" sz="1800" u="sng" dirty="0" smtClean="0"/>
                        <a:t> 250</a:t>
                      </a:r>
                      <a:endParaRPr lang="en-US" sz="1800" u="sng" dirty="0"/>
                    </a:p>
                  </a:txBody>
                  <a:tcPr marT="45700" marB="45700"/>
                </a:tc>
              </a:tr>
              <a:tr h="370681">
                <a:tc>
                  <a:txBody>
                    <a:bodyPr/>
                    <a:lstStyle/>
                    <a:p>
                      <a:r>
                        <a:rPr lang="en-US" sz="1800" dirty="0" smtClean="0"/>
                        <a:t>Net Income     $  200</a:t>
                      </a:r>
                      <a:endParaRPr lang="en-US" sz="1800" dirty="0"/>
                    </a:p>
                  </a:txBody>
                  <a:tcPr marT="45700" marB="45700"/>
                </a:tc>
                <a:tc>
                  <a:txBody>
                    <a:bodyPr/>
                    <a:lstStyle/>
                    <a:p>
                      <a:r>
                        <a:rPr lang="en-US" sz="1800" dirty="0" smtClean="0"/>
                        <a:t>Total                     $500</a:t>
                      </a:r>
                      <a:endParaRPr lang="en-US" sz="1800" dirty="0"/>
                    </a:p>
                  </a:txBody>
                  <a:tcPr marT="45700" marB="45700"/>
                </a:tc>
                <a:tc>
                  <a:txBody>
                    <a:bodyPr/>
                    <a:lstStyle/>
                    <a:p>
                      <a:r>
                        <a:rPr lang="en-US" sz="1800" dirty="0" smtClean="0"/>
                        <a:t>Total                   </a:t>
                      </a:r>
                      <a:r>
                        <a:rPr lang="en-US" sz="1800" baseline="0" dirty="0" smtClean="0"/>
                        <a:t> </a:t>
                      </a:r>
                      <a:r>
                        <a:rPr lang="en-US" sz="1800" dirty="0" smtClean="0"/>
                        <a:t>$500</a:t>
                      </a:r>
                      <a:endParaRPr lang="en-US" sz="1800" dirty="0"/>
                    </a:p>
                  </a:txBody>
                  <a:tcPr marT="45700" marB="45700"/>
                </a:tc>
              </a:tr>
            </a:tbl>
          </a:graphicData>
        </a:graphic>
      </p:graphicFrame>
      <p:sp>
        <p:nvSpPr>
          <p:cNvPr id="6171" name="Content Placeholder 6"/>
          <p:cNvSpPr>
            <a:spLocks noGrp="1"/>
          </p:cNvSpPr>
          <p:nvPr>
            <p:ph idx="1"/>
          </p:nvPr>
        </p:nvSpPr>
        <p:spPr>
          <a:xfrm>
            <a:off x="304800" y="3276600"/>
            <a:ext cx="8610600" cy="3657600"/>
          </a:xfrm>
        </p:spPr>
        <p:txBody>
          <a:bodyPr/>
          <a:lstStyle/>
          <a:p>
            <a:endParaRPr lang="en-US">
              <a:latin typeface="Times New Roman" charset="0"/>
            </a:endParaRPr>
          </a:p>
          <a:p>
            <a:endParaRPr lang="en-US">
              <a:latin typeface="Times New Roman" charset="0"/>
            </a:endParaRPr>
          </a:p>
          <a:p>
            <a:pPr>
              <a:buFontTx/>
              <a:buNone/>
            </a:pPr>
            <a:endParaRPr lang="en-US">
              <a:latin typeface="Times New Roman" charset="0"/>
            </a:endParaRPr>
          </a:p>
          <a:p>
            <a:pPr lvl="1"/>
            <a:r>
              <a:rPr lang="en-US">
                <a:latin typeface="Times New Roman" charset="0"/>
              </a:rPr>
              <a:t>Assume all variables are directly tied to sales (i.e., grow at same rate) and current relations are optimal</a:t>
            </a:r>
          </a:p>
          <a:p>
            <a:pPr lvl="1"/>
            <a:r>
              <a:rPr lang="en-US">
                <a:latin typeface="Times New Roman" charset="0"/>
              </a:rPr>
              <a:t>What happens to balance sheet and income statement if sales are forecast to increase by 20% in 2009?</a:t>
            </a:r>
          </a:p>
        </p:txBody>
      </p:sp>
      <p:graphicFrame>
        <p:nvGraphicFramePr>
          <p:cNvPr id="6147" name="Object 2"/>
          <p:cNvGraphicFramePr>
            <a:graphicFrameLocks noChangeAspect="1"/>
          </p:cNvGraphicFramePr>
          <p:nvPr/>
        </p:nvGraphicFramePr>
        <p:xfrm>
          <a:off x="838200" y="4062413"/>
          <a:ext cx="4749800" cy="890587"/>
        </p:xfrm>
        <a:graphic>
          <a:graphicData uri="http://schemas.openxmlformats.org/presentationml/2006/ole">
            <mc:AlternateContent xmlns:mc="http://schemas.openxmlformats.org/markup-compatibility/2006">
              <mc:Choice xmlns:v="urn:schemas-microsoft-com:vml" Requires="v">
                <p:oleObj spid="_x0000_s394248" name="Equation" r:id="rId6" imgW="2234880" imgH="419040" progId="Equation.3">
                  <p:embed/>
                </p:oleObj>
              </mc:Choice>
              <mc:Fallback>
                <p:oleObj name="Equation" r:id="rId6" imgW="223488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4062413"/>
                        <a:ext cx="4749800"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71739976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tle 1"/>
          <p:cNvSpPr>
            <a:spLocks noGrp="1"/>
          </p:cNvSpPr>
          <p:nvPr>
            <p:ph type="title"/>
          </p:nvPr>
        </p:nvSpPr>
        <p:spPr>
          <a:xfrm>
            <a:off x="685800" y="228600"/>
            <a:ext cx="7772400" cy="1143000"/>
          </a:xfrm>
        </p:spPr>
        <p:txBody>
          <a:bodyPr/>
          <a:lstStyle/>
          <a:p>
            <a:r>
              <a:rPr lang="en-US">
                <a:latin typeface="Times New Roman" charset="0"/>
              </a:rPr>
              <a:t>Example: Pro Forma – The Plug</a:t>
            </a:r>
          </a:p>
        </p:txBody>
      </p:sp>
      <p:graphicFrame>
        <p:nvGraphicFramePr>
          <p:cNvPr id="5" name="Table 4"/>
          <p:cNvGraphicFramePr>
            <a:graphicFrameLocks noGrp="1"/>
          </p:cNvGraphicFramePr>
          <p:nvPr/>
        </p:nvGraphicFramePr>
        <p:xfrm>
          <a:off x="914400" y="1447800"/>
          <a:ext cx="7467600" cy="1482724"/>
        </p:xfrm>
        <a:graphic>
          <a:graphicData uri="http://schemas.openxmlformats.org/drawingml/2006/table">
            <a:tbl>
              <a:tblPr firstRow="1" bandRow="1">
                <a:tableStyleId>{073A0DAA-6AF3-43AB-8588-CEC1D06C72B9}</a:tableStyleId>
              </a:tblPr>
              <a:tblGrid>
                <a:gridCol w="2489200"/>
                <a:gridCol w="2489200"/>
                <a:gridCol w="2489200"/>
              </a:tblGrid>
              <a:tr h="370681">
                <a:tc>
                  <a:txBody>
                    <a:bodyPr/>
                    <a:lstStyle/>
                    <a:p>
                      <a:r>
                        <a:rPr lang="en-US" sz="1800" dirty="0" smtClean="0"/>
                        <a:t>Income</a:t>
                      </a:r>
                      <a:r>
                        <a:rPr lang="en-US" sz="1800" baseline="0" dirty="0" smtClean="0"/>
                        <a:t> Statement 2009</a:t>
                      </a:r>
                      <a:endParaRPr lang="en-US" sz="1800" dirty="0"/>
                    </a:p>
                  </a:txBody>
                  <a:tcPr marT="45700" marB="45700"/>
                </a:tc>
                <a:tc>
                  <a:txBody>
                    <a:bodyPr/>
                    <a:lstStyle/>
                    <a:p>
                      <a:r>
                        <a:rPr lang="en-US" sz="1800" dirty="0" smtClean="0"/>
                        <a:t>Balance Sheet</a:t>
                      </a:r>
                      <a:r>
                        <a:rPr lang="en-US" sz="1800" baseline="0" dirty="0" smtClean="0"/>
                        <a:t> 2009</a:t>
                      </a:r>
                      <a:endParaRPr lang="en-US" sz="1800" dirty="0"/>
                    </a:p>
                  </a:txBody>
                  <a:tcPr marT="45700" marB="45700"/>
                </a:tc>
                <a:tc>
                  <a:txBody>
                    <a:bodyPr/>
                    <a:lstStyle/>
                    <a:p>
                      <a:endParaRPr lang="en-US" sz="1800" dirty="0"/>
                    </a:p>
                  </a:txBody>
                  <a:tcPr marT="45700" marB="45700"/>
                </a:tc>
              </a:tr>
              <a:tr h="370681">
                <a:tc>
                  <a:txBody>
                    <a:bodyPr/>
                    <a:lstStyle/>
                    <a:p>
                      <a:r>
                        <a:rPr lang="en-US" sz="1800" dirty="0" smtClean="0"/>
                        <a:t>Sales               $1,200</a:t>
                      </a:r>
                      <a:endParaRPr lang="en-US" sz="1800" dirty="0"/>
                    </a:p>
                  </a:txBody>
                  <a:tcPr marT="45700" marB="45700"/>
                </a:tc>
                <a:tc>
                  <a:txBody>
                    <a:bodyPr/>
                    <a:lstStyle/>
                    <a:p>
                      <a:r>
                        <a:rPr lang="en-US" sz="1800" dirty="0" smtClean="0"/>
                        <a:t>Assets                  $600</a:t>
                      </a:r>
                      <a:endParaRPr lang="en-US" sz="1800" dirty="0"/>
                    </a:p>
                  </a:txBody>
                  <a:tcPr marT="45700" marB="45700"/>
                </a:tc>
                <a:tc>
                  <a:txBody>
                    <a:bodyPr/>
                    <a:lstStyle/>
                    <a:p>
                      <a:r>
                        <a:rPr lang="en-US" sz="1800" dirty="0" smtClean="0"/>
                        <a:t>Debt                    $300</a:t>
                      </a:r>
                      <a:endParaRPr lang="en-US" sz="1800" dirty="0"/>
                    </a:p>
                  </a:txBody>
                  <a:tcPr marT="45700" marB="45700"/>
                </a:tc>
              </a:tr>
              <a:tr h="370681">
                <a:tc>
                  <a:txBody>
                    <a:bodyPr/>
                    <a:lstStyle/>
                    <a:p>
                      <a:r>
                        <a:rPr lang="en-US" sz="1800" dirty="0" smtClean="0"/>
                        <a:t>Costs               </a:t>
                      </a:r>
                      <a:r>
                        <a:rPr lang="en-US" sz="1800" u="sng" dirty="0" smtClean="0"/>
                        <a:t>    960</a:t>
                      </a:r>
                      <a:endParaRPr lang="en-US" sz="1800" dirty="0"/>
                    </a:p>
                  </a:txBody>
                  <a:tcPr marT="45700" marB="45700"/>
                </a:tc>
                <a:tc>
                  <a:txBody>
                    <a:bodyPr/>
                    <a:lstStyle/>
                    <a:p>
                      <a:endParaRPr lang="en-US" sz="1800" dirty="0"/>
                    </a:p>
                  </a:txBody>
                  <a:tcPr marT="45700" marB="45700"/>
                </a:tc>
                <a:tc>
                  <a:txBody>
                    <a:bodyPr/>
                    <a:lstStyle/>
                    <a:p>
                      <a:r>
                        <a:rPr lang="en-US" sz="1800" dirty="0" smtClean="0"/>
                        <a:t>Equity                  </a:t>
                      </a:r>
                      <a:r>
                        <a:rPr lang="en-US" sz="1800" u="sng" dirty="0" smtClean="0"/>
                        <a:t> 300</a:t>
                      </a:r>
                      <a:endParaRPr lang="en-US" sz="1800" u="sng" dirty="0"/>
                    </a:p>
                  </a:txBody>
                  <a:tcPr marT="45700" marB="45700"/>
                </a:tc>
              </a:tr>
              <a:tr h="370681">
                <a:tc>
                  <a:txBody>
                    <a:bodyPr/>
                    <a:lstStyle/>
                    <a:p>
                      <a:r>
                        <a:rPr lang="en-US" sz="1800" dirty="0" smtClean="0"/>
                        <a:t>Net Income     $  240</a:t>
                      </a:r>
                      <a:endParaRPr lang="en-US" sz="1800" dirty="0"/>
                    </a:p>
                  </a:txBody>
                  <a:tcPr marT="45700" marB="45700"/>
                </a:tc>
                <a:tc>
                  <a:txBody>
                    <a:bodyPr/>
                    <a:lstStyle/>
                    <a:p>
                      <a:r>
                        <a:rPr lang="en-US" sz="1800" dirty="0" smtClean="0"/>
                        <a:t>Total                     $600</a:t>
                      </a:r>
                      <a:endParaRPr lang="en-US" sz="1800" dirty="0"/>
                    </a:p>
                  </a:txBody>
                  <a:tcPr marT="45700" marB="45700"/>
                </a:tc>
                <a:tc>
                  <a:txBody>
                    <a:bodyPr/>
                    <a:lstStyle/>
                    <a:p>
                      <a:r>
                        <a:rPr lang="en-US" sz="1800" dirty="0" smtClean="0"/>
                        <a:t>Total                   </a:t>
                      </a:r>
                      <a:r>
                        <a:rPr lang="en-US" sz="1800" baseline="0" dirty="0" smtClean="0"/>
                        <a:t> </a:t>
                      </a:r>
                      <a:r>
                        <a:rPr lang="en-US" sz="1800" dirty="0" smtClean="0"/>
                        <a:t>$600</a:t>
                      </a:r>
                      <a:endParaRPr lang="en-US" sz="1800" dirty="0"/>
                    </a:p>
                  </a:txBody>
                  <a:tcPr marT="45700" marB="45700"/>
                </a:tc>
              </a:tr>
            </a:tbl>
          </a:graphicData>
        </a:graphic>
      </p:graphicFrame>
      <p:sp>
        <p:nvSpPr>
          <p:cNvPr id="7194" name="Content Placeholder 6"/>
          <p:cNvSpPr>
            <a:spLocks noGrp="1"/>
          </p:cNvSpPr>
          <p:nvPr>
            <p:ph idx="1"/>
          </p:nvPr>
        </p:nvSpPr>
        <p:spPr>
          <a:xfrm>
            <a:off x="304800" y="3200400"/>
            <a:ext cx="8610600" cy="3657600"/>
          </a:xfrm>
        </p:spPr>
        <p:txBody>
          <a:bodyPr/>
          <a:lstStyle/>
          <a:p>
            <a:pPr lvl="1"/>
            <a:r>
              <a:rPr lang="en-US">
                <a:latin typeface="Times New Roman" charset="0"/>
              </a:rPr>
              <a:t>Net income is $240 in 2009</a:t>
            </a:r>
          </a:p>
          <a:p>
            <a:pPr lvl="1"/>
            <a:r>
              <a:rPr lang="en-US">
                <a:latin typeface="Times New Roman" charset="0"/>
              </a:rPr>
              <a:t>But equity only increased by $50 since we assumed it grew at the same rate as sales</a:t>
            </a:r>
          </a:p>
          <a:p>
            <a:pPr lvl="1"/>
            <a:r>
              <a:rPr lang="en-US">
                <a:latin typeface="Times New Roman" charset="0"/>
              </a:rPr>
              <a:t>What does this imply about dividends?</a:t>
            </a:r>
          </a:p>
          <a:p>
            <a:pPr lvl="1"/>
            <a:endParaRPr lang="en-US">
              <a:latin typeface="Times New Roman" charset="0"/>
            </a:endParaRPr>
          </a:p>
          <a:p>
            <a:pPr lvl="1"/>
            <a:endParaRPr lang="en-US" sz="1400">
              <a:latin typeface="Times New Roman" charset="0"/>
            </a:endParaRPr>
          </a:p>
          <a:p>
            <a:pPr lvl="1"/>
            <a:r>
              <a:rPr lang="en-US">
                <a:latin typeface="Times New Roman" charset="0"/>
              </a:rPr>
              <a:t>The firm must have paid $190 in dividends</a:t>
            </a:r>
          </a:p>
          <a:p>
            <a:pPr lvl="1"/>
            <a:endParaRPr lang="en-US">
              <a:latin typeface="Times New Roman" charset="0"/>
            </a:endParaRPr>
          </a:p>
          <a:p>
            <a:pPr lvl="1"/>
            <a:endParaRPr lang="en-US">
              <a:latin typeface="Times New Roman" charset="0"/>
            </a:endParaRPr>
          </a:p>
        </p:txBody>
      </p:sp>
      <p:graphicFrame>
        <p:nvGraphicFramePr>
          <p:cNvPr id="7170" name="Object 5"/>
          <p:cNvGraphicFramePr>
            <a:graphicFrameLocks noChangeAspect="1"/>
          </p:cNvGraphicFramePr>
          <p:nvPr/>
        </p:nvGraphicFramePr>
        <p:xfrm>
          <a:off x="1295400" y="5384800"/>
          <a:ext cx="5078413" cy="406400"/>
        </p:xfrm>
        <a:graphic>
          <a:graphicData uri="http://schemas.openxmlformats.org/presentationml/2006/ole">
            <mc:AlternateContent xmlns:mc="http://schemas.openxmlformats.org/markup-compatibility/2006">
              <mc:Choice xmlns:v="urn:schemas-microsoft-com:vml" Requires="v">
                <p:oleObj spid="_x0000_s396292" name="Equation" r:id="rId4" imgW="2222280" imgH="177480" progId="Equation.3">
                  <p:embed/>
                </p:oleObj>
              </mc:Choice>
              <mc:Fallback>
                <p:oleObj name="Equation" r:id="rId4" imgW="222228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5384800"/>
                        <a:ext cx="50784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7004321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itle 1"/>
          <p:cNvSpPr>
            <a:spLocks noGrp="1"/>
          </p:cNvSpPr>
          <p:nvPr>
            <p:ph type="title"/>
          </p:nvPr>
        </p:nvSpPr>
        <p:spPr>
          <a:xfrm>
            <a:off x="685800" y="228600"/>
            <a:ext cx="7772400" cy="1143000"/>
          </a:xfrm>
        </p:spPr>
        <p:txBody>
          <a:bodyPr/>
          <a:lstStyle/>
          <a:p>
            <a:r>
              <a:rPr lang="en-US">
                <a:latin typeface="Times New Roman" charset="0"/>
              </a:rPr>
              <a:t>Example: Pro Forma – The Plug</a:t>
            </a:r>
          </a:p>
        </p:txBody>
      </p:sp>
      <p:graphicFrame>
        <p:nvGraphicFramePr>
          <p:cNvPr id="5" name="Table 4"/>
          <p:cNvGraphicFramePr>
            <a:graphicFrameLocks noGrp="1"/>
          </p:cNvGraphicFramePr>
          <p:nvPr/>
        </p:nvGraphicFramePr>
        <p:xfrm>
          <a:off x="914400" y="2327275"/>
          <a:ext cx="7467600" cy="1482724"/>
        </p:xfrm>
        <a:graphic>
          <a:graphicData uri="http://schemas.openxmlformats.org/drawingml/2006/table">
            <a:tbl>
              <a:tblPr firstRow="1" bandRow="1">
                <a:tableStyleId>{073A0DAA-6AF3-43AB-8588-CEC1D06C72B9}</a:tableStyleId>
              </a:tblPr>
              <a:tblGrid>
                <a:gridCol w="2489200"/>
                <a:gridCol w="2489200"/>
                <a:gridCol w="2489200"/>
              </a:tblGrid>
              <a:tr h="370681">
                <a:tc>
                  <a:txBody>
                    <a:bodyPr/>
                    <a:lstStyle/>
                    <a:p>
                      <a:r>
                        <a:rPr lang="en-US" sz="1800" dirty="0" smtClean="0"/>
                        <a:t>Income</a:t>
                      </a:r>
                      <a:r>
                        <a:rPr lang="en-US" sz="1800" baseline="0" dirty="0" smtClean="0"/>
                        <a:t> Statement 2009</a:t>
                      </a:r>
                      <a:endParaRPr lang="en-US" sz="1800" dirty="0"/>
                    </a:p>
                  </a:txBody>
                  <a:tcPr marT="45700" marB="45700"/>
                </a:tc>
                <a:tc>
                  <a:txBody>
                    <a:bodyPr/>
                    <a:lstStyle/>
                    <a:p>
                      <a:r>
                        <a:rPr lang="en-US" sz="1800" dirty="0" smtClean="0"/>
                        <a:t>Balance Sheet</a:t>
                      </a:r>
                      <a:r>
                        <a:rPr lang="en-US" sz="1800" baseline="0" dirty="0" smtClean="0"/>
                        <a:t> 2009</a:t>
                      </a:r>
                      <a:endParaRPr lang="en-US" sz="1800" dirty="0"/>
                    </a:p>
                  </a:txBody>
                  <a:tcPr marT="45700" marB="45700"/>
                </a:tc>
                <a:tc>
                  <a:txBody>
                    <a:bodyPr/>
                    <a:lstStyle/>
                    <a:p>
                      <a:endParaRPr lang="en-US" sz="1800" dirty="0"/>
                    </a:p>
                  </a:txBody>
                  <a:tcPr marT="45700" marB="45700"/>
                </a:tc>
              </a:tr>
              <a:tr h="370681">
                <a:tc>
                  <a:txBody>
                    <a:bodyPr/>
                    <a:lstStyle/>
                    <a:p>
                      <a:r>
                        <a:rPr lang="en-US" sz="1800" dirty="0" smtClean="0"/>
                        <a:t>Sales               $1,200</a:t>
                      </a:r>
                      <a:endParaRPr lang="en-US" sz="1800" dirty="0"/>
                    </a:p>
                  </a:txBody>
                  <a:tcPr marT="45700" marB="45700"/>
                </a:tc>
                <a:tc>
                  <a:txBody>
                    <a:bodyPr/>
                    <a:lstStyle/>
                    <a:p>
                      <a:r>
                        <a:rPr lang="en-US" sz="1800" dirty="0" smtClean="0"/>
                        <a:t>Assets                  $600</a:t>
                      </a:r>
                      <a:endParaRPr lang="en-US" sz="1800" dirty="0"/>
                    </a:p>
                  </a:txBody>
                  <a:tcPr marT="45700" marB="45700"/>
                </a:tc>
                <a:tc>
                  <a:txBody>
                    <a:bodyPr/>
                    <a:lstStyle/>
                    <a:p>
                      <a:r>
                        <a:rPr lang="en-US" sz="1800" dirty="0" smtClean="0"/>
                        <a:t>Debt                    $110</a:t>
                      </a:r>
                      <a:endParaRPr lang="en-US" sz="1800" dirty="0"/>
                    </a:p>
                  </a:txBody>
                  <a:tcPr marT="45700" marB="45700"/>
                </a:tc>
              </a:tr>
              <a:tr h="370681">
                <a:tc>
                  <a:txBody>
                    <a:bodyPr/>
                    <a:lstStyle/>
                    <a:p>
                      <a:r>
                        <a:rPr lang="en-US" sz="1800" dirty="0" smtClean="0"/>
                        <a:t>Costs               </a:t>
                      </a:r>
                      <a:r>
                        <a:rPr lang="en-US" sz="1800" u="sng" dirty="0" smtClean="0"/>
                        <a:t>    960</a:t>
                      </a:r>
                      <a:endParaRPr lang="en-US" sz="1800" dirty="0"/>
                    </a:p>
                  </a:txBody>
                  <a:tcPr marT="45700" marB="45700"/>
                </a:tc>
                <a:tc>
                  <a:txBody>
                    <a:bodyPr/>
                    <a:lstStyle/>
                    <a:p>
                      <a:endParaRPr lang="en-US" sz="1800" dirty="0"/>
                    </a:p>
                  </a:txBody>
                  <a:tcPr marT="45700" marB="45700"/>
                </a:tc>
                <a:tc>
                  <a:txBody>
                    <a:bodyPr/>
                    <a:lstStyle/>
                    <a:p>
                      <a:r>
                        <a:rPr lang="en-US" sz="1800" dirty="0" smtClean="0"/>
                        <a:t>Equity                  </a:t>
                      </a:r>
                      <a:r>
                        <a:rPr lang="en-US" sz="1800" u="sng" dirty="0" smtClean="0"/>
                        <a:t> 490</a:t>
                      </a:r>
                      <a:endParaRPr lang="en-US" sz="1800" u="sng" dirty="0"/>
                    </a:p>
                  </a:txBody>
                  <a:tcPr marT="45700" marB="45700"/>
                </a:tc>
              </a:tr>
              <a:tr h="370681">
                <a:tc>
                  <a:txBody>
                    <a:bodyPr/>
                    <a:lstStyle/>
                    <a:p>
                      <a:r>
                        <a:rPr lang="en-US" sz="1800" dirty="0" smtClean="0"/>
                        <a:t>Net Income     $  240</a:t>
                      </a:r>
                      <a:endParaRPr lang="en-US" sz="1800" dirty="0"/>
                    </a:p>
                  </a:txBody>
                  <a:tcPr marT="45700" marB="45700"/>
                </a:tc>
                <a:tc>
                  <a:txBody>
                    <a:bodyPr/>
                    <a:lstStyle/>
                    <a:p>
                      <a:r>
                        <a:rPr lang="en-US" sz="1800" dirty="0" smtClean="0"/>
                        <a:t>Total                     $600</a:t>
                      </a:r>
                      <a:endParaRPr lang="en-US" sz="1800" dirty="0"/>
                    </a:p>
                  </a:txBody>
                  <a:tcPr marT="45700" marB="45700"/>
                </a:tc>
                <a:tc>
                  <a:txBody>
                    <a:bodyPr/>
                    <a:lstStyle/>
                    <a:p>
                      <a:r>
                        <a:rPr lang="en-US" sz="1800" dirty="0" smtClean="0"/>
                        <a:t>Total                   </a:t>
                      </a:r>
                      <a:r>
                        <a:rPr lang="en-US" sz="1800" baseline="0" dirty="0" smtClean="0"/>
                        <a:t> </a:t>
                      </a:r>
                      <a:r>
                        <a:rPr lang="en-US" sz="1800" dirty="0" smtClean="0"/>
                        <a:t>$600</a:t>
                      </a:r>
                      <a:endParaRPr lang="en-US" sz="1800" dirty="0"/>
                    </a:p>
                  </a:txBody>
                  <a:tcPr marT="45700" marB="45700"/>
                </a:tc>
              </a:tr>
            </a:tbl>
          </a:graphicData>
        </a:graphic>
      </p:graphicFrame>
      <p:sp>
        <p:nvSpPr>
          <p:cNvPr id="8220" name="Content Placeholder 6"/>
          <p:cNvSpPr>
            <a:spLocks noGrp="1"/>
          </p:cNvSpPr>
          <p:nvPr>
            <p:ph idx="1"/>
          </p:nvPr>
        </p:nvSpPr>
        <p:spPr>
          <a:xfrm>
            <a:off x="152400" y="1371600"/>
            <a:ext cx="8839200" cy="3581400"/>
          </a:xfrm>
        </p:spPr>
        <p:txBody>
          <a:bodyPr/>
          <a:lstStyle/>
          <a:p>
            <a:pPr lvl="1"/>
            <a:r>
              <a:rPr lang="en-US">
                <a:latin typeface="Times New Roman" charset="0"/>
              </a:rPr>
              <a:t>If firm pays no dividends, but assets still grow by 20%, what does the balance sheet look like?</a:t>
            </a:r>
          </a:p>
          <a:p>
            <a:pPr lvl="1"/>
            <a:endParaRPr lang="en-US">
              <a:latin typeface="Times New Roman" charset="0"/>
            </a:endParaRPr>
          </a:p>
          <a:p>
            <a:pPr lvl="1"/>
            <a:endParaRPr lang="en-US">
              <a:latin typeface="Times New Roman" charset="0"/>
            </a:endParaRPr>
          </a:p>
          <a:p>
            <a:pPr lvl="1">
              <a:buFontTx/>
              <a:buNone/>
            </a:pPr>
            <a:endParaRPr lang="en-US">
              <a:latin typeface="Times New Roman" charset="0"/>
            </a:endParaRPr>
          </a:p>
          <a:p>
            <a:pPr lvl="1"/>
            <a:r>
              <a:rPr lang="en-US">
                <a:latin typeface="Times New Roman" charset="0"/>
              </a:rPr>
              <a:t>Since equity increased by $240, firm must have bought back $140 of debt in order for assets to grow by 20%</a:t>
            </a:r>
          </a:p>
        </p:txBody>
      </p:sp>
      <p:graphicFrame>
        <p:nvGraphicFramePr>
          <p:cNvPr id="8194" name="Object 5"/>
          <p:cNvGraphicFramePr>
            <a:graphicFrameLocks noChangeAspect="1"/>
          </p:cNvGraphicFramePr>
          <p:nvPr/>
        </p:nvGraphicFramePr>
        <p:xfrm>
          <a:off x="714375" y="4946650"/>
          <a:ext cx="7227888" cy="463550"/>
        </p:xfrm>
        <a:graphic>
          <a:graphicData uri="http://schemas.openxmlformats.org/presentationml/2006/ole">
            <mc:AlternateContent xmlns:mc="http://schemas.openxmlformats.org/markup-compatibility/2006">
              <mc:Choice xmlns:v="urn:schemas-microsoft-com:vml" Requires="v">
                <p:oleObj spid="_x0000_s398346" name="Equation" r:id="rId4" imgW="3162240" imgH="203040" progId="Equation.3">
                  <p:embed/>
                </p:oleObj>
              </mc:Choice>
              <mc:Fallback>
                <p:oleObj name="Equation" r:id="rId4" imgW="316224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4946650"/>
                        <a:ext cx="722788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195" name="Object 5"/>
          <p:cNvGraphicFramePr>
            <a:graphicFrameLocks noChangeAspect="1"/>
          </p:cNvGraphicFramePr>
          <p:nvPr/>
        </p:nvGraphicFramePr>
        <p:xfrm>
          <a:off x="693738" y="5562600"/>
          <a:ext cx="8243887" cy="463550"/>
        </p:xfrm>
        <a:graphic>
          <a:graphicData uri="http://schemas.openxmlformats.org/presentationml/2006/ole">
            <mc:AlternateContent xmlns:mc="http://schemas.openxmlformats.org/markup-compatibility/2006">
              <mc:Choice xmlns:v="urn:schemas-microsoft-com:vml" Requires="v">
                <p:oleObj spid="_x0000_s398347" name="Equation" r:id="rId6" imgW="3606480" imgH="203040" progId="Equation.3">
                  <p:embed/>
                </p:oleObj>
              </mc:Choice>
              <mc:Fallback>
                <p:oleObj name="Equation" r:id="rId6" imgW="360648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738" y="5562600"/>
                        <a:ext cx="8243887"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196" name="Object 5"/>
          <p:cNvGraphicFramePr>
            <a:graphicFrameLocks noChangeAspect="1"/>
          </p:cNvGraphicFramePr>
          <p:nvPr/>
        </p:nvGraphicFramePr>
        <p:xfrm>
          <a:off x="685800" y="6224588"/>
          <a:ext cx="8128000" cy="404812"/>
        </p:xfrm>
        <a:graphic>
          <a:graphicData uri="http://schemas.openxmlformats.org/presentationml/2006/ole">
            <mc:AlternateContent xmlns:mc="http://schemas.openxmlformats.org/markup-compatibility/2006">
              <mc:Choice xmlns:v="urn:schemas-microsoft-com:vml" Requires="v">
                <p:oleObj spid="_x0000_s398348" name="Equation" r:id="rId8" imgW="3555720" imgH="177480" progId="Equation.3">
                  <p:embed/>
                </p:oleObj>
              </mc:Choice>
              <mc:Fallback>
                <p:oleObj name="Equation" r:id="rId8" imgW="355572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6224588"/>
                        <a:ext cx="8128000"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51038465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85800" y="152400"/>
            <a:ext cx="7772400" cy="1143000"/>
          </a:xfrm>
        </p:spPr>
        <p:txBody>
          <a:bodyPr/>
          <a:lstStyle/>
          <a:p>
            <a:r>
              <a:rPr lang="en-US">
                <a:latin typeface="Times New Roman" charset="0"/>
              </a:rPr>
              <a:t>Percent of Sales Method</a:t>
            </a:r>
          </a:p>
        </p:txBody>
      </p:sp>
      <p:sp>
        <p:nvSpPr>
          <p:cNvPr id="29699" name="Content Placeholder 6"/>
          <p:cNvSpPr>
            <a:spLocks noGrp="1"/>
          </p:cNvSpPr>
          <p:nvPr>
            <p:ph idx="1"/>
          </p:nvPr>
        </p:nvSpPr>
        <p:spPr>
          <a:xfrm>
            <a:off x="152400" y="1219200"/>
            <a:ext cx="8839200" cy="5410200"/>
          </a:xfrm>
        </p:spPr>
        <p:txBody>
          <a:bodyPr>
            <a:normAutofit lnSpcReduction="10000"/>
          </a:bodyPr>
          <a:lstStyle/>
          <a:p>
            <a:r>
              <a:rPr lang="en-US">
                <a:latin typeface="Times New Roman" charset="0"/>
              </a:rPr>
              <a:t>Most common technique to forecast balance sheet and income statement</a:t>
            </a:r>
          </a:p>
          <a:p>
            <a:pPr lvl="1"/>
            <a:r>
              <a:rPr lang="en-US">
                <a:latin typeface="Times New Roman" charset="0"/>
              </a:rPr>
              <a:t>Begins with sales forecast expressed as an annual  growth rate in sales revenues</a:t>
            </a:r>
          </a:p>
          <a:p>
            <a:pPr lvl="1"/>
            <a:r>
              <a:rPr lang="en-US">
                <a:latin typeface="Times New Roman" charset="0"/>
              </a:rPr>
              <a:t>Assumes that many items on balance sheet and income statement increase proportionally with sales</a:t>
            </a:r>
          </a:p>
          <a:p>
            <a:pPr lvl="2"/>
            <a:r>
              <a:rPr lang="en-US">
                <a:latin typeface="Times New Roman" charset="0"/>
              </a:rPr>
              <a:t>Forecasted value is % of forecasted sales</a:t>
            </a:r>
          </a:p>
          <a:p>
            <a:pPr lvl="2"/>
            <a:r>
              <a:rPr lang="en-US">
                <a:latin typeface="Times New Roman" charset="0"/>
              </a:rPr>
              <a:t>Cash/Sales next year = Cash/Sales this year </a:t>
            </a:r>
          </a:p>
          <a:p>
            <a:pPr lvl="3"/>
            <a:r>
              <a:rPr lang="en-US">
                <a:latin typeface="Times New Roman" charset="0"/>
              </a:rPr>
              <a:t>Or average of Cash/Sales for past x years</a:t>
            </a:r>
          </a:p>
          <a:p>
            <a:pPr lvl="1"/>
            <a:r>
              <a:rPr lang="en-US">
                <a:latin typeface="Times New Roman" charset="0"/>
              </a:rPr>
              <a:t>Remaining items that are not directly tied to sales depend on firm</a:t>
            </a:r>
            <a:r>
              <a:rPr lang="ja-JP" altLang="en-US">
                <a:latin typeface="Times New Roman" charset="0"/>
              </a:rPr>
              <a:t>’</a:t>
            </a:r>
            <a:r>
              <a:rPr lang="en-US">
                <a:latin typeface="Times New Roman" charset="0"/>
              </a:rPr>
              <a:t>s dividend policy and its use of debt versus equity financing</a:t>
            </a:r>
          </a:p>
        </p:txBody>
      </p:sp>
    </p:spTree>
    <p:extLst>
      <p:ext uri="{BB962C8B-B14F-4D97-AF65-F5344CB8AC3E}">
        <p14:creationId xmlns:p14="http://schemas.microsoft.com/office/powerpoint/2010/main" val="199040066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85800" y="152400"/>
            <a:ext cx="7772400" cy="1143000"/>
          </a:xfrm>
        </p:spPr>
        <p:txBody>
          <a:bodyPr/>
          <a:lstStyle/>
          <a:p>
            <a:r>
              <a:rPr lang="en-US">
                <a:latin typeface="Times New Roman" charset="0"/>
              </a:rPr>
              <a:t>Percent of Sales Method</a:t>
            </a:r>
          </a:p>
        </p:txBody>
      </p:sp>
      <p:sp>
        <p:nvSpPr>
          <p:cNvPr id="30723" name="Content Placeholder 6"/>
          <p:cNvSpPr>
            <a:spLocks noGrp="1"/>
          </p:cNvSpPr>
          <p:nvPr>
            <p:ph idx="1"/>
          </p:nvPr>
        </p:nvSpPr>
        <p:spPr>
          <a:xfrm>
            <a:off x="152400" y="1219200"/>
            <a:ext cx="8839200" cy="5410200"/>
          </a:xfrm>
        </p:spPr>
        <p:txBody>
          <a:bodyPr/>
          <a:lstStyle/>
          <a:p>
            <a:pPr lvl="1"/>
            <a:r>
              <a:rPr lang="en-US">
                <a:latin typeface="Times New Roman" charset="0"/>
              </a:rPr>
              <a:t>(1) Forecast sales</a:t>
            </a:r>
          </a:p>
          <a:p>
            <a:pPr lvl="1"/>
            <a:endParaRPr lang="en-US" sz="1000">
              <a:latin typeface="Times New Roman" charset="0"/>
            </a:endParaRPr>
          </a:p>
          <a:p>
            <a:pPr lvl="1"/>
            <a:r>
              <a:rPr lang="en-US">
                <a:latin typeface="Times New Roman" charset="0"/>
              </a:rPr>
              <a:t>(2) Analyze historical ratios</a:t>
            </a:r>
          </a:p>
          <a:p>
            <a:pPr lvl="2"/>
            <a:r>
              <a:rPr lang="en-US">
                <a:latin typeface="Times New Roman" charset="0"/>
              </a:rPr>
              <a:t>Percent of sales approach assumes costs/assets are a specified percentage of that year</a:t>
            </a:r>
            <a:r>
              <a:rPr lang="ja-JP" altLang="en-US">
                <a:latin typeface="Times New Roman" charset="0"/>
              </a:rPr>
              <a:t>’</a:t>
            </a:r>
            <a:r>
              <a:rPr lang="en-US">
                <a:latin typeface="Times New Roman" charset="0"/>
              </a:rPr>
              <a:t>s sales</a:t>
            </a:r>
          </a:p>
          <a:p>
            <a:pPr lvl="2"/>
            <a:r>
              <a:rPr lang="en-US">
                <a:latin typeface="Times New Roman" charset="0"/>
              </a:rPr>
              <a:t>Calculate ratio of costs and/or assets to sales in past years and assume ratio remains constant in the future</a:t>
            </a:r>
          </a:p>
          <a:p>
            <a:pPr lvl="1"/>
            <a:endParaRPr lang="en-US" sz="1000">
              <a:latin typeface="Times New Roman" charset="0"/>
            </a:endParaRPr>
          </a:p>
          <a:p>
            <a:pPr lvl="1"/>
            <a:r>
              <a:rPr lang="en-US">
                <a:latin typeface="Times New Roman" charset="0"/>
              </a:rPr>
              <a:t>(3) Forecast income statement</a:t>
            </a:r>
          </a:p>
          <a:p>
            <a:pPr lvl="2"/>
            <a:r>
              <a:rPr lang="en-US">
                <a:latin typeface="Times New Roman" charset="0"/>
              </a:rPr>
              <a:t>Note: Interest expense is function of amount of debt and interest rate, and is not assumed to be fixed percent of sales</a:t>
            </a:r>
          </a:p>
          <a:p>
            <a:pPr lvl="2"/>
            <a:r>
              <a:rPr lang="en-US">
                <a:latin typeface="Times New Roman" charset="0"/>
              </a:rPr>
              <a:t>Tax rate and depreciation also not generally assumed to be fixed percent of sales</a:t>
            </a:r>
          </a:p>
        </p:txBody>
      </p:sp>
    </p:spTree>
    <p:extLst>
      <p:ext uri="{BB962C8B-B14F-4D97-AF65-F5344CB8AC3E}">
        <p14:creationId xmlns:p14="http://schemas.microsoft.com/office/powerpoint/2010/main" val="3967193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1" name="Text Box 15"/>
          <p:cNvSpPr txBox="1">
            <a:spLocks noChangeArrowheads="1"/>
          </p:cNvSpPr>
          <p:nvPr/>
        </p:nvSpPr>
        <p:spPr bwMode="auto">
          <a:xfrm>
            <a:off x="220663" y="1476375"/>
            <a:ext cx="8729662"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Your $500,000 home will burn down with probability equal to 0.002 (i.e., 0.2%)</a:t>
            </a:r>
          </a:p>
          <a:p>
            <a:pPr eaLnBrk="1" hangingPunct="1">
              <a:buFontTx/>
              <a:buChar char="•"/>
            </a:pPr>
            <a:endParaRPr lang="en-US" sz="2000">
              <a:solidFill>
                <a:schemeClr val="bg1"/>
              </a:solidFill>
              <a:cs typeface="Arial" charset="0"/>
            </a:endParaRPr>
          </a:p>
          <a:p>
            <a:pPr eaLnBrk="1" hangingPunct="1">
              <a:buFontTx/>
              <a:buChar char="•"/>
            </a:pPr>
            <a:r>
              <a:rPr lang="en-US" sz="2800">
                <a:solidFill>
                  <a:schemeClr val="bg1"/>
                </a:solidFill>
                <a:cs typeface="Arial" charset="0"/>
              </a:rPr>
              <a:t>Your expected loss (due to your home burning down) is:	0.002 x $500,000 = $1,000 </a:t>
            </a:r>
          </a:p>
          <a:p>
            <a:pPr eaLnBrk="1" hangingPunct="1">
              <a:buFontTx/>
              <a:buChar char="•"/>
            </a:pPr>
            <a:endParaRPr lang="en-US" sz="2000">
              <a:solidFill>
                <a:schemeClr val="bg1"/>
              </a:solidFill>
              <a:cs typeface="Arial" charset="0"/>
            </a:endParaRPr>
          </a:p>
          <a:p>
            <a:pPr eaLnBrk="1" hangingPunct="1">
              <a:buFontTx/>
              <a:buChar char="•"/>
            </a:pPr>
            <a:r>
              <a:rPr lang="en-US" sz="2800">
                <a:solidFill>
                  <a:schemeClr val="bg1"/>
                </a:solidFill>
                <a:cs typeface="Arial" charset="0"/>
              </a:rPr>
              <a:t>An insurance policy (no deductible) costs $1,100</a:t>
            </a:r>
            <a:endParaRPr lang="en-US" sz="2000">
              <a:solidFill>
                <a:schemeClr val="bg1"/>
              </a:solidFill>
              <a:cs typeface="Arial" charset="0"/>
            </a:endParaRPr>
          </a:p>
          <a:p>
            <a:pPr eaLnBrk="1" hangingPunct="1">
              <a:buFontTx/>
              <a:buChar char="•"/>
            </a:pPr>
            <a:endParaRPr lang="en-US" sz="2000">
              <a:solidFill>
                <a:schemeClr val="bg1"/>
              </a:solidFill>
              <a:cs typeface="Arial" charset="0"/>
            </a:endParaRPr>
          </a:p>
          <a:p>
            <a:pPr eaLnBrk="1" hangingPunct="1">
              <a:buFontTx/>
              <a:buChar char="•"/>
            </a:pPr>
            <a:r>
              <a:rPr lang="en-US" sz="2400">
                <a:solidFill>
                  <a:schemeClr val="bg1"/>
                </a:solidFill>
                <a:cs typeface="Arial" charset="0"/>
              </a:rPr>
              <a:t>(1) What is expected profit of investment in the policy?</a:t>
            </a:r>
          </a:p>
          <a:p>
            <a:pPr eaLnBrk="1" hangingPunct="1">
              <a:buFontTx/>
              <a:buChar char="•"/>
            </a:pPr>
            <a:endParaRPr lang="en-US" sz="1000">
              <a:solidFill>
                <a:schemeClr val="bg1"/>
              </a:solidFill>
              <a:cs typeface="Arial" charset="0"/>
            </a:endParaRPr>
          </a:p>
          <a:p>
            <a:pPr eaLnBrk="1" hangingPunct="1">
              <a:buFontTx/>
              <a:buChar char="•"/>
            </a:pPr>
            <a:r>
              <a:rPr lang="en-US" sz="2400">
                <a:solidFill>
                  <a:schemeClr val="bg1"/>
                </a:solidFill>
                <a:cs typeface="Arial" charset="0"/>
              </a:rPr>
              <a:t>(2) What is expected return of investment in the policy?</a:t>
            </a:r>
          </a:p>
          <a:p>
            <a:pPr eaLnBrk="1" hangingPunct="1">
              <a:buFontTx/>
              <a:buChar char="•"/>
            </a:pPr>
            <a:endParaRPr lang="en-US" sz="1000">
              <a:solidFill>
                <a:schemeClr val="bg1"/>
              </a:solidFill>
              <a:cs typeface="Arial" charset="0"/>
            </a:endParaRPr>
          </a:p>
          <a:p>
            <a:pPr eaLnBrk="1" hangingPunct="1">
              <a:buFontTx/>
              <a:buChar char="•"/>
            </a:pPr>
            <a:r>
              <a:rPr lang="en-US" sz="2400">
                <a:solidFill>
                  <a:schemeClr val="bg1"/>
                </a:solidFill>
                <a:cs typeface="Arial" charset="0"/>
              </a:rPr>
              <a:t>(3) What is standard deviation of profit of an investment in the policy?</a:t>
            </a:r>
          </a:p>
        </p:txBody>
      </p:sp>
      <p:sp>
        <p:nvSpPr>
          <p:cNvPr id="53252" name="Text Box 16"/>
          <p:cNvSpPr txBox="1">
            <a:spLocks noChangeArrowheads="1"/>
          </p:cNvSpPr>
          <p:nvPr/>
        </p:nvSpPr>
        <p:spPr bwMode="auto">
          <a:xfrm>
            <a:off x="258763" y="77152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Risk in a Portfolio Context: New Example</a:t>
            </a:r>
          </a:p>
        </p:txBody>
      </p:sp>
      <p:sp>
        <p:nvSpPr>
          <p:cNvPr id="53253"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4"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3255"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6639503"/>
      </p:ext>
    </p:extLst>
  </p:cSld>
  <p:clrMapOvr>
    <a:masterClrMapping/>
  </p:clrMapOvr>
  <p:timing>
    <p:tnLst>
      <p:par>
        <p:cTn xmlns:p14="http://schemas.microsoft.com/office/powerpoint/2010/mai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85800" y="152400"/>
            <a:ext cx="7772400" cy="1143000"/>
          </a:xfrm>
        </p:spPr>
        <p:txBody>
          <a:bodyPr/>
          <a:lstStyle/>
          <a:p>
            <a:r>
              <a:rPr lang="en-US">
                <a:latin typeface="Times New Roman" charset="0"/>
              </a:rPr>
              <a:t>Percent of Sales Method</a:t>
            </a:r>
          </a:p>
        </p:txBody>
      </p:sp>
      <p:sp>
        <p:nvSpPr>
          <p:cNvPr id="31747" name="Content Placeholder 6"/>
          <p:cNvSpPr>
            <a:spLocks noGrp="1"/>
          </p:cNvSpPr>
          <p:nvPr>
            <p:ph idx="1"/>
          </p:nvPr>
        </p:nvSpPr>
        <p:spPr>
          <a:xfrm>
            <a:off x="152400" y="1219200"/>
            <a:ext cx="8839200" cy="5410200"/>
          </a:xfrm>
        </p:spPr>
        <p:txBody>
          <a:bodyPr/>
          <a:lstStyle/>
          <a:p>
            <a:pPr lvl="1"/>
            <a:r>
              <a:rPr lang="en-US">
                <a:latin typeface="Times New Roman" charset="0"/>
              </a:rPr>
              <a:t>(4) Forecast balance sheet</a:t>
            </a:r>
          </a:p>
          <a:p>
            <a:pPr lvl="2"/>
            <a:r>
              <a:rPr lang="en-US">
                <a:latin typeface="Times New Roman" charset="0"/>
              </a:rPr>
              <a:t>Note: Firms rarely issue common stock or preferred stock, so their forecasts are usually equal to last year</a:t>
            </a:r>
            <a:r>
              <a:rPr lang="ja-JP" altLang="en-US">
                <a:latin typeface="Times New Roman" charset="0"/>
              </a:rPr>
              <a:t>’</a:t>
            </a:r>
            <a:r>
              <a:rPr lang="en-US">
                <a:latin typeface="Times New Roman" charset="0"/>
              </a:rPr>
              <a:t>s amount</a:t>
            </a:r>
          </a:p>
          <a:p>
            <a:pPr lvl="2"/>
            <a:r>
              <a:rPr lang="en-US">
                <a:latin typeface="Times New Roman" charset="0"/>
              </a:rPr>
              <a:t>Further, we usually assume that firms will not issue any new long-term debt, which often requires approval of board of directors</a:t>
            </a:r>
          </a:p>
          <a:p>
            <a:pPr lvl="2"/>
            <a:r>
              <a:rPr lang="en-US">
                <a:latin typeface="Times New Roman" charset="0"/>
              </a:rPr>
              <a:t>Change in RE is function of net income and dividends paid</a:t>
            </a:r>
            <a:endParaRPr lang="en-US" sz="1000">
              <a:latin typeface="Times New Roman" charset="0"/>
            </a:endParaRPr>
          </a:p>
          <a:p>
            <a:pPr lvl="1"/>
            <a:endParaRPr lang="en-US" sz="1000">
              <a:latin typeface="Times New Roman" charset="0"/>
            </a:endParaRPr>
          </a:p>
          <a:p>
            <a:pPr lvl="1"/>
            <a:r>
              <a:rPr lang="en-US">
                <a:latin typeface="Times New Roman" charset="0"/>
              </a:rPr>
              <a:t>(5) Given above forecasts, are additional funds needed?</a:t>
            </a:r>
          </a:p>
          <a:p>
            <a:pPr lvl="2"/>
            <a:r>
              <a:rPr lang="en-US">
                <a:latin typeface="Times New Roman" charset="0"/>
              </a:rPr>
              <a:t>Compare forecasted assets to forecasted liabilities + equity</a:t>
            </a:r>
          </a:p>
        </p:txBody>
      </p:sp>
    </p:spTree>
    <p:extLst>
      <p:ext uri="{BB962C8B-B14F-4D97-AF65-F5344CB8AC3E}">
        <p14:creationId xmlns:p14="http://schemas.microsoft.com/office/powerpoint/2010/main" val="204605835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85800" y="152400"/>
            <a:ext cx="7772400" cy="1143000"/>
          </a:xfrm>
        </p:spPr>
        <p:txBody>
          <a:bodyPr/>
          <a:lstStyle/>
          <a:p>
            <a:r>
              <a:rPr lang="en-US">
                <a:latin typeface="Times New Roman" charset="0"/>
              </a:rPr>
              <a:t>Percent of Sales Method</a:t>
            </a:r>
          </a:p>
        </p:txBody>
      </p:sp>
      <p:sp>
        <p:nvSpPr>
          <p:cNvPr id="32771" name="Content Placeholder 6"/>
          <p:cNvSpPr>
            <a:spLocks noGrp="1"/>
          </p:cNvSpPr>
          <p:nvPr>
            <p:ph idx="1"/>
          </p:nvPr>
        </p:nvSpPr>
        <p:spPr>
          <a:xfrm>
            <a:off x="3962400" y="1295400"/>
            <a:ext cx="4953000" cy="5410200"/>
          </a:xfrm>
        </p:spPr>
        <p:txBody>
          <a:bodyPr/>
          <a:lstStyle/>
          <a:p>
            <a:pPr lvl="2"/>
            <a:r>
              <a:rPr lang="en-US">
                <a:latin typeface="Times New Roman" charset="0"/>
              </a:rPr>
              <a:t>Current sales = $20,000,000, and are expected to grow at 10% over the next year</a:t>
            </a:r>
          </a:p>
          <a:p>
            <a:pPr lvl="2"/>
            <a:r>
              <a:rPr lang="en-US">
                <a:latin typeface="Times New Roman" charset="0"/>
              </a:rPr>
              <a:t>Assets and current liabilities vary directly with sales (stay same % of sales)</a:t>
            </a:r>
          </a:p>
          <a:p>
            <a:pPr lvl="2"/>
            <a:r>
              <a:rPr lang="en-US">
                <a:latin typeface="Times New Roman" charset="0"/>
              </a:rPr>
              <a:t>Profit margin = 10%</a:t>
            </a:r>
          </a:p>
          <a:p>
            <a:pPr lvl="2"/>
            <a:r>
              <a:rPr lang="en-US">
                <a:latin typeface="Times New Roman" charset="0"/>
              </a:rPr>
              <a:t>Dividend payout = 50%</a:t>
            </a:r>
          </a:p>
          <a:p>
            <a:pPr lvl="2"/>
            <a:r>
              <a:rPr lang="en-US">
                <a:latin typeface="Times New Roman" charset="0"/>
              </a:rPr>
              <a:t>Given this information, forecast the firm</a:t>
            </a:r>
            <a:r>
              <a:rPr lang="ja-JP" altLang="en-US">
                <a:latin typeface="Times New Roman" charset="0"/>
              </a:rPr>
              <a:t>’</a:t>
            </a:r>
            <a:r>
              <a:rPr lang="en-US">
                <a:latin typeface="Times New Roman" charset="0"/>
              </a:rPr>
              <a:t>s pro forma balance sheet</a:t>
            </a:r>
          </a:p>
        </p:txBody>
      </p:sp>
      <p:graphicFrame>
        <p:nvGraphicFramePr>
          <p:cNvPr id="4" name="Table 3"/>
          <p:cNvGraphicFramePr>
            <a:graphicFrameLocks noGrp="1"/>
          </p:cNvGraphicFramePr>
          <p:nvPr/>
        </p:nvGraphicFramePr>
        <p:xfrm>
          <a:off x="609600" y="1549400"/>
          <a:ext cx="4038600" cy="3708400"/>
        </p:xfrm>
        <a:graphic>
          <a:graphicData uri="http://schemas.openxmlformats.org/drawingml/2006/table">
            <a:tbl>
              <a:tblPr firstRow="1" bandRow="1">
                <a:tableStyleId>{073A0DAA-6AF3-43AB-8588-CEC1D06C72B9}</a:tableStyleId>
              </a:tblPr>
              <a:tblGrid>
                <a:gridCol w="2209800"/>
                <a:gridCol w="1828800"/>
              </a:tblGrid>
              <a:tr h="370840">
                <a:tc>
                  <a:txBody>
                    <a:bodyPr/>
                    <a:lstStyle/>
                    <a:p>
                      <a:r>
                        <a:rPr lang="en-US" dirty="0" smtClean="0"/>
                        <a:t>Balance Sheet 2008</a:t>
                      </a:r>
                      <a:endParaRPr lang="en-US" dirty="0"/>
                    </a:p>
                  </a:txBody>
                  <a:tcPr/>
                </a:tc>
                <a:tc>
                  <a:txBody>
                    <a:bodyPr/>
                    <a:lstStyle/>
                    <a:p>
                      <a:endParaRPr lang="en-US" dirty="0"/>
                    </a:p>
                  </a:txBody>
                  <a:tcPr/>
                </a:tc>
              </a:tr>
              <a:tr h="370840">
                <a:tc>
                  <a:txBody>
                    <a:bodyPr/>
                    <a:lstStyle/>
                    <a:p>
                      <a:r>
                        <a:rPr lang="en-US" dirty="0" smtClean="0"/>
                        <a:t>Current</a:t>
                      </a:r>
                      <a:r>
                        <a:rPr lang="en-US" baseline="0" dirty="0" smtClean="0"/>
                        <a:t> Assets     </a:t>
                      </a:r>
                      <a:endParaRPr lang="en-US" dirty="0"/>
                    </a:p>
                  </a:txBody>
                  <a:tcPr/>
                </a:tc>
                <a:tc>
                  <a:txBody>
                    <a:bodyPr/>
                    <a:lstStyle/>
                    <a:p>
                      <a:r>
                        <a:rPr lang="en-US" dirty="0" smtClean="0"/>
                        <a:t>$  6,000,000</a:t>
                      </a:r>
                      <a:endParaRPr lang="en-US" dirty="0"/>
                    </a:p>
                  </a:txBody>
                  <a:tcPr/>
                </a:tc>
              </a:tr>
              <a:tr h="370840">
                <a:tc>
                  <a:txBody>
                    <a:bodyPr/>
                    <a:lstStyle/>
                    <a:p>
                      <a:r>
                        <a:rPr lang="en-US" dirty="0" smtClean="0"/>
                        <a:t>Fixed Assets</a:t>
                      </a:r>
                      <a:endParaRPr lang="en-US" dirty="0"/>
                    </a:p>
                  </a:txBody>
                  <a:tcPr/>
                </a:tc>
                <a:tc>
                  <a:txBody>
                    <a:bodyPr/>
                    <a:lstStyle/>
                    <a:p>
                      <a:r>
                        <a:rPr lang="en-US" u="sng" dirty="0" smtClean="0"/>
                        <a:t>  24,000,000</a:t>
                      </a:r>
                      <a:endParaRPr lang="en-US" u="sng" dirty="0"/>
                    </a:p>
                  </a:txBody>
                  <a:tcPr/>
                </a:tc>
              </a:tr>
              <a:tr h="370840">
                <a:tc>
                  <a:txBody>
                    <a:bodyPr/>
                    <a:lstStyle/>
                    <a:p>
                      <a:r>
                        <a:rPr lang="en-US" dirty="0" smtClean="0"/>
                        <a:t>Total Assets</a:t>
                      </a:r>
                      <a:endParaRPr lang="en-US" dirty="0"/>
                    </a:p>
                  </a:txBody>
                  <a:tcPr/>
                </a:tc>
                <a:tc>
                  <a:txBody>
                    <a:bodyPr/>
                    <a:lstStyle/>
                    <a:p>
                      <a:r>
                        <a:rPr lang="en-US" dirty="0" smtClean="0"/>
                        <a:t>$30,000,000</a:t>
                      </a:r>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r>
                        <a:rPr lang="en-US" dirty="0" smtClean="0"/>
                        <a:t>Current Liabilities</a:t>
                      </a:r>
                      <a:endParaRPr lang="en-US" dirty="0"/>
                    </a:p>
                  </a:txBody>
                  <a:tcPr/>
                </a:tc>
                <a:tc>
                  <a:txBody>
                    <a:bodyPr/>
                    <a:lstStyle/>
                    <a:p>
                      <a:r>
                        <a:rPr lang="en-US" dirty="0" smtClean="0"/>
                        <a:t>$10,000,000</a:t>
                      </a:r>
                      <a:endParaRPr lang="en-US" dirty="0"/>
                    </a:p>
                  </a:txBody>
                  <a:tcPr/>
                </a:tc>
              </a:tr>
              <a:tr h="370840">
                <a:tc>
                  <a:txBody>
                    <a:bodyPr/>
                    <a:lstStyle/>
                    <a:p>
                      <a:r>
                        <a:rPr lang="en-US" dirty="0" smtClean="0"/>
                        <a:t>Long-Term Debt</a:t>
                      </a:r>
                      <a:endParaRPr lang="en-US" dirty="0"/>
                    </a:p>
                  </a:txBody>
                  <a:tcPr/>
                </a:tc>
                <a:tc>
                  <a:txBody>
                    <a:bodyPr/>
                    <a:lstStyle/>
                    <a:p>
                      <a:r>
                        <a:rPr lang="en-US" dirty="0" smtClean="0"/>
                        <a:t>    6,000,000</a:t>
                      </a:r>
                      <a:endParaRPr lang="en-US" dirty="0"/>
                    </a:p>
                  </a:txBody>
                  <a:tcPr/>
                </a:tc>
              </a:tr>
              <a:tr h="370840">
                <a:tc>
                  <a:txBody>
                    <a:bodyPr/>
                    <a:lstStyle/>
                    <a:p>
                      <a:r>
                        <a:rPr lang="en-US" dirty="0" smtClean="0"/>
                        <a:t>Common Stock</a:t>
                      </a:r>
                      <a:endParaRPr lang="en-US" dirty="0"/>
                    </a:p>
                  </a:txBody>
                  <a:tcPr/>
                </a:tc>
                <a:tc>
                  <a:txBody>
                    <a:bodyPr/>
                    <a:lstStyle/>
                    <a:p>
                      <a:r>
                        <a:rPr lang="en-US" dirty="0" smtClean="0"/>
                        <a:t>    4,000,000</a:t>
                      </a:r>
                      <a:endParaRPr lang="en-US" dirty="0"/>
                    </a:p>
                  </a:txBody>
                  <a:tcPr/>
                </a:tc>
              </a:tr>
              <a:tr h="370840">
                <a:tc>
                  <a:txBody>
                    <a:bodyPr/>
                    <a:lstStyle/>
                    <a:p>
                      <a:r>
                        <a:rPr lang="en-US" dirty="0" smtClean="0"/>
                        <a:t>Retained Earnings</a:t>
                      </a:r>
                      <a:endParaRPr lang="en-US" dirty="0"/>
                    </a:p>
                  </a:txBody>
                  <a:tcPr/>
                </a:tc>
                <a:tc>
                  <a:txBody>
                    <a:bodyPr/>
                    <a:lstStyle/>
                    <a:p>
                      <a:r>
                        <a:rPr lang="en-US" u="sng" dirty="0" smtClean="0"/>
                        <a:t>  10,000,000</a:t>
                      </a:r>
                      <a:endParaRPr lang="en-US" u="sng" dirty="0"/>
                    </a:p>
                  </a:txBody>
                  <a:tcPr/>
                </a:tc>
              </a:tr>
              <a:tr h="370840">
                <a:tc>
                  <a:txBody>
                    <a:bodyPr/>
                    <a:lstStyle/>
                    <a:p>
                      <a:r>
                        <a:rPr lang="en-US" dirty="0" smtClean="0"/>
                        <a:t>Total</a:t>
                      </a:r>
                      <a:r>
                        <a:rPr lang="en-US" baseline="0" dirty="0" smtClean="0"/>
                        <a:t> Liabs &amp; Equity</a:t>
                      </a:r>
                      <a:endParaRPr lang="en-US" dirty="0"/>
                    </a:p>
                  </a:txBody>
                  <a:tcPr/>
                </a:tc>
                <a:tc>
                  <a:txBody>
                    <a:bodyPr/>
                    <a:lstStyle/>
                    <a:p>
                      <a:r>
                        <a:rPr lang="en-US" dirty="0" smtClean="0"/>
                        <a:t>$30,000,000</a:t>
                      </a:r>
                      <a:endParaRPr lang="en-US" dirty="0"/>
                    </a:p>
                  </a:txBody>
                  <a:tcPr/>
                </a:tc>
              </a:tr>
            </a:tbl>
          </a:graphicData>
        </a:graphic>
      </p:graphicFrame>
    </p:spTree>
    <p:extLst>
      <p:ext uri="{BB962C8B-B14F-4D97-AF65-F5344CB8AC3E}">
        <p14:creationId xmlns:p14="http://schemas.microsoft.com/office/powerpoint/2010/main" val="405483708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a:xfrm>
            <a:off x="685800" y="152400"/>
            <a:ext cx="7772400" cy="1143000"/>
          </a:xfrm>
        </p:spPr>
        <p:txBody>
          <a:bodyPr/>
          <a:lstStyle/>
          <a:p>
            <a:r>
              <a:rPr lang="en-US">
                <a:latin typeface="Times New Roman" charset="0"/>
              </a:rPr>
              <a:t>Percent of Sales Method</a:t>
            </a:r>
          </a:p>
        </p:txBody>
      </p:sp>
      <p:sp>
        <p:nvSpPr>
          <p:cNvPr id="9220" name="Content Placeholder 6"/>
          <p:cNvSpPr>
            <a:spLocks noGrp="1"/>
          </p:cNvSpPr>
          <p:nvPr>
            <p:ph idx="1"/>
          </p:nvPr>
        </p:nvSpPr>
        <p:spPr>
          <a:xfrm>
            <a:off x="-533400" y="5334000"/>
            <a:ext cx="9677400" cy="1295400"/>
          </a:xfrm>
        </p:spPr>
        <p:txBody>
          <a:bodyPr/>
          <a:lstStyle/>
          <a:p>
            <a:pPr lvl="2"/>
            <a:endParaRPr lang="en-US">
              <a:latin typeface="Times New Roman" charset="0"/>
            </a:endParaRPr>
          </a:p>
          <a:p>
            <a:pPr lvl="2"/>
            <a:r>
              <a:rPr lang="en-US">
                <a:latin typeface="Times New Roman" charset="0"/>
              </a:rPr>
              <a:t>The firm has $33M in assets, but only $32.1M in liabilities and equity, so it needs to issue $900,000 in external funds</a:t>
            </a:r>
          </a:p>
        </p:txBody>
      </p:sp>
      <p:graphicFrame>
        <p:nvGraphicFramePr>
          <p:cNvPr id="5" name="Table 4"/>
          <p:cNvGraphicFramePr>
            <a:graphicFrameLocks noGrp="1"/>
          </p:cNvGraphicFramePr>
          <p:nvPr/>
        </p:nvGraphicFramePr>
        <p:xfrm>
          <a:off x="381000" y="1397000"/>
          <a:ext cx="8382001" cy="3708400"/>
        </p:xfrm>
        <a:graphic>
          <a:graphicData uri="http://schemas.openxmlformats.org/drawingml/2006/table">
            <a:tbl>
              <a:tblPr firstRow="1" bandRow="1">
                <a:tableStyleId>{073A0DAA-6AF3-43AB-8588-CEC1D06C72B9}</a:tableStyleId>
              </a:tblPr>
              <a:tblGrid>
                <a:gridCol w="2209801"/>
                <a:gridCol w="1524000"/>
                <a:gridCol w="1600200"/>
                <a:gridCol w="3048000"/>
              </a:tblGrid>
              <a:tr h="370840">
                <a:tc>
                  <a:txBody>
                    <a:bodyPr/>
                    <a:lstStyle/>
                    <a:p>
                      <a:r>
                        <a:rPr lang="en-US" dirty="0" smtClean="0"/>
                        <a:t>Balance Sheet 2008</a:t>
                      </a:r>
                      <a:endParaRPr lang="en-US" dirty="0"/>
                    </a:p>
                  </a:txBody>
                  <a:tcPr/>
                </a:tc>
                <a:tc>
                  <a:txBody>
                    <a:bodyPr/>
                    <a:lstStyle/>
                    <a:p>
                      <a:endParaRPr lang="en-US" dirty="0"/>
                    </a:p>
                  </a:txBody>
                  <a:tcPr/>
                </a:tc>
                <a:tc>
                  <a:txBody>
                    <a:bodyPr/>
                    <a:lstStyle/>
                    <a:p>
                      <a:r>
                        <a:rPr lang="en-US" dirty="0" smtClean="0"/>
                        <a:t>% of Sales</a:t>
                      </a:r>
                      <a:endParaRPr lang="en-US" dirty="0"/>
                    </a:p>
                  </a:txBody>
                  <a:tcPr/>
                </a:tc>
                <a:tc>
                  <a:txBody>
                    <a:bodyPr/>
                    <a:lstStyle/>
                    <a:p>
                      <a:r>
                        <a:rPr lang="en-US" dirty="0" smtClean="0"/>
                        <a:t>Balance Sheet 2009</a:t>
                      </a:r>
                      <a:endParaRPr lang="en-US" dirty="0"/>
                    </a:p>
                  </a:txBody>
                  <a:tcPr/>
                </a:tc>
              </a:tr>
              <a:tr h="370840">
                <a:tc>
                  <a:txBody>
                    <a:bodyPr/>
                    <a:lstStyle/>
                    <a:p>
                      <a:r>
                        <a:rPr lang="en-US" dirty="0" smtClean="0"/>
                        <a:t>Current Assets</a:t>
                      </a:r>
                      <a:endParaRPr lang="en-US" dirty="0"/>
                    </a:p>
                  </a:txBody>
                  <a:tcPr/>
                </a:tc>
                <a:tc>
                  <a:txBody>
                    <a:bodyPr/>
                    <a:lstStyle/>
                    <a:p>
                      <a:r>
                        <a:rPr lang="en-US" dirty="0" smtClean="0"/>
                        <a:t>$  6,000,000</a:t>
                      </a:r>
                      <a:endParaRPr lang="en-US" dirty="0"/>
                    </a:p>
                  </a:txBody>
                  <a:tcPr/>
                </a:tc>
                <a:tc>
                  <a:txBody>
                    <a:bodyPr/>
                    <a:lstStyle/>
                    <a:p>
                      <a:r>
                        <a:rPr lang="en-US" dirty="0" smtClean="0"/>
                        <a:t>6/20 = 30%</a:t>
                      </a:r>
                      <a:endParaRPr lang="en-US" dirty="0"/>
                    </a:p>
                  </a:txBody>
                  <a:tcPr/>
                </a:tc>
                <a:tc>
                  <a:txBody>
                    <a:bodyPr/>
                    <a:lstStyle/>
                    <a:p>
                      <a:r>
                        <a:rPr lang="en-US" dirty="0" smtClean="0"/>
                        <a:t>$  6,600,000 </a:t>
                      </a:r>
                      <a:r>
                        <a:rPr lang="en-US" sz="1400" dirty="0" smtClean="0"/>
                        <a:t>($22,000,000</a:t>
                      </a:r>
                      <a:r>
                        <a:rPr lang="en-US" sz="1400" baseline="0" dirty="0" smtClean="0"/>
                        <a:t> x 0.3)</a:t>
                      </a:r>
                      <a:endParaRPr lang="en-US" dirty="0"/>
                    </a:p>
                  </a:txBody>
                  <a:tcPr/>
                </a:tc>
              </a:tr>
              <a:tr h="370840">
                <a:tc>
                  <a:txBody>
                    <a:bodyPr/>
                    <a:lstStyle/>
                    <a:p>
                      <a:r>
                        <a:rPr lang="en-US" dirty="0" smtClean="0"/>
                        <a:t>Fixed Assets</a:t>
                      </a:r>
                      <a:endParaRPr lang="en-US" dirty="0"/>
                    </a:p>
                  </a:txBody>
                  <a:tcPr/>
                </a:tc>
                <a:tc>
                  <a:txBody>
                    <a:bodyPr/>
                    <a:lstStyle/>
                    <a:p>
                      <a:r>
                        <a:rPr lang="en-US" u="sng" dirty="0" smtClean="0"/>
                        <a:t>  24,000,000</a:t>
                      </a:r>
                      <a:endParaRPr lang="en-US" u="sng" dirty="0"/>
                    </a:p>
                  </a:txBody>
                  <a:tcPr/>
                </a:tc>
                <a:tc>
                  <a:txBody>
                    <a:bodyPr/>
                    <a:lstStyle/>
                    <a:p>
                      <a:r>
                        <a:rPr lang="en-US" dirty="0" smtClean="0"/>
                        <a:t>24/20 = 120%</a:t>
                      </a:r>
                      <a:endParaRPr lang="en-US" dirty="0"/>
                    </a:p>
                  </a:txBody>
                  <a:tcPr/>
                </a:tc>
                <a:tc>
                  <a:txBody>
                    <a:bodyPr/>
                    <a:lstStyle/>
                    <a:p>
                      <a:r>
                        <a:rPr lang="en-US" dirty="0" smtClean="0"/>
                        <a:t>  26,400,000 </a:t>
                      </a:r>
                      <a:r>
                        <a:rPr lang="en-US" sz="1400" dirty="0" smtClean="0"/>
                        <a:t>($22,000,000 x 1.2)</a:t>
                      </a:r>
                      <a:endParaRPr lang="en-US" dirty="0"/>
                    </a:p>
                  </a:txBody>
                  <a:tcPr/>
                </a:tc>
              </a:tr>
              <a:tr h="370840">
                <a:tc>
                  <a:txBody>
                    <a:bodyPr/>
                    <a:lstStyle/>
                    <a:p>
                      <a:r>
                        <a:rPr lang="en-US" dirty="0" smtClean="0"/>
                        <a:t>Total Assets</a:t>
                      </a:r>
                      <a:endParaRPr lang="en-US" dirty="0"/>
                    </a:p>
                  </a:txBody>
                  <a:tcPr/>
                </a:tc>
                <a:tc>
                  <a:txBody>
                    <a:bodyPr/>
                    <a:lstStyle/>
                    <a:p>
                      <a:r>
                        <a:rPr lang="en-US" dirty="0" smtClean="0"/>
                        <a:t>$30,000,000</a:t>
                      </a:r>
                      <a:endParaRPr lang="en-US" dirty="0"/>
                    </a:p>
                  </a:txBody>
                  <a:tcPr/>
                </a:tc>
                <a:tc>
                  <a:txBody>
                    <a:bodyPr/>
                    <a:lstStyle/>
                    <a:p>
                      <a:r>
                        <a:rPr lang="en-US" dirty="0" smtClean="0"/>
                        <a:t>30/20 = 150%</a:t>
                      </a:r>
                      <a:endParaRPr lang="en-US" dirty="0"/>
                    </a:p>
                  </a:txBody>
                  <a:tcPr/>
                </a:tc>
                <a:tc>
                  <a:txBody>
                    <a:bodyPr/>
                    <a:lstStyle/>
                    <a:p>
                      <a:r>
                        <a:rPr lang="en-US" dirty="0" smtClean="0"/>
                        <a:t>$33,000,000 </a:t>
                      </a:r>
                      <a:r>
                        <a:rPr lang="en-US" sz="1400" dirty="0" smtClean="0"/>
                        <a:t>($22,000,000 x 1.5)</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Current Liabilities</a:t>
                      </a:r>
                      <a:endParaRPr lang="en-US" dirty="0"/>
                    </a:p>
                  </a:txBody>
                  <a:tcPr/>
                </a:tc>
                <a:tc>
                  <a:txBody>
                    <a:bodyPr/>
                    <a:lstStyle/>
                    <a:p>
                      <a:r>
                        <a:rPr lang="en-US" dirty="0" smtClean="0"/>
                        <a:t>$10,000,000</a:t>
                      </a:r>
                      <a:endParaRPr lang="en-US" dirty="0"/>
                    </a:p>
                  </a:txBody>
                  <a:tcPr/>
                </a:tc>
                <a:tc>
                  <a:txBody>
                    <a:bodyPr/>
                    <a:lstStyle/>
                    <a:p>
                      <a:r>
                        <a:rPr lang="en-US" dirty="0" smtClean="0"/>
                        <a:t>10/20 = 50%</a:t>
                      </a:r>
                      <a:endParaRPr lang="en-US" dirty="0"/>
                    </a:p>
                  </a:txBody>
                  <a:tcPr/>
                </a:tc>
                <a:tc>
                  <a:txBody>
                    <a:bodyPr/>
                    <a:lstStyle/>
                    <a:p>
                      <a:r>
                        <a:rPr lang="en-US" dirty="0" smtClean="0"/>
                        <a:t>$11,000,000 </a:t>
                      </a:r>
                      <a:r>
                        <a:rPr lang="en-US" sz="1400" dirty="0" smtClean="0"/>
                        <a:t>($22,000,000 x 0.5)</a:t>
                      </a:r>
                      <a:endParaRPr lang="en-US" dirty="0"/>
                    </a:p>
                  </a:txBody>
                  <a:tcPr/>
                </a:tc>
              </a:tr>
              <a:tr h="370840">
                <a:tc>
                  <a:txBody>
                    <a:bodyPr/>
                    <a:lstStyle/>
                    <a:p>
                      <a:r>
                        <a:rPr lang="en-US" dirty="0" smtClean="0"/>
                        <a:t>Long-Term</a:t>
                      </a:r>
                      <a:r>
                        <a:rPr lang="en-US" baseline="0" dirty="0" smtClean="0"/>
                        <a:t> Debt</a:t>
                      </a:r>
                      <a:endParaRPr lang="en-US" dirty="0"/>
                    </a:p>
                  </a:txBody>
                  <a:tcPr/>
                </a:tc>
                <a:tc>
                  <a:txBody>
                    <a:bodyPr/>
                    <a:lstStyle/>
                    <a:p>
                      <a:r>
                        <a:rPr lang="en-US" dirty="0" smtClean="0"/>
                        <a:t>    6,000,000</a:t>
                      </a:r>
                      <a:endParaRPr lang="en-US" dirty="0"/>
                    </a:p>
                  </a:txBody>
                  <a:tcPr/>
                </a:tc>
                <a:tc>
                  <a:txBody>
                    <a:bodyPr/>
                    <a:lstStyle/>
                    <a:p>
                      <a:r>
                        <a:rPr lang="en-US" dirty="0" smtClean="0"/>
                        <a:t>Constant</a:t>
                      </a:r>
                      <a:endParaRPr lang="en-US" dirty="0"/>
                    </a:p>
                  </a:txBody>
                  <a:tcPr/>
                </a:tc>
                <a:tc>
                  <a:txBody>
                    <a:bodyPr/>
                    <a:lstStyle/>
                    <a:p>
                      <a:r>
                        <a:rPr lang="en-US" dirty="0" smtClean="0"/>
                        <a:t>    6,000,000</a:t>
                      </a:r>
                      <a:endParaRPr lang="en-US" dirty="0"/>
                    </a:p>
                  </a:txBody>
                  <a:tcPr/>
                </a:tc>
              </a:tr>
              <a:tr h="370840">
                <a:tc>
                  <a:txBody>
                    <a:bodyPr/>
                    <a:lstStyle/>
                    <a:p>
                      <a:r>
                        <a:rPr lang="en-US" dirty="0" smtClean="0"/>
                        <a:t>Common</a:t>
                      </a:r>
                      <a:r>
                        <a:rPr lang="en-US" baseline="0" dirty="0" smtClean="0"/>
                        <a:t> Stock</a:t>
                      </a:r>
                      <a:endParaRPr lang="en-US" dirty="0"/>
                    </a:p>
                  </a:txBody>
                  <a:tcPr/>
                </a:tc>
                <a:tc>
                  <a:txBody>
                    <a:bodyPr/>
                    <a:lstStyle/>
                    <a:p>
                      <a:r>
                        <a:rPr lang="en-US" dirty="0" smtClean="0"/>
                        <a:t>    4,000,000</a:t>
                      </a:r>
                      <a:endParaRPr lang="en-US" dirty="0"/>
                    </a:p>
                  </a:txBody>
                  <a:tcPr/>
                </a:tc>
                <a:tc>
                  <a:txBody>
                    <a:bodyPr/>
                    <a:lstStyle/>
                    <a:p>
                      <a:r>
                        <a:rPr lang="en-US" dirty="0" smtClean="0"/>
                        <a:t>Constant</a:t>
                      </a:r>
                      <a:endParaRPr lang="en-US" dirty="0"/>
                    </a:p>
                  </a:txBody>
                  <a:tcPr/>
                </a:tc>
                <a:tc>
                  <a:txBody>
                    <a:bodyPr/>
                    <a:lstStyle/>
                    <a:p>
                      <a:r>
                        <a:rPr lang="en-US" dirty="0" smtClean="0"/>
                        <a:t>    4,000,000</a:t>
                      </a:r>
                      <a:endParaRPr lang="en-US" dirty="0"/>
                    </a:p>
                  </a:txBody>
                  <a:tcPr/>
                </a:tc>
              </a:tr>
              <a:tr h="370840">
                <a:tc>
                  <a:txBody>
                    <a:bodyPr/>
                    <a:lstStyle/>
                    <a:p>
                      <a:r>
                        <a:rPr lang="en-US" dirty="0" smtClean="0"/>
                        <a:t>Retained Earnings</a:t>
                      </a:r>
                      <a:endParaRPr lang="en-US" dirty="0"/>
                    </a:p>
                  </a:txBody>
                  <a:tcPr/>
                </a:tc>
                <a:tc>
                  <a:txBody>
                    <a:bodyPr/>
                    <a:lstStyle/>
                    <a:p>
                      <a:r>
                        <a:rPr lang="en-US" u="sng" dirty="0" smtClean="0"/>
                        <a:t>  10,000,000</a:t>
                      </a:r>
                      <a:endParaRPr lang="en-US" u="sng" dirty="0"/>
                    </a:p>
                  </a:txBody>
                  <a:tcPr/>
                </a:tc>
                <a:tc>
                  <a:txBody>
                    <a:bodyPr/>
                    <a:lstStyle/>
                    <a:p>
                      <a:endParaRPr lang="en-US" dirty="0"/>
                    </a:p>
                  </a:txBody>
                  <a:tcPr/>
                </a:tc>
                <a:tc>
                  <a:txBody>
                    <a:bodyPr/>
                    <a:lstStyle/>
                    <a:p>
                      <a:r>
                        <a:rPr lang="en-US" u="sng" dirty="0" smtClean="0"/>
                        <a:t>  11,100,000</a:t>
                      </a:r>
                      <a:r>
                        <a:rPr lang="en-US" dirty="0" smtClean="0"/>
                        <a:t>*</a:t>
                      </a:r>
                      <a:endParaRPr lang="en-US" dirty="0"/>
                    </a:p>
                  </a:txBody>
                  <a:tcPr/>
                </a:tc>
              </a:tr>
              <a:tr h="370840">
                <a:tc>
                  <a:txBody>
                    <a:bodyPr/>
                    <a:lstStyle/>
                    <a:p>
                      <a:r>
                        <a:rPr lang="en-US" dirty="0" smtClean="0"/>
                        <a:t>Total</a:t>
                      </a:r>
                      <a:r>
                        <a:rPr lang="en-US" baseline="0" dirty="0" smtClean="0"/>
                        <a:t> Liabs &amp; Equity</a:t>
                      </a:r>
                      <a:endParaRPr lang="en-US" dirty="0"/>
                    </a:p>
                  </a:txBody>
                  <a:tcPr/>
                </a:tc>
                <a:tc>
                  <a:txBody>
                    <a:bodyPr/>
                    <a:lstStyle/>
                    <a:p>
                      <a:r>
                        <a:rPr lang="en-US" dirty="0" smtClean="0"/>
                        <a:t>$30,000,000</a:t>
                      </a:r>
                      <a:endParaRPr lang="en-US" dirty="0"/>
                    </a:p>
                  </a:txBody>
                  <a:tcPr/>
                </a:tc>
                <a:tc>
                  <a:txBody>
                    <a:bodyPr/>
                    <a:lstStyle/>
                    <a:p>
                      <a:endParaRPr lang="en-US" dirty="0"/>
                    </a:p>
                  </a:txBody>
                  <a:tcPr/>
                </a:tc>
                <a:tc>
                  <a:txBody>
                    <a:bodyPr/>
                    <a:lstStyle/>
                    <a:p>
                      <a:r>
                        <a:rPr lang="en-US" dirty="0" smtClean="0"/>
                        <a:t>$32,100,000</a:t>
                      </a:r>
                      <a:endParaRPr lang="en-US" dirty="0"/>
                    </a:p>
                  </a:txBody>
                  <a:tcPr/>
                </a:tc>
              </a:tr>
            </a:tbl>
          </a:graphicData>
        </a:graphic>
      </p:graphicFrame>
      <p:graphicFrame>
        <p:nvGraphicFramePr>
          <p:cNvPr id="9218" name="Object 2"/>
          <p:cNvGraphicFramePr>
            <a:graphicFrameLocks noChangeAspect="1"/>
          </p:cNvGraphicFramePr>
          <p:nvPr/>
        </p:nvGraphicFramePr>
        <p:xfrm>
          <a:off x="247650" y="5435600"/>
          <a:ext cx="8724900" cy="314325"/>
        </p:xfrm>
        <a:graphic>
          <a:graphicData uri="http://schemas.openxmlformats.org/presentationml/2006/ole">
            <mc:AlternateContent xmlns:mc="http://schemas.openxmlformats.org/markup-compatibility/2006">
              <mc:Choice xmlns:v="urn:schemas-microsoft-com:vml" Requires="v">
                <p:oleObj spid="_x0000_s408580" name="Equation" r:id="rId4" imgW="5638680" imgH="203040" progId="Equation.3">
                  <p:embed/>
                </p:oleObj>
              </mc:Choice>
              <mc:Fallback>
                <p:oleObj name="Equation" r:id="rId4" imgW="563868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650" y="5435600"/>
                        <a:ext cx="8724900"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27139794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atin typeface="Times New Roman" charset="0"/>
              </a:rPr>
              <a:t>How to Forecast Interest Expense</a:t>
            </a:r>
          </a:p>
        </p:txBody>
      </p:sp>
      <p:sp>
        <p:nvSpPr>
          <p:cNvPr id="33795" name="Content Placeholder 2"/>
          <p:cNvSpPr>
            <a:spLocks noGrp="1"/>
          </p:cNvSpPr>
          <p:nvPr>
            <p:ph idx="1"/>
          </p:nvPr>
        </p:nvSpPr>
        <p:spPr/>
        <p:txBody>
          <a:bodyPr/>
          <a:lstStyle/>
          <a:p>
            <a:r>
              <a:rPr lang="en-US">
                <a:latin typeface="Times New Roman" charset="0"/>
              </a:rPr>
              <a:t>Interest expense is actually based on the daily balance of debt during the year</a:t>
            </a:r>
          </a:p>
          <a:p>
            <a:r>
              <a:rPr lang="en-US">
                <a:latin typeface="Times New Roman" charset="0"/>
              </a:rPr>
              <a:t>There are three ways to approximate interest expense</a:t>
            </a:r>
          </a:p>
          <a:p>
            <a:pPr lvl="1"/>
            <a:r>
              <a:rPr lang="en-US">
                <a:latin typeface="Times New Roman" charset="0"/>
              </a:rPr>
              <a:t>Base it on:</a:t>
            </a:r>
          </a:p>
          <a:p>
            <a:pPr lvl="2"/>
            <a:r>
              <a:rPr lang="en-US">
                <a:latin typeface="Times New Roman" charset="0"/>
              </a:rPr>
              <a:t>(1) Debt at end of year</a:t>
            </a:r>
          </a:p>
          <a:p>
            <a:pPr lvl="2"/>
            <a:r>
              <a:rPr lang="en-US">
                <a:latin typeface="Times New Roman" charset="0"/>
              </a:rPr>
              <a:t>(2) Debt at beginning of year</a:t>
            </a:r>
          </a:p>
          <a:p>
            <a:pPr lvl="2"/>
            <a:r>
              <a:rPr lang="en-US">
                <a:latin typeface="Times New Roman" charset="0"/>
              </a:rPr>
              <a:t>(3) Average of beginning and ending debt</a:t>
            </a:r>
          </a:p>
        </p:txBody>
      </p:sp>
    </p:spTree>
    <p:extLst>
      <p:ext uri="{BB962C8B-B14F-4D97-AF65-F5344CB8AC3E}">
        <p14:creationId xmlns:p14="http://schemas.microsoft.com/office/powerpoint/2010/main" val="63649917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85800" y="-76200"/>
            <a:ext cx="7772400" cy="1143000"/>
          </a:xfrm>
        </p:spPr>
        <p:txBody>
          <a:bodyPr/>
          <a:lstStyle/>
          <a:p>
            <a:r>
              <a:rPr lang="en-US">
                <a:latin typeface="Times New Roman" charset="0"/>
              </a:rPr>
              <a:t>Forecasting Interest Expense</a:t>
            </a:r>
          </a:p>
        </p:txBody>
      </p:sp>
      <p:sp>
        <p:nvSpPr>
          <p:cNvPr id="34819" name="Content Placeholder 2"/>
          <p:cNvSpPr>
            <a:spLocks noGrp="1"/>
          </p:cNvSpPr>
          <p:nvPr>
            <p:ph idx="1"/>
          </p:nvPr>
        </p:nvSpPr>
        <p:spPr>
          <a:xfrm>
            <a:off x="76200" y="914400"/>
            <a:ext cx="8991600" cy="5715000"/>
          </a:xfrm>
        </p:spPr>
        <p:txBody>
          <a:bodyPr>
            <a:normAutofit lnSpcReduction="10000"/>
          </a:bodyPr>
          <a:lstStyle/>
          <a:p>
            <a:r>
              <a:rPr lang="en-US" sz="3000">
                <a:latin typeface="Times New Roman" charset="0"/>
              </a:rPr>
              <a:t>(1) Base interest expense on debt at end of year</a:t>
            </a:r>
          </a:p>
          <a:p>
            <a:pPr lvl="2"/>
            <a:r>
              <a:rPr lang="en-US" sz="2200">
                <a:latin typeface="Times New Roman" charset="0"/>
              </a:rPr>
              <a:t>Will over-estimate interest expense if debt is added throughout the year instead of all on January 1</a:t>
            </a:r>
            <a:r>
              <a:rPr lang="en-US" sz="2200" baseline="30000">
                <a:latin typeface="Times New Roman" charset="0"/>
              </a:rPr>
              <a:t>st</a:t>
            </a:r>
            <a:endParaRPr lang="en-US" sz="2200">
              <a:latin typeface="Times New Roman" charset="0"/>
            </a:endParaRPr>
          </a:p>
          <a:p>
            <a:pPr lvl="2"/>
            <a:r>
              <a:rPr lang="en-US" sz="2200">
                <a:latin typeface="Times New Roman" charset="0"/>
              </a:rPr>
              <a:t>Causes circularity called financing feedback </a:t>
            </a:r>
          </a:p>
          <a:p>
            <a:pPr lvl="3"/>
            <a:r>
              <a:rPr lang="en-US">
                <a:latin typeface="Times New Roman" charset="0"/>
              </a:rPr>
              <a:t>more debt causes more interest, which reduces net income, which reduces retained earnings, which causes more debt, etc.</a:t>
            </a:r>
          </a:p>
          <a:p>
            <a:r>
              <a:rPr lang="en-US" sz="3000">
                <a:latin typeface="Times New Roman" charset="0"/>
              </a:rPr>
              <a:t>(2) Base interest expense on beginning of year debt</a:t>
            </a:r>
          </a:p>
          <a:p>
            <a:pPr lvl="2"/>
            <a:r>
              <a:rPr lang="en-US" sz="2200">
                <a:latin typeface="Times New Roman" charset="0"/>
              </a:rPr>
              <a:t>Will under-estimate interest expense if debt is added throughout the year instead of all on December 31</a:t>
            </a:r>
            <a:r>
              <a:rPr lang="en-US" sz="2200" baseline="30000">
                <a:latin typeface="Times New Roman" charset="0"/>
              </a:rPr>
              <a:t>st</a:t>
            </a:r>
            <a:endParaRPr lang="en-US" sz="2200">
              <a:latin typeface="Times New Roman" charset="0"/>
            </a:endParaRPr>
          </a:p>
          <a:p>
            <a:pPr lvl="2"/>
            <a:r>
              <a:rPr lang="en-US" sz="2200">
                <a:latin typeface="Times New Roman" charset="0"/>
              </a:rPr>
              <a:t> But doesn</a:t>
            </a:r>
            <a:r>
              <a:rPr lang="ja-JP" altLang="en-US" sz="2200">
                <a:latin typeface="Times New Roman" charset="0"/>
              </a:rPr>
              <a:t>’</a:t>
            </a:r>
            <a:r>
              <a:rPr lang="en-US" sz="2200">
                <a:latin typeface="Times New Roman" charset="0"/>
              </a:rPr>
              <a:t>t cause problem of circularity</a:t>
            </a:r>
          </a:p>
          <a:p>
            <a:r>
              <a:rPr lang="en-US" sz="3000">
                <a:latin typeface="Times New Roman" charset="0"/>
              </a:rPr>
              <a:t>(3) Base interest expense on average debt</a:t>
            </a:r>
          </a:p>
          <a:p>
            <a:pPr lvl="2"/>
            <a:r>
              <a:rPr lang="en-US" sz="2200">
                <a:latin typeface="Times New Roman" charset="0"/>
              </a:rPr>
              <a:t>Will accurately estimate interest payments if debt is added smoothly throughout year</a:t>
            </a:r>
          </a:p>
          <a:p>
            <a:pPr lvl="2"/>
            <a:r>
              <a:rPr lang="en-US" sz="2200">
                <a:latin typeface="Times New Roman" charset="0"/>
              </a:rPr>
              <a:t>But also has problem of circularity</a:t>
            </a:r>
          </a:p>
        </p:txBody>
      </p:sp>
    </p:spTree>
    <p:extLst>
      <p:ext uri="{BB962C8B-B14F-4D97-AF65-F5344CB8AC3E}">
        <p14:creationId xmlns:p14="http://schemas.microsoft.com/office/powerpoint/2010/main" val="397021398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0" y="-76200"/>
            <a:ext cx="9144000" cy="1143000"/>
          </a:xfrm>
        </p:spPr>
        <p:txBody>
          <a:bodyPr/>
          <a:lstStyle/>
          <a:p>
            <a:r>
              <a:rPr lang="en-US">
                <a:latin typeface="Times New Roman" charset="0"/>
              </a:rPr>
              <a:t>Forecasting Interest Expense - Solution</a:t>
            </a:r>
          </a:p>
        </p:txBody>
      </p:sp>
      <p:sp>
        <p:nvSpPr>
          <p:cNvPr id="35843" name="Content Placeholder 2"/>
          <p:cNvSpPr>
            <a:spLocks noGrp="1"/>
          </p:cNvSpPr>
          <p:nvPr>
            <p:ph idx="1"/>
          </p:nvPr>
        </p:nvSpPr>
        <p:spPr>
          <a:xfrm>
            <a:off x="76200" y="914400"/>
            <a:ext cx="8991600" cy="5715000"/>
          </a:xfrm>
        </p:spPr>
        <p:txBody>
          <a:bodyPr/>
          <a:lstStyle/>
          <a:p>
            <a:r>
              <a:rPr lang="en-US" sz="3000">
                <a:latin typeface="Times New Roman" charset="0"/>
              </a:rPr>
              <a:t>If calculating with calculator (by hand), base interest expense on beginning debt, but use a slightly higher interest rate</a:t>
            </a:r>
          </a:p>
          <a:p>
            <a:pPr lvl="1"/>
            <a:r>
              <a:rPr lang="en-US" sz="2600">
                <a:latin typeface="Times New Roman" charset="0"/>
              </a:rPr>
              <a:t>Easy to implement</a:t>
            </a:r>
          </a:p>
          <a:p>
            <a:pPr lvl="1"/>
            <a:r>
              <a:rPr lang="en-US" sz="2600">
                <a:latin typeface="Times New Roman" charset="0"/>
              </a:rPr>
              <a:t>Reasonably accurate</a:t>
            </a:r>
          </a:p>
          <a:p>
            <a:r>
              <a:rPr lang="en-US" sz="3000">
                <a:latin typeface="Times New Roman" charset="0"/>
              </a:rPr>
              <a:t>If using Excel, the spreadsheet can solve the circularity problem, so use average debt</a:t>
            </a:r>
          </a:p>
          <a:p>
            <a:pPr lvl="1"/>
            <a:r>
              <a:rPr lang="en-US" sz="2600">
                <a:latin typeface="Times New Roman" charset="0"/>
              </a:rPr>
              <a:t>Office 2003: Open Excel and go to:</a:t>
            </a:r>
            <a:r>
              <a:rPr lang="en-US" sz="2200">
                <a:latin typeface="Times New Roman" charset="0"/>
              </a:rPr>
              <a:t> </a:t>
            </a:r>
          </a:p>
          <a:p>
            <a:pPr lvl="2">
              <a:buFontTx/>
              <a:buNone/>
            </a:pPr>
            <a:r>
              <a:rPr lang="en-US" sz="2200">
                <a:latin typeface="Times New Roman" charset="0"/>
              </a:rPr>
              <a:t>	Tools 	Options		Calculation (click on iteration)	</a:t>
            </a:r>
          </a:p>
          <a:p>
            <a:pPr lvl="1"/>
            <a:r>
              <a:rPr lang="en-US" sz="2600">
                <a:latin typeface="Times New Roman" charset="0"/>
              </a:rPr>
              <a:t>Office 2007: Click on Microsoft Office Button</a:t>
            </a:r>
          </a:p>
          <a:p>
            <a:pPr lvl="2">
              <a:buFontTx/>
              <a:buNone/>
            </a:pPr>
            <a:r>
              <a:rPr lang="en-US" sz="2200">
                <a:latin typeface="Times New Roman" charset="0"/>
              </a:rPr>
              <a:t>	Excel options		Formulas	Calculation options</a:t>
            </a:r>
          </a:p>
          <a:p>
            <a:pPr lvl="2">
              <a:buFontTx/>
              <a:buNone/>
            </a:pPr>
            <a:r>
              <a:rPr lang="en-US" sz="2200">
                <a:latin typeface="Times New Roman" charset="0"/>
              </a:rPr>
              <a:t>						(click on Enable iteration)</a:t>
            </a:r>
          </a:p>
        </p:txBody>
      </p:sp>
    </p:spTree>
    <p:extLst>
      <p:ext uri="{BB962C8B-B14F-4D97-AF65-F5344CB8AC3E}">
        <p14:creationId xmlns:p14="http://schemas.microsoft.com/office/powerpoint/2010/main" val="245860518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0" y="-76200"/>
            <a:ext cx="9144000" cy="1143000"/>
          </a:xfrm>
        </p:spPr>
        <p:txBody>
          <a:bodyPr/>
          <a:lstStyle/>
          <a:p>
            <a:r>
              <a:rPr lang="en-US">
                <a:latin typeface="Times New Roman" charset="0"/>
              </a:rPr>
              <a:t>Additional Funds Needed (AFN)</a:t>
            </a:r>
          </a:p>
        </p:txBody>
      </p:sp>
      <p:sp>
        <p:nvSpPr>
          <p:cNvPr id="10244" name="Content Placeholder 2"/>
          <p:cNvSpPr>
            <a:spLocks noGrp="1"/>
          </p:cNvSpPr>
          <p:nvPr>
            <p:ph idx="1"/>
          </p:nvPr>
        </p:nvSpPr>
        <p:spPr>
          <a:xfrm>
            <a:off x="76200" y="914400"/>
            <a:ext cx="8991600" cy="5715000"/>
          </a:xfrm>
        </p:spPr>
        <p:txBody>
          <a:bodyPr/>
          <a:lstStyle/>
          <a:p>
            <a:r>
              <a:rPr lang="en-US" sz="3000" dirty="0">
                <a:latin typeface="Times New Roman" charset="0"/>
              </a:rPr>
              <a:t>If ratios are expected to remain constant, the following formula can be used to forecast funds needed:</a:t>
            </a:r>
          </a:p>
          <a:p>
            <a:endParaRPr lang="en-US" sz="3000" dirty="0">
              <a:latin typeface="Times New Roman" charset="0"/>
            </a:endParaRPr>
          </a:p>
          <a:p>
            <a:endParaRPr lang="en-US" sz="3000" dirty="0">
              <a:latin typeface="Times New Roman" charset="0"/>
            </a:endParaRPr>
          </a:p>
          <a:p>
            <a:endParaRPr lang="en-US" sz="1000" dirty="0">
              <a:latin typeface="Times New Roman" charset="0"/>
            </a:endParaRPr>
          </a:p>
          <a:p>
            <a:pPr lvl="1">
              <a:buFontTx/>
              <a:buNone/>
            </a:pPr>
            <a:r>
              <a:rPr lang="en-US" sz="2600" dirty="0">
                <a:latin typeface="Times New Roman" charset="0"/>
              </a:rPr>
              <a:t>Where	A are the assets tied directly to sales</a:t>
            </a:r>
          </a:p>
          <a:p>
            <a:pPr lvl="1">
              <a:buFontTx/>
              <a:buNone/>
            </a:pPr>
            <a:r>
              <a:rPr lang="en-US" sz="2600" dirty="0">
                <a:latin typeface="Times New Roman" charset="0"/>
              </a:rPr>
              <a:t>			L are the liabilities tied directly to sales</a:t>
            </a:r>
          </a:p>
          <a:p>
            <a:pPr lvl="1">
              <a:buFontTx/>
              <a:buNone/>
            </a:pPr>
            <a:r>
              <a:rPr lang="en-US" sz="2600" dirty="0">
                <a:latin typeface="Times New Roman" charset="0"/>
              </a:rPr>
              <a:t>			S</a:t>
            </a:r>
            <a:r>
              <a:rPr lang="en-US" sz="2600" baseline="-25000" dirty="0">
                <a:latin typeface="Times New Roman" charset="0"/>
              </a:rPr>
              <a:t>0</a:t>
            </a:r>
            <a:r>
              <a:rPr lang="en-US" sz="2600" dirty="0">
                <a:latin typeface="Times New Roman" charset="0"/>
              </a:rPr>
              <a:t> is this year</a:t>
            </a:r>
            <a:r>
              <a:rPr lang="ja-JP" altLang="en-US" sz="2600" dirty="0">
                <a:latin typeface="Times New Roman" charset="0"/>
              </a:rPr>
              <a:t>’</a:t>
            </a:r>
            <a:r>
              <a:rPr lang="en-US" sz="2600" dirty="0">
                <a:latin typeface="Times New Roman" charset="0"/>
              </a:rPr>
              <a:t>s sales</a:t>
            </a:r>
          </a:p>
          <a:p>
            <a:pPr lvl="1">
              <a:buFontTx/>
              <a:buNone/>
            </a:pPr>
            <a:r>
              <a:rPr lang="en-US" sz="2600" dirty="0">
                <a:latin typeface="Times New Roman" charset="0"/>
              </a:rPr>
              <a:t>			∆S is the change in sales</a:t>
            </a:r>
          </a:p>
          <a:p>
            <a:pPr lvl="1">
              <a:buFontTx/>
              <a:buNone/>
            </a:pPr>
            <a:r>
              <a:rPr lang="en-US" sz="2600" dirty="0">
                <a:latin typeface="Times New Roman" charset="0"/>
              </a:rPr>
              <a:t>			 S</a:t>
            </a:r>
            <a:r>
              <a:rPr lang="en-US" sz="2600" baseline="-25000" dirty="0">
                <a:latin typeface="Times New Roman" charset="0"/>
              </a:rPr>
              <a:t>1</a:t>
            </a:r>
            <a:r>
              <a:rPr lang="en-US" sz="2600" dirty="0">
                <a:latin typeface="Times New Roman" charset="0"/>
              </a:rPr>
              <a:t> is next year</a:t>
            </a:r>
            <a:r>
              <a:rPr lang="ja-JP" altLang="en-US" sz="2600" dirty="0">
                <a:latin typeface="Times New Roman" charset="0"/>
              </a:rPr>
              <a:t>’</a:t>
            </a:r>
            <a:r>
              <a:rPr lang="en-US" sz="2600" dirty="0">
                <a:latin typeface="Times New Roman" charset="0"/>
              </a:rPr>
              <a:t>s projected sales</a:t>
            </a:r>
          </a:p>
          <a:p>
            <a:pPr lvl="1">
              <a:buFontTx/>
              <a:buNone/>
            </a:pPr>
            <a:r>
              <a:rPr lang="en-US" sz="2600" dirty="0">
                <a:latin typeface="Times New Roman" charset="0"/>
              </a:rPr>
              <a:t>			p is the profit margin</a:t>
            </a:r>
          </a:p>
          <a:p>
            <a:pPr lvl="1">
              <a:buFontTx/>
              <a:buNone/>
            </a:pPr>
            <a:r>
              <a:rPr lang="en-US" sz="2600" dirty="0">
                <a:latin typeface="Times New Roman" charset="0"/>
              </a:rPr>
              <a:t>			RR is the retention ratio, </a:t>
            </a:r>
            <a:r>
              <a:rPr lang="en-US" sz="2400" dirty="0">
                <a:latin typeface="Times New Roman" charset="0"/>
              </a:rPr>
              <a:t>or (1 – dividend payout ratio)</a:t>
            </a:r>
          </a:p>
        </p:txBody>
      </p:sp>
      <p:graphicFrame>
        <p:nvGraphicFramePr>
          <p:cNvPr id="10242" name="Object 2"/>
          <p:cNvGraphicFramePr>
            <a:graphicFrameLocks noChangeAspect="1"/>
          </p:cNvGraphicFramePr>
          <p:nvPr/>
        </p:nvGraphicFramePr>
        <p:xfrm>
          <a:off x="838200" y="2133600"/>
          <a:ext cx="5500688" cy="990600"/>
        </p:xfrm>
        <a:graphic>
          <a:graphicData uri="http://schemas.openxmlformats.org/presentationml/2006/ole">
            <mc:AlternateContent xmlns:mc="http://schemas.openxmlformats.org/markup-compatibility/2006">
              <mc:Choice xmlns:v="urn:schemas-microsoft-com:vml" Requires="v">
                <p:oleObj spid="_x0000_s416773" name="Equation" r:id="rId4" imgW="2679480" imgH="482400" progId="Equation.3">
                  <p:embed/>
                </p:oleObj>
              </mc:Choice>
              <mc:Fallback>
                <p:oleObj name="Equation" r:id="rId4" imgW="267948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133600"/>
                        <a:ext cx="550068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26587833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a:xfrm>
            <a:off x="0" y="-76200"/>
            <a:ext cx="9144000" cy="1143000"/>
          </a:xfrm>
        </p:spPr>
        <p:txBody>
          <a:bodyPr/>
          <a:lstStyle/>
          <a:p>
            <a:r>
              <a:rPr lang="en-US">
                <a:latin typeface="Times New Roman" charset="0"/>
              </a:rPr>
              <a:t>Additional Funds Needed (AFN)</a:t>
            </a:r>
          </a:p>
        </p:txBody>
      </p:sp>
      <p:sp>
        <p:nvSpPr>
          <p:cNvPr id="11268" name="Content Placeholder 2"/>
          <p:cNvSpPr>
            <a:spLocks noGrp="1"/>
          </p:cNvSpPr>
          <p:nvPr>
            <p:ph idx="1"/>
          </p:nvPr>
        </p:nvSpPr>
        <p:spPr>
          <a:xfrm>
            <a:off x="76200" y="914400"/>
            <a:ext cx="8991600" cy="5715000"/>
          </a:xfrm>
        </p:spPr>
        <p:txBody>
          <a:bodyPr/>
          <a:lstStyle/>
          <a:p>
            <a:r>
              <a:rPr lang="en-US" sz="3000">
                <a:latin typeface="Times New Roman" charset="0"/>
              </a:rPr>
              <a:t>Using the information from our previous example:</a:t>
            </a:r>
            <a:endParaRPr lang="en-US" sz="1000">
              <a:latin typeface="Times New Roman" charset="0"/>
            </a:endParaRPr>
          </a:p>
          <a:p>
            <a:pPr lvl="1">
              <a:buFontTx/>
              <a:buNone/>
            </a:pPr>
            <a:r>
              <a:rPr lang="en-US" sz="2600">
                <a:latin typeface="Times New Roman" charset="0"/>
              </a:rPr>
              <a:t>Where	A = $30 million (i.e., total assets)</a:t>
            </a:r>
          </a:p>
          <a:p>
            <a:pPr lvl="1">
              <a:buFontTx/>
              <a:buNone/>
            </a:pPr>
            <a:r>
              <a:rPr lang="en-US" sz="2600">
                <a:latin typeface="Times New Roman" charset="0"/>
              </a:rPr>
              <a:t>			L = $10 million (i.e., current liabilities)</a:t>
            </a:r>
          </a:p>
          <a:p>
            <a:pPr lvl="1">
              <a:buFontTx/>
              <a:buNone/>
            </a:pPr>
            <a:r>
              <a:rPr lang="en-US" sz="2600">
                <a:latin typeface="Times New Roman" charset="0"/>
              </a:rPr>
              <a:t>			S</a:t>
            </a:r>
            <a:r>
              <a:rPr lang="en-US" sz="2600" baseline="-25000">
                <a:latin typeface="Times New Roman" charset="0"/>
              </a:rPr>
              <a:t>0</a:t>
            </a:r>
            <a:r>
              <a:rPr lang="en-US" sz="2600">
                <a:latin typeface="Times New Roman" charset="0"/>
              </a:rPr>
              <a:t> = $20 million (i.e., given)</a:t>
            </a:r>
          </a:p>
          <a:p>
            <a:pPr lvl="1">
              <a:buFontTx/>
              <a:buNone/>
            </a:pPr>
            <a:r>
              <a:rPr lang="en-US" sz="2600">
                <a:latin typeface="Times New Roman" charset="0"/>
              </a:rPr>
              <a:t>			 S</a:t>
            </a:r>
            <a:r>
              <a:rPr lang="en-US" sz="2600" baseline="-25000">
                <a:latin typeface="Times New Roman" charset="0"/>
              </a:rPr>
              <a:t>1</a:t>
            </a:r>
            <a:r>
              <a:rPr lang="en-US" sz="2600">
                <a:latin typeface="Times New Roman" charset="0"/>
              </a:rPr>
              <a:t> = $22 million (i.e., $20 x 1.1)</a:t>
            </a:r>
          </a:p>
          <a:p>
            <a:pPr lvl="1">
              <a:buFontTx/>
              <a:buNone/>
            </a:pPr>
            <a:r>
              <a:rPr lang="en-US" sz="2600">
                <a:latin typeface="Times New Roman" charset="0"/>
              </a:rPr>
              <a:t>			∆S = $2 million (S</a:t>
            </a:r>
            <a:r>
              <a:rPr lang="en-US" sz="2600" baseline="-25000">
                <a:latin typeface="Times New Roman" charset="0"/>
              </a:rPr>
              <a:t>1</a:t>
            </a:r>
            <a:r>
              <a:rPr lang="en-US" sz="2600">
                <a:latin typeface="Times New Roman" charset="0"/>
              </a:rPr>
              <a:t> – S</a:t>
            </a:r>
            <a:r>
              <a:rPr lang="en-US" sz="2600" baseline="-25000">
                <a:latin typeface="Times New Roman" charset="0"/>
              </a:rPr>
              <a:t>0</a:t>
            </a:r>
            <a:r>
              <a:rPr lang="en-US" sz="2600">
                <a:latin typeface="Times New Roman" charset="0"/>
              </a:rPr>
              <a:t>)</a:t>
            </a:r>
          </a:p>
          <a:p>
            <a:pPr lvl="1">
              <a:buFontTx/>
              <a:buNone/>
            </a:pPr>
            <a:r>
              <a:rPr lang="en-US" sz="2600">
                <a:latin typeface="Times New Roman" charset="0"/>
              </a:rPr>
              <a:t>			p = 0.10 (i.e., given)</a:t>
            </a:r>
          </a:p>
          <a:p>
            <a:pPr lvl="1">
              <a:buFontTx/>
              <a:buNone/>
            </a:pPr>
            <a:r>
              <a:rPr lang="en-US" sz="2600">
                <a:latin typeface="Times New Roman" charset="0"/>
              </a:rPr>
              <a:t>			RR = 1 – 0.5 (i.e., dividend payout ratio given)</a:t>
            </a:r>
            <a:endParaRPr lang="en-US" sz="2400">
              <a:latin typeface="Times New Roman" charset="0"/>
            </a:endParaRPr>
          </a:p>
        </p:txBody>
      </p:sp>
      <p:graphicFrame>
        <p:nvGraphicFramePr>
          <p:cNvPr id="11266" name="Object 2"/>
          <p:cNvGraphicFramePr>
            <a:graphicFrameLocks noChangeAspect="1"/>
          </p:cNvGraphicFramePr>
          <p:nvPr/>
        </p:nvGraphicFramePr>
        <p:xfrm>
          <a:off x="215900" y="5156200"/>
          <a:ext cx="8851900" cy="836613"/>
        </p:xfrm>
        <a:graphic>
          <a:graphicData uri="http://schemas.openxmlformats.org/presentationml/2006/ole">
            <mc:AlternateContent xmlns:mc="http://schemas.openxmlformats.org/markup-compatibility/2006">
              <mc:Choice xmlns:v="urn:schemas-microsoft-com:vml" Requires="v">
                <p:oleObj spid="_x0000_s418820" name="Equation" r:id="rId4" imgW="4572000" imgH="431640" progId="Equation.3">
                  <p:embed/>
                </p:oleObj>
              </mc:Choice>
              <mc:Fallback>
                <p:oleObj name="Equation" r:id="rId4" imgW="457200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900" y="5156200"/>
                        <a:ext cx="8851900"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06385137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0" y="76200"/>
            <a:ext cx="9144000" cy="1143000"/>
          </a:xfrm>
        </p:spPr>
        <p:txBody>
          <a:bodyPr>
            <a:normAutofit fontScale="90000"/>
          </a:bodyPr>
          <a:lstStyle/>
          <a:p>
            <a:r>
              <a:rPr lang="en-US">
                <a:latin typeface="Times New Roman" charset="0"/>
              </a:rPr>
              <a:t>Problems with AFN and Percent of Sales Methods</a:t>
            </a:r>
          </a:p>
        </p:txBody>
      </p:sp>
      <p:sp>
        <p:nvSpPr>
          <p:cNvPr id="36867" name="Content Placeholder 2"/>
          <p:cNvSpPr>
            <a:spLocks noGrp="1"/>
          </p:cNvSpPr>
          <p:nvPr>
            <p:ph idx="1"/>
          </p:nvPr>
        </p:nvSpPr>
        <p:spPr>
          <a:xfrm>
            <a:off x="76200" y="1219200"/>
            <a:ext cx="8991600" cy="5715000"/>
          </a:xfrm>
        </p:spPr>
        <p:txBody>
          <a:bodyPr/>
          <a:lstStyle/>
          <a:p>
            <a:r>
              <a:rPr lang="en-US" sz="3000">
                <a:latin typeface="Times New Roman" charset="0"/>
              </a:rPr>
              <a:t>In reality, these models are too simple</a:t>
            </a:r>
          </a:p>
          <a:p>
            <a:pPr lvl="1"/>
            <a:r>
              <a:rPr lang="en-US" sz="2600">
                <a:latin typeface="Times New Roman" charset="0"/>
              </a:rPr>
              <a:t>Costs are not always proportional to sales</a:t>
            </a:r>
          </a:p>
          <a:p>
            <a:pPr lvl="1"/>
            <a:r>
              <a:rPr lang="en-US" sz="2600">
                <a:latin typeface="Times New Roman" charset="0"/>
              </a:rPr>
              <a:t>Assets are not always a fixed proportion of sales, etc.</a:t>
            </a:r>
          </a:p>
          <a:p>
            <a:pPr lvl="2"/>
            <a:r>
              <a:rPr lang="en-US" sz="2200">
                <a:latin typeface="Times New Roman" charset="0"/>
              </a:rPr>
              <a:t>Economies of scale may result in the ratios changing over time as firm size increase</a:t>
            </a:r>
          </a:p>
          <a:p>
            <a:pPr lvl="2"/>
            <a:r>
              <a:rPr lang="en-US" sz="2200">
                <a:latin typeface="Times New Roman" charset="0"/>
              </a:rPr>
              <a:t>Fixed assets may be </a:t>
            </a:r>
            <a:r>
              <a:rPr lang="ja-JP" altLang="en-US" sz="2200">
                <a:latin typeface="Times New Roman" charset="0"/>
              </a:rPr>
              <a:t>“</a:t>
            </a:r>
            <a:r>
              <a:rPr lang="en-US" sz="2200">
                <a:latin typeface="Times New Roman" charset="0"/>
              </a:rPr>
              <a:t>lumpy</a:t>
            </a:r>
            <a:r>
              <a:rPr lang="ja-JP" altLang="en-US" sz="2200">
                <a:latin typeface="Times New Roman" charset="0"/>
              </a:rPr>
              <a:t>”</a:t>
            </a:r>
            <a:r>
              <a:rPr lang="en-US" sz="2200">
                <a:latin typeface="Times New Roman" charset="0"/>
              </a:rPr>
              <a:t> and need to be added in large, discrete units</a:t>
            </a:r>
          </a:p>
          <a:p>
            <a:pPr lvl="2"/>
            <a:r>
              <a:rPr lang="en-US" sz="2200">
                <a:latin typeface="Times New Roman" charset="0"/>
              </a:rPr>
              <a:t>Excess capacity can allow sales to grow with no increase in fixed assets</a:t>
            </a:r>
          </a:p>
          <a:p>
            <a:r>
              <a:rPr lang="en-US" sz="3000">
                <a:latin typeface="Times New Roman" charset="0"/>
              </a:rPr>
              <a:t>Percent of sales is only a starting point</a:t>
            </a:r>
            <a:endParaRPr lang="en-US" sz="600">
              <a:latin typeface="Times New Roman" charset="0"/>
            </a:endParaRPr>
          </a:p>
          <a:p>
            <a:pPr lvl="1"/>
            <a:r>
              <a:rPr lang="en-US" sz="2600">
                <a:latin typeface="Times New Roman" charset="0"/>
              </a:rPr>
              <a:t>Use common sense and your knowledge of the firm to think more deeply about what items might deviate from a constant proportion</a:t>
            </a:r>
          </a:p>
        </p:txBody>
      </p:sp>
    </p:spTree>
    <p:extLst>
      <p:ext uri="{BB962C8B-B14F-4D97-AF65-F5344CB8AC3E}">
        <p14:creationId xmlns:p14="http://schemas.microsoft.com/office/powerpoint/2010/main" val="399515477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76200"/>
            <a:ext cx="9144000" cy="1143000"/>
          </a:xfrm>
        </p:spPr>
        <p:txBody>
          <a:bodyPr/>
          <a:lstStyle/>
          <a:p>
            <a:r>
              <a:rPr lang="en-US">
                <a:latin typeface="Times New Roman" charset="0"/>
              </a:rPr>
              <a:t>What Determines Sales Growth?</a:t>
            </a:r>
          </a:p>
        </p:txBody>
      </p:sp>
      <p:sp>
        <p:nvSpPr>
          <p:cNvPr id="37891" name="Content Placeholder 2"/>
          <p:cNvSpPr>
            <a:spLocks noGrp="1"/>
          </p:cNvSpPr>
          <p:nvPr>
            <p:ph idx="1"/>
          </p:nvPr>
        </p:nvSpPr>
        <p:spPr>
          <a:xfrm>
            <a:off x="76200" y="1219200"/>
            <a:ext cx="8991600" cy="5715000"/>
          </a:xfrm>
        </p:spPr>
        <p:txBody>
          <a:bodyPr/>
          <a:lstStyle/>
          <a:p>
            <a:r>
              <a:rPr lang="en-US" sz="3000">
                <a:latin typeface="Times New Roman" charset="0"/>
              </a:rPr>
              <a:t>Firms frequently make sales growth assumptions a part of the planning process</a:t>
            </a:r>
          </a:p>
          <a:p>
            <a:endParaRPr lang="en-US" sz="1000">
              <a:latin typeface="Times New Roman" charset="0"/>
            </a:endParaRPr>
          </a:p>
          <a:p>
            <a:r>
              <a:rPr lang="en-US" sz="3000">
                <a:latin typeface="Times New Roman" charset="0"/>
              </a:rPr>
              <a:t>We know, however, that the goal of management should be shareholder wealth maximization</a:t>
            </a:r>
          </a:p>
          <a:p>
            <a:endParaRPr lang="en-US" sz="1000">
              <a:latin typeface="Times New Roman" charset="0"/>
            </a:endParaRPr>
          </a:p>
          <a:p>
            <a:r>
              <a:rPr lang="en-US" sz="3000">
                <a:latin typeface="Times New Roman" charset="0"/>
              </a:rPr>
              <a:t>Thus, growth should not be a goal in and of itself, but a consequence of decisions that maximize NPV</a:t>
            </a:r>
          </a:p>
          <a:p>
            <a:endParaRPr lang="en-US" sz="1000">
              <a:latin typeface="Times New Roman" charset="0"/>
            </a:endParaRPr>
          </a:p>
          <a:p>
            <a:r>
              <a:rPr lang="en-US" sz="3000">
                <a:latin typeface="Times New Roman" charset="0"/>
              </a:rPr>
              <a:t>Otherwise, if management accepts negative NPV projects just to grow the firm, shareholders (but not necessarily managers) will be worse off!</a:t>
            </a:r>
            <a:endParaRPr lang="en-US" sz="2600">
              <a:latin typeface="Times New Roman" charset="0"/>
            </a:endParaRPr>
          </a:p>
        </p:txBody>
      </p:sp>
    </p:spTree>
    <p:extLst>
      <p:ext uri="{BB962C8B-B14F-4D97-AF65-F5344CB8AC3E}">
        <p14:creationId xmlns:p14="http://schemas.microsoft.com/office/powerpoint/2010/main" val="265934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7" name="Text Box 15"/>
          <p:cNvSpPr txBox="1">
            <a:spLocks noChangeArrowheads="1"/>
          </p:cNvSpPr>
          <p:nvPr/>
        </p:nvSpPr>
        <p:spPr bwMode="auto">
          <a:xfrm>
            <a:off x="220663" y="1676400"/>
            <a:ext cx="8729662"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Expected rate of return (ex ante):</a:t>
            </a:r>
          </a:p>
          <a:p>
            <a:pPr lvl="1" eaLnBrk="1" hangingPunct="1">
              <a:buFontTx/>
              <a:buChar char="•"/>
            </a:pPr>
            <a:r>
              <a:rPr lang="en-US" sz="2400">
                <a:solidFill>
                  <a:schemeClr val="bg1"/>
                </a:solidFill>
                <a:cs typeface="Arial" charset="0"/>
              </a:rPr>
              <a:t>Calculated by multiplying each possible outcome by its probability of occurrence and then summing these products </a:t>
            </a:r>
          </a:p>
          <a:p>
            <a:pPr lvl="1" eaLnBrk="1" hangingPunct="1">
              <a:buFontTx/>
              <a:buChar char="•"/>
            </a:pPr>
            <a:r>
              <a:rPr lang="en-US" sz="2400">
                <a:solidFill>
                  <a:schemeClr val="bg1"/>
                </a:solidFill>
                <a:cs typeface="Arial" charset="0"/>
              </a:rPr>
              <a:t>Weighted average of outcomes where the weights are the probabilities and weighted average is the expected rate of return</a:t>
            </a:r>
            <a:endParaRPr lang="en-US" sz="2800">
              <a:solidFill>
                <a:schemeClr val="bg1"/>
              </a:solidFill>
              <a:cs typeface="Arial" charset="0"/>
            </a:endParaRPr>
          </a:p>
          <a:p>
            <a:pPr eaLnBrk="1" hangingPunct="1">
              <a:buFontTx/>
              <a:buChar char="•"/>
            </a:pPr>
            <a:endParaRPr lang="en-US" sz="2000">
              <a:solidFill>
                <a:schemeClr val="bg1"/>
              </a:solidFill>
              <a:cs typeface="Arial" charset="0"/>
            </a:endParaRPr>
          </a:p>
          <a:p>
            <a:pPr eaLnBrk="1" hangingPunct="1">
              <a:buFontTx/>
              <a:buChar char="•"/>
            </a:pPr>
            <a:r>
              <a:rPr lang="en-US" sz="2800">
                <a:solidFill>
                  <a:schemeClr val="bg1"/>
                </a:solidFill>
                <a:cs typeface="Arial" charset="0"/>
              </a:rPr>
              <a:t>Realized rate of return (ex post):</a:t>
            </a:r>
          </a:p>
          <a:p>
            <a:pPr lvl="1" eaLnBrk="1" hangingPunct="1">
              <a:buFontTx/>
              <a:buChar char="•"/>
            </a:pPr>
            <a:r>
              <a:rPr lang="en-US" sz="2400">
                <a:solidFill>
                  <a:schemeClr val="bg1"/>
                </a:solidFill>
                <a:cs typeface="Arial" charset="0"/>
              </a:rPr>
              <a:t>Actual rate of return earned during some past period </a:t>
            </a:r>
          </a:p>
          <a:p>
            <a:pPr lvl="1" eaLnBrk="1" hangingPunct="1">
              <a:buFontTx/>
              <a:buChar char="•"/>
            </a:pPr>
            <a:r>
              <a:rPr lang="en-US" sz="2400">
                <a:solidFill>
                  <a:schemeClr val="bg1"/>
                </a:solidFill>
                <a:cs typeface="Arial" charset="0"/>
              </a:rPr>
              <a:t>Can be considered the </a:t>
            </a:r>
            <a:r>
              <a:rPr lang="ja-JP" altLang="en-US" sz="2400">
                <a:solidFill>
                  <a:schemeClr val="bg1"/>
                </a:solidFill>
                <a:cs typeface="Arial" charset="0"/>
              </a:rPr>
              <a:t>“</a:t>
            </a:r>
            <a:r>
              <a:rPr lang="en-US" sz="2400">
                <a:solidFill>
                  <a:schemeClr val="bg1"/>
                </a:solidFill>
                <a:cs typeface="Arial" charset="0"/>
              </a:rPr>
              <a:t>after-the-fact</a:t>
            </a:r>
            <a:r>
              <a:rPr lang="ja-JP" altLang="en-US" sz="2400">
                <a:solidFill>
                  <a:schemeClr val="bg1"/>
                </a:solidFill>
                <a:cs typeface="Arial" charset="0"/>
              </a:rPr>
              <a:t>”</a:t>
            </a:r>
            <a:r>
              <a:rPr lang="en-US" sz="2400">
                <a:solidFill>
                  <a:schemeClr val="bg1"/>
                </a:solidFill>
                <a:cs typeface="Arial" charset="0"/>
              </a:rPr>
              <a:t> rate of return</a:t>
            </a:r>
            <a:endParaRPr lang="en-US" sz="2800">
              <a:solidFill>
                <a:schemeClr val="bg1"/>
              </a:solidFill>
              <a:cs typeface="Arial" charset="0"/>
            </a:endParaRPr>
          </a:p>
          <a:p>
            <a:pPr eaLnBrk="1" hangingPunct="1">
              <a:buFontTx/>
              <a:buChar char="•"/>
            </a:pPr>
            <a:endParaRPr lang="en-US" sz="2000">
              <a:solidFill>
                <a:schemeClr val="bg1"/>
              </a:solidFill>
              <a:cs typeface="Arial" charset="0"/>
            </a:endParaRPr>
          </a:p>
          <a:p>
            <a:pPr eaLnBrk="1" hangingPunct="1">
              <a:buFontTx/>
              <a:buChar char="•"/>
            </a:pPr>
            <a:r>
              <a:rPr lang="en-US" sz="2800">
                <a:solidFill>
                  <a:schemeClr val="bg1"/>
                </a:solidFill>
                <a:cs typeface="Arial" charset="0"/>
              </a:rPr>
              <a:t>Realized rate of return is often different from the expected rate of return</a:t>
            </a:r>
          </a:p>
          <a:p>
            <a:pPr lvl="1" eaLnBrk="1" hangingPunct="1">
              <a:buFontTx/>
              <a:buChar char="•"/>
            </a:pPr>
            <a:r>
              <a:rPr lang="en-US" sz="2400">
                <a:solidFill>
                  <a:schemeClr val="bg1"/>
                </a:solidFill>
                <a:cs typeface="Arial" charset="0"/>
              </a:rPr>
              <a:t>However, on average, these two tend to be fairly close!</a:t>
            </a:r>
          </a:p>
        </p:txBody>
      </p:sp>
      <p:sp>
        <p:nvSpPr>
          <p:cNvPr id="31748" name="Text Box 16"/>
          <p:cNvSpPr txBox="1">
            <a:spLocks noChangeArrowheads="1"/>
          </p:cNvSpPr>
          <p:nvPr/>
        </p:nvSpPr>
        <p:spPr bwMode="auto">
          <a:xfrm>
            <a:off x="258763" y="957263"/>
            <a:ext cx="8605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Expected Versus Realized Rates of Return</a:t>
            </a:r>
          </a:p>
        </p:txBody>
      </p:sp>
      <p:sp>
        <p:nvSpPr>
          <p:cNvPr id="31749"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0"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1751"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257008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5" name="Text Box 15"/>
          <p:cNvSpPr txBox="1">
            <a:spLocks noChangeArrowheads="1"/>
          </p:cNvSpPr>
          <p:nvPr/>
        </p:nvSpPr>
        <p:spPr bwMode="auto">
          <a:xfrm>
            <a:off x="220663" y="1476375"/>
            <a:ext cx="8729662" cy="369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cs typeface="Arial" charset="0"/>
              </a:rPr>
              <a:t>(1) What is the expected profit of investment in the policy?</a:t>
            </a:r>
          </a:p>
          <a:p>
            <a:pPr eaLnBrk="1" hangingPunct="1"/>
            <a:endParaRPr lang="en-US" sz="1200">
              <a:cs typeface="Arial" charset="0"/>
            </a:endParaRPr>
          </a:p>
          <a:p>
            <a:pPr eaLnBrk="1" hangingPunct="1"/>
            <a:r>
              <a:rPr lang="en-US" sz="2800">
                <a:cs typeface="Arial" charset="0"/>
              </a:rPr>
              <a:t>	</a:t>
            </a:r>
            <a:endParaRPr lang="en-US" sz="2400">
              <a:cs typeface="Arial" charset="0"/>
            </a:endParaRPr>
          </a:p>
          <a:p>
            <a:pPr eaLnBrk="1" hangingPunct="1">
              <a:buFontTx/>
              <a:buChar char="•"/>
            </a:pPr>
            <a:endParaRPr lang="en-US" sz="2800">
              <a:cs typeface="Arial" charset="0"/>
            </a:endParaRPr>
          </a:p>
          <a:p>
            <a:pPr eaLnBrk="1" hangingPunct="1">
              <a:buFontTx/>
              <a:buChar char="•"/>
            </a:pPr>
            <a:endParaRPr lang="en-US" sz="2800">
              <a:cs typeface="Arial" charset="0"/>
            </a:endParaRPr>
          </a:p>
          <a:p>
            <a:pPr eaLnBrk="1" hangingPunct="1">
              <a:buFontTx/>
              <a:buChar char="•"/>
            </a:pPr>
            <a:endParaRPr lang="en-US" sz="2800">
              <a:cs typeface="Arial" charset="0"/>
            </a:endParaRPr>
          </a:p>
          <a:p>
            <a:pPr eaLnBrk="1" hangingPunct="1">
              <a:buFontTx/>
              <a:buChar char="•"/>
            </a:pPr>
            <a:endParaRPr lang="en-US" sz="2800">
              <a:cs typeface="Arial" charset="0"/>
            </a:endParaRPr>
          </a:p>
          <a:p>
            <a:pPr eaLnBrk="1" hangingPunct="1">
              <a:buFontTx/>
              <a:buChar char="•"/>
            </a:pPr>
            <a:r>
              <a:rPr lang="en-US" sz="2800">
                <a:cs typeface="Arial" charset="0"/>
              </a:rPr>
              <a:t>(2) What is the expected return on the policy?</a:t>
            </a:r>
            <a:endParaRPr lang="en-US" sz="2000">
              <a:cs typeface="Arial" charset="0"/>
            </a:endParaRPr>
          </a:p>
        </p:txBody>
      </p:sp>
      <p:sp>
        <p:nvSpPr>
          <p:cNvPr id="17416" name="Text Box 16"/>
          <p:cNvSpPr txBox="1">
            <a:spLocks noChangeArrowheads="1"/>
          </p:cNvSpPr>
          <p:nvPr/>
        </p:nvSpPr>
        <p:spPr bwMode="auto">
          <a:xfrm>
            <a:off x="258763" y="77152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Risk in a Portfolio Context: New Example</a:t>
            </a:r>
          </a:p>
        </p:txBody>
      </p:sp>
      <p:sp>
        <p:nvSpPr>
          <p:cNvPr id="17417"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8"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7419"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10" name="Object 8"/>
          <p:cNvGraphicFramePr>
            <a:graphicFrameLocks noChangeAspect="1"/>
          </p:cNvGraphicFramePr>
          <p:nvPr/>
        </p:nvGraphicFramePr>
        <p:xfrm>
          <a:off x="1270000" y="2617788"/>
          <a:ext cx="5556250" cy="728662"/>
        </p:xfrm>
        <a:graphic>
          <a:graphicData uri="http://schemas.openxmlformats.org/presentationml/2006/ole">
            <mc:AlternateContent xmlns:mc="http://schemas.openxmlformats.org/markup-compatibility/2006">
              <mc:Choice xmlns:v="urn:schemas-microsoft-com:vml" Requires="v">
                <p:oleObj spid="_x0000_s39967" name="Equation" r:id="rId5" imgW="3327120" imgH="431640" progId="Equation.3">
                  <p:embed/>
                </p:oleObj>
              </mc:Choice>
              <mc:Fallback>
                <p:oleObj name="Equation" r:id="rId5" imgW="332712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00" y="2617788"/>
                        <a:ext cx="5556250" cy="72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0"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7411" name="Object 9"/>
          <p:cNvGraphicFramePr>
            <a:graphicFrameLocks noChangeAspect="1"/>
          </p:cNvGraphicFramePr>
          <p:nvPr/>
        </p:nvGraphicFramePr>
        <p:xfrm>
          <a:off x="1254125" y="3521075"/>
          <a:ext cx="6189663" cy="512763"/>
        </p:xfrm>
        <a:graphic>
          <a:graphicData uri="http://schemas.openxmlformats.org/presentationml/2006/ole">
            <mc:AlternateContent xmlns:mc="http://schemas.openxmlformats.org/markup-compatibility/2006">
              <mc:Choice xmlns:v="urn:schemas-microsoft-com:vml" Requires="v">
                <p:oleObj spid="_x0000_s39968" name="Equation" r:id="rId7" imgW="3682800" imgH="304560" progId="Equation.3">
                  <p:embed/>
                </p:oleObj>
              </mc:Choice>
              <mc:Fallback>
                <p:oleObj name="Equation" r:id="rId7" imgW="3682800" imgH="3045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4125" y="3521075"/>
                        <a:ext cx="6189663"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1"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7412" name="Object 11"/>
          <p:cNvGraphicFramePr>
            <a:graphicFrameLocks noChangeAspect="1"/>
          </p:cNvGraphicFramePr>
          <p:nvPr/>
        </p:nvGraphicFramePr>
        <p:xfrm>
          <a:off x="1271588" y="5629275"/>
          <a:ext cx="5716587" cy="688975"/>
        </p:xfrm>
        <a:graphic>
          <a:graphicData uri="http://schemas.openxmlformats.org/presentationml/2006/ole">
            <mc:AlternateContent xmlns:mc="http://schemas.openxmlformats.org/markup-compatibility/2006">
              <mc:Choice xmlns:v="urn:schemas-microsoft-com:vml" Requires="v">
                <p:oleObj spid="_x0000_s39969" name="Equation" r:id="rId9" imgW="3479800" imgH="419100" progId="Equation.3">
                  <p:embed/>
                </p:oleObj>
              </mc:Choice>
              <mc:Fallback>
                <p:oleObj name="Equation" r:id="rId9" imgW="3479800" imgH="419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1588" y="5629275"/>
                        <a:ext cx="5716587"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00910865"/>
      </p:ext>
    </p:extLst>
  </p:cSld>
  <p:clrMapOvr>
    <a:masterClrMapping/>
  </p:clrMapOvr>
  <p:timing>
    <p:tnLst>
      <p:par>
        <p:cTn xmlns:p14="http://schemas.microsoft.com/office/powerpoint/2010/mai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itle 1"/>
          <p:cNvSpPr>
            <a:spLocks noGrp="1"/>
          </p:cNvSpPr>
          <p:nvPr>
            <p:ph type="title"/>
          </p:nvPr>
        </p:nvSpPr>
        <p:spPr>
          <a:xfrm>
            <a:off x="0" y="76200"/>
            <a:ext cx="9144000" cy="1143000"/>
          </a:xfrm>
        </p:spPr>
        <p:txBody>
          <a:bodyPr/>
          <a:lstStyle/>
          <a:p>
            <a:r>
              <a:rPr lang="en-US">
                <a:latin typeface="Times New Roman" charset="0"/>
              </a:rPr>
              <a:t>Sustainable Growth Assumptions</a:t>
            </a:r>
          </a:p>
        </p:txBody>
      </p:sp>
      <p:sp>
        <p:nvSpPr>
          <p:cNvPr id="12293" name="Content Placeholder 2"/>
          <p:cNvSpPr>
            <a:spLocks noGrp="1"/>
          </p:cNvSpPr>
          <p:nvPr>
            <p:ph idx="1"/>
          </p:nvPr>
        </p:nvSpPr>
        <p:spPr>
          <a:xfrm>
            <a:off x="76200" y="1219200"/>
            <a:ext cx="8991600" cy="5410200"/>
          </a:xfrm>
        </p:spPr>
        <p:txBody>
          <a:bodyPr/>
          <a:lstStyle/>
          <a:p>
            <a:r>
              <a:rPr lang="en-US" sz="3000">
                <a:latin typeface="Times New Roman" charset="0"/>
              </a:rPr>
              <a:t>(1) Assets grow in proportion to sales</a:t>
            </a:r>
          </a:p>
          <a:p>
            <a:endParaRPr lang="en-US" sz="3000">
              <a:latin typeface="Times New Roman" charset="0"/>
            </a:endParaRPr>
          </a:p>
          <a:p>
            <a:endParaRPr lang="en-US" sz="1000">
              <a:latin typeface="Times New Roman" charset="0"/>
            </a:endParaRPr>
          </a:p>
          <a:p>
            <a:r>
              <a:rPr lang="en-US" sz="3000">
                <a:latin typeface="Times New Roman" charset="0"/>
              </a:rPr>
              <a:t>(2) Net income is constant proportion of sales</a:t>
            </a:r>
          </a:p>
          <a:p>
            <a:pPr lvl="1"/>
            <a:r>
              <a:rPr lang="en-US" sz="2600">
                <a:latin typeface="Times New Roman" charset="0"/>
              </a:rPr>
              <a:t>i.e., Profit margin is constant</a:t>
            </a:r>
          </a:p>
          <a:p>
            <a:pPr lvl="1"/>
            <a:endParaRPr lang="en-US" sz="3200">
              <a:latin typeface="Times New Roman" charset="0"/>
            </a:endParaRPr>
          </a:p>
          <a:p>
            <a:endParaRPr lang="en-US" sz="1000">
              <a:latin typeface="Times New Roman" charset="0"/>
            </a:endParaRPr>
          </a:p>
          <a:p>
            <a:r>
              <a:rPr lang="en-US" sz="3000">
                <a:latin typeface="Times New Roman" charset="0"/>
              </a:rPr>
              <a:t>(3) Dividend payout (d) and debt/equity ratio (DE) are fixed</a:t>
            </a:r>
          </a:p>
          <a:p>
            <a:endParaRPr lang="en-US" sz="1000">
              <a:latin typeface="Times New Roman" charset="0"/>
            </a:endParaRPr>
          </a:p>
          <a:p>
            <a:r>
              <a:rPr lang="en-US" sz="3000">
                <a:latin typeface="Times New Roman" charset="0"/>
              </a:rPr>
              <a:t>(4) Number of shares outstanding is fixed</a:t>
            </a:r>
          </a:p>
          <a:p>
            <a:pPr lvl="1"/>
            <a:r>
              <a:rPr lang="en-US" sz="2200">
                <a:latin typeface="Times New Roman" charset="0"/>
              </a:rPr>
              <a:t>i.e., No new equity is issued</a:t>
            </a:r>
          </a:p>
        </p:txBody>
      </p:sp>
      <p:graphicFrame>
        <p:nvGraphicFramePr>
          <p:cNvPr id="12290" name="Object 2"/>
          <p:cNvGraphicFramePr>
            <a:graphicFrameLocks noChangeAspect="1"/>
          </p:cNvGraphicFramePr>
          <p:nvPr/>
        </p:nvGraphicFramePr>
        <p:xfrm>
          <a:off x="1219200" y="1905000"/>
          <a:ext cx="4310063" cy="457200"/>
        </p:xfrm>
        <a:graphic>
          <a:graphicData uri="http://schemas.openxmlformats.org/presentationml/2006/ole">
            <mc:AlternateContent xmlns:mc="http://schemas.openxmlformats.org/markup-compatibility/2006">
              <mc:Choice xmlns:v="urn:schemas-microsoft-com:vml" Requires="v">
                <p:oleObj spid="_x0000_s424967" name="Equation" r:id="rId4" imgW="1676160" imgH="177480" progId="Equation.3">
                  <p:embed/>
                </p:oleObj>
              </mc:Choice>
              <mc:Fallback>
                <p:oleObj name="Equation" r:id="rId4" imgW="167616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905000"/>
                        <a:ext cx="43100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291" name="Object 5"/>
          <p:cNvGraphicFramePr>
            <a:graphicFrameLocks noChangeAspect="1"/>
          </p:cNvGraphicFramePr>
          <p:nvPr/>
        </p:nvGraphicFramePr>
        <p:xfrm>
          <a:off x="1317625" y="3708400"/>
          <a:ext cx="4092575" cy="447675"/>
        </p:xfrm>
        <a:graphic>
          <a:graphicData uri="http://schemas.openxmlformats.org/presentationml/2006/ole">
            <mc:AlternateContent xmlns:mc="http://schemas.openxmlformats.org/markup-compatibility/2006">
              <mc:Choice xmlns:v="urn:schemas-microsoft-com:vml" Requires="v">
                <p:oleObj spid="_x0000_s424968" name="Equation" r:id="rId6" imgW="1625400" imgH="177480" progId="Equation.3">
                  <p:embed/>
                </p:oleObj>
              </mc:Choice>
              <mc:Fallback>
                <p:oleObj name="Equation" r:id="rId6" imgW="162540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7625" y="3708400"/>
                        <a:ext cx="40925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42816448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 name="Title 1"/>
          <p:cNvSpPr>
            <a:spLocks noGrp="1"/>
          </p:cNvSpPr>
          <p:nvPr>
            <p:ph type="title"/>
          </p:nvPr>
        </p:nvSpPr>
        <p:spPr>
          <a:xfrm>
            <a:off x="0" y="0"/>
            <a:ext cx="9144000" cy="1143000"/>
          </a:xfrm>
        </p:spPr>
        <p:txBody>
          <a:bodyPr/>
          <a:lstStyle/>
          <a:p>
            <a:r>
              <a:rPr lang="en-US">
                <a:latin typeface="Times New Roman" charset="0"/>
              </a:rPr>
              <a:t>Sustainable Growth Assumptions</a:t>
            </a:r>
          </a:p>
        </p:txBody>
      </p:sp>
      <p:sp>
        <p:nvSpPr>
          <p:cNvPr id="13323" name="Content Placeholder 2"/>
          <p:cNvSpPr>
            <a:spLocks noGrp="1"/>
          </p:cNvSpPr>
          <p:nvPr>
            <p:ph idx="1"/>
          </p:nvPr>
        </p:nvSpPr>
        <p:spPr>
          <a:xfrm>
            <a:off x="76200" y="990600"/>
            <a:ext cx="8991600" cy="5410200"/>
          </a:xfrm>
        </p:spPr>
        <p:txBody>
          <a:bodyPr>
            <a:normAutofit lnSpcReduction="10000"/>
          </a:bodyPr>
          <a:lstStyle/>
          <a:p>
            <a:r>
              <a:rPr lang="en-US" sz="3000" dirty="0">
                <a:latin typeface="Times New Roman" charset="0"/>
              </a:rPr>
              <a:t>Under the previous assumptions, the amount by which a firm can increase sales without increasing leverage (i.e., total debt/total assets) or issuing new equity is fixed and given by:</a:t>
            </a:r>
          </a:p>
          <a:p>
            <a:pPr lvl="1">
              <a:buFontTx/>
              <a:buNone/>
            </a:pPr>
            <a:endParaRPr lang="en-US" sz="4800" dirty="0">
              <a:latin typeface="Times New Roman" charset="0"/>
            </a:endParaRPr>
          </a:p>
          <a:p>
            <a:pPr lvl="1">
              <a:buFontTx/>
              <a:buNone/>
            </a:pPr>
            <a:r>
              <a:rPr lang="en-US" sz="2600" dirty="0">
                <a:latin typeface="Times New Roman" charset="0"/>
              </a:rPr>
              <a:t>Where		      ,		        ,   	      ,</a:t>
            </a:r>
            <a:endParaRPr lang="en-US" sz="3200" dirty="0">
              <a:latin typeface="Times New Roman" charset="0"/>
            </a:endParaRPr>
          </a:p>
          <a:p>
            <a:endParaRPr lang="en-US" sz="3600" dirty="0">
              <a:latin typeface="Times New Roman" charset="0"/>
            </a:endParaRPr>
          </a:p>
          <a:p>
            <a:r>
              <a:rPr lang="en-US" sz="3000" dirty="0">
                <a:latin typeface="Times New Roman" charset="0"/>
              </a:rPr>
              <a:t>Approximation:</a:t>
            </a:r>
            <a:endParaRPr lang="en-US" sz="1000" dirty="0">
              <a:latin typeface="Times New Roman" charset="0"/>
            </a:endParaRPr>
          </a:p>
          <a:p>
            <a:pPr lvl="1">
              <a:buFontTx/>
              <a:buNone/>
            </a:pPr>
            <a:endParaRPr lang="en-US" sz="2600" dirty="0">
              <a:latin typeface="Times New Roman" charset="0"/>
            </a:endParaRPr>
          </a:p>
          <a:p>
            <a:pPr lvl="1">
              <a:buFontTx/>
              <a:buNone/>
            </a:pPr>
            <a:r>
              <a:rPr lang="en-US" sz="2600" dirty="0">
                <a:latin typeface="Times New Roman" charset="0"/>
              </a:rPr>
              <a:t>Where				,	</a:t>
            </a:r>
          </a:p>
        </p:txBody>
      </p:sp>
      <p:graphicFrame>
        <p:nvGraphicFramePr>
          <p:cNvPr id="13314" name="Object 5"/>
          <p:cNvGraphicFramePr>
            <a:graphicFrameLocks noChangeAspect="1"/>
          </p:cNvGraphicFramePr>
          <p:nvPr/>
        </p:nvGraphicFramePr>
        <p:xfrm>
          <a:off x="3505200" y="2617788"/>
          <a:ext cx="4876800" cy="963612"/>
        </p:xfrm>
        <a:graphic>
          <a:graphicData uri="http://schemas.openxmlformats.org/presentationml/2006/ole">
            <mc:AlternateContent xmlns:mc="http://schemas.openxmlformats.org/markup-compatibility/2006">
              <mc:Choice xmlns:v="urn:schemas-microsoft-com:vml" Requires="v">
                <p:oleObj spid="_x0000_s427041" name="Equation" r:id="rId4" imgW="2120760" imgH="419040" progId="Equation.3">
                  <p:embed/>
                </p:oleObj>
              </mc:Choice>
              <mc:Fallback>
                <p:oleObj name="Equation" r:id="rId4" imgW="212076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617788"/>
                        <a:ext cx="4876800"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3315" name="Object 4"/>
          <p:cNvGraphicFramePr>
            <a:graphicFrameLocks noChangeAspect="1"/>
          </p:cNvGraphicFramePr>
          <p:nvPr/>
        </p:nvGraphicFramePr>
        <p:xfrm>
          <a:off x="1676400" y="3721100"/>
          <a:ext cx="1757363" cy="698500"/>
        </p:xfrm>
        <a:graphic>
          <a:graphicData uri="http://schemas.openxmlformats.org/presentationml/2006/ole">
            <mc:AlternateContent xmlns:mc="http://schemas.openxmlformats.org/markup-compatibility/2006">
              <mc:Choice xmlns:v="urn:schemas-microsoft-com:vml" Requires="v">
                <p:oleObj spid="_x0000_s427042" name="Equation" r:id="rId6" imgW="990360" imgH="393480" progId="Equation.3">
                  <p:embed/>
                </p:oleObj>
              </mc:Choice>
              <mc:Fallback>
                <p:oleObj name="Equation" r:id="rId6" imgW="99036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721100"/>
                        <a:ext cx="1757363"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3316" name="Object 5"/>
          <p:cNvGraphicFramePr>
            <a:graphicFrameLocks noChangeAspect="1"/>
          </p:cNvGraphicFramePr>
          <p:nvPr/>
        </p:nvGraphicFramePr>
        <p:xfrm>
          <a:off x="3581400" y="3733800"/>
          <a:ext cx="1725613" cy="685800"/>
        </p:xfrm>
        <a:graphic>
          <a:graphicData uri="http://schemas.openxmlformats.org/presentationml/2006/ole">
            <mc:AlternateContent xmlns:mc="http://schemas.openxmlformats.org/markup-compatibility/2006">
              <mc:Choice xmlns:v="urn:schemas-microsoft-com:vml" Requires="v">
                <p:oleObj spid="_x0000_s427043" name="Equation" r:id="rId8" imgW="990360" imgH="393480" progId="Equation.3">
                  <p:embed/>
                </p:oleObj>
              </mc:Choice>
              <mc:Fallback>
                <p:oleObj name="Equation" r:id="rId8" imgW="99036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0" y="3733800"/>
                        <a:ext cx="172561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3317" name="Object 6"/>
          <p:cNvGraphicFramePr>
            <a:graphicFrameLocks noChangeAspect="1"/>
          </p:cNvGraphicFramePr>
          <p:nvPr/>
        </p:nvGraphicFramePr>
        <p:xfrm>
          <a:off x="5618163" y="3733800"/>
          <a:ext cx="1392237" cy="685800"/>
        </p:xfrm>
        <a:graphic>
          <a:graphicData uri="http://schemas.openxmlformats.org/presentationml/2006/ole">
            <mc:AlternateContent xmlns:mc="http://schemas.openxmlformats.org/markup-compatibility/2006">
              <mc:Choice xmlns:v="urn:schemas-microsoft-com:vml" Requires="v">
                <p:oleObj spid="_x0000_s427044" name="Equation" r:id="rId10" imgW="850680" imgH="419040" progId="Equation.3">
                  <p:embed/>
                </p:oleObj>
              </mc:Choice>
              <mc:Fallback>
                <p:oleObj name="Equation" r:id="rId10" imgW="850680" imgH="419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18163" y="3733800"/>
                        <a:ext cx="1392237"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3318" name="Object 7"/>
          <p:cNvGraphicFramePr>
            <a:graphicFrameLocks noChangeAspect="1"/>
          </p:cNvGraphicFramePr>
          <p:nvPr/>
        </p:nvGraphicFramePr>
        <p:xfrm>
          <a:off x="7189788" y="3733800"/>
          <a:ext cx="1770062" cy="685800"/>
        </p:xfrm>
        <a:graphic>
          <a:graphicData uri="http://schemas.openxmlformats.org/presentationml/2006/ole">
            <mc:AlternateContent xmlns:mc="http://schemas.openxmlformats.org/markup-compatibility/2006">
              <mc:Choice xmlns:v="urn:schemas-microsoft-com:vml" Requires="v">
                <p:oleObj spid="_x0000_s427045" name="Equation" r:id="rId12" imgW="1015920" imgH="393480" progId="Equation.3">
                  <p:embed/>
                </p:oleObj>
              </mc:Choice>
              <mc:Fallback>
                <p:oleObj name="Equation" r:id="rId12" imgW="1015920" imgH="393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89788" y="3733800"/>
                        <a:ext cx="177006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3319" name="Object 8"/>
          <p:cNvGraphicFramePr>
            <a:graphicFrameLocks noChangeAspect="1"/>
          </p:cNvGraphicFramePr>
          <p:nvPr/>
        </p:nvGraphicFramePr>
        <p:xfrm>
          <a:off x="3505200" y="4792663"/>
          <a:ext cx="3124200" cy="922337"/>
        </p:xfrm>
        <a:graphic>
          <a:graphicData uri="http://schemas.openxmlformats.org/presentationml/2006/ole">
            <mc:AlternateContent xmlns:mc="http://schemas.openxmlformats.org/markup-compatibility/2006">
              <mc:Choice xmlns:v="urn:schemas-microsoft-com:vml" Requires="v">
                <p:oleObj spid="_x0000_s427046" name="Equation" r:id="rId14" imgW="1333440" imgH="393480" progId="Equation.3">
                  <p:embed/>
                </p:oleObj>
              </mc:Choice>
              <mc:Fallback>
                <p:oleObj name="Equation" r:id="rId14" imgW="1333440" imgH="393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5200" y="4792663"/>
                        <a:ext cx="3124200" cy="92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3320" name="Object 9"/>
          <p:cNvGraphicFramePr>
            <a:graphicFrameLocks noChangeAspect="1"/>
          </p:cNvGraphicFramePr>
          <p:nvPr/>
        </p:nvGraphicFramePr>
        <p:xfrm>
          <a:off x="1752600" y="5892800"/>
          <a:ext cx="2952750" cy="660400"/>
        </p:xfrm>
        <a:graphic>
          <a:graphicData uri="http://schemas.openxmlformats.org/presentationml/2006/ole">
            <mc:AlternateContent xmlns:mc="http://schemas.openxmlformats.org/markup-compatibility/2006">
              <mc:Choice xmlns:v="urn:schemas-microsoft-com:vml" Requires="v">
                <p:oleObj spid="_x0000_s427047" name="Equation" r:id="rId16" imgW="1930320" imgH="431640" progId="Equation.3">
                  <p:embed/>
                </p:oleObj>
              </mc:Choice>
              <mc:Fallback>
                <p:oleObj name="Equation" r:id="rId16" imgW="1930320" imgH="431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52600" y="5892800"/>
                        <a:ext cx="295275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3321" name="Object 10"/>
          <p:cNvGraphicFramePr>
            <a:graphicFrameLocks noChangeAspect="1"/>
          </p:cNvGraphicFramePr>
          <p:nvPr/>
        </p:nvGraphicFramePr>
        <p:xfrm>
          <a:off x="4876800" y="6027738"/>
          <a:ext cx="3983038" cy="296862"/>
        </p:xfrm>
        <a:graphic>
          <a:graphicData uri="http://schemas.openxmlformats.org/presentationml/2006/ole">
            <mc:AlternateContent xmlns:mc="http://schemas.openxmlformats.org/markup-compatibility/2006">
              <mc:Choice xmlns:v="urn:schemas-microsoft-com:vml" Requires="v">
                <p:oleObj spid="_x0000_s427048" name="Equation" r:id="rId18" imgW="2730240" imgH="203040" progId="Equation.3">
                  <p:embed/>
                </p:oleObj>
              </mc:Choice>
              <mc:Fallback>
                <p:oleObj name="Equation" r:id="rId18" imgW="2730240" imgH="2030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76800" y="6027738"/>
                        <a:ext cx="3983038"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7589263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0" y="0"/>
            <a:ext cx="9144000" cy="1143000"/>
          </a:xfrm>
        </p:spPr>
        <p:txBody>
          <a:bodyPr/>
          <a:lstStyle/>
          <a:p>
            <a:r>
              <a:rPr lang="en-US">
                <a:latin typeface="Times New Roman" charset="0"/>
              </a:rPr>
              <a:t>Sustainable Growth Assumptions</a:t>
            </a:r>
          </a:p>
        </p:txBody>
      </p:sp>
      <p:sp>
        <p:nvSpPr>
          <p:cNvPr id="38915" name="Content Placeholder 2"/>
          <p:cNvSpPr>
            <a:spLocks noGrp="1"/>
          </p:cNvSpPr>
          <p:nvPr>
            <p:ph idx="1"/>
          </p:nvPr>
        </p:nvSpPr>
        <p:spPr>
          <a:xfrm>
            <a:off x="76200" y="990600"/>
            <a:ext cx="8991600" cy="5638800"/>
          </a:xfrm>
        </p:spPr>
        <p:txBody>
          <a:bodyPr>
            <a:normAutofit lnSpcReduction="10000"/>
          </a:bodyPr>
          <a:lstStyle/>
          <a:p>
            <a:r>
              <a:rPr lang="en-US" sz="3000">
                <a:latin typeface="Times New Roman" charset="0"/>
              </a:rPr>
              <a:t>Assumptions 1 and 2 hold investment policy and ROI constant</a:t>
            </a:r>
          </a:p>
          <a:p>
            <a:r>
              <a:rPr lang="en-US" sz="3000">
                <a:latin typeface="Times New Roman" charset="0"/>
              </a:rPr>
              <a:t>Assumptions 3 and 4 hold dividend and financing policies constant</a:t>
            </a:r>
          </a:p>
          <a:p>
            <a:r>
              <a:rPr lang="en-US" sz="3000">
                <a:latin typeface="Times New Roman" charset="0"/>
              </a:rPr>
              <a:t>The formula says that a firm</a:t>
            </a:r>
            <a:r>
              <a:rPr lang="ja-JP" altLang="en-US" sz="3000">
                <a:latin typeface="Times New Roman" charset="0"/>
              </a:rPr>
              <a:t>’</a:t>
            </a:r>
            <a:r>
              <a:rPr lang="en-US" sz="3000">
                <a:latin typeface="Times New Roman" charset="0"/>
              </a:rPr>
              <a:t>s sustainable growth depends on profit margin, asset turnover, dividend policy, and capital structure</a:t>
            </a:r>
          </a:p>
          <a:p>
            <a:r>
              <a:rPr lang="en-US" sz="3000">
                <a:latin typeface="Times New Roman" charset="0"/>
              </a:rPr>
              <a:t>Firm cannot grow faster than ∆S/S, unless</a:t>
            </a:r>
          </a:p>
          <a:p>
            <a:pPr lvl="1"/>
            <a:r>
              <a:rPr lang="en-US" sz="2600">
                <a:latin typeface="Times New Roman" charset="0"/>
              </a:rPr>
              <a:t>(1) Issue new equity</a:t>
            </a:r>
          </a:p>
          <a:p>
            <a:pPr lvl="1"/>
            <a:r>
              <a:rPr lang="en-US" sz="2600">
                <a:latin typeface="Times New Roman" charset="0"/>
              </a:rPr>
              <a:t>(2) Change one of the factors in sustainable growth formula</a:t>
            </a:r>
          </a:p>
          <a:p>
            <a:pPr lvl="2"/>
            <a:r>
              <a:rPr lang="en-US" sz="2200">
                <a:latin typeface="Times New Roman" charset="0"/>
              </a:rPr>
              <a:t>Decrease dividend payout, Increase profit margin, or ∆ capital structure</a:t>
            </a:r>
          </a:p>
        </p:txBody>
      </p:sp>
    </p:spTree>
    <p:extLst>
      <p:ext uri="{BB962C8B-B14F-4D97-AF65-F5344CB8AC3E}">
        <p14:creationId xmlns:p14="http://schemas.microsoft.com/office/powerpoint/2010/main" val="20605973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le 1"/>
          <p:cNvSpPr>
            <a:spLocks noGrp="1"/>
          </p:cNvSpPr>
          <p:nvPr>
            <p:ph type="title"/>
          </p:nvPr>
        </p:nvSpPr>
        <p:spPr>
          <a:xfrm>
            <a:off x="0" y="0"/>
            <a:ext cx="9144000" cy="1143000"/>
          </a:xfrm>
        </p:spPr>
        <p:txBody>
          <a:bodyPr/>
          <a:lstStyle/>
          <a:p>
            <a:r>
              <a:rPr lang="en-US">
                <a:latin typeface="Times New Roman" charset="0"/>
              </a:rPr>
              <a:t>Example: Sustainable Growth </a:t>
            </a:r>
          </a:p>
        </p:txBody>
      </p:sp>
      <p:sp>
        <p:nvSpPr>
          <p:cNvPr id="14341" name="Content Placeholder 2"/>
          <p:cNvSpPr>
            <a:spLocks noGrp="1"/>
          </p:cNvSpPr>
          <p:nvPr>
            <p:ph idx="1"/>
          </p:nvPr>
        </p:nvSpPr>
        <p:spPr>
          <a:xfrm>
            <a:off x="76200" y="990600"/>
            <a:ext cx="8991600" cy="5638800"/>
          </a:xfrm>
        </p:spPr>
        <p:txBody>
          <a:bodyPr>
            <a:normAutofit lnSpcReduction="10000"/>
          </a:bodyPr>
          <a:lstStyle/>
          <a:p>
            <a:endParaRPr lang="en-US" sz="3000">
              <a:latin typeface="Times New Roman" charset="0"/>
            </a:endParaRPr>
          </a:p>
          <a:p>
            <a:endParaRPr lang="en-US" sz="3000">
              <a:latin typeface="Times New Roman" charset="0"/>
            </a:endParaRPr>
          </a:p>
          <a:p>
            <a:pPr lvl="1">
              <a:buFontTx/>
              <a:buNone/>
            </a:pPr>
            <a:r>
              <a:rPr lang="en-US" sz="2600">
                <a:latin typeface="Times New Roman" charset="0"/>
              </a:rPr>
              <a:t>p = profit margin = 10%</a:t>
            </a:r>
          </a:p>
          <a:p>
            <a:pPr lvl="1">
              <a:buFontTx/>
              <a:buNone/>
            </a:pPr>
            <a:r>
              <a:rPr lang="en-US" sz="2600">
                <a:latin typeface="Times New Roman" charset="0"/>
              </a:rPr>
              <a:t>T = total assets/sales = 150%</a:t>
            </a:r>
          </a:p>
          <a:p>
            <a:pPr lvl="1">
              <a:buFontTx/>
              <a:buNone/>
            </a:pPr>
            <a:r>
              <a:rPr lang="en-US" sz="2600">
                <a:latin typeface="Times New Roman" charset="0"/>
              </a:rPr>
              <a:t>DE = D/E = 100%</a:t>
            </a:r>
          </a:p>
          <a:p>
            <a:pPr lvl="1">
              <a:buFontTx/>
              <a:buNone/>
            </a:pPr>
            <a:r>
              <a:rPr lang="en-US" sz="2600">
                <a:latin typeface="Times New Roman" charset="0"/>
              </a:rPr>
              <a:t>D = dividend payout = 50%</a:t>
            </a:r>
          </a:p>
          <a:p>
            <a:pPr lvl="1">
              <a:buFontTx/>
              <a:buNone/>
            </a:pPr>
            <a:r>
              <a:rPr lang="en-US" sz="2600">
                <a:latin typeface="Times New Roman" charset="0"/>
              </a:rPr>
              <a:t> </a:t>
            </a:r>
            <a:endParaRPr lang="en-US" sz="3600">
              <a:latin typeface="Times New Roman" charset="0"/>
            </a:endParaRPr>
          </a:p>
          <a:p>
            <a:endParaRPr lang="en-US" sz="3000">
              <a:latin typeface="Times New Roman" charset="0"/>
            </a:endParaRPr>
          </a:p>
          <a:p>
            <a:endParaRPr lang="en-US" sz="1200">
              <a:latin typeface="Times New Roman" charset="0"/>
            </a:endParaRPr>
          </a:p>
          <a:p>
            <a:r>
              <a:rPr lang="en-US" sz="3000">
                <a:latin typeface="Times New Roman" charset="0"/>
              </a:rPr>
              <a:t>If firm does not want to grow, what would it need to do?</a:t>
            </a:r>
          </a:p>
          <a:p>
            <a:pPr lvl="1"/>
            <a:r>
              <a:rPr lang="en-US" sz="2200">
                <a:latin typeface="Times New Roman" charset="0"/>
              </a:rPr>
              <a:t>Change dividend payout to 100%!</a:t>
            </a:r>
          </a:p>
        </p:txBody>
      </p:sp>
      <p:graphicFrame>
        <p:nvGraphicFramePr>
          <p:cNvPr id="14338" name="Object 5"/>
          <p:cNvGraphicFramePr>
            <a:graphicFrameLocks noChangeAspect="1"/>
          </p:cNvGraphicFramePr>
          <p:nvPr/>
        </p:nvGraphicFramePr>
        <p:xfrm>
          <a:off x="1600200" y="1066800"/>
          <a:ext cx="4876800" cy="963613"/>
        </p:xfrm>
        <a:graphic>
          <a:graphicData uri="http://schemas.openxmlformats.org/presentationml/2006/ole">
            <mc:AlternateContent xmlns:mc="http://schemas.openxmlformats.org/markup-compatibility/2006">
              <mc:Choice xmlns:v="urn:schemas-microsoft-com:vml" Requires="v">
                <p:oleObj spid="_x0000_s431111" name="Equation" r:id="rId4" imgW="2120760" imgH="419040" progId="Equation.3">
                  <p:embed/>
                </p:oleObj>
              </mc:Choice>
              <mc:Fallback>
                <p:oleObj name="Equation" r:id="rId4" imgW="212076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066800"/>
                        <a:ext cx="4876800"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339" name="Object 11"/>
          <p:cNvGraphicFramePr>
            <a:graphicFrameLocks noChangeAspect="1"/>
          </p:cNvGraphicFramePr>
          <p:nvPr/>
        </p:nvGraphicFramePr>
        <p:xfrm>
          <a:off x="1524000" y="4191000"/>
          <a:ext cx="7024688" cy="990600"/>
        </p:xfrm>
        <a:graphic>
          <a:graphicData uri="http://schemas.openxmlformats.org/presentationml/2006/ole">
            <mc:AlternateContent xmlns:mc="http://schemas.openxmlformats.org/markup-compatibility/2006">
              <mc:Choice xmlns:v="urn:schemas-microsoft-com:vml" Requires="v">
                <p:oleObj spid="_x0000_s431112" name="Equation" r:id="rId6" imgW="2971800" imgH="419040" progId="Equation.3">
                  <p:embed/>
                </p:oleObj>
              </mc:Choice>
              <mc:Fallback>
                <p:oleObj name="Equation" r:id="rId6" imgW="297180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4191000"/>
                        <a:ext cx="702468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68981025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atin typeface="Times New Roman" charset="0"/>
              </a:rPr>
              <a:t>Uses of Sustainable Growth</a:t>
            </a:r>
          </a:p>
        </p:txBody>
      </p:sp>
      <p:sp>
        <p:nvSpPr>
          <p:cNvPr id="39939" name="Content Placeholder 2"/>
          <p:cNvSpPr>
            <a:spLocks noGrp="1"/>
          </p:cNvSpPr>
          <p:nvPr>
            <p:ph idx="1"/>
          </p:nvPr>
        </p:nvSpPr>
        <p:spPr/>
        <p:txBody>
          <a:bodyPr/>
          <a:lstStyle/>
          <a:p>
            <a:r>
              <a:rPr lang="en-US">
                <a:latin typeface="Times New Roman" charset="0"/>
              </a:rPr>
              <a:t>Bankers and credit analysts use sustainable growth formula to assess a firm</a:t>
            </a:r>
            <a:r>
              <a:rPr lang="ja-JP" altLang="en-US">
                <a:latin typeface="Times New Roman" charset="0"/>
              </a:rPr>
              <a:t>’</a:t>
            </a:r>
            <a:r>
              <a:rPr lang="en-US">
                <a:latin typeface="Times New Roman" charset="0"/>
              </a:rPr>
              <a:t>s creditworthiness</a:t>
            </a:r>
          </a:p>
          <a:p>
            <a:r>
              <a:rPr lang="en-US">
                <a:latin typeface="Times New Roman" charset="0"/>
              </a:rPr>
              <a:t>If actual growth consistently exceeds sustainable growth, borrower runs the risk of </a:t>
            </a:r>
            <a:r>
              <a:rPr lang="ja-JP" altLang="en-US">
                <a:latin typeface="Times New Roman" charset="0"/>
              </a:rPr>
              <a:t>“</a:t>
            </a:r>
            <a:r>
              <a:rPr lang="en-US">
                <a:latin typeface="Times New Roman" charset="0"/>
              </a:rPr>
              <a:t>growing broke</a:t>
            </a:r>
            <a:r>
              <a:rPr lang="ja-JP" altLang="en-US">
                <a:latin typeface="Times New Roman" charset="0"/>
              </a:rPr>
              <a:t>”</a:t>
            </a:r>
            <a:r>
              <a:rPr lang="en-US">
                <a:latin typeface="Times New Roman" charset="0"/>
              </a:rPr>
              <a:t> unless it can continue to raise external funds </a:t>
            </a:r>
          </a:p>
        </p:txBody>
      </p:sp>
    </p:spTree>
    <p:extLst>
      <p:ext uri="{BB962C8B-B14F-4D97-AF65-F5344CB8AC3E}">
        <p14:creationId xmlns:p14="http://schemas.microsoft.com/office/powerpoint/2010/main" val="358894044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noChangeAspect="1"/>
          </p:cNvGraphicFramePr>
          <p:nvPr/>
        </p:nvGraphicFramePr>
        <p:xfrm>
          <a:off x="-304800" y="1828800"/>
          <a:ext cx="9448800" cy="2713038"/>
        </p:xfrm>
        <a:graphic>
          <a:graphicData uri="http://schemas.openxmlformats.org/presentationml/2006/ole">
            <mc:AlternateContent xmlns:mc="http://schemas.openxmlformats.org/markup-compatibility/2006">
              <mc:Choice xmlns:v="urn:schemas-microsoft-com:vml" Requires="v">
                <p:oleObj spid="_x0000_s435205" name="Document" r:id="rId4" imgW="5497135" imgH="1578830" progId="Word.Document.8">
                  <p:embed/>
                </p:oleObj>
              </mc:Choice>
              <mc:Fallback>
                <p:oleObj name="Document" r:id="rId4" imgW="5497135" imgH="157883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828800"/>
                        <a:ext cx="9448800" cy="271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16919598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0" y="228600"/>
            <a:ext cx="9144000" cy="914400"/>
          </a:xfrm>
        </p:spPr>
        <p:txBody>
          <a:bodyPr/>
          <a:lstStyle/>
          <a:p>
            <a:pPr eaLnBrk="1" hangingPunct="1"/>
            <a:r>
              <a:rPr lang="en-US">
                <a:latin typeface="Times New Roman" charset="0"/>
              </a:rPr>
              <a:t>Calculating FCFs</a:t>
            </a:r>
          </a:p>
        </p:txBody>
      </p:sp>
      <p:sp>
        <p:nvSpPr>
          <p:cNvPr id="2052" name="Rectangle 3"/>
          <p:cNvSpPr>
            <a:spLocks noGrp="1" noChangeArrowheads="1"/>
          </p:cNvSpPr>
          <p:nvPr>
            <p:ph type="body" idx="1"/>
          </p:nvPr>
        </p:nvSpPr>
        <p:spPr>
          <a:xfrm>
            <a:off x="152400" y="1219200"/>
            <a:ext cx="8839200" cy="4953000"/>
          </a:xfrm>
        </p:spPr>
        <p:txBody>
          <a:bodyPr/>
          <a:lstStyle/>
          <a:p>
            <a:pPr eaLnBrk="1" hangingPunct="1"/>
            <a:r>
              <a:rPr lang="en-US">
                <a:latin typeface="Times New Roman" charset="0"/>
              </a:rPr>
              <a:t>After-tax cash flows (ATCFs) from operations is Net Operating Income (NOI) less Taxes (t</a:t>
            </a:r>
            <a:r>
              <a:rPr lang="en-US" baseline="-25000">
                <a:latin typeface="Times New Roman" charset="0"/>
              </a:rPr>
              <a:t>c</a:t>
            </a:r>
            <a:r>
              <a:rPr lang="en-US">
                <a:latin typeface="Times New Roman" charset="0"/>
              </a:rPr>
              <a:t>):</a:t>
            </a:r>
          </a:p>
        </p:txBody>
      </p:sp>
      <p:graphicFrame>
        <p:nvGraphicFramePr>
          <p:cNvPr id="2050" name="Object 5"/>
          <p:cNvGraphicFramePr>
            <a:graphicFrameLocks noChangeAspect="1"/>
          </p:cNvGraphicFramePr>
          <p:nvPr/>
        </p:nvGraphicFramePr>
        <p:xfrm>
          <a:off x="838200" y="2422525"/>
          <a:ext cx="10515600" cy="3902075"/>
        </p:xfrm>
        <a:graphic>
          <a:graphicData uri="http://schemas.openxmlformats.org/presentationml/2006/ole">
            <mc:AlternateContent xmlns:mc="http://schemas.openxmlformats.org/markup-compatibility/2006">
              <mc:Choice xmlns:v="urn:schemas-microsoft-com:vml" Requires="v">
                <p:oleObj spid="_x0000_s437253" name="Document" r:id="rId4" imgW="5497135" imgH="2039037" progId="Word.Document.8">
                  <p:embed/>
                </p:oleObj>
              </mc:Choice>
              <mc:Fallback>
                <p:oleObj name="Document" r:id="rId4" imgW="5497135" imgH="2039037"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422525"/>
                        <a:ext cx="105156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88041697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endParaRPr lang="en-US">
              <a:latin typeface="Times New Roman" charset="0"/>
            </a:endParaRPr>
          </a:p>
        </p:txBody>
      </p:sp>
      <p:sp>
        <p:nvSpPr>
          <p:cNvPr id="3076" name="Rectangle 3"/>
          <p:cNvSpPr>
            <a:spLocks noGrp="1" noChangeArrowheads="1"/>
          </p:cNvSpPr>
          <p:nvPr>
            <p:ph type="body" idx="1"/>
          </p:nvPr>
        </p:nvSpPr>
        <p:spPr>
          <a:xfrm>
            <a:off x="228600" y="457200"/>
            <a:ext cx="8686800" cy="5715000"/>
          </a:xfrm>
        </p:spPr>
        <p:txBody>
          <a:bodyPr/>
          <a:lstStyle/>
          <a:p>
            <a:pPr eaLnBrk="1" hangingPunct="1"/>
            <a:r>
              <a:rPr lang="en-US" dirty="0">
                <a:latin typeface="Times New Roman" charset="0"/>
              </a:rPr>
              <a:t>To convert ATCF to FCF requires accounting for expenditures including:</a:t>
            </a:r>
          </a:p>
          <a:p>
            <a:pPr lvl="2" eaLnBrk="1" hangingPunct="1"/>
            <a:r>
              <a:rPr lang="en-US" dirty="0">
                <a:latin typeface="Times New Roman" charset="0"/>
              </a:rPr>
              <a:t>P&amp;E: plant and equipment</a:t>
            </a:r>
          </a:p>
          <a:p>
            <a:pPr lvl="2" eaLnBrk="1" hangingPunct="1"/>
            <a:r>
              <a:rPr lang="en-US" dirty="0">
                <a:latin typeface="Times New Roman" charset="0"/>
              </a:rPr>
              <a:t>Investments in working capital</a:t>
            </a:r>
          </a:p>
          <a:p>
            <a:pPr lvl="2" eaLnBrk="1" hangingPunct="1"/>
            <a:r>
              <a:rPr lang="en-US" dirty="0">
                <a:latin typeface="Times New Roman" charset="0"/>
              </a:rPr>
              <a:t>R&amp;D expenses</a:t>
            </a:r>
          </a:p>
          <a:p>
            <a:pPr lvl="2" eaLnBrk="1" hangingPunct="1"/>
            <a:r>
              <a:rPr lang="en-US" dirty="0">
                <a:latin typeface="Times New Roman" charset="0"/>
              </a:rPr>
              <a:t>Advertising, etc.</a:t>
            </a:r>
          </a:p>
        </p:txBody>
      </p:sp>
      <p:graphicFrame>
        <p:nvGraphicFramePr>
          <p:cNvPr id="3074" name="Object 0"/>
          <p:cNvGraphicFramePr>
            <a:graphicFrameLocks noChangeAspect="1"/>
          </p:cNvGraphicFramePr>
          <p:nvPr/>
        </p:nvGraphicFramePr>
        <p:xfrm>
          <a:off x="228600" y="3443288"/>
          <a:ext cx="9144000" cy="2805112"/>
        </p:xfrm>
        <a:graphic>
          <a:graphicData uri="http://schemas.openxmlformats.org/presentationml/2006/ole">
            <mc:AlternateContent xmlns:mc="http://schemas.openxmlformats.org/markup-compatibility/2006">
              <mc:Choice xmlns:v="urn:schemas-microsoft-com:vml" Requires="v">
                <p:oleObj spid="_x0000_s439301" name="Document" r:id="rId4" imgW="5497135" imgH="1686224" progId="Word.Document.8">
                  <p:embed/>
                </p:oleObj>
              </mc:Choice>
              <mc:Fallback>
                <p:oleObj name="Document" r:id="rId4" imgW="5497135" imgH="1686224"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443288"/>
                        <a:ext cx="9144000" cy="280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12142217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228600"/>
            <a:ext cx="9144000" cy="838200"/>
          </a:xfrm>
        </p:spPr>
        <p:txBody>
          <a:bodyPr/>
          <a:lstStyle/>
          <a:p>
            <a:pPr eaLnBrk="1" hangingPunct="1"/>
            <a:r>
              <a:rPr lang="en-US">
                <a:latin typeface="Times New Roman" charset="0"/>
              </a:rPr>
              <a:t>Determining All the Firm</a:t>
            </a:r>
            <a:r>
              <a:rPr lang="ja-JP" altLang="en-US">
                <a:latin typeface="Times New Roman" charset="0"/>
              </a:rPr>
              <a:t>’</a:t>
            </a:r>
            <a:r>
              <a:rPr lang="en-US">
                <a:latin typeface="Times New Roman" charset="0"/>
              </a:rPr>
              <a:t>s FCFs</a:t>
            </a:r>
          </a:p>
        </p:txBody>
      </p:sp>
      <p:sp>
        <p:nvSpPr>
          <p:cNvPr id="4100" name="Rectangle 3"/>
          <p:cNvSpPr>
            <a:spLocks noGrp="1" noChangeArrowheads="1"/>
          </p:cNvSpPr>
          <p:nvPr>
            <p:ph type="body" idx="1"/>
          </p:nvPr>
        </p:nvSpPr>
        <p:spPr>
          <a:xfrm>
            <a:off x="152400" y="1143000"/>
            <a:ext cx="8991600" cy="5867400"/>
          </a:xfrm>
        </p:spPr>
        <p:txBody>
          <a:bodyPr/>
          <a:lstStyle/>
          <a:p>
            <a:pPr eaLnBrk="1" hangingPunct="1"/>
            <a:r>
              <a:rPr lang="en-US">
                <a:latin typeface="Times New Roman" charset="0"/>
              </a:rPr>
              <a:t>Necessary to determine </a:t>
            </a:r>
            <a:r>
              <a:rPr lang="en-US" b="1" i="1">
                <a:latin typeface="Times New Roman" charset="0"/>
              </a:rPr>
              <a:t>all</a:t>
            </a:r>
            <a:r>
              <a:rPr lang="en-US">
                <a:latin typeface="Times New Roman" charset="0"/>
              </a:rPr>
              <a:t> future FCFs</a:t>
            </a:r>
          </a:p>
          <a:p>
            <a:pPr lvl="2" eaLnBrk="1" hangingPunct="1"/>
            <a:r>
              <a:rPr lang="en-US">
                <a:latin typeface="Times New Roman" charset="0"/>
              </a:rPr>
              <a:t>Corporations have infinite life therefore infinite FCFs</a:t>
            </a:r>
          </a:p>
        </p:txBody>
      </p:sp>
      <p:graphicFrame>
        <p:nvGraphicFramePr>
          <p:cNvPr id="4098" name="Object 5"/>
          <p:cNvGraphicFramePr>
            <a:graphicFrameLocks noChangeAspect="1"/>
          </p:cNvGraphicFramePr>
          <p:nvPr/>
        </p:nvGraphicFramePr>
        <p:xfrm>
          <a:off x="685800" y="2290763"/>
          <a:ext cx="8305800" cy="4414837"/>
        </p:xfrm>
        <a:graphic>
          <a:graphicData uri="http://schemas.openxmlformats.org/presentationml/2006/ole">
            <mc:AlternateContent xmlns:mc="http://schemas.openxmlformats.org/markup-compatibility/2006">
              <mc:Choice xmlns:v="urn:schemas-microsoft-com:vml" Requires="v">
                <p:oleObj spid="_x0000_s441349" name="Document" r:id="rId4" imgW="5497135" imgH="2919448" progId="Word.Document.8">
                  <p:embed/>
                </p:oleObj>
              </mc:Choice>
              <mc:Fallback>
                <p:oleObj name="Document" r:id="rId4" imgW="5497135" imgH="291944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290763"/>
                        <a:ext cx="8305800" cy="441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68975633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76200"/>
            <a:ext cx="7772400" cy="1143000"/>
          </a:xfrm>
        </p:spPr>
        <p:txBody>
          <a:bodyPr/>
          <a:lstStyle/>
          <a:p>
            <a:pPr eaLnBrk="1" hangingPunct="1"/>
            <a:r>
              <a:rPr lang="en-US">
                <a:latin typeface="Times New Roman" charset="0"/>
              </a:rPr>
              <a:t>Determining WACC</a:t>
            </a:r>
          </a:p>
        </p:txBody>
      </p:sp>
      <p:sp>
        <p:nvSpPr>
          <p:cNvPr id="26627" name="Rectangle 3"/>
          <p:cNvSpPr>
            <a:spLocks noGrp="1" noChangeArrowheads="1"/>
          </p:cNvSpPr>
          <p:nvPr>
            <p:ph type="body" idx="1"/>
          </p:nvPr>
        </p:nvSpPr>
        <p:spPr>
          <a:xfrm>
            <a:off x="228600" y="1143000"/>
            <a:ext cx="8686800" cy="5486400"/>
          </a:xfrm>
        </p:spPr>
        <p:txBody>
          <a:bodyPr/>
          <a:lstStyle/>
          <a:p>
            <a:pPr eaLnBrk="1" hangingPunct="1"/>
            <a:r>
              <a:rPr lang="en-US">
                <a:latin typeface="Times New Roman" charset="0"/>
              </a:rPr>
              <a:t>The 4-step process to determine appropriate discount rate, or WACC, for discounting FCFs of the project (or the firm)</a:t>
            </a:r>
          </a:p>
          <a:p>
            <a:pPr lvl="3" eaLnBrk="1" hangingPunct="1"/>
            <a:endParaRPr lang="en-US" sz="1000">
              <a:latin typeface="Times New Roman" charset="0"/>
            </a:endParaRPr>
          </a:p>
          <a:p>
            <a:pPr lvl="1" eaLnBrk="1" hangingPunct="1"/>
            <a:r>
              <a:rPr lang="en-US">
                <a:latin typeface="Times New Roman" charset="0"/>
              </a:rPr>
              <a:t>(1) Determine firm</a:t>
            </a:r>
            <a:r>
              <a:rPr lang="ja-JP" altLang="en-US">
                <a:latin typeface="Times New Roman" charset="0"/>
              </a:rPr>
              <a:t>’</a:t>
            </a:r>
            <a:r>
              <a:rPr lang="en-US">
                <a:latin typeface="Times New Roman" charset="0"/>
              </a:rPr>
              <a:t>s optimal capital structure</a:t>
            </a:r>
          </a:p>
          <a:p>
            <a:pPr lvl="1" eaLnBrk="1" hangingPunct="1"/>
            <a:r>
              <a:rPr lang="en-US">
                <a:latin typeface="Times New Roman" charset="0"/>
              </a:rPr>
              <a:t>(2) Determine firm</a:t>
            </a:r>
            <a:r>
              <a:rPr lang="ja-JP" altLang="en-US">
                <a:latin typeface="Times New Roman" charset="0"/>
              </a:rPr>
              <a:t>’</a:t>
            </a:r>
            <a:r>
              <a:rPr lang="en-US">
                <a:latin typeface="Times New Roman" charset="0"/>
              </a:rPr>
              <a:t>s capital requirements (i.e., I)</a:t>
            </a:r>
          </a:p>
          <a:p>
            <a:pPr lvl="1" eaLnBrk="1" hangingPunct="1"/>
            <a:r>
              <a:rPr lang="en-US">
                <a:latin typeface="Times New Roman" charset="0"/>
              </a:rPr>
              <a:t>(3) Determine firm</a:t>
            </a:r>
            <a:r>
              <a:rPr lang="ja-JP" altLang="en-US">
                <a:latin typeface="Times New Roman" charset="0"/>
              </a:rPr>
              <a:t>’</a:t>
            </a:r>
            <a:r>
              <a:rPr lang="en-US">
                <a:latin typeface="Times New Roman" charset="0"/>
              </a:rPr>
              <a:t>s component costs of capital</a:t>
            </a:r>
          </a:p>
          <a:p>
            <a:pPr lvl="1" eaLnBrk="1" hangingPunct="1"/>
            <a:r>
              <a:rPr lang="en-US">
                <a:latin typeface="Times New Roman" charset="0"/>
              </a:rPr>
              <a:t>(4) Determine firm</a:t>
            </a:r>
            <a:r>
              <a:rPr lang="ja-JP" altLang="en-US">
                <a:latin typeface="Times New Roman" charset="0"/>
              </a:rPr>
              <a:t>’</a:t>
            </a:r>
            <a:r>
              <a:rPr lang="en-US">
                <a:latin typeface="Times New Roman" charset="0"/>
              </a:rPr>
              <a:t>s WACC</a:t>
            </a:r>
          </a:p>
          <a:p>
            <a:pPr lvl="2" eaLnBrk="1" hangingPunct="1"/>
            <a:r>
              <a:rPr lang="en-US">
                <a:latin typeface="Times New Roman" charset="0"/>
              </a:rPr>
              <a:t>After calculating firm</a:t>
            </a:r>
            <a:r>
              <a:rPr lang="ja-JP" altLang="en-US">
                <a:latin typeface="Times New Roman" charset="0"/>
              </a:rPr>
              <a:t>’</a:t>
            </a:r>
            <a:r>
              <a:rPr lang="en-US">
                <a:latin typeface="Times New Roman" charset="0"/>
              </a:rPr>
              <a:t>s WACC (appropriate cost of capital for firm</a:t>
            </a:r>
            <a:r>
              <a:rPr lang="ja-JP" altLang="en-US">
                <a:latin typeface="Times New Roman" charset="0"/>
              </a:rPr>
              <a:t>’</a:t>
            </a:r>
            <a:r>
              <a:rPr lang="en-US">
                <a:latin typeface="Times New Roman" charset="0"/>
              </a:rPr>
              <a:t>s average risky project), need to determine project</a:t>
            </a:r>
            <a:r>
              <a:rPr lang="ja-JP" altLang="en-US">
                <a:latin typeface="Times New Roman" charset="0"/>
              </a:rPr>
              <a:t>’</a:t>
            </a:r>
            <a:r>
              <a:rPr lang="en-US">
                <a:latin typeface="Times New Roman" charset="0"/>
              </a:rPr>
              <a:t>s WACC based on specific project risk compared to risk of firm</a:t>
            </a:r>
            <a:r>
              <a:rPr lang="ja-JP" altLang="en-US">
                <a:latin typeface="Times New Roman" charset="0"/>
              </a:rPr>
              <a:t>’</a:t>
            </a:r>
            <a:r>
              <a:rPr lang="en-US">
                <a:latin typeface="Times New Roman" charset="0"/>
              </a:rPr>
              <a:t>s average project</a:t>
            </a:r>
          </a:p>
        </p:txBody>
      </p:sp>
    </p:spTree>
    <p:extLst>
      <p:ext uri="{BB962C8B-B14F-4D97-AF65-F5344CB8AC3E}">
        <p14:creationId xmlns:p14="http://schemas.microsoft.com/office/powerpoint/2010/main" val="1244263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0" name="Text Box 15"/>
          <p:cNvSpPr txBox="1">
            <a:spLocks noChangeArrowheads="1"/>
          </p:cNvSpPr>
          <p:nvPr/>
        </p:nvSpPr>
        <p:spPr bwMode="auto">
          <a:xfrm>
            <a:off x="220663" y="1476375"/>
            <a:ext cx="8729662"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cs typeface="Arial" charset="0"/>
              </a:rPr>
              <a:t>(3) What is the standard deviation of profit of an investment in the policy?</a:t>
            </a:r>
          </a:p>
          <a:p>
            <a:pPr eaLnBrk="1" hangingPunct="1">
              <a:buFontTx/>
              <a:buChar char="•"/>
            </a:pPr>
            <a:endParaRPr lang="en-US" sz="2800">
              <a:cs typeface="Arial" charset="0"/>
            </a:endParaRPr>
          </a:p>
          <a:p>
            <a:pPr eaLnBrk="1" hangingPunct="1">
              <a:buFontTx/>
              <a:buChar char="•"/>
            </a:pPr>
            <a:endParaRPr lang="en-US" sz="2800">
              <a:cs typeface="Arial" charset="0"/>
            </a:endParaRPr>
          </a:p>
          <a:p>
            <a:pPr eaLnBrk="1" hangingPunct="1">
              <a:buFontTx/>
              <a:buChar char="•"/>
            </a:pPr>
            <a:endParaRPr lang="en-US" sz="2800">
              <a:cs typeface="Arial" charset="0"/>
            </a:endParaRPr>
          </a:p>
          <a:p>
            <a:pPr lvl="1" eaLnBrk="1" hangingPunct="1">
              <a:buFontTx/>
              <a:buChar char="•"/>
            </a:pPr>
            <a:endParaRPr lang="en-US" sz="2000">
              <a:cs typeface="Arial" charset="0"/>
            </a:endParaRPr>
          </a:p>
          <a:p>
            <a:pPr lvl="1" eaLnBrk="1" hangingPunct="1">
              <a:buFontTx/>
              <a:buChar char="•"/>
            </a:pPr>
            <a:r>
              <a:rPr lang="en-US" sz="2000">
                <a:cs typeface="Arial" charset="0"/>
              </a:rPr>
              <a:t>If your house burns down you get $498,900 (i.e., $500,000 - $1,100)</a:t>
            </a:r>
          </a:p>
          <a:p>
            <a:pPr lvl="1" eaLnBrk="1" hangingPunct="1">
              <a:buFontTx/>
              <a:buChar char="•"/>
            </a:pPr>
            <a:r>
              <a:rPr lang="en-US" sz="2000">
                <a:cs typeface="Arial" charset="0"/>
              </a:rPr>
              <a:t>If your house doesn</a:t>
            </a:r>
            <a:r>
              <a:rPr lang="ja-JP" altLang="en-US" sz="2000">
                <a:cs typeface="Arial" charset="0"/>
              </a:rPr>
              <a:t>’</a:t>
            </a:r>
            <a:r>
              <a:rPr lang="en-US" sz="2000">
                <a:cs typeface="Arial" charset="0"/>
              </a:rPr>
              <a:t>t burn down you get -$1,100</a:t>
            </a:r>
          </a:p>
        </p:txBody>
      </p:sp>
      <p:sp>
        <p:nvSpPr>
          <p:cNvPr id="18441" name="Text Box 16"/>
          <p:cNvSpPr txBox="1">
            <a:spLocks noChangeArrowheads="1"/>
          </p:cNvSpPr>
          <p:nvPr/>
        </p:nvSpPr>
        <p:spPr bwMode="auto">
          <a:xfrm>
            <a:off x="258763" y="77152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Risk in a Portfolio Context: New Example</a:t>
            </a:r>
          </a:p>
        </p:txBody>
      </p:sp>
      <p:sp>
        <p:nvSpPr>
          <p:cNvPr id="18442"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8444"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5"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8446"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8434" name="Object 13"/>
          <p:cNvGraphicFramePr>
            <a:graphicFrameLocks noChangeAspect="1"/>
          </p:cNvGraphicFramePr>
          <p:nvPr/>
        </p:nvGraphicFramePr>
        <p:xfrm>
          <a:off x="1003300" y="2809875"/>
          <a:ext cx="2260600" cy="790575"/>
        </p:xfrm>
        <a:graphic>
          <a:graphicData uri="http://schemas.openxmlformats.org/presentationml/2006/ole">
            <mc:AlternateContent xmlns:mc="http://schemas.openxmlformats.org/markup-compatibility/2006">
              <mc:Choice xmlns:v="urn:schemas-microsoft-com:vml" Requires="v">
                <p:oleObj spid="_x0000_s42025" name="Equation" r:id="rId5" imgW="1384200" imgH="482400" progId="Equation.3">
                  <p:embed/>
                </p:oleObj>
              </mc:Choice>
              <mc:Fallback>
                <p:oleObj name="Equation" r:id="rId5" imgW="138420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3300" y="2809875"/>
                        <a:ext cx="22606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7" name="Rectangle 15"/>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8435" name="Object 14"/>
          <p:cNvGraphicFramePr>
            <a:graphicFrameLocks noChangeAspect="1"/>
          </p:cNvGraphicFramePr>
          <p:nvPr/>
        </p:nvGraphicFramePr>
        <p:xfrm>
          <a:off x="3605213" y="2846388"/>
          <a:ext cx="4289425" cy="506412"/>
        </p:xfrm>
        <a:graphic>
          <a:graphicData uri="http://schemas.openxmlformats.org/presentationml/2006/ole">
            <mc:AlternateContent xmlns:mc="http://schemas.openxmlformats.org/markup-compatibility/2006">
              <mc:Choice xmlns:v="urn:schemas-microsoft-com:vml" Requires="v">
                <p:oleObj spid="_x0000_s42026" name="Equation" r:id="rId7" imgW="2565360" imgH="304560" progId="Equation.3">
                  <p:embed/>
                </p:oleObj>
              </mc:Choice>
              <mc:Fallback>
                <p:oleObj name="Equation" r:id="rId7" imgW="2565360" imgH="3045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5213" y="2846388"/>
                        <a:ext cx="4289425"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6" name="Object 17"/>
          <p:cNvGraphicFramePr>
            <a:graphicFrameLocks noChangeAspect="1"/>
          </p:cNvGraphicFramePr>
          <p:nvPr/>
        </p:nvGraphicFramePr>
        <p:xfrm>
          <a:off x="1347788" y="4962525"/>
          <a:ext cx="6623050" cy="457200"/>
        </p:xfrm>
        <a:graphic>
          <a:graphicData uri="http://schemas.openxmlformats.org/presentationml/2006/ole">
            <mc:AlternateContent xmlns:mc="http://schemas.openxmlformats.org/markup-compatibility/2006">
              <mc:Choice xmlns:v="urn:schemas-microsoft-com:vml" Requires="v">
                <p:oleObj spid="_x0000_s42027" name="Equation" r:id="rId9" imgW="4000320" imgH="279360" progId="Equation.3">
                  <p:embed/>
                </p:oleObj>
              </mc:Choice>
              <mc:Fallback>
                <p:oleObj name="Equation" r:id="rId9" imgW="4000320" imgH="2793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7788" y="4962525"/>
                        <a:ext cx="66230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7" name="Object 18"/>
          <p:cNvGraphicFramePr>
            <a:graphicFrameLocks noChangeAspect="1"/>
          </p:cNvGraphicFramePr>
          <p:nvPr/>
        </p:nvGraphicFramePr>
        <p:xfrm>
          <a:off x="1338263" y="5857875"/>
          <a:ext cx="3173412" cy="415925"/>
        </p:xfrm>
        <a:graphic>
          <a:graphicData uri="http://schemas.openxmlformats.org/presentationml/2006/ole">
            <mc:AlternateContent xmlns:mc="http://schemas.openxmlformats.org/markup-compatibility/2006">
              <mc:Choice xmlns:v="urn:schemas-microsoft-com:vml" Requires="v">
                <p:oleObj spid="_x0000_s42028" name="Equation" r:id="rId11" imgW="1917360" imgH="253800" progId="Equation.3">
                  <p:embed/>
                </p:oleObj>
              </mc:Choice>
              <mc:Fallback>
                <p:oleObj name="Equation" r:id="rId11" imgW="1917360" imgH="253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8263" y="5857875"/>
                        <a:ext cx="3173412"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06721271"/>
      </p:ext>
    </p:extLst>
  </p:cSld>
  <p:clrMapOvr>
    <a:masterClrMapping/>
  </p:clrMapOvr>
  <p:timing>
    <p:tnLst>
      <p:par>
        <p:cTn xmlns:p14="http://schemas.microsoft.com/office/powerpoint/2010/mai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76200"/>
            <a:ext cx="9144000" cy="685800"/>
          </a:xfrm>
        </p:spPr>
        <p:txBody>
          <a:bodyPr>
            <a:normAutofit fontScale="90000"/>
          </a:bodyPr>
          <a:lstStyle/>
          <a:p>
            <a:pPr eaLnBrk="1" hangingPunct="1"/>
            <a:endParaRPr lang="en-US">
              <a:latin typeface="Times New Roman" charset="0"/>
            </a:endParaRPr>
          </a:p>
        </p:txBody>
      </p:sp>
      <p:sp>
        <p:nvSpPr>
          <p:cNvPr id="28675" name="Rectangle 3"/>
          <p:cNvSpPr>
            <a:spLocks noGrp="1" noChangeArrowheads="1"/>
          </p:cNvSpPr>
          <p:nvPr>
            <p:ph type="body" idx="1"/>
          </p:nvPr>
        </p:nvSpPr>
        <p:spPr>
          <a:xfrm>
            <a:off x="152400" y="228600"/>
            <a:ext cx="8839200" cy="6477000"/>
          </a:xfrm>
        </p:spPr>
        <p:txBody>
          <a:bodyPr>
            <a:normAutofit lnSpcReduction="10000"/>
          </a:bodyPr>
          <a:lstStyle/>
          <a:p>
            <a:pPr eaLnBrk="1" hangingPunct="1"/>
            <a:r>
              <a:rPr lang="en-US">
                <a:latin typeface="Times New Roman" charset="0"/>
              </a:rPr>
              <a:t>M&amp;M show that with taxes optimal capital structure is close to 100% debt</a:t>
            </a:r>
          </a:p>
          <a:p>
            <a:pPr lvl="1" eaLnBrk="1" hangingPunct="1"/>
            <a:r>
              <a:rPr lang="en-US">
                <a:latin typeface="Times New Roman" charset="0"/>
              </a:rPr>
              <a:t>However, M&amp;M failed to consider </a:t>
            </a:r>
            <a:r>
              <a:rPr lang="en-US" b="1" i="1">
                <a:latin typeface="Times New Roman" charset="0"/>
              </a:rPr>
              <a:t>financial distress costs</a:t>
            </a:r>
            <a:r>
              <a:rPr lang="en-US">
                <a:latin typeface="Times New Roman" charset="0"/>
              </a:rPr>
              <a:t> and </a:t>
            </a:r>
            <a:r>
              <a:rPr lang="en-US" b="1" i="1">
                <a:latin typeface="Times New Roman" charset="0"/>
              </a:rPr>
              <a:t>agency costs</a:t>
            </a:r>
            <a:endParaRPr lang="en-US">
              <a:latin typeface="Times New Roman" charset="0"/>
            </a:endParaRPr>
          </a:p>
          <a:p>
            <a:pPr eaLnBrk="1" hangingPunct="1"/>
            <a:r>
              <a:rPr lang="en-US" b="1" i="1">
                <a:latin typeface="Times New Roman" charset="0"/>
              </a:rPr>
              <a:t>Financial distress</a:t>
            </a:r>
            <a:r>
              <a:rPr lang="en-US">
                <a:latin typeface="Times New Roman" charset="0"/>
              </a:rPr>
              <a:t>, or </a:t>
            </a:r>
            <a:r>
              <a:rPr lang="en-US" b="1" i="1">
                <a:latin typeface="Times New Roman" charset="0"/>
              </a:rPr>
              <a:t>bankruptcy, costs</a:t>
            </a:r>
            <a:endParaRPr lang="en-US">
              <a:latin typeface="Times New Roman" charset="0"/>
            </a:endParaRPr>
          </a:p>
          <a:p>
            <a:pPr lvl="1" eaLnBrk="1" hangingPunct="1"/>
            <a:r>
              <a:rPr lang="en-US">
                <a:latin typeface="Times New Roman" charset="0"/>
              </a:rPr>
              <a:t>As a firm increases its proportion of debt, the interest increases because of two items</a:t>
            </a:r>
          </a:p>
          <a:p>
            <a:pPr lvl="2" eaLnBrk="1" hangingPunct="1"/>
            <a:r>
              <a:rPr lang="en-US">
                <a:latin typeface="Times New Roman" charset="0"/>
              </a:rPr>
              <a:t>The dollar amount of debt increases</a:t>
            </a:r>
          </a:p>
          <a:p>
            <a:pPr lvl="2" eaLnBrk="1" hangingPunct="1"/>
            <a:r>
              <a:rPr lang="en-US">
                <a:latin typeface="Times New Roman" charset="0"/>
              </a:rPr>
              <a:t>The risk, and therefore the interest rate, increases </a:t>
            </a:r>
          </a:p>
          <a:p>
            <a:pPr lvl="1" eaLnBrk="1" hangingPunct="1"/>
            <a:r>
              <a:rPr lang="en-US">
                <a:latin typeface="Times New Roman" charset="0"/>
              </a:rPr>
              <a:t>As interest increases, the probability of default increases and so does the costs associated with bankruptcy</a:t>
            </a:r>
            <a:endParaRPr lang="en-US" sz="2000">
              <a:latin typeface="Times New Roman" charset="0"/>
            </a:endParaRPr>
          </a:p>
          <a:p>
            <a:pPr lvl="2" eaLnBrk="1" hangingPunct="1"/>
            <a:r>
              <a:rPr lang="en-US">
                <a:latin typeface="Times New Roman" charset="0"/>
              </a:rPr>
              <a:t>Legal fees, loss of asset value, decreased sales, loss of key employees, loss of trade credit, etc.</a:t>
            </a:r>
          </a:p>
        </p:txBody>
      </p:sp>
    </p:spTree>
    <p:extLst>
      <p:ext uri="{BB962C8B-B14F-4D97-AF65-F5344CB8AC3E}">
        <p14:creationId xmlns:p14="http://schemas.microsoft.com/office/powerpoint/2010/main" val="241284515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endParaRPr lang="en-US">
              <a:latin typeface="Times New Roman" charset="0"/>
            </a:endParaRPr>
          </a:p>
        </p:txBody>
      </p:sp>
      <p:sp>
        <p:nvSpPr>
          <p:cNvPr id="6148" name="Rectangle 3"/>
          <p:cNvSpPr>
            <a:spLocks noGrp="1" noChangeArrowheads="1"/>
          </p:cNvSpPr>
          <p:nvPr>
            <p:ph type="body" idx="1"/>
          </p:nvPr>
        </p:nvSpPr>
        <p:spPr>
          <a:xfrm>
            <a:off x="76200" y="0"/>
            <a:ext cx="8991600" cy="6705600"/>
          </a:xfrm>
        </p:spPr>
        <p:txBody>
          <a:bodyPr/>
          <a:lstStyle/>
          <a:p>
            <a:pPr eaLnBrk="1" hangingPunct="1"/>
            <a:r>
              <a:rPr lang="en-US" b="1" i="1">
                <a:latin typeface="Times New Roman" charset="0"/>
              </a:rPr>
              <a:t>Agency cost of debt</a:t>
            </a:r>
          </a:p>
          <a:p>
            <a:pPr lvl="1" eaLnBrk="1" hangingPunct="1"/>
            <a:r>
              <a:rPr lang="en-US">
                <a:latin typeface="Times New Roman" charset="0"/>
              </a:rPr>
              <a:t>As more debt is used to finance firm, shareholders may pressure management to undertake more risky projects </a:t>
            </a:r>
          </a:p>
          <a:p>
            <a:pPr lvl="2" eaLnBrk="1" hangingPunct="1"/>
            <a:r>
              <a:rPr lang="en-US">
                <a:latin typeface="Times New Roman" charset="0"/>
              </a:rPr>
              <a:t>Referred to as </a:t>
            </a:r>
            <a:r>
              <a:rPr lang="ja-JP" altLang="en-US">
                <a:latin typeface="Times New Roman" charset="0"/>
              </a:rPr>
              <a:t>“</a:t>
            </a:r>
            <a:r>
              <a:rPr lang="en-US">
                <a:latin typeface="Times New Roman" charset="0"/>
              </a:rPr>
              <a:t>bondholders</a:t>
            </a:r>
            <a:r>
              <a:rPr lang="ja-JP" altLang="en-US">
                <a:latin typeface="Times New Roman" charset="0"/>
              </a:rPr>
              <a:t>’</a:t>
            </a:r>
            <a:r>
              <a:rPr lang="en-US">
                <a:latin typeface="Times New Roman" charset="0"/>
              </a:rPr>
              <a:t> wealth expropriation</a:t>
            </a:r>
            <a:r>
              <a:rPr lang="ja-JP" altLang="en-US">
                <a:latin typeface="Times New Roman" charset="0"/>
              </a:rPr>
              <a:t>”</a:t>
            </a:r>
            <a:endParaRPr lang="en-US">
              <a:latin typeface="Times New Roman" charset="0"/>
            </a:endParaRPr>
          </a:p>
          <a:p>
            <a:pPr lvl="2" eaLnBrk="1" hangingPunct="1"/>
            <a:r>
              <a:rPr lang="en-US">
                <a:latin typeface="Times New Roman" charset="0"/>
              </a:rPr>
              <a:t>Therefore, bondholders must write covenants and contracts to avoid this problem</a:t>
            </a:r>
          </a:p>
          <a:p>
            <a:pPr lvl="2" eaLnBrk="1" hangingPunct="1"/>
            <a:r>
              <a:rPr lang="en-US">
                <a:latin typeface="Times New Roman" charset="0"/>
              </a:rPr>
              <a:t>Cost of writing and enforcing these covenants and contracts are part of the </a:t>
            </a:r>
            <a:r>
              <a:rPr lang="en-US" b="1" i="1">
                <a:latin typeface="Times New Roman" charset="0"/>
              </a:rPr>
              <a:t>agency cost of debt</a:t>
            </a:r>
            <a:endParaRPr lang="en-US">
              <a:latin typeface="Times New Roman" charset="0"/>
            </a:endParaRPr>
          </a:p>
          <a:p>
            <a:pPr eaLnBrk="1" hangingPunct="1"/>
            <a:r>
              <a:rPr lang="en-US">
                <a:latin typeface="Times New Roman" charset="0"/>
              </a:rPr>
              <a:t>M&amp;M</a:t>
            </a:r>
            <a:r>
              <a:rPr lang="ja-JP" altLang="en-US">
                <a:latin typeface="Times New Roman" charset="0"/>
              </a:rPr>
              <a:t>’</a:t>
            </a:r>
            <a:r>
              <a:rPr lang="en-US">
                <a:latin typeface="Times New Roman" charset="0"/>
              </a:rPr>
              <a:t>s model must be adjusted to reflect these costs:</a:t>
            </a:r>
          </a:p>
        </p:txBody>
      </p:sp>
      <p:graphicFrame>
        <p:nvGraphicFramePr>
          <p:cNvPr id="6146" name="Object 4"/>
          <p:cNvGraphicFramePr>
            <a:graphicFrameLocks noChangeAspect="1"/>
          </p:cNvGraphicFramePr>
          <p:nvPr/>
        </p:nvGraphicFramePr>
        <p:xfrm>
          <a:off x="0" y="4648200"/>
          <a:ext cx="10134600" cy="2039938"/>
        </p:xfrm>
        <a:graphic>
          <a:graphicData uri="http://schemas.openxmlformats.org/presentationml/2006/ole">
            <mc:AlternateContent xmlns:mc="http://schemas.openxmlformats.org/markup-compatibility/2006">
              <mc:Choice xmlns:v="urn:schemas-microsoft-com:vml" Requires="v">
                <p:oleObj spid="_x0000_s447493" name="Document" r:id="rId4" imgW="5497135" imgH="1106010" progId="Word.Document.8">
                  <p:embed/>
                </p:oleObj>
              </mc:Choice>
              <mc:Fallback>
                <p:oleObj name="Document" r:id="rId4" imgW="5497135" imgH="110601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648200"/>
                        <a:ext cx="10134600" cy="203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65398696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0" y="381000"/>
            <a:ext cx="9144000" cy="762000"/>
          </a:xfrm>
        </p:spPr>
        <p:txBody>
          <a:bodyPr/>
          <a:lstStyle/>
          <a:p>
            <a:pPr eaLnBrk="1" hangingPunct="1"/>
            <a:r>
              <a:rPr lang="en-US">
                <a:latin typeface="Times New Roman" charset="0"/>
              </a:rPr>
              <a:t>Step 3: Component Costs of Capital</a:t>
            </a:r>
          </a:p>
        </p:txBody>
      </p:sp>
      <p:graphicFrame>
        <p:nvGraphicFramePr>
          <p:cNvPr id="8194" name="Object 6"/>
          <p:cNvGraphicFramePr>
            <a:graphicFrameLocks noChangeAspect="1"/>
          </p:cNvGraphicFramePr>
          <p:nvPr/>
        </p:nvGraphicFramePr>
        <p:xfrm>
          <a:off x="1149350" y="1495425"/>
          <a:ext cx="6648450" cy="5078413"/>
        </p:xfrm>
        <a:graphic>
          <a:graphicData uri="http://schemas.openxmlformats.org/presentationml/2006/ole">
            <mc:AlternateContent xmlns:mc="http://schemas.openxmlformats.org/markup-compatibility/2006">
              <mc:Choice xmlns:v="urn:schemas-microsoft-com:vml" Requires="v">
                <p:oleObj spid="_x0000_s449541" name="Document" r:id="rId4" imgW="5525631" imgH="4214658" progId="Word.Document.8">
                  <p:embed/>
                </p:oleObj>
              </mc:Choice>
              <mc:Fallback>
                <p:oleObj name="Document" r:id="rId4" imgW="5525631" imgH="421465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9350" y="1495425"/>
                        <a:ext cx="6648450" cy="507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6252253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3"/>
          <p:cNvGraphicFramePr>
            <a:graphicFrameLocks noChangeAspect="1"/>
          </p:cNvGraphicFramePr>
          <p:nvPr/>
        </p:nvGraphicFramePr>
        <p:xfrm>
          <a:off x="604838" y="766763"/>
          <a:ext cx="7823200" cy="4559300"/>
        </p:xfrm>
        <a:graphic>
          <a:graphicData uri="http://schemas.openxmlformats.org/presentationml/2006/ole">
            <mc:AlternateContent xmlns:mc="http://schemas.openxmlformats.org/markup-compatibility/2006">
              <mc:Choice xmlns:v="urn:schemas-microsoft-com:vml" Requires="v">
                <p:oleObj spid="_x0000_s451588" name="Document" r:id="rId4" imgW="5544748" imgH="3230817" progId="Word.Document.8">
                  <p:embed/>
                </p:oleObj>
              </mc:Choice>
              <mc:Fallback>
                <p:oleObj name="Document" r:id="rId4" imgW="5544748" imgH="3230817"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838" y="766763"/>
                        <a:ext cx="7823200" cy="455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03017298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4"/>
          <p:cNvGraphicFramePr>
            <a:graphicFrameLocks noChangeAspect="1"/>
          </p:cNvGraphicFramePr>
          <p:nvPr/>
        </p:nvGraphicFramePr>
        <p:xfrm>
          <a:off x="533400" y="1447800"/>
          <a:ext cx="9144000" cy="3211513"/>
        </p:xfrm>
        <a:graphic>
          <a:graphicData uri="http://schemas.openxmlformats.org/presentationml/2006/ole">
            <mc:AlternateContent xmlns:mc="http://schemas.openxmlformats.org/markup-compatibility/2006">
              <mc:Choice xmlns:v="urn:schemas-microsoft-com:vml" Requires="v">
                <p:oleObj spid="_x0000_s453636" name="Document" r:id="rId4" imgW="5497135" imgH="1929841" progId="Word.Document.8">
                  <p:embed/>
                </p:oleObj>
              </mc:Choice>
              <mc:Fallback>
                <p:oleObj name="Document" r:id="rId4" imgW="5497135" imgH="1929841"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447800"/>
                        <a:ext cx="9144000" cy="32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54754965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4"/>
          <p:cNvGraphicFramePr>
            <a:graphicFrameLocks noChangeAspect="1"/>
          </p:cNvGraphicFramePr>
          <p:nvPr/>
        </p:nvGraphicFramePr>
        <p:xfrm>
          <a:off x="604838" y="420688"/>
          <a:ext cx="7797800" cy="5695950"/>
        </p:xfrm>
        <a:graphic>
          <a:graphicData uri="http://schemas.openxmlformats.org/presentationml/2006/ole">
            <mc:AlternateContent xmlns:mc="http://schemas.openxmlformats.org/markup-compatibility/2006">
              <mc:Choice xmlns:v="urn:schemas-microsoft-com:vml" Requires="v">
                <p:oleObj spid="_x0000_s455685" name="Document" r:id="rId4" imgW="5525631" imgH="4033386" progId="Word.Document.8">
                  <p:embed/>
                </p:oleObj>
              </mc:Choice>
              <mc:Fallback>
                <p:oleObj name="Document" r:id="rId4" imgW="5525631" imgH="403338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838" y="420688"/>
                        <a:ext cx="7797800" cy="569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29282016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3"/>
          <p:cNvGraphicFramePr>
            <a:graphicFrameLocks noChangeAspect="1"/>
          </p:cNvGraphicFramePr>
          <p:nvPr/>
        </p:nvGraphicFramePr>
        <p:xfrm>
          <a:off x="309563" y="692150"/>
          <a:ext cx="8723312" cy="4979988"/>
        </p:xfrm>
        <a:graphic>
          <a:graphicData uri="http://schemas.openxmlformats.org/presentationml/2006/ole">
            <mc:AlternateContent xmlns:mc="http://schemas.openxmlformats.org/markup-compatibility/2006">
              <mc:Choice xmlns:v="urn:schemas-microsoft-com:vml" Requires="v">
                <p:oleObj spid="_x0000_s457733" name="Document" r:id="rId4" imgW="5525631" imgH="3154416" progId="Word.Document.8">
                  <p:embed/>
                </p:oleObj>
              </mc:Choice>
              <mc:Fallback>
                <p:oleObj name="Document" r:id="rId4" imgW="5525631" imgH="315441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692150"/>
                        <a:ext cx="8723312" cy="497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9364576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4"/>
          <p:cNvGraphicFramePr>
            <a:graphicFrameLocks noChangeAspect="1"/>
          </p:cNvGraphicFramePr>
          <p:nvPr/>
        </p:nvGraphicFramePr>
        <p:xfrm>
          <a:off x="1681163" y="506413"/>
          <a:ext cx="6980237" cy="5868987"/>
        </p:xfrm>
        <a:graphic>
          <a:graphicData uri="http://schemas.openxmlformats.org/presentationml/2006/ole">
            <mc:AlternateContent xmlns:mc="http://schemas.openxmlformats.org/markup-compatibility/2006">
              <mc:Choice xmlns:v="urn:schemas-microsoft-com:vml" Requires="v">
                <p:oleObj spid="_x0000_s459781" name="Document" r:id="rId4" imgW="5506514" imgH="4624411" progId="Word.Document.8">
                  <p:embed/>
                </p:oleObj>
              </mc:Choice>
              <mc:Fallback>
                <p:oleObj name="Document" r:id="rId4" imgW="5506514" imgH="4624411"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1163" y="506413"/>
                        <a:ext cx="6980237" cy="586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76133296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152400"/>
            <a:ext cx="7772400" cy="1143000"/>
          </a:xfrm>
        </p:spPr>
        <p:txBody>
          <a:bodyPr/>
          <a:lstStyle/>
          <a:p>
            <a:pPr eaLnBrk="1" hangingPunct="1"/>
            <a:r>
              <a:rPr lang="en-US">
                <a:latin typeface="Times New Roman" charset="0"/>
              </a:rPr>
              <a:t>Step 4: WACC</a:t>
            </a:r>
          </a:p>
        </p:txBody>
      </p:sp>
      <p:sp>
        <p:nvSpPr>
          <p:cNvPr id="30723" name="Rectangle 3"/>
          <p:cNvSpPr>
            <a:spLocks noGrp="1" noChangeArrowheads="1"/>
          </p:cNvSpPr>
          <p:nvPr>
            <p:ph type="body" idx="1"/>
          </p:nvPr>
        </p:nvSpPr>
        <p:spPr>
          <a:xfrm>
            <a:off x="228600" y="1371600"/>
            <a:ext cx="8686800" cy="4724400"/>
          </a:xfrm>
        </p:spPr>
        <p:txBody>
          <a:bodyPr>
            <a:normAutofit lnSpcReduction="10000"/>
          </a:bodyPr>
          <a:lstStyle/>
          <a:p>
            <a:pPr eaLnBrk="1" hangingPunct="1"/>
            <a:r>
              <a:rPr lang="en-US">
                <a:latin typeface="Times New Roman" charset="0"/>
              </a:rPr>
              <a:t>First, obtain component weights from optimal capital structure (Step 1)</a:t>
            </a:r>
          </a:p>
          <a:p>
            <a:pPr lvl="1" eaLnBrk="1" hangingPunct="1"/>
            <a:r>
              <a:rPr lang="en-US">
                <a:latin typeface="Times New Roman" charset="0"/>
              </a:rPr>
              <a:t>Debt				%</a:t>
            </a:r>
          </a:p>
          <a:p>
            <a:pPr lvl="1" eaLnBrk="1" hangingPunct="1"/>
            <a:r>
              <a:rPr lang="en-US">
                <a:latin typeface="Times New Roman" charset="0"/>
              </a:rPr>
              <a:t>Preferred Stock		%</a:t>
            </a:r>
          </a:p>
          <a:p>
            <a:pPr lvl="1" eaLnBrk="1" hangingPunct="1"/>
            <a:r>
              <a:rPr lang="en-US">
                <a:latin typeface="Times New Roman" charset="0"/>
              </a:rPr>
              <a:t>Retained Earnings		%</a:t>
            </a:r>
          </a:p>
          <a:p>
            <a:pPr lvl="1" eaLnBrk="1" hangingPunct="1"/>
            <a:r>
              <a:rPr lang="en-US">
                <a:latin typeface="Times New Roman" charset="0"/>
              </a:rPr>
              <a:t>New Common Stock	%</a:t>
            </a:r>
          </a:p>
          <a:p>
            <a:pPr eaLnBrk="1" hangingPunct="1"/>
            <a:r>
              <a:rPr lang="en-US">
                <a:latin typeface="Times New Roman" charset="0"/>
              </a:rPr>
              <a:t>Second, obtain component costs (Step 3)</a:t>
            </a:r>
          </a:p>
          <a:p>
            <a:pPr eaLnBrk="1" hangingPunct="1"/>
            <a:r>
              <a:rPr lang="en-US">
                <a:latin typeface="Times New Roman" charset="0"/>
              </a:rPr>
              <a:t>Third, multiply component weights with respective component costs and sum:</a:t>
            </a:r>
          </a:p>
        </p:txBody>
      </p:sp>
    </p:spTree>
    <p:extLst>
      <p:ext uri="{BB962C8B-B14F-4D97-AF65-F5344CB8AC3E}">
        <p14:creationId xmlns:p14="http://schemas.microsoft.com/office/powerpoint/2010/main" val="413088347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3"/>
          <p:cNvGraphicFramePr>
            <a:graphicFrameLocks noChangeAspect="1"/>
          </p:cNvGraphicFramePr>
          <p:nvPr/>
        </p:nvGraphicFramePr>
        <p:xfrm>
          <a:off x="234950" y="2211388"/>
          <a:ext cx="10218738" cy="1952625"/>
        </p:xfrm>
        <a:graphic>
          <a:graphicData uri="http://schemas.openxmlformats.org/presentationml/2006/ole">
            <mc:AlternateContent xmlns:mc="http://schemas.openxmlformats.org/markup-compatibility/2006">
              <mc:Choice xmlns:v="urn:schemas-microsoft-com:vml" Requires="v">
                <p:oleObj spid="_x0000_s463876" name="Document" r:id="rId4" imgW="5525631" imgH="1055196" progId="Word.Document.8">
                  <p:embed/>
                </p:oleObj>
              </mc:Choice>
              <mc:Fallback>
                <p:oleObj name="Document" r:id="rId4" imgW="5525631" imgH="105519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950" y="2211388"/>
                        <a:ext cx="10218738"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019200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2" name="Text Box 15"/>
          <p:cNvSpPr txBox="1">
            <a:spLocks noChangeArrowheads="1"/>
          </p:cNvSpPr>
          <p:nvPr/>
        </p:nvSpPr>
        <p:spPr bwMode="auto">
          <a:xfrm>
            <a:off x="220663" y="1476375"/>
            <a:ext cx="8729662"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cs typeface="Arial" charset="0"/>
              </a:rPr>
              <a:t>Who wants to buy an asset with a negative expected return and a high level of risk (as measured by standard deviation)?</a:t>
            </a:r>
          </a:p>
          <a:p>
            <a:pPr eaLnBrk="1" hangingPunct="1">
              <a:buFontTx/>
              <a:buChar char="•"/>
            </a:pPr>
            <a:endParaRPr lang="en-US" sz="2800">
              <a:cs typeface="Arial" charset="0"/>
            </a:endParaRPr>
          </a:p>
          <a:p>
            <a:pPr eaLnBrk="1" hangingPunct="1">
              <a:buFontTx/>
              <a:buChar char="•"/>
            </a:pPr>
            <a:endParaRPr lang="en-US" sz="2800">
              <a:cs typeface="Arial" charset="0"/>
            </a:endParaRPr>
          </a:p>
          <a:p>
            <a:pPr eaLnBrk="1" hangingPunct="1">
              <a:buFontTx/>
              <a:buChar char="•"/>
            </a:pPr>
            <a:endParaRPr lang="en-US" sz="2800">
              <a:cs typeface="Arial" charset="0"/>
            </a:endParaRPr>
          </a:p>
          <a:p>
            <a:pPr eaLnBrk="1" hangingPunct="1">
              <a:buFontTx/>
              <a:buChar char="•"/>
            </a:pPr>
            <a:endParaRPr lang="en-US" sz="2800">
              <a:cs typeface="Arial" charset="0"/>
            </a:endParaRPr>
          </a:p>
          <a:p>
            <a:pPr eaLnBrk="1" hangingPunct="1">
              <a:buFontTx/>
              <a:buChar char="•"/>
            </a:pPr>
            <a:endParaRPr lang="en-US" sz="2800">
              <a:cs typeface="Arial" charset="0"/>
            </a:endParaRPr>
          </a:p>
          <a:p>
            <a:pPr eaLnBrk="1" hangingPunct="1">
              <a:buFontTx/>
              <a:buChar char="•"/>
            </a:pPr>
            <a:r>
              <a:rPr lang="en-US" sz="2800">
                <a:cs typeface="Arial" charset="0"/>
              </a:rPr>
              <a:t>Let</a:t>
            </a:r>
            <a:r>
              <a:rPr lang="ja-JP" altLang="en-US" sz="2800">
                <a:cs typeface="Arial" charset="0"/>
              </a:rPr>
              <a:t>’</a:t>
            </a:r>
            <a:r>
              <a:rPr lang="en-US" sz="2800">
                <a:cs typeface="Arial" charset="0"/>
              </a:rPr>
              <a:t>s see a show of hands! Raise your hand if you would purchase this asset!!</a:t>
            </a:r>
            <a:endParaRPr lang="en-US" sz="2000">
              <a:cs typeface="Arial" charset="0"/>
            </a:endParaRPr>
          </a:p>
        </p:txBody>
      </p:sp>
      <p:sp>
        <p:nvSpPr>
          <p:cNvPr id="19463" name="Text Box 16"/>
          <p:cNvSpPr txBox="1">
            <a:spLocks noChangeArrowheads="1"/>
          </p:cNvSpPr>
          <p:nvPr/>
        </p:nvSpPr>
        <p:spPr bwMode="auto">
          <a:xfrm>
            <a:off x="258763" y="77152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Risk in a Portfolio Context: New Example</a:t>
            </a:r>
          </a:p>
        </p:txBody>
      </p:sp>
      <p:sp>
        <p:nvSpPr>
          <p:cNvPr id="19464"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5"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9466"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946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9469" name="Rectangle 11"/>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9458" name="Object 14"/>
          <p:cNvGraphicFramePr>
            <a:graphicFrameLocks noChangeAspect="1"/>
          </p:cNvGraphicFramePr>
          <p:nvPr/>
        </p:nvGraphicFramePr>
        <p:xfrm>
          <a:off x="4992688" y="3598863"/>
          <a:ext cx="1493837" cy="333375"/>
        </p:xfrm>
        <a:graphic>
          <a:graphicData uri="http://schemas.openxmlformats.org/presentationml/2006/ole">
            <mc:AlternateContent xmlns:mc="http://schemas.openxmlformats.org/markup-compatibility/2006">
              <mc:Choice xmlns:v="urn:schemas-microsoft-com:vml" Requires="v">
                <p:oleObj spid="_x0000_s44053" name="Equation" r:id="rId5" imgW="901440" imgH="203040" progId="Equation.3">
                  <p:embed/>
                </p:oleObj>
              </mc:Choice>
              <mc:Fallback>
                <p:oleObj name="Equation" r:id="rId5" imgW="90144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2688" y="3598863"/>
                        <a:ext cx="1493837"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9" name="Object 15"/>
          <p:cNvGraphicFramePr>
            <a:graphicFrameLocks noChangeAspect="1"/>
          </p:cNvGraphicFramePr>
          <p:nvPr/>
        </p:nvGraphicFramePr>
        <p:xfrm>
          <a:off x="1349375" y="3619500"/>
          <a:ext cx="2816225" cy="334963"/>
        </p:xfrm>
        <a:graphic>
          <a:graphicData uri="http://schemas.openxmlformats.org/presentationml/2006/ole">
            <mc:AlternateContent xmlns:mc="http://schemas.openxmlformats.org/markup-compatibility/2006">
              <mc:Choice xmlns:v="urn:schemas-microsoft-com:vml" Requires="v">
                <p:oleObj spid="_x0000_s44054" name="Equation" r:id="rId7" imgW="1714320" imgH="203040" progId="Equation.3">
                  <p:embed/>
                </p:oleObj>
              </mc:Choice>
              <mc:Fallback>
                <p:oleObj name="Equation" r:id="rId7" imgW="171432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9375" y="3619500"/>
                        <a:ext cx="2816225"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89796607"/>
      </p:ext>
    </p:extLst>
  </p:cSld>
  <p:clrMapOvr>
    <a:masterClrMapping/>
  </p:clrMapOvr>
  <p:timing>
    <p:tnLst>
      <p:par>
        <p:cTn xmlns:p14="http://schemas.microsoft.com/office/powerpoint/2010/mai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76200"/>
            <a:ext cx="7772400" cy="1143000"/>
          </a:xfrm>
        </p:spPr>
        <p:txBody>
          <a:bodyPr/>
          <a:lstStyle/>
          <a:p>
            <a:pPr eaLnBrk="1" hangingPunct="1"/>
            <a:r>
              <a:rPr lang="en-US">
                <a:latin typeface="Times New Roman" charset="0"/>
              </a:rPr>
              <a:t>Determine Project</a:t>
            </a:r>
            <a:r>
              <a:rPr lang="ja-JP" altLang="en-US">
                <a:latin typeface="Times New Roman" charset="0"/>
              </a:rPr>
              <a:t>’</a:t>
            </a:r>
            <a:r>
              <a:rPr lang="en-US">
                <a:latin typeface="Times New Roman" charset="0"/>
              </a:rPr>
              <a:t>s WACC</a:t>
            </a:r>
          </a:p>
        </p:txBody>
      </p:sp>
      <p:sp>
        <p:nvSpPr>
          <p:cNvPr id="31747" name="Rectangle 3"/>
          <p:cNvSpPr>
            <a:spLocks noGrp="1" noChangeArrowheads="1"/>
          </p:cNvSpPr>
          <p:nvPr>
            <p:ph type="body" idx="1"/>
          </p:nvPr>
        </p:nvSpPr>
        <p:spPr>
          <a:xfrm>
            <a:off x="152400" y="1143000"/>
            <a:ext cx="8915400" cy="5562600"/>
          </a:xfrm>
        </p:spPr>
        <p:txBody>
          <a:bodyPr>
            <a:normAutofit lnSpcReduction="10000"/>
          </a:bodyPr>
          <a:lstStyle/>
          <a:p>
            <a:pPr eaLnBrk="1" hangingPunct="1"/>
            <a:r>
              <a:rPr lang="en-US">
                <a:latin typeface="Times New Roman" charset="0"/>
              </a:rPr>
              <a:t>Firm</a:t>
            </a:r>
            <a:r>
              <a:rPr lang="ja-JP" altLang="en-US">
                <a:latin typeface="Times New Roman" charset="0"/>
              </a:rPr>
              <a:t>’</a:t>
            </a:r>
            <a:r>
              <a:rPr lang="en-US">
                <a:latin typeface="Times New Roman" charset="0"/>
              </a:rPr>
              <a:t>s cost of capital defined as expected return on portfolio of all company</a:t>
            </a:r>
            <a:r>
              <a:rPr lang="ja-JP" altLang="en-US">
                <a:latin typeface="Times New Roman" charset="0"/>
              </a:rPr>
              <a:t>’</a:t>
            </a:r>
            <a:r>
              <a:rPr lang="en-US">
                <a:latin typeface="Times New Roman" charset="0"/>
              </a:rPr>
              <a:t>s projects</a:t>
            </a:r>
          </a:p>
          <a:p>
            <a:pPr lvl="1" eaLnBrk="1" hangingPunct="1"/>
            <a:r>
              <a:rPr lang="en-US">
                <a:latin typeface="Times New Roman" charset="0"/>
              </a:rPr>
              <a:t>Used to discount FCFs on projects of average risk</a:t>
            </a:r>
          </a:p>
          <a:p>
            <a:pPr lvl="1" eaLnBrk="1" hangingPunct="1"/>
            <a:r>
              <a:rPr lang="en-US">
                <a:latin typeface="Times New Roman" charset="0"/>
              </a:rPr>
              <a:t>Not the proper discount rate to use if project not average risky</a:t>
            </a:r>
          </a:p>
          <a:p>
            <a:pPr eaLnBrk="1" hangingPunct="1"/>
            <a:r>
              <a:rPr lang="en-US">
                <a:latin typeface="Times New Roman" charset="0"/>
              </a:rPr>
              <a:t>Each project should be evaluated at its own opportunity cost of capital</a:t>
            </a:r>
          </a:p>
          <a:p>
            <a:pPr lvl="1" eaLnBrk="1" hangingPunct="1"/>
            <a:r>
              <a:rPr lang="en-US">
                <a:latin typeface="Times New Roman" charset="0"/>
              </a:rPr>
              <a:t>True cost of capital dependent on project risk</a:t>
            </a:r>
          </a:p>
          <a:p>
            <a:pPr eaLnBrk="1" hangingPunct="1"/>
            <a:r>
              <a:rPr lang="en-US">
                <a:latin typeface="Times New Roman" charset="0"/>
              </a:rPr>
              <a:t>Why estimate firm</a:t>
            </a:r>
            <a:r>
              <a:rPr lang="ja-JP" altLang="en-US">
                <a:latin typeface="Times New Roman" charset="0"/>
              </a:rPr>
              <a:t>’</a:t>
            </a:r>
            <a:r>
              <a:rPr lang="en-US">
                <a:latin typeface="Times New Roman" charset="0"/>
              </a:rPr>
              <a:t>s cost of capital?</a:t>
            </a:r>
          </a:p>
          <a:p>
            <a:pPr lvl="1" eaLnBrk="1" hangingPunct="1"/>
            <a:r>
              <a:rPr lang="en-US">
                <a:latin typeface="Times New Roman" charset="0"/>
              </a:rPr>
              <a:t>Majority of projects can be treated as average risky</a:t>
            </a:r>
          </a:p>
          <a:p>
            <a:pPr lvl="1" eaLnBrk="1" hangingPunct="1"/>
            <a:r>
              <a:rPr lang="en-US">
                <a:latin typeface="Times New Roman" charset="0"/>
              </a:rPr>
              <a:t>Firm</a:t>
            </a:r>
            <a:r>
              <a:rPr lang="ja-JP" altLang="en-US">
                <a:latin typeface="Times New Roman" charset="0"/>
              </a:rPr>
              <a:t>’</a:t>
            </a:r>
            <a:r>
              <a:rPr lang="en-US">
                <a:latin typeface="Times New Roman" charset="0"/>
              </a:rPr>
              <a:t>s cost of capital good starting point</a:t>
            </a:r>
          </a:p>
        </p:txBody>
      </p:sp>
    </p:spTree>
    <p:extLst>
      <p:ext uri="{BB962C8B-B14F-4D97-AF65-F5344CB8AC3E}">
        <p14:creationId xmlns:p14="http://schemas.microsoft.com/office/powerpoint/2010/main" val="278524496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152400"/>
            <a:ext cx="7772400" cy="1143000"/>
          </a:xfrm>
        </p:spPr>
        <p:txBody>
          <a:bodyPr/>
          <a:lstStyle/>
          <a:p>
            <a:pPr eaLnBrk="1" hangingPunct="1"/>
            <a:r>
              <a:rPr lang="en-US">
                <a:latin typeface="Times New Roman" charset="0"/>
              </a:rPr>
              <a:t>Determine Firm</a:t>
            </a:r>
            <a:r>
              <a:rPr lang="ja-JP" altLang="en-US">
                <a:latin typeface="Times New Roman" charset="0"/>
              </a:rPr>
              <a:t>’</a:t>
            </a:r>
            <a:r>
              <a:rPr lang="en-US">
                <a:latin typeface="Times New Roman" charset="0"/>
              </a:rPr>
              <a:t>s Valuation</a:t>
            </a:r>
          </a:p>
        </p:txBody>
      </p:sp>
      <p:sp>
        <p:nvSpPr>
          <p:cNvPr id="32771" name="Rectangle 3"/>
          <p:cNvSpPr>
            <a:spLocks noGrp="1" noChangeArrowheads="1"/>
          </p:cNvSpPr>
          <p:nvPr>
            <p:ph type="body" idx="1"/>
          </p:nvPr>
        </p:nvSpPr>
        <p:spPr>
          <a:xfrm>
            <a:off x="228600" y="1371600"/>
            <a:ext cx="8686800" cy="5105400"/>
          </a:xfrm>
        </p:spPr>
        <p:txBody>
          <a:bodyPr>
            <a:normAutofit lnSpcReduction="10000"/>
          </a:bodyPr>
          <a:lstStyle/>
          <a:p>
            <a:pPr eaLnBrk="1" hangingPunct="1"/>
            <a:r>
              <a:rPr lang="en-US">
                <a:latin typeface="Times New Roman" charset="0"/>
              </a:rPr>
              <a:t>We have…</a:t>
            </a:r>
          </a:p>
          <a:p>
            <a:pPr lvl="1" eaLnBrk="1" hangingPunct="1"/>
            <a:r>
              <a:rPr lang="en-US">
                <a:latin typeface="Times New Roman" charset="0"/>
              </a:rPr>
              <a:t>(1) Determined firm</a:t>
            </a:r>
            <a:r>
              <a:rPr lang="ja-JP" altLang="en-US">
                <a:latin typeface="Times New Roman" charset="0"/>
              </a:rPr>
              <a:t>’</a:t>
            </a:r>
            <a:r>
              <a:rPr lang="en-US">
                <a:latin typeface="Times New Roman" charset="0"/>
              </a:rPr>
              <a:t>s (or project</a:t>
            </a:r>
            <a:r>
              <a:rPr lang="ja-JP" altLang="en-US">
                <a:latin typeface="Times New Roman" charset="0"/>
              </a:rPr>
              <a:t>’</a:t>
            </a:r>
            <a:r>
              <a:rPr lang="en-US">
                <a:latin typeface="Times New Roman" charset="0"/>
              </a:rPr>
              <a:t>s) FCFs</a:t>
            </a:r>
          </a:p>
          <a:p>
            <a:pPr lvl="1" eaLnBrk="1" hangingPunct="1"/>
            <a:r>
              <a:rPr lang="en-US">
                <a:latin typeface="Times New Roman" charset="0"/>
              </a:rPr>
              <a:t>(2) Calculated firm</a:t>
            </a:r>
            <a:r>
              <a:rPr lang="ja-JP" altLang="en-US">
                <a:latin typeface="Times New Roman" charset="0"/>
              </a:rPr>
              <a:t>’</a:t>
            </a:r>
            <a:r>
              <a:rPr lang="en-US">
                <a:latin typeface="Times New Roman" charset="0"/>
              </a:rPr>
              <a:t>s (or project</a:t>
            </a:r>
            <a:r>
              <a:rPr lang="ja-JP" altLang="en-US">
                <a:latin typeface="Times New Roman" charset="0"/>
              </a:rPr>
              <a:t>’</a:t>
            </a:r>
            <a:r>
              <a:rPr lang="en-US">
                <a:latin typeface="Times New Roman" charset="0"/>
              </a:rPr>
              <a:t>s) WACC</a:t>
            </a:r>
          </a:p>
          <a:p>
            <a:pPr eaLnBrk="1" hangingPunct="1"/>
            <a:r>
              <a:rPr lang="en-US">
                <a:latin typeface="Times New Roman" charset="0"/>
              </a:rPr>
              <a:t>Final step is to calculate the present value of the stream of the firm</a:t>
            </a:r>
            <a:r>
              <a:rPr lang="ja-JP" altLang="en-US">
                <a:latin typeface="Times New Roman" charset="0"/>
              </a:rPr>
              <a:t>’</a:t>
            </a:r>
            <a:r>
              <a:rPr lang="en-US">
                <a:latin typeface="Times New Roman" charset="0"/>
              </a:rPr>
              <a:t>s (project</a:t>
            </a:r>
            <a:r>
              <a:rPr lang="ja-JP" altLang="en-US">
                <a:latin typeface="Times New Roman" charset="0"/>
              </a:rPr>
              <a:t>’</a:t>
            </a:r>
            <a:r>
              <a:rPr lang="en-US">
                <a:latin typeface="Times New Roman" charset="0"/>
              </a:rPr>
              <a:t>s) FCFs using WACC as the discount rate</a:t>
            </a:r>
          </a:p>
          <a:p>
            <a:pPr lvl="1" eaLnBrk="1" hangingPunct="1"/>
            <a:r>
              <a:rPr lang="en-US">
                <a:latin typeface="Times New Roman" charset="0"/>
              </a:rPr>
              <a:t>This present value is the firm</a:t>
            </a:r>
            <a:r>
              <a:rPr lang="ja-JP" altLang="en-US">
                <a:latin typeface="Times New Roman" charset="0"/>
              </a:rPr>
              <a:t>’</a:t>
            </a:r>
            <a:r>
              <a:rPr lang="en-US">
                <a:latin typeface="Times New Roman" charset="0"/>
              </a:rPr>
              <a:t>s (project</a:t>
            </a:r>
            <a:r>
              <a:rPr lang="ja-JP" altLang="en-US">
                <a:latin typeface="Times New Roman" charset="0"/>
              </a:rPr>
              <a:t>’</a:t>
            </a:r>
            <a:r>
              <a:rPr lang="en-US">
                <a:latin typeface="Times New Roman" charset="0"/>
              </a:rPr>
              <a:t>s) total valuation</a:t>
            </a:r>
          </a:p>
          <a:p>
            <a:pPr eaLnBrk="1" hangingPunct="1"/>
            <a:r>
              <a:rPr lang="en-US">
                <a:latin typeface="Times New Roman" charset="0"/>
              </a:rPr>
              <a:t>Subtracting market value of the firm</a:t>
            </a:r>
            <a:r>
              <a:rPr lang="ja-JP" altLang="en-US">
                <a:latin typeface="Times New Roman" charset="0"/>
              </a:rPr>
              <a:t>’</a:t>
            </a:r>
            <a:r>
              <a:rPr lang="en-US">
                <a:latin typeface="Times New Roman" charset="0"/>
              </a:rPr>
              <a:t>s debt provides price of firm</a:t>
            </a:r>
            <a:r>
              <a:rPr lang="ja-JP" altLang="en-US">
                <a:latin typeface="Times New Roman" charset="0"/>
              </a:rPr>
              <a:t>’</a:t>
            </a:r>
            <a:r>
              <a:rPr lang="en-US">
                <a:latin typeface="Times New Roman" charset="0"/>
              </a:rPr>
              <a:t>s equity</a:t>
            </a:r>
          </a:p>
        </p:txBody>
      </p:sp>
    </p:spTree>
    <p:extLst>
      <p:ext uri="{BB962C8B-B14F-4D97-AF65-F5344CB8AC3E}">
        <p14:creationId xmlns:p14="http://schemas.microsoft.com/office/powerpoint/2010/main" val="2088531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76200"/>
            <a:ext cx="7772400" cy="1143000"/>
          </a:xfrm>
        </p:spPr>
        <p:txBody>
          <a:bodyPr/>
          <a:lstStyle/>
          <a:p>
            <a:pPr eaLnBrk="1" hangingPunct="1"/>
            <a:r>
              <a:rPr lang="en-US">
                <a:latin typeface="Times New Roman" charset="0"/>
              </a:rPr>
              <a:t>What if FCFs are Wrong?</a:t>
            </a:r>
          </a:p>
        </p:txBody>
      </p:sp>
      <p:sp>
        <p:nvSpPr>
          <p:cNvPr id="33795" name="Rectangle 3"/>
          <p:cNvSpPr>
            <a:spLocks noGrp="1" noChangeArrowheads="1"/>
          </p:cNvSpPr>
          <p:nvPr>
            <p:ph type="body" idx="1"/>
          </p:nvPr>
        </p:nvSpPr>
        <p:spPr>
          <a:xfrm>
            <a:off x="152400" y="1219200"/>
            <a:ext cx="8839200" cy="5486400"/>
          </a:xfrm>
        </p:spPr>
        <p:txBody>
          <a:bodyPr>
            <a:normAutofit lnSpcReduction="10000"/>
          </a:bodyPr>
          <a:lstStyle/>
          <a:p>
            <a:pPr eaLnBrk="1" hangingPunct="1"/>
            <a:r>
              <a:rPr lang="en-US" b="1" i="1">
                <a:latin typeface="Times New Roman" charset="0"/>
              </a:rPr>
              <a:t>What if project</a:t>
            </a:r>
            <a:r>
              <a:rPr lang="ja-JP" altLang="en-US" b="1" i="1">
                <a:latin typeface="Times New Roman" charset="0"/>
              </a:rPr>
              <a:t>’</a:t>
            </a:r>
            <a:r>
              <a:rPr lang="en-US" b="1" i="1">
                <a:latin typeface="Times New Roman" charset="0"/>
              </a:rPr>
              <a:t>s FCFs are overestimated?</a:t>
            </a:r>
            <a:endParaRPr lang="en-US">
              <a:latin typeface="Times New Roman" charset="0"/>
            </a:endParaRPr>
          </a:p>
          <a:p>
            <a:pPr lvl="1" eaLnBrk="1" hangingPunct="1"/>
            <a:r>
              <a:rPr lang="en-US">
                <a:latin typeface="Times New Roman" charset="0"/>
              </a:rPr>
              <a:t>The project</a:t>
            </a:r>
            <a:r>
              <a:rPr lang="ja-JP" altLang="en-US">
                <a:latin typeface="Times New Roman" charset="0"/>
              </a:rPr>
              <a:t>’</a:t>
            </a:r>
            <a:r>
              <a:rPr lang="en-US">
                <a:latin typeface="Times New Roman" charset="0"/>
              </a:rPr>
              <a:t>s valuation will be too high</a:t>
            </a:r>
          </a:p>
          <a:p>
            <a:pPr lvl="1" eaLnBrk="1" hangingPunct="1"/>
            <a:r>
              <a:rPr lang="en-US">
                <a:latin typeface="Times New Roman" charset="0"/>
              </a:rPr>
              <a:t>Realized project returns will probably be lower than anticipated</a:t>
            </a:r>
          </a:p>
          <a:p>
            <a:pPr lvl="1" eaLnBrk="1" hangingPunct="1"/>
            <a:r>
              <a:rPr lang="en-US">
                <a:latin typeface="Times New Roman" charset="0"/>
              </a:rPr>
              <a:t>Value of firm will probably be less than projected</a:t>
            </a:r>
          </a:p>
          <a:p>
            <a:pPr lvl="1" eaLnBrk="1" hangingPunct="1"/>
            <a:r>
              <a:rPr lang="en-US">
                <a:latin typeface="Times New Roman" charset="0"/>
              </a:rPr>
              <a:t>Project may end up being a negative NPV undertaking</a:t>
            </a:r>
          </a:p>
          <a:p>
            <a:pPr eaLnBrk="1" hangingPunct="1"/>
            <a:r>
              <a:rPr lang="en-US" b="1" i="1">
                <a:latin typeface="Times New Roman" charset="0"/>
              </a:rPr>
              <a:t>What if project</a:t>
            </a:r>
            <a:r>
              <a:rPr lang="ja-JP" altLang="en-US" b="1" i="1">
                <a:latin typeface="Times New Roman" charset="0"/>
              </a:rPr>
              <a:t>’</a:t>
            </a:r>
            <a:r>
              <a:rPr lang="en-US" b="1" i="1">
                <a:latin typeface="Times New Roman" charset="0"/>
              </a:rPr>
              <a:t>s FCFs are underestimated?</a:t>
            </a:r>
            <a:endParaRPr lang="en-US">
              <a:latin typeface="Times New Roman" charset="0"/>
            </a:endParaRPr>
          </a:p>
          <a:p>
            <a:pPr lvl="1" eaLnBrk="1" hangingPunct="1"/>
            <a:r>
              <a:rPr lang="en-US">
                <a:latin typeface="Times New Roman" charset="0"/>
              </a:rPr>
              <a:t>The project</a:t>
            </a:r>
            <a:r>
              <a:rPr lang="ja-JP" altLang="en-US">
                <a:latin typeface="Times New Roman" charset="0"/>
              </a:rPr>
              <a:t>’</a:t>
            </a:r>
            <a:r>
              <a:rPr lang="en-US">
                <a:latin typeface="Times New Roman" charset="0"/>
              </a:rPr>
              <a:t>s valuation will be too low</a:t>
            </a:r>
          </a:p>
          <a:p>
            <a:pPr lvl="1" eaLnBrk="1" hangingPunct="1"/>
            <a:r>
              <a:rPr lang="en-US">
                <a:latin typeface="Times New Roman" charset="0"/>
              </a:rPr>
              <a:t>The project may fail to meet benchmark or hurdle and therefore be rejected (not undertaken)</a:t>
            </a:r>
          </a:p>
          <a:p>
            <a:pPr lvl="1" eaLnBrk="1" hangingPunct="1"/>
            <a:r>
              <a:rPr lang="en-US">
                <a:latin typeface="Times New Roman" charset="0"/>
              </a:rPr>
              <a:t>Value of firm will probably not be maximized</a:t>
            </a:r>
          </a:p>
        </p:txBody>
      </p:sp>
    </p:spTree>
    <p:extLst>
      <p:ext uri="{BB962C8B-B14F-4D97-AF65-F5344CB8AC3E}">
        <p14:creationId xmlns:p14="http://schemas.microsoft.com/office/powerpoint/2010/main" val="408243222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76200"/>
            <a:ext cx="7772400" cy="1143000"/>
          </a:xfrm>
        </p:spPr>
        <p:txBody>
          <a:bodyPr/>
          <a:lstStyle/>
          <a:p>
            <a:pPr eaLnBrk="1" hangingPunct="1"/>
            <a:r>
              <a:rPr lang="en-US">
                <a:latin typeface="Times New Roman" charset="0"/>
              </a:rPr>
              <a:t>What is WACC is Wrong?</a:t>
            </a:r>
          </a:p>
        </p:txBody>
      </p:sp>
      <p:sp>
        <p:nvSpPr>
          <p:cNvPr id="34819" name="Rectangle 3"/>
          <p:cNvSpPr>
            <a:spLocks noGrp="1" noChangeArrowheads="1"/>
          </p:cNvSpPr>
          <p:nvPr>
            <p:ph type="body" idx="1"/>
          </p:nvPr>
        </p:nvSpPr>
        <p:spPr>
          <a:xfrm>
            <a:off x="228600" y="1219200"/>
            <a:ext cx="8763000" cy="5486400"/>
          </a:xfrm>
        </p:spPr>
        <p:txBody>
          <a:bodyPr>
            <a:normAutofit lnSpcReduction="10000"/>
          </a:bodyPr>
          <a:lstStyle/>
          <a:p>
            <a:pPr eaLnBrk="1" hangingPunct="1"/>
            <a:r>
              <a:rPr lang="en-US" b="1" i="1">
                <a:latin typeface="Times New Roman" charset="0"/>
              </a:rPr>
              <a:t>What is the project</a:t>
            </a:r>
            <a:r>
              <a:rPr lang="ja-JP" altLang="en-US" b="1" i="1">
                <a:latin typeface="Times New Roman" charset="0"/>
              </a:rPr>
              <a:t>’</a:t>
            </a:r>
            <a:r>
              <a:rPr lang="en-US" b="1" i="1">
                <a:latin typeface="Times New Roman" charset="0"/>
              </a:rPr>
              <a:t>s WACC is too low?</a:t>
            </a:r>
            <a:endParaRPr lang="en-US">
              <a:latin typeface="Times New Roman" charset="0"/>
            </a:endParaRPr>
          </a:p>
          <a:p>
            <a:pPr lvl="1" eaLnBrk="1" hangingPunct="1"/>
            <a:r>
              <a:rPr lang="en-US">
                <a:latin typeface="Times New Roman" charset="0"/>
              </a:rPr>
              <a:t>The valuation of the project will be too high</a:t>
            </a:r>
          </a:p>
          <a:p>
            <a:pPr lvl="1" eaLnBrk="1" hangingPunct="1"/>
            <a:r>
              <a:rPr lang="en-US">
                <a:latin typeface="Times New Roman" charset="0"/>
              </a:rPr>
              <a:t>Realized project returns will probably be lower than anticipated</a:t>
            </a:r>
          </a:p>
          <a:p>
            <a:pPr lvl="1" eaLnBrk="1" hangingPunct="1"/>
            <a:r>
              <a:rPr lang="en-US">
                <a:latin typeface="Times New Roman" charset="0"/>
              </a:rPr>
              <a:t>Value of firm will probably be less than projected</a:t>
            </a:r>
          </a:p>
          <a:p>
            <a:pPr lvl="1" eaLnBrk="1" hangingPunct="1"/>
            <a:r>
              <a:rPr lang="en-US">
                <a:latin typeface="Times New Roman" charset="0"/>
              </a:rPr>
              <a:t>Project may end up being a negative NPV undertaking</a:t>
            </a:r>
          </a:p>
          <a:p>
            <a:pPr eaLnBrk="1" hangingPunct="1"/>
            <a:r>
              <a:rPr lang="en-US" b="1" i="1">
                <a:latin typeface="Times New Roman" charset="0"/>
              </a:rPr>
              <a:t>What if project</a:t>
            </a:r>
            <a:r>
              <a:rPr lang="ja-JP" altLang="en-US" b="1" i="1">
                <a:latin typeface="Times New Roman" charset="0"/>
              </a:rPr>
              <a:t>’</a:t>
            </a:r>
            <a:r>
              <a:rPr lang="en-US" b="1" i="1">
                <a:latin typeface="Times New Roman" charset="0"/>
              </a:rPr>
              <a:t>s WACC is too high?</a:t>
            </a:r>
            <a:endParaRPr lang="en-US">
              <a:latin typeface="Times New Roman" charset="0"/>
            </a:endParaRPr>
          </a:p>
          <a:p>
            <a:pPr lvl="1" eaLnBrk="1" hangingPunct="1"/>
            <a:r>
              <a:rPr lang="en-US">
                <a:latin typeface="Times New Roman" charset="0"/>
              </a:rPr>
              <a:t>The project</a:t>
            </a:r>
            <a:r>
              <a:rPr lang="ja-JP" altLang="en-US">
                <a:latin typeface="Times New Roman" charset="0"/>
              </a:rPr>
              <a:t>’</a:t>
            </a:r>
            <a:r>
              <a:rPr lang="en-US">
                <a:latin typeface="Times New Roman" charset="0"/>
              </a:rPr>
              <a:t>s valuation will be too low</a:t>
            </a:r>
          </a:p>
          <a:p>
            <a:pPr lvl="1" eaLnBrk="1" hangingPunct="1"/>
            <a:r>
              <a:rPr lang="en-US">
                <a:latin typeface="Times New Roman" charset="0"/>
              </a:rPr>
              <a:t>The project will fail to meet benchmark or hurdle and therefore be rejected (not undertaken)</a:t>
            </a:r>
          </a:p>
          <a:p>
            <a:pPr lvl="1" eaLnBrk="1" hangingPunct="1"/>
            <a:r>
              <a:rPr lang="en-US">
                <a:latin typeface="Times New Roman" charset="0"/>
              </a:rPr>
              <a:t>Value of firm will probably not be maximized</a:t>
            </a:r>
          </a:p>
        </p:txBody>
      </p:sp>
    </p:spTree>
    <p:extLst>
      <p:ext uri="{BB962C8B-B14F-4D97-AF65-F5344CB8AC3E}">
        <p14:creationId xmlns:p14="http://schemas.microsoft.com/office/powerpoint/2010/main" val="1248121449"/>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76200"/>
            <a:ext cx="7772400" cy="1143000"/>
          </a:xfrm>
        </p:spPr>
        <p:txBody>
          <a:bodyPr/>
          <a:lstStyle/>
          <a:p>
            <a:pPr eaLnBrk="1" hangingPunct="1"/>
            <a:r>
              <a:rPr lang="en-US">
                <a:latin typeface="Times New Roman" charset="0"/>
              </a:rPr>
              <a:t>Sensitivity Analysis</a:t>
            </a:r>
          </a:p>
        </p:txBody>
      </p:sp>
      <p:sp>
        <p:nvSpPr>
          <p:cNvPr id="35843" name="Rectangle 3"/>
          <p:cNvSpPr>
            <a:spLocks noGrp="1" noChangeArrowheads="1"/>
          </p:cNvSpPr>
          <p:nvPr>
            <p:ph type="body" idx="1"/>
          </p:nvPr>
        </p:nvSpPr>
        <p:spPr>
          <a:xfrm>
            <a:off x="152400" y="1066800"/>
            <a:ext cx="8915400" cy="5638800"/>
          </a:xfrm>
        </p:spPr>
        <p:txBody>
          <a:bodyPr>
            <a:normAutofit lnSpcReduction="10000"/>
          </a:bodyPr>
          <a:lstStyle/>
          <a:p>
            <a:pPr eaLnBrk="1" hangingPunct="1"/>
            <a:r>
              <a:rPr lang="en-US">
                <a:latin typeface="Times New Roman" charset="0"/>
              </a:rPr>
              <a:t>FCFs and WACC have a significant impact on a capital budgeting project</a:t>
            </a:r>
            <a:r>
              <a:rPr lang="ja-JP" altLang="en-US">
                <a:latin typeface="Times New Roman" charset="0"/>
              </a:rPr>
              <a:t>’</a:t>
            </a:r>
            <a:r>
              <a:rPr lang="en-US">
                <a:latin typeface="Times New Roman" charset="0"/>
              </a:rPr>
              <a:t>s valuation</a:t>
            </a:r>
          </a:p>
          <a:p>
            <a:pPr eaLnBrk="1" hangingPunct="1"/>
            <a:r>
              <a:rPr lang="en-US">
                <a:latin typeface="Times New Roman" charset="0"/>
              </a:rPr>
              <a:t>Both require sensitivity analysis of the base case:</a:t>
            </a:r>
          </a:p>
          <a:p>
            <a:pPr lvl="1" eaLnBrk="1" hangingPunct="1"/>
            <a:r>
              <a:rPr lang="en-US">
                <a:latin typeface="Times New Roman" charset="0"/>
              </a:rPr>
              <a:t>Increase FCF by fixed percent (e.g., 10%) and view changes in NPV</a:t>
            </a:r>
          </a:p>
          <a:p>
            <a:pPr lvl="2" eaLnBrk="1" hangingPunct="1"/>
            <a:r>
              <a:rPr lang="en-US">
                <a:latin typeface="Times New Roman" charset="0"/>
              </a:rPr>
              <a:t>Holding all else constant</a:t>
            </a:r>
          </a:p>
          <a:p>
            <a:pPr lvl="1" eaLnBrk="1" hangingPunct="1"/>
            <a:r>
              <a:rPr lang="en-US">
                <a:latin typeface="Times New Roman" charset="0"/>
              </a:rPr>
              <a:t>Increase WACC by a fixed percent (e.g., 10%) and view changes in NPV</a:t>
            </a:r>
          </a:p>
          <a:p>
            <a:pPr lvl="2" eaLnBrk="1" hangingPunct="1"/>
            <a:r>
              <a:rPr lang="en-US">
                <a:latin typeface="Times New Roman" charset="0"/>
              </a:rPr>
              <a:t>Holding all else constant</a:t>
            </a:r>
          </a:p>
          <a:p>
            <a:pPr lvl="1" eaLnBrk="1" hangingPunct="1"/>
            <a:r>
              <a:rPr lang="en-US">
                <a:latin typeface="Times New Roman" charset="0"/>
              </a:rPr>
              <a:t>Finally, change the terminal growth rate, g, and other variables view changes in NPV </a:t>
            </a:r>
            <a:r>
              <a:rPr lang="en-US" sz="2400">
                <a:latin typeface="Times New Roman" charset="0"/>
              </a:rPr>
              <a:t>(to determine key variables)</a:t>
            </a:r>
          </a:p>
          <a:p>
            <a:pPr lvl="2" eaLnBrk="1" hangingPunct="1"/>
            <a:r>
              <a:rPr lang="en-US">
                <a:latin typeface="Times New Roman" charset="0"/>
              </a:rPr>
              <a:t>Holding all else constant</a:t>
            </a:r>
          </a:p>
        </p:txBody>
      </p:sp>
    </p:spTree>
    <p:extLst>
      <p:ext uri="{BB962C8B-B14F-4D97-AF65-F5344CB8AC3E}">
        <p14:creationId xmlns:p14="http://schemas.microsoft.com/office/powerpoint/2010/main" val="64952007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ctrTitle"/>
          </p:nvPr>
        </p:nvSpPr>
        <p:spPr>
          <a:xfrm>
            <a:off x="685800" y="1600200"/>
            <a:ext cx="7772400" cy="1470025"/>
          </a:xfrm>
        </p:spPr>
        <p:txBody>
          <a:bodyPr/>
          <a:lstStyle/>
          <a:p>
            <a:pPr eaLnBrk="1" hangingPunct="1"/>
            <a:r>
              <a:rPr lang="en-US" sz="4800">
                <a:latin typeface="Times New Roman" charset="0"/>
              </a:rPr>
              <a:t>Question?</a:t>
            </a:r>
          </a:p>
        </p:txBody>
      </p:sp>
      <p:sp>
        <p:nvSpPr>
          <p:cNvPr id="36867" name="Rectangle 5"/>
          <p:cNvSpPr>
            <a:spLocks noGrp="1" noChangeArrowheads="1"/>
          </p:cNvSpPr>
          <p:nvPr>
            <p:ph type="subTitle" idx="1"/>
          </p:nvPr>
        </p:nvSpPr>
        <p:spPr>
          <a:xfrm>
            <a:off x="1143000" y="3276600"/>
            <a:ext cx="6934200" cy="1752600"/>
          </a:xfrm>
        </p:spPr>
        <p:txBody>
          <a:bodyPr/>
          <a:lstStyle/>
          <a:p>
            <a:pPr eaLnBrk="1" hangingPunct="1"/>
            <a:r>
              <a:rPr lang="en-US" sz="3600">
                <a:latin typeface="Times New Roman" charset="0"/>
              </a:rPr>
              <a:t>What is the difference between a company</a:t>
            </a:r>
            <a:r>
              <a:rPr lang="ja-JP" altLang="en-US" sz="3600">
                <a:latin typeface="Times New Roman" charset="0"/>
              </a:rPr>
              <a:t>’</a:t>
            </a:r>
            <a:r>
              <a:rPr lang="en-US" sz="3600">
                <a:latin typeface="Times New Roman" charset="0"/>
              </a:rPr>
              <a:t>s cost of capital versus a project</a:t>
            </a:r>
            <a:r>
              <a:rPr lang="ja-JP" altLang="en-US" sz="3600">
                <a:latin typeface="Times New Roman" charset="0"/>
              </a:rPr>
              <a:t>’</a:t>
            </a:r>
            <a:r>
              <a:rPr lang="en-US" sz="3600">
                <a:latin typeface="Times New Roman" charset="0"/>
              </a:rPr>
              <a:t>s cost of capital?</a:t>
            </a:r>
          </a:p>
        </p:txBody>
      </p:sp>
    </p:spTree>
    <p:extLst>
      <p:ext uri="{BB962C8B-B14F-4D97-AF65-F5344CB8AC3E}">
        <p14:creationId xmlns:p14="http://schemas.microsoft.com/office/powerpoint/2010/main" val="386517791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76200"/>
            <a:ext cx="7772400" cy="1143000"/>
          </a:xfrm>
        </p:spPr>
        <p:txBody>
          <a:bodyPr/>
          <a:lstStyle/>
          <a:p>
            <a:pPr eaLnBrk="1" hangingPunct="1"/>
            <a:r>
              <a:rPr lang="en-US">
                <a:latin typeface="Times New Roman" charset="0"/>
              </a:rPr>
              <a:t>Answer</a:t>
            </a:r>
          </a:p>
        </p:txBody>
      </p:sp>
      <p:sp>
        <p:nvSpPr>
          <p:cNvPr id="37891" name="Rectangle 3"/>
          <p:cNvSpPr>
            <a:spLocks noGrp="1" noChangeArrowheads="1"/>
          </p:cNvSpPr>
          <p:nvPr>
            <p:ph type="body" idx="1"/>
          </p:nvPr>
        </p:nvSpPr>
        <p:spPr>
          <a:xfrm>
            <a:off x="228600" y="1295400"/>
            <a:ext cx="8686800" cy="5257800"/>
          </a:xfrm>
        </p:spPr>
        <p:txBody>
          <a:bodyPr/>
          <a:lstStyle/>
          <a:p>
            <a:pPr eaLnBrk="1" hangingPunct="1"/>
            <a:r>
              <a:rPr lang="en-US">
                <a:latin typeface="Times New Roman" charset="0"/>
              </a:rPr>
              <a:t>The company</a:t>
            </a:r>
            <a:r>
              <a:rPr lang="ja-JP" altLang="en-US">
                <a:latin typeface="Times New Roman" charset="0"/>
              </a:rPr>
              <a:t>’</a:t>
            </a:r>
            <a:r>
              <a:rPr lang="en-US">
                <a:latin typeface="Times New Roman" charset="0"/>
              </a:rPr>
              <a:t>s cost of capital is defined as the expected return on a portfolio of all the company</a:t>
            </a:r>
            <a:r>
              <a:rPr lang="ja-JP" altLang="en-US">
                <a:latin typeface="Times New Roman" charset="0"/>
              </a:rPr>
              <a:t>’</a:t>
            </a:r>
            <a:r>
              <a:rPr lang="en-US">
                <a:latin typeface="Times New Roman" charset="0"/>
              </a:rPr>
              <a:t>s existing securities (or projects)</a:t>
            </a:r>
          </a:p>
          <a:p>
            <a:pPr lvl="2" eaLnBrk="1" hangingPunct="1"/>
            <a:endParaRPr lang="en-US" sz="1000">
              <a:latin typeface="Times New Roman" charset="0"/>
            </a:endParaRPr>
          </a:p>
          <a:p>
            <a:pPr lvl="1" eaLnBrk="1" hangingPunct="1"/>
            <a:r>
              <a:rPr lang="en-US">
                <a:latin typeface="Times New Roman" charset="0"/>
              </a:rPr>
              <a:t>This rate is used to discount the free cash flows on average risky projects of the company</a:t>
            </a:r>
          </a:p>
          <a:p>
            <a:pPr lvl="1" eaLnBrk="1" hangingPunct="1"/>
            <a:r>
              <a:rPr lang="en-US">
                <a:latin typeface="Times New Roman" charset="0"/>
              </a:rPr>
              <a:t>This is not the proper rate to use if the project is more or less risky than the average risky project</a:t>
            </a:r>
          </a:p>
          <a:p>
            <a:pPr lvl="1" eaLnBrk="1" hangingPunct="1"/>
            <a:endParaRPr lang="en-US" sz="1000">
              <a:latin typeface="Times New Roman" charset="0"/>
            </a:endParaRPr>
          </a:p>
          <a:p>
            <a:pPr eaLnBrk="1" hangingPunct="1"/>
            <a:r>
              <a:rPr lang="en-US">
                <a:latin typeface="Times New Roman" charset="0"/>
              </a:rPr>
              <a:t>Each project should be evaluated using its own opportunity cost of capital </a:t>
            </a:r>
          </a:p>
        </p:txBody>
      </p:sp>
    </p:spTree>
    <p:extLst>
      <p:ext uri="{BB962C8B-B14F-4D97-AF65-F5344CB8AC3E}">
        <p14:creationId xmlns:p14="http://schemas.microsoft.com/office/powerpoint/2010/main" val="240151589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a:xfrm>
            <a:off x="685800" y="2286000"/>
            <a:ext cx="7772400" cy="1143000"/>
          </a:xfrm>
        </p:spPr>
        <p:txBody>
          <a:bodyPr/>
          <a:lstStyle/>
          <a:p>
            <a:pPr eaLnBrk="1" hangingPunct="1"/>
            <a:r>
              <a:rPr lang="en-US">
                <a:latin typeface="Times New Roman" charset="0"/>
              </a:rPr>
              <a:t>The Enterprise DCF Model</a:t>
            </a:r>
          </a:p>
        </p:txBody>
      </p:sp>
      <p:sp>
        <p:nvSpPr>
          <p:cNvPr id="40963" name="Rectangle 3"/>
          <p:cNvSpPr>
            <a:spLocks noGrp="1" noChangeArrowheads="1"/>
          </p:cNvSpPr>
          <p:nvPr>
            <p:ph type="subTitle" idx="1"/>
          </p:nvPr>
        </p:nvSpPr>
        <p:spPr/>
        <p:txBody>
          <a:bodyPr/>
          <a:lstStyle/>
          <a:p>
            <a:pPr eaLnBrk="1" hangingPunct="1"/>
            <a:r>
              <a:rPr lang="en-US">
                <a:latin typeface="Times New Roman" charset="0"/>
              </a:rPr>
              <a:t>An General Overview</a:t>
            </a:r>
          </a:p>
        </p:txBody>
      </p:sp>
    </p:spTree>
    <p:extLst>
      <p:ext uri="{BB962C8B-B14F-4D97-AF65-F5344CB8AC3E}">
        <p14:creationId xmlns:p14="http://schemas.microsoft.com/office/powerpoint/2010/main" val="296244957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76200"/>
            <a:ext cx="7772400" cy="1143000"/>
          </a:xfrm>
        </p:spPr>
        <p:txBody>
          <a:bodyPr/>
          <a:lstStyle/>
          <a:p>
            <a:pPr eaLnBrk="1" hangingPunct="1"/>
            <a:r>
              <a:rPr lang="en-US">
                <a:latin typeface="Times New Roman" charset="0"/>
              </a:rPr>
              <a:t>The Enterprise DCF Model</a:t>
            </a:r>
          </a:p>
        </p:txBody>
      </p:sp>
      <p:sp>
        <p:nvSpPr>
          <p:cNvPr id="41987" name="Rectangle 3"/>
          <p:cNvSpPr>
            <a:spLocks noGrp="1" noChangeArrowheads="1"/>
          </p:cNvSpPr>
          <p:nvPr>
            <p:ph type="body" idx="1"/>
          </p:nvPr>
        </p:nvSpPr>
        <p:spPr>
          <a:xfrm>
            <a:off x="76200" y="1066800"/>
            <a:ext cx="9067800" cy="5486400"/>
          </a:xfrm>
        </p:spPr>
        <p:txBody>
          <a:bodyPr/>
          <a:lstStyle/>
          <a:p>
            <a:pPr eaLnBrk="1" hangingPunct="1"/>
            <a:r>
              <a:rPr lang="en-US">
                <a:latin typeface="Times New Roman" charset="0"/>
              </a:rPr>
              <a:t>Enterprise DCF model values the entire firm </a:t>
            </a:r>
          </a:p>
          <a:p>
            <a:pPr lvl="1" eaLnBrk="1" hangingPunct="1"/>
            <a:r>
              <a:rPr lang="en-US" sz="2000">
                <a:latin typeface="Times New Roman" charset="0"/>
              </a:rPr>
              <a:t>And then subtracts the value of debt and preferred equity to obtain common equity value</a:t>
            </a:r>
            <a:endParaRPr lang="en-US">
              <a:latin typeface="Times New Roman" charset="0"/>
            </a:endParaRPr>
          </a:p>
          <a:p>
            <a:pPr eaLnBrk="1" hangingPunct="1"/>
            <a:r>
              <a:rPr lang="en-US">
                <a:latin typeface="Times New Roman" charset="0"/>
              </a:rPr>
              <a:t>Enterprise DCF model useful in multi-business firm</a:t>
            </a:r>
          </a:p>
          <a:p>
            <a:pPr lvl="1" eaLnBrk="1" hangingPunct="1"/>
            <a:r>
              <a:rPr lang="en-US" sz="2000">
                <a:latin typeface="Times New Roman" charset="0"/>
              </a:rPr>
              <a:t>Value of firm is sum of values of each operating unit</a:t>
            </a:r>
            <a:endParaRPr lang="en-US">
              <a:latin typeface="Times New Roman" charset="0"/>
            </a:endParaRPr>
          </a:p>
          <a:p>
            <a:pPr eaLnBrk="1" hangingPunct="1"/>
            <a:r>
              <a:rPr lang="en-US">
                <a:latin typeface="Times New Roman" charset="0"/>
              </a:rPr>
              <a:t>Enterprise DCF model values components of firm that add up to enterprise value instead of just value of equity</a:t>
            </a:r>
          </a:p>
          <a:p>
            <a:pPr lvl="1" eaLnBrk="1" hangingPunct="1"/>
            <a:r>
              <a:rPr lang="en-US" sz="2000">
                <a:latin typeface="Times New Roman" charset="0"/>
              </a:rPr>
              <a:t>Assists managers identify and understand separate investment and financing sources of value</a:t>
            </a:r>
          </a:p>
          <a:p>
            <a:pPr lvl="1" eaLnBrk="1" hangingPunct="1"/>
            <a:r>
              <a:rPr lang="en-US" sz="2000">
                <a:latin typeface="Times New Roman" charset="0"/>
              </a:rPr>
              <a:t>Helps managers pinpoint key leverage areas and aids in search for value-enhancing ideas</a:t>
            </a:r>
          </a:p>
          <a:p>
            <a:pPr lvl="1" eaLnBrk="1" hangingPunct="1"/>
            <a:r>
              <a:rPr lang="en-US" sz="2000">
                <a:latin typeface="Times New Roman" charset="0"/>
              </a:rPr>
              <a:t>Model can be applied consistently at various levels of aggregation</a:t>
            </a:r>
            <a:endParaRPr lang="en-US">
              <a:latin typeface="Times New Roman" charset="0"/>
            </a:endParaRPr>
          </a:p>
        </p:txBody>
      </p:sp>
    </p:spTree>
    <p:extLst>
      <p:ext uri="{BB962C8B-B14F-4D97-AF65-F5344CB8AC3E}">
        <p14:creationId xmlns:p14="http://schemas.microsoft.com/office/powerpoint/2010/main" val="365651015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685800" y="2286000"/>
            <a:ext cx="7772400" cy="1143000"/>
          </a:xfrm>
        </p:spPr>
        <p:txBody>
          <a:bodyPr/>
          <a:lstStyle/>
          <a:p>
            <a:pPr eaLnBrk="1" hangingPunct="1"/>
            <a:r>
              <a:rPr lang="en-US">
                <a:latin typeface="Times New Roman" charset="0"/>
              </a:rPr>
              <a:t>The Enterprise DCF Model</a:t>
            </a:r>
          </a:p>
        </p:txBody>
      </p:sp>
      <p:sp>
        <p:nvSpPr>
          <p:cNvPr id="43011" name="Rectangle 3"/>
          <p:cNvSpPr>
            <a:spLocks noGrp="1" noChangeArrowheads="1"/>
          </p:cNvSpPr>
          <p:nvPr>
            <p:ph type="subTitle" idx="1"/>
          </p:nvPr>
        </p:nvSpPr>
        <p:spPr/>
        <p:txBody>
          <a:bodyPr/>
          <a:lstStyle/>
          <a:p>
            <a:pPr eaLnBrk="1" hangingPunct="1"/>
            <a:r>
              <a:rPr lang="en-US">
                <a:latin typeface="Times New Roman" charset="0"/>
              </a:rPr>
              <a:t>Agile Technologies, Inc.:</a:t>
            </a:r>
          </a:p>
          <a:p>
            <a:pPr eaLnBrk="1" hangingPunct="1"/>
            <a:r>
              <a:rPr lang="en-US">
                <a:latin typeface="Times New Roman" charset="0"/>
              </a:rPr>
              <a:t>An Example</a:t>
            </a:r>
          </a:p>
        </p:txBody>
      </p:sp>
    </p:spTree>
    <p:extLst>
      <p:ext uri="{BB962C8B-B14F-4D97-AF65-F5344CB8AC3E}">
        <p14:creationId xmlns:p14="http://schemas.microsoft.com/office/powerpoint/2010/main" val="2281637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5" name="Text Box 15"/>
          <p:cNvSpPr txBox="1">
            <a:spLocks noChangeArrowheads="1"/>
          </p:cNvSpPr>
          <p:nvPr/>
        </p:nvSpPr>
        <p:spPr bwMode="auto">
          <a:xfrm>
            <a:off x="220663" y="1876425"/>
            <a:ext cx="8729662"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cs typeface="Arial" charset="0"/>
              </a:rPr>
              <a:t>In fact, this may be a valuable addition to a portfolio because of its impact on </a:t>
            </a:r>
            <a:r>
              <a:rPr lang="en-US" sz="2800" b="1" i="1">
                <a:cs typeface="Arial" charset="0"/>
              </a:rPr>
              <a:t>portfolio risk</a:t>
            </a:r>
          </a:p>
          <a:p>
            <a:pPr eaLnBrk="1" hangingPunct="1">
              <a:buFontTx/>
              <a:buChar char="•"/>
            </a:pPr>
            <a:endParaRPr lang="en-US" sz="2800">
              <a:cs typeface="Arial" charset="0"/>
            </a:endParaRPr>
          </a:p>
          <a:p>
            <a:pPr eaLnBrk="1" hangingPunct="1">
              <a:buFontTx/>
              <a:buChar char="•"/>
            </a:pPr>
            <a:r>
              <a:rPr lang="en-US" sz="2800">
                <a:cs typeface="Arial" charset="0"/>
              </a:rPr>
              <a:t>What is the standard deviation of the value of the complete portfolio, which consists of the following two assets?</a:t>
            </a:r>
          </a:p>
          <a:p>
            <a:pPr eaLnBrk="1" hangingPunct="1">
              <a:buFontTx/>
              <a:buChar char="•"/>
            </a:pPr>
            <a:endParaRPr lang="en-US" sz="2800">
              <a:cs typeface="Arial" charset="0"/>
            </a:endParaRPr>
          </a:p>
          <a:p>
            <a:pPr lvl="1" eaLnBrk="1" hangingPunct="1">
              <a:buFontTx/>
              <a:buChar char="•"/>
            </a:pPr>
            <a:r>
              <a:rPr lang="en-US" sz="2800">
                <a:cs typeface="Arial" charset="0"/>
              </a:rPr>
              <a:t>Asset 1: Your House</a:t>
            </a:r>
          </a:p>
          <a:p>
            <a:pPr lvl="1" eaLnBrk="1" hangingPunct="1">
              <a:buFontTx/>
              <a:buChar char="•"/>
            </a:pPr>
            <a:r>
              <a:rPr lang="en-US" sz="2800">
                <a:cs typeface="Arial" charset="0"/>
              </a:rPr>
              <a:t>Asset 2: The Insurance Policy</a:t>
            </a:r>
          </a:p>
        </p:txBody>
      </p:sp>
      <p:sp>
        <p:nvSpPr>
          <p:cNvPr id="54276" name="Text Box 16"/>
          <p:cNvSpPr txBox="1">
            <a:spLocks noChangeArrowheads="1"/>
          </p:cNvSpPr>
          <p:nvPr/>
        </p:nvSpPr>
        <p:spPr bwMode="auto">
          <a:xfrm>
            <a:off x="258763" y="77152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Risk in a Portfolio Context: New Example</a:t>
            </a:r>
          </a:p>
        </p:txBody>
      </p:sp>
      <p:sp>
        <p:nvSpPr>
          <p:cNvPr id="54277"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8"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4279"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54281"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54282" name="Rectangle 10"/>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Tree>
    <p:extLst>
      <p:ext uri="{BB962C8B-B14F-4D97-AF65-F5344CB8AC3E}">
        <p14:creationId xmlns:p14="http://schemas.microsoft.com/office/powerpoint/2010/main" val="1810388319"/>
      </p:ext>
    </p:extLst>
  </p:cSld>
  <p:clrMapOvr>
    <a:masterClrMapping/>
  </p:clrMapOvr>
  <p:timing>
    <p:tnLst>
      <p:par>
        <p:cTn xmlns:p14="http://schemas.microsoft.com/office/powerpoint/2010/mai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3"/>
          <p:cNvGraphicFramePr>
            <a:graphicFrameLocks noChangeAspect="1"/>
          </p:cNvGraphicFramePr>
          <p:nvPr/>
        </p:nvGraphicFramePr>
        <p:xfrm>
          <a:off x="1428750" y="341313"/>
          <a:ext cx="6191250" cy="6059487"/>
        </p:xfrm>
        <a:graphic>
          <a:graphicData uri="http://schemas.openxmlformats.org/presentationml/2006/ole">
            <mc:AlternateContent xmlns:mc="http://schemas.openxmlformats.org/markup-compatibility/2006">
              <mc:Choice xmlns:v="urn:schemas-microsoft-com:vml" Requires="v">
                <p:oleObj spid="_x0000_s486404" name="Document" r:id="rId4" imgW="5822130" imgH="5562123" progId="Word.Document.8">
                  <p:embed/>
                </p:oleObj>
              </mc:Choice>
              <mc:Fallback>
                <p:oleObj name="Document" r:id="rId4" imgW="5822130" imgH="556212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341313"/>
                        <a:ext cx="6191250" cy="605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52424519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3"/>
          <p:cNvGraphicFramePr>
            <a:graphicFrameLocks noChangeAspect="1"/>
          </p:cNvGraphicFramePr>
          <p:nvPr/>
        </p:nvGraphicFramePr>
        <p:xfrm>
          <a:off x="685800" y="588963"/>
          <a:ext cx="8153400" cy="5332412"/>
        </p:xfrm>
        <a:graphic>
          <a:graphicData uri="http://schemas.openxmlformats.org/presentationml/2006/ole">
            <mc:AlternateContent xmlns:mc="http://schemas.openxmlformats.org/markup-compatibility/2006">
              <mc:Choice xmlns:v="urn:schemas-microsoft-com:vml" Requires="v">
                <p:oleObj spid="_x0000_s488452" name="Document" r:id="rId4" imgW="5784256" imgH="3687060" progId="Word.Document.8">
                  <p:embed/>
                </p:oleObj>
              </mc:Choice>
              <mc:Fallback>
                <p:oleObj name="Document" r:id="rId4" imgW="5784256" imgH="368706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88963"/>
                        <a:ext cx="8153400" cy="533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52281196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3"/>
          <p:cNvGraphicFramePr>
            <a:graphicFrameLocks noChangeAspect="1"/>
          </p:cNvGraphicFramePr>
          <p:nvPr/>
        </p:nvGraphicFramePr>
        <p:xfrm>
          <a:off x="914400" y="469900"/>
          <a:ext cx="7162800" cy="5854700"/>
        </p:xfrm>
        <a:graphic>
          <a:graphicData uri="http://schemas.openxmlformats.org/presentationml/2006/ole">
            <mc:AlternateContent xmlns:mc="http://schemas.openxmlformats.org/markup-compatibility/2006">
              <mc:Choice xmlns:v="urn:schemas-microsoft-com:vml" Requires="v">
                <p:oleObj spid="_x0000_s490500" name="Document" r:id="rId4" imgW="5784256" imgH="4607113" progId="Word.Document.8">
                  <p:embed/>
                </p:oleObj>
              </mc:Choice>
              <mc:Fallback>
                <p:oleObj name="Document" r:id="rId4" imgW="5784256" imgH="460711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69900"/>
                        <a:ext cx="7162800" cy="585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83253669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4"/>
          <p:cNvGraphicFramePr>
            <a:graphicFrameLocks noChangeAspect="1"/>
          </p:cNvGraphicFramePr>
          <p:nvPr/>
        </p:nvGraphicFramePr>
        <p:xfrm>
          <a:off x="990600" y="458788"/>
          <a:ext cx="7315200" cy="6018212"/>
        </p:xfrm>
        <a:graphic>
          <a:graphicData uri="http://schemas.openxmlformats.org/presentationml/2006/ole">
            <mc:AlternateContent xmlns:mc="http://schemas.openxmlformats.org/markup-compatibility/2006">
              <mc:Choice xmlns:v="urn:schemas-microsoft-com:vml" Requires="v">
                <p:oleObj spid="_x0000_s492548" name="Document" r:id="rId4" imgW="5683620" imgH="4672342" progId="Word.Document.8">
                  <p:embed/>
                </p:oleObj>
              </mc:Choice>
              <mc:Fallback>
                <p:oleObj name="Document" r:id="rId4" imgW="5683620" imgH="467234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58788"/>
                        <a:ext cx="7315200" cy="601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8417534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76200"/>
            <a:ext cx="9144000" cy="914400"/>
          </a:xfrm>
        </p:spPr>
        <p:txBody>
          <a:bodyPr/>
          <a:lstStyle/>
          <a:p>
            <a:pPr eaLnBrk="1" hangingPunct="1"/>
            <a:r>
              <a:rPr lang="en-US">
                <a:latin typeface="Times New Roman" charset="0"/>
              </a:rPr>
              <a:t>Value of Debt and Value of Equity</a:t>
            </a:r>
          </a:p>
        </p:txBody>
      </p:sp>
      <p:sp>
        <p:nvSpPr>
          <p:cNvPr id="44035" name="Rectangle 3"/>
          <p:cNvSpPr>
            <a:spLocks noGrp="1" noChangeArrowheads="1"/>
          </p:cNvSpPr>
          <p:nvPr>
            <p:ph type="body" idx="1"/>
          </p:nvPr>
        </p:nvSpPr>
        <p:spPr>
          <a:xfrm>
            <a:off x="76200" y="990600"/>
            <a:ext cx="9144000" cy="5486400"/>
          </a:xfrm>
        </p:spPr>
        <p:txBody>
          <a:bodyPr/>
          <a:lstStyle/>
          <a:p>
            <a:pPr eaLnBrk="1" hangingPunct="1"/>
            <a:r>
              <a:rPr lang="en-US">
                <a:latin typeface="Times New Roman" charset="0"/>
              </a:rPr>
              <a:t>The value of a company</a:t>
            </a:r>
            <a:r>
              <a:rPr lang="ja-JP" altLang="en-US">
                <a:latin typeface="Times New Roman" charset="0"/>
              </a:rPr>
              <a:t>’</a:t>
            </a:r>
            <a:r>
              <a:rPr lang="en-US">
                <a:latin typeface="Times New Roman" charset="0"/>
              </a:rPr>
              <a:t>s debt </a:t>
            </a:r>
          </a:p>
          <a:p>
            <a:pPr lvl="1" eaLnBrk="1" hangingPunct="1"/>
            <a:r>
              <a:rPr lang="en-US">
                <a:latin typeface="Times New Roman" charset="0"/>
              </a:rPr>
              <a:t>Equals the present value of cash flow to debt holders discounted at the risk-adjusted rate</a:t>
            </a:r>
          </a:p>
          <a:p>
            <a:pPr lvl="1" eaLnBrk="1" hangingPunct="1"/>
            <a:r>
              <a:rPr lang="en-US">
                <a:latin typeface="Times New Roman" charset="0"/>
              </a:rPr>
              <a:t>Discount rate used should be equal to current market rate on similar risk debt with comparable terms</a:t>
            </a:r>
          </a:p>
          <a:p>
            <a:pPr eaLnBrk="1" hangingPunct="1"/>
            <a:r>
              <a:rPr lang="en-US">
                <a:latin typeface="Times New Roman" charset="0"/>
              </a:rPr>
              <a:t>The value of a company</a:t>
            </a:r>
            <a:r>
              <a:rPr lang="ja-JP" altLang="en-US">
                <a:latin typeface="Times New Roman" charset="0"/>
              </a:rPr>
              <a:t>’</a:t>
            </a:r>
            <a:r>
              <a:rPr lang="en-US">
                <a:latin typeface="Times New Roman" charset="0"/>
              </a:rPr>
              <a:t>s equity</a:t>
            </a:r>
          </a:p>
          <a:p>
            <a:pPr lvl="1" eaLnBrk="1" hangingPunct="1"/>
            <a:r>
              <a:rPr lang="en-US">
                <a:latin typeface="Times New Roman" charset="0"/>
              </a:rPr>
              <a:t>Is the value of its operations plus non-operating assets</a:t>
            </a:r>
          </a:p>
          <a:p>
            <a:pPr lvl="2" eaLnBrk="1" hangingPunct="1"/>
            <a:r>
              <a:rPr lang="en-US">
                <a:latin typeface="Times New Roman" charset="0"/>
              </a:rPr>
              <a:t>e.g., Investments in unrelated, unconsolidated businesses</a:t>
            </a:r>
          </a:p>
          <a:p>
            <a:pPr lvl="1" eaLnBrk="1" hangingPunct="1"/>
            <a:r>
              <a:rPr lang="en-US">
                <a:latin typeface="Times New Roman" charset="0"/>
              </a:rPr>
              <a:t>Less value of its debt and any non-operating liabilities</a:t>
            </a:r>
          </a:p>
          <a:p>
            <a:pPr eaLnBrk="1" hangingPunct="1"/>
            <a:r>
              <a:rPr lang="en-US">
                <a:latin typeface="Times New Roman" charset="0"/>
              </a:rPr>
              <a:t>The value of Agile Technologies, Inc. equity</a:t>
            </a:r>
          </a:p>
          <a:p>
            <a:pPr lvl="1" eaLnBrk="1" hangingPunct="1"/>
            <a:r>
              <a:rPr lang="en-US" sz="2000">
                <a:latin typeface="Times New Roman" charset="0"/>
              </a:rPr>
              <a:t>Is $400.556 million</a:t>
            </a:r>
          </a:p>
        </p:txBody>
      </p:sp>
    </p:spTree>
    <p:extLst>
      <p:ext uri="{BB962C8B-B14F-4D97-AF65-F5344CB8AC3E}">
        <p14:creationId xmlns:p14="http://schemas.microsoft.com/office/powerpoint/2010/main" val="201737316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76200"/>
            <a:ext cx="9144000" cy="609600"/>
          </a:xfrm>
        </p:spPr>
        <p:txBody>
          <a:bodyPr>
            <a:normAutofit fontScale="90000"/>
          </a:bodyPr>
          <a:lstStyle/>
          <a:p>
            <a:pPr eaLnBrk="1" hangingPunct="1"/>
            <a:r>
              <a:rPr lang="en-US">
                <a:latin typeface="Times New Roman" charset="0"/>
              </a:rPr>
              <a:t>What Drives FCF and Value?</a:t>
            </a:r>
          </a:p>
        </p:txBody>
      </p:sp>
      <p:sp>
        <p:nvSpPr>
          <p:cNvPr id="45059" name="Rectangle 3"/>
          <p:cNvSpPr>
            <a:spLocks noGrp="1" noChangeArrowheads="1"/>
          </p:cNvSpPr>
          <p:nvPr>
            <p:ph type="body" idx="1"/>
          </p:nvPr>
        </p:nvSpPr>
        <p:spPr>
          <a:xfrm>
            <a:off x="76200" y="685800"/>
            <a:ext cx="8991600" cy="6172200"/>
          </a:xfrm>
        </p:spPr>
        <p:txBody>
          <a:bodyPr>
            <a:normAutofit lnSpcReduction="10000"/>
          </a:bodyPr>
          <a:lstStyle/>
          <a:p>
            <a:pPr eaLnBrk="1" hangingPunct="1"/>
            <a:r>
              <a:rPr lang="en-US" sz="2400">
                <a:latin typeface="Times New Roman" charset="0"/>
              </a:rPr>
              <a:t>Value is based on discounted FCFs and underlying value drivers also must be based on FCFs</a:t>
            </a:r>
          </a:p>
          <a:p>
            <a:pPr eaLnBrk="1" hangingPunct="1"/>
            <a:r>
              <a:rPr lang="en-US" sz="2400">
                <a:latin typeface="Times New Roman" charset="0"/>
              </a:rPr>
              <a:t>Two key value drivers of FCFs:</a:t>
            </a:r>
            <a:endParaRPr lang="en-US">
              <a:latin typeface="Times New Roman" charset="0"/>
            </a:endParaRPr>
          </a:p>
          <a:p>
            <a:pPr lvl="1" eaLnBrk="1" hangingPunct="1"/>
            <a:r>
              <a:rPr lang="en-US" sz="2200" b="1" i="1">
                <a:latin typeface="Times New Roman" charset="0"/>
              </a:rPr>
              <a:t>ROIC</a:t>
            </a:r>
            <a:r>
              <a:rPr lang="en-US" sz="2200">
                <a:latin typeface="Times New Roman" charset="0"/>
              </a:rPr>
              <a:t>: Return on Invested Capital</a:t>
            </a:r>
            <a:endParaRPr lang="en-US">
              <a:latin typeface="Times New Roman" charset="0"/>
            </a:endParaRPr>
          </a:p>
          <a:p>
            <a:pPr lvl="2" eaLnBrk="1" hangingPunct="1"/>
            <a:r>
              <a:rPr lang="en-US">
                <a:latin typeface="Times New Roman" charset="0"/>
              </a:rPr>
              <a:t>Company that earns higher profits for every dollar invested will be worth more than similar company that earns less profit on each dollar invested</a:t>
            </a:r>
          </a:p>
          <a:p>
            <a:pPr lvl="1" eaLnBrk="1" hangingPunct="1"/>
            <a:r>
              <a:rPr lang="en-US" sz="2200" b="1" i="1">
                <a:latin typeface="Times New Roman" charset="0"/>
              </a:rPr>
              <a:t>Growth Rate</a:t>
            </a:r>
            <a:r>
              <a:rPr lang="en-US" sz="2200">
                <a:latin typeface="Times New Roman" charset="0"/>
              </a:rPr>
              <a:t>: of company</a:t>
            </a:r>
            <a:r>
              <a:rPr lang="ja-JP" altLang="en-US" sz="2200">
                <a:latin typeface="Times New Roman" charset="0"/>
              </a:rPr>
              <a:t>’</a:t>
            </a:r>
            <a:r>
              <a:rPr lang="en-US" sz="2200">
                <a:latin typeface="Times New Roman" charset="0"/>
              </a:rPr>
              <a:t>s revenues, profits, and capital base</a:t>
            </a:r>
            <a:endParaRPr lang="en-US">
              <a:latin typeface="Times New Roman" charset="0"/>
            </a:endParaRPr>
          </a:p>
          <a:p>
            <a:pPr lvl="2" eaLnBrk="1" hangingPunct="1"/>
            <a:r>
              <a:rPr lang="en-US">
                <a:latin typeface="Times New Roman" charset="0"/>
              </a:rPr>
              <a:t>Faster growing company will be worth more than a slower growing company if both are earning the same ROIC </a:t>
            </a:r>
          </a:p>
          <a:p>
            <a:pPr eaLnBrk="1" hangingPunct="1"/>
            <a:r>
              <a:rPr lang="en-US" sz="2400">
                <a:latin typeface="Times New Roman" charset="0"/>
              </a:rPr>
              <a:t>To increase value, company must</a:t>
            </a:r>
          </a:p>
          <a:p>
            <a:pPr lvl="2" eaLnBrk="1" hangingPunct="1"/>
            <a:r>
              <a:rPr lang="en-US">
                <a:latin typeface="Times New Roman" charset="0"/>
              </a:rPr>
              <a:t>(1) Increase level of profits it earns on existing capital</a:t>
            </a:r>
          </a:p>
          <a:p>
            <a:pPr lvl="2" eaLnBrk="1" hangingPunct="1"/>
            <a:r>
              <a:rPr lang="en-US">
                <a:latin typeface="Times New Roman" charset="0"/>
              </a:rPr>
              <a:t>(2) Ensure return on new capital investment exceeds WACC</a:t>
            </a:r>
          </a:p>
          <a:p>
            <a:pPr lvl="2" eaLnBrk="1" hangingPunct="1"/>
            <a:r>
              <a:rPr lang="en-US">
                <a:latin typeface="Times New Roman" charset="0"/>
              </a:rPr>
              <a:t>(3) Increase its growth rate, but only if ROIC exceeds WACC</a:t>
            </a:r>
          </a:p>
          <a:p>
            <a:pPr lvl="2" eaLnBrk="1" hangingPunct="1"/>
            <a:r>
              <a:rPr lang="en-US">
                <a:latin typeface="Times New Roman" charset="0"/>
              </a:rPr>
              <a:t>(4)Reduce its cost of capital</a:t>
            </a:r>
          </a:p>
        </p:txBody>
      </p:sp>
    </p:spTree>
    <p:extLst>
      <p:ext uri="{BB962C8B-B14F-4D97-AF65-F5344CB8AC3E}">
        <p14:creationId xmlns:p14="http://schemas.microsoft.com/office/powerpoint/2010/main" val="256610267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atin typeface="Times New Roman" charset="0"/>
              </a:rPr>
              <a:t>Art of Valuation</a:t>
            </a:r>
          </a:p>
        </p:txBody>
      </p:sp>
      <p:sp>
        <p:nvSpPr>
          <p:cNvPr id="46083" name="Content Placeholder 2"/>
          <p:cNvSpPr>
            <a:spLocks noGrp="1"/>
          </p:cNvSpPr>
          <p:nvPr>
            <p:ph idx="1"/>
          </p:nvPr>
        </p:nvSpPr>
        <p:spPr>
          <a:xfrm>
            <a:off x="533400" y="1981200"/>
            <a:ext cx="8229600" cy="4114800"/>
          </a:xfrm>
        </p:spPr>
        <p:txBody>
          <a:bodyPr/>
          <a:lstStyle/>
          <a:p>
            <a:r>
              <a:rPr lang="en-US">
                <a:latin typeface="Times New Roman" charset="0"/>
              </a:rPr>
              <a:t>Valuation is a function of:</a:t>
            </a:r>
          </a:p>
          <a:p>
            <a:pPr lvl="1"/>
            <a:r>
              <a:rPr lang="en-US">
                <a:latin typeface="Times New Roman" charset="0"/>
              </a:rPr>
              <a:t>Understanding the business (analyzing the firms)</a:t>
            </a:r>
          </a:p>
          <a:p>
            <a:pPr lvl="1"/>
            <a:r>
              <a:rPr lang="en-US">
                <a:latin typeface="Times New Roman" charset="0"/>
              </a:rPr>
              <a:t>Understanding the industry (comparative analysis)</a:t>
            </a:r>
          </a:p>
          <a:p>
            <a:pPr lvl="1"/>
            <a:r>
              <a:rPr lang="en-US">
                <a:latin typeface="Times New Roman" charset="0"/>
              </a:rPr>
              <a:t>Understanding the general economic environment</a:t>
            </a:r>
          </a:p>
          <a:p>
            <a:pPr lvl="1"/>
            <a:r>
              <a:rPr lang="en-US">
                <a:latin typeface="Times New Roman" charset="0"/>
              </a:rPr>
              <a:t>Prudently incorporating this information into the valuation model</a:t>
            </a:r>
          </a:p>
          <a:p>
            <a:pPr lvl="1"/>
            <a:r>
              <a:rPr lang="en-US">
                <a:latin typeface="Times New Roman" charset="0"/>
              </a:rPr>
              <a:t>Correct method is the easy part!</a:t>
            </a:r>
          </a:p>
        </p:txBody>
      </p:sp>
    </p:spTree>
    <p:extLst>
      <p:ext uri="{BB962C8B-B14F-4D97-AF65-F5344CB8AC3E}">
        <p14:creationId xmlns:p14="http://schemas.microsoft.com/office/powerpoint/2010/main" val="405115593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atin typeface="Times New Roman" charset="0"/>
              </a:rPr>
              <a:t>Art of Valuation</a:t>
            </a:r>
          </a:p>
        </p:txBody>
      </p:sp>
      <p:sp>
        <p:nvSpPr>
          <p:cNvPr id="47107" name="Content Placeholder 2"/>
          <p:cNvSpPr>
            <a:spLocks noGrp="1"/>
          </p:cNvSpPr>
          <p:nvPr>
            <p:ph idx="1"/>
          </p:nvPr>
        </p:nvSpPr>
        <p:spPr>
          <a:xfrm>
            <a:off x="533400" y="1981200"/>
            <a:ext cx="8229600" cy="4114800"/>
          </a:xfrm>
        </p:spPr>
        <p:txBody>
          <a:bodyPr/>
          <a:lstStyle/>
          <a:p>
            <a:r>
              <a:rPr lang="en-US">
                <a:latin typeface="Times New Roman" charset="0"/>
              </a:rPr>
              <a:t>Requirements of the valuation model:</a:t>
            </a:r>
          </a:p>
          <a:p>
            <a:pPr lvl="1"/>
            <a:r>
              <a:rPr lang="en-US">
                <a:latin typeface="Times New Roman" charset="0"/>
              </a:rPr>
              <a:t>Pro forma model must include complete income statement, balance sheet, and cash flow statement (which ties the first two items together!)</a:t>
            </a:r>
          </a:p>
          <a:p>
            <a:pPr lvl="2"/>
            <a:r>
              <a:rPr lang="en-US">
                <a:latin typeface="Times New Roman" charset="0"/>
              </a:rPr>
              <a:t>Supporting ratios should also be included</a:t>
            </a:r>
          </a:p>
          <a:p>
            <a:pPr lvl="1"/>
            <a:r>
              <a:rPr lang="en-US">
                <a:latin typeface="Times New Roman" charset="0"/>
              </a:rPr>
              <a:t>Ground pro forma model in historical analysis</a:t>
            </a:r>
          </a:p>
          <a:p>
            <a:pPr lvl="1"/>
            <a:r>
              <a:rPr lang="en-US">
                <a:latin typeface="Times New Roman" charset="0"/>
              </a:rPr>
              <a:t>Complete a similar, though less detailed, analysis for competitors</a:t>
            </a:r>
          </a:p>
        </p:txBody>
      </p:sp>
    </p:spTree>
    <p:extLst>
      <p:ext uri="{BB962C8B-B14F-4D97-AF65-F5344CB8AC3E}">
        <p14:creationId xmlns:p14="http://schemas.microsoft.com/office/powerpoint/2010/main" val="284192506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ctrTitle"/>
          </p:nvPr>
        </p:nvSpPr>
        <p:spPr/>
        <p:txBody>
          <a:bodyPr/>
          <a:lstStyle/>
          <a:p>
            <a:r>
              <a:rPr lang="en-US">
                <a:latin typeface="Times New Roman" charset="0"/>
              </a:rPr>
              <a:t>Where is Value?</a:t>
            </a:r>
          </a:p>
        </p:txBody>
      </p:sp>
      <p:sp>
        <p:nvSpPr>
          <p:cNvPr id="48131" name="Subtitle 2"/>
          <p:cNvSpPr>
            <a:spLocks noGrp="1"/>
          </p:cNvSpPr>
          <p:nvPr>
            <p:ph type="subTitle" idx="1"/>
          </p:nvPr>
        </p:nvSpPr>
        <p:spPr>
          <a:xfrm>
            <a:off x="1143000" y="3886200"/>
            <a:ext cx="6858000" cy="1752600"/>
          </a:xfrm>
        </p:spPr>
        <p:txBody>
          <a:bodyPr/>
          <a:lstStyle/>
          <a:p>
            <a:r>
              <a:rPr lang="en-US">
                <a:latin typeface="Times New Roman" charset="0"/>
              </a:rPr>
              <a:t>The Value Creation Pyramid</a:t>
            </a:r>
          </a:p>
          <a:p>
            <a:r>
              <a:rPr lang="en-US">
                <a:latin typeface="Times New Roman" charset="0"/>
              </a:rPr>
              <a:t>Sources of Value Creation</a:t>
            </a:r>
          </a:p>
        </p:txBody>
      </p:sp>
    </p:spTree>
    <p:extLst>
      <p:ext uri="{BB962C8B-B14F-4D97-AF65-F5344CB8AC3E}">
        <p14:creationId xmlns:p14="http://schemas.microsoft.com/office/powerpoint/2010/main" val="226545327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nvGraphicFramePr>
        <p:xfrm>
          <a:off x="442913" y="527050"/>
          <a:ext cx="8258175" cy="5797550"/>
        </p:xfrm>
        <a:graphic>
          <a:graphicData uri="http://schemas.openxmlformats.org/presentationml/2006/ole">
            <mc:AlternateContent xmlns:mc="http://schemas.openxmlformats.org/markup-compatibility/2006">
              <mc:Choice xmlns:v="urn:schemas-microsoft-com:vml" Requires="v">
                <p:oleObj spid="_x0000_s504836" name="Micrografx FlowCharter 7 Document" r:id="rId4" imgW="8258040" imgH="5797800" progId="FlowCharter7.Document">
                  <p:embed/>
                </p:oleObj>
              </mc:Choice>
              <mc:Fallback>
                <p:oleObj name="Micrografx FlowCharter 7 Document" r:id="rId4" imgW="8258040" imgH="5797800" progId="FlowCharter7.Document">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913" y="527050"/>
                        <a:ext cx="8258175" cy="579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199501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299" name="Text Box 15"/>
          <p:cNvSpPr txBox="1">
            <a:spLocks noChangeArrowheads="1"/>
          </p:cNvSpPr>
          <p:nvPr/>
        </p:nvSpPr>
        <p:spPr bwMode="auto">
          <a:xfrm>
            <a:off x="220663" y="1819275"/>
            <a:ext cx="8923337"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Diversification is a strategy designed to reduce risk by spreading a portfolio across many assets</a:t>
            </a:r>
          </a:p>
          <a:p>
            <a:pPr eaLnBrk="1" hangingPunct="1">
              <a:buFontTx/>
              <a:buChar char="•"/>
            </a:pPr>
            <a:endParaRPr lang="en-US" sz="2800">
              <a:solidFill>
                <a:schemeClr val="bg1"/>
              </a:solidFill>
              <a:cs typeface="Arial" charset="0"/>
            </a:endParaRPr>
          </a:p>
          <a:p>
            <a:pPr eaLnBrk="1" hangingPunct="1">
              <a:buFontTx/>
              <a:buChar char="•"/>
            </a:pPr>
            <a:r>
              <a:rPr lang="en-US" sz="2800">
                <a:solidFill>
                  <a:schemeClr val="bg1"/>
                </a:solidFill>
                <a:cs typeface="Arial" charset="0"/>
              </a:rPr>
              <a:t>The riskiness of a portfolio is usually smaller than the average of the assets</a:t>
            </a:r>
            <a:r>
              <a:rPr lang="ja-JP" altLang="en-US" sz="2800">
                <a:solidFill>
                  <a:schemeClr val="bg1"/>
                </a:solidFill>
                <a:cs typeface="Arial" charset="0"/>
              </a:rPr>
              <a:t>’</a:t>
            </a:r>
            <a:r>
              <a:rPr lang="en-US" sz="2800">
                <a:solidFill>
                  <a:schemeClr val="bg1"/>
                </a:solidFill>
                <a:cs typeface="Arial" charset="0"/>
              </a:rPr>
              <a:t> riskiness (i.e., average of assets</a:t>
            </a:r>
            <a:r>
              <a:rPr lang="ja-JP" altLang="en-US" sz="2800">
                <a:solidFill>
                  <a:schemeClr val="bg1"/>
                </a:solidFill>
                <a:cs typeface="Arial" charset="0"/>
              </a:rPr>
              <a:t>’</a:t>
            </a:r>
            <a:r>
              <a:rPr lang="en-US" sz="2800">
                <a:solidFill>
                  <a:schemeClr val="bg1"/>
                </a:solidFill>
                <a:cs typeface="Arial" charset="0"/>
              </a:rPr>
              <a:t> </a:t>
            </a:r>
            <a:r>
              <a:rPr lang="el-GR" sz="2800">
                <a:solidFill>
                  <a:schemeClr val="bg1"/>
                </a:solidFill>
                <a:cs typeface="Times New Roman" charset="0"/>
              </a:rPr>
              <a:t>σ</a:t>
            </a:r>
            <a:r>
              <a:rPr lang="en-US" sz="2800">
                <a:solidFill>
                  <a:schemeClr val="bg1"/>
                </a:solidFill>
                <a:cs typeface="Times New Roman" charset="0"/>
              </a:rPr>
              <a:t>s)</a:t>
            </a:r>
          </a:p>
          <a:p>
            <a:pPr eaLnBrk="1" hangingPunct="1">
              <a:buFontTx/>
              <a:buChar char="•"/>
            </a:pPr>
            <a:endParaRPr lang="en-US" sz="2800">
              <a:solidFill>
                <a:schemeClr val="bg1"/>
              </a:solidFill>
              <a:cs typeface="Times New Roman" charset="0"/>
            </a:endParaRPr>
          </a:p>
          <a:p>
            <a:pPr eaLnBrk="1" hangingPunct="1">
              <a:buFontTx/>
              <a:buChar char="•"/>
            </a:pPr>
            <a:r>
              <a:rPr lang="en-US" sz="2800">
                <a:solidFill>
                  <a:schemeClr val="bg1"/>
                </a:solidFill>
                <a:cs typeface="Times New Roman" charset="0"/>
              </a:rPr>
              <a:t>This is true as long as the returns on the assets making up the portfolio are not perfectly correlated with one another </a:t>
            </a:r>
          </a:p>
        </p:txBody>
      </p:sp>
      <p:sp>
        <p:nvSpPr>
          <p:cNvPr id="55300" name="Text Box 16"/>
          <p:cNvSpPr txBox="1">
            <a:spLocks noChangeArrowheads="1"/>
          </p:cNvSpPr>
          <p:nvPr/>
        </p:nvSpPr>
        <p:spPr bwMode="auto">
          <a:xfrm>
            <a:off x="258763" y="900113"/>
            <a:ext cx="8605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Diversification </a:t>
            </a:r>
          </a:p>
        </p:txBody>
      </p:sp>
      <p:sp>
        <p:nvSpPr>
          <p:cNvPr id="55301"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2"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5303"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08081"/>
      </p:ext>
    </p:extLst>
  </p:cSld>
  <p:clrMapOvr>
    <a:masterClrMapping/>
  </p:clrMapOvr>
  <p:timing>
    <p:tnLst>
      <p:par>
        <p:cTn xmlns:p14="http://schemas.microsoft.com/office/powerpoint/2010/mai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85800" y="-76200"/>
            <a:ext cx="7772400" cy="1143000"/>
          </a:xfrm>
        </p:spPr>
        <p:txBody>
          <a:bodyPr/>
          <a:lstStyle/>
          <a:p>
            <a:r>
              <a:rPr lang="en-US">
                <a:latin typeface="Times New Roman" charset="0"/>
              </a:rPr>
              <a:t>Brief Mention of the Top </a:t>
            </a:r>
          </a:p>
        </p:txBody>
      </p:sp>
      <p:sp>
        <p:nvSpPr>
          <p:cNvPr id="49155" name="Content Placeholder 2"/>
          <p:cNvSpPr>
            <a:spLocks noGrp="1"/>
          </p:cNvSpPr>
          <p:nvPr>
            <p:ph idx="1"/>
          </p:nvPr>
        </p:nvSpPr>
        <p:spPr>
          <a:xfrm>
            <a:off x="228600" y="914400"/>
            <a:ext cx="8915400" cy="5791200"/>
          </a:xfrm>
        </p:spPr>
        <p:txBody>
          <a:bodyPr>
            <a:normAutofit lnSpcReduction="10000"/>
          </a:bodyPr>
          <a:lstStyle/>
          <a:p>
            <a:r>
              <a:rPr lang="en-US" sz="3000">
                <a:latin typeface="Times New Roman" charset="0"/>
              </a:rPr>
              <a:t>Financing</a:t>
            </a:r>
          </a:p>
          <a:p>
            <a:pPr lvl="1"/>
            <a:r>
              <a:rPr lang="en-US" sz="2600">
                <a:latin typeface="Times New Roman" charset="0"/>
              </a:rPr>
              <a:t>Adding debt brings tax savings</a:t>
            </a:r>
          </a:p>
          <a:p>
            <a:pPr lvl="2"/>
            <a:r>
              <a:rPr lang="en-US" sz="2200">
                <a:latin typeface="Times New Roman" charset="0"/>
              </a:rPr>
              <a:t>Interest is tax deductible to the firm</a:t>
            </a:r>
          </a:p>
          <a:p>
            <a:pPr lvl="1"/>
            <a:r>
              <a:rPr lang="en-US" sz="2600">
                <a:latin typeface="Times New Roman" charset="0"/>
              </a:rPr>
              <a:t>But adding debt incurs risk</a:t>
            </a:r>
          </a:p>
          <a:p>
            <a:pPr lvl="2"/>
            <a:r>
              <a:rPr lang="en-US" sz="2200">
                <a:latin typeface="Times New Roman" charset="0"/>
              </a:rPr>
              <a:t>Debt increases the probability of future financial distress (bankruptcy)</a:t>
            </a:r>
          </a:p>
          <a:p>
            <a:pPr lvl="2"/>
            <a:r>
              <a:rPr lang="en-US" sz="2200">
                <a:latin typeface="Times New Roman" charset="0"/>
              </a:rPr>
              <a:t>Cost of debt depends on market risk premia</a:t>
            </a:r>
          </a:p>
          <a:p>
            <a:r>
              <a:rPr lang="en-US" sz="3000">
                <a:latin typeface="Times New Roman" charset="0"/>
              </a:rPr>
              <a:t>Cash is King!</a:t>
            </a:r>
          </a:p>
          <a:p>
            <a:pPr lvl="1"/>
            <a:r>
              <a:rPr lang="en-US" sz="2600">
                <a:latin typeface="Times New Roman" charset="0"/>
              </a:rPr>
              <a:t>Management</a:t>
            </a:r>
            <a:r>
              <a:rPr lang="ja-JP" altLang="en-US" sz="2600">
                <a:latin typeface="Times New Roman" charset="0"/>
              </a:rPr>
              <a:t>’</a:t>
            </a:r>
            <a:r>
              <a:rPr lang="en-US" sz="2600">
                <a:latin typeface="Times New Roman" charset="0"/>
              </a:rPr>
              <a:t>s job</a:t>
            </a:r>
            <a:r>
              <a:rPr lang="en-US">
                <a:latin typeface="Times New Roman" charset="0"/>
              </a:rPr>
              <a:t> </a:t>
            </a:r>
          </a:p>
          <a:p>
            <a:pPr lvl="2"/>
            <a:r>
              <a:rPr lang="en-US" sz="2200">
                <a:latin typeface="Times New Roman" charset="0"/>
              </a:rPr>
              <a:t>Manage firm so as to maximize free cash flow</a:t>
            </a:r>
          </a:p>
          <a:p>
            <a:r>
              <a:rPr lang="en-US" sz="3000">
                <a:latin typeface="Times New Roman" charset="0"/>
              </a:rPr>
              <a:t>NPV is only as good as the forecasted cash flows</a:t>
            </a:r>
          </a:p>
          <a:p>
            <a:pPr lvl="1"/>
            <a:r>
              <a:rPr lang="en-US" sz="2600">
                <a:latin typeface="Times New Roman" charset="0"/>
              </a:rPr>
              <a:t>Incentives to manipulate CFs in many firms explains why this is in the middle of the pyramid</a:t>
            </a:r>
          </a:p>
        </p:txBody>
      </p:sp>
    </p:spTree>
    <p:extLst>
      <p:ext uri="{BB962C8B-B14F-4D97-AF65-F5344CB8AC3E}">
        <p14:creationId xmlns:p14="http://schemas.microsoft.com/office/powerpoint/2010/main" val="352228123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85800" y="-76200"/>
            <a:ext cx="7772400" cy="1143000"/>
          </a:xfrm>
        </p:spPr>
        <p:txBody>
          <a:bodyPr/>
          <a:lstStyle/>
          <a:p>
            <a:r>
              <a:rPr lang="en-US">
                <a:latin typeface="Times New Roman" charset="0"/>
              </a:rPr>
              <a:t>Method versus Process </a:t>
            </a:r>
          </a:p>
        </p:txBody>
      </p:sp>
      <p:sp>
        <p:nvSpPr>
          <p:cNvPr id="50179" name="Content Placeholder 2"/>
          <p:cNvSpPr>
            <a:spLocks noGrp="1"/>
          </p:cNvSpPr>
          <p:nvPr>
            <p:ph idx="1"/>
          </p:nvPr>
        </p:nvSpPr>
        <p:spPr>
          <a:xfrm>
            <a:off x="228600" y="914400"/>
            <a:ext cx="8915400" cy="5791200"/>
          </a:xfrm>
        </p:spPr>
        <p:txBody>
          <a:bodyPr/>
          <a:lstStyle/>
          <a:p>
            <a:r>
              <a:rPr lang="en-US" sz="3000">
                <a:latin typeface="Times New Roman" charset="0"/>
              </a:rPr>
              <a:t>The base of the value pyramid is </a:t>
            </a:r>
            <a:r>
              <a:rPr lang="en-US" sz="3000" b="1" i="1">
                <a:latin typeface="Times New Roman" charset="0"/>
              </a:rPr>
              <a:t>process</a:t>
            </a:r>
          </a:p>
          <a:p>
            <a:pPr lvl="1"/>
            <a:r>
              <a:rPr lang="en-US" sz="2600">
                <a:latin typeface="Times New Roman" charset="0"/>
              </a:rPr>
              <a:t>Management factors</a:t>
            </a:r>
          </a:p>
          <a:p>
            <a:pPr lvl="2"/>
            <a:r>
              <a:rPr lang="en-US" sz="2200">
                <a:latin typeface="Times New Roman" charset="0"/>
              </a:rPr>
              <a:t>Internal contracts creating properly aligned incentives for value creation</a:t>
            </a:r>
          </a:p>
          <a:p>
            <a:r>
              <a:rPr lang="en-US" sz="3000">
                <a:latin typeface="Times New Roman" charset="0"/>
              </a:rPr>
              <a:t>Historically, most – if not all – of the focus in corporate finance was on </a:t>
            </a:r>
            <a:r>
              <a:rPr lang="en-US" sz="3000" b="1" i="1">
                <a:latin typeface="Times New Roman" charset="0"/>
              </a:rPr>
              <a:t>method</a:t>
            </a:r>
            <a:r>
              <a:rPr lang="en-US" sz="3000">
                <a:latin typeface="Times New Roman" charset="0"/>
              </a:rPr>
              <a:t> (top three cells)</a:t>
            </a:r>
          </a:p>
          <a:p>
            <a:r>
              <a:rPr lang="en-US" sz="3000">
                <a:latin typeface="Times New Roman" charset="0"/>
              </a:rPr>
              <a:t>But consulting with CFOs makes it clear that bad process can destroy the best method!</a:t>
            </a:r>
          </a:p>
          <a:p>
            <a:pPr lvl="1"/>
            <a:r>
              <a:rPr lang="en-US" sz="2600">
                <a:latin typeface="Times New Roman" charset="0"/>
              </a:rPr>
              <a:t>With a good process, method is</a:t>
            </a:r>
            <a:endParaRPr lang="en-US">
              <a:latin typeface="Times New Roman" charset="0"/>
            </a:endParaRPr>
          </a:p>
          <a:p>
            <a:pPr lvl="2"/>
            <a:r>
              <a:rPr lang="en-US" sz="2200">
                <a:latin typeface="Times New Roman" charset="0"/>
              </a:rPr>
              <a:t>(1) Not all that important, and</a:t>
            </a:r>
          </a:p>
          <a:p>
            <a:pPr lvl="2"/>
            <a:r>
              <a:rPr lang="en-US" sz="2200">
                <a:latin typeface="Times New Roman" charset="0"/>
              </a:rPr>
              <a:t>(2) Usually optimized (i.e., it is secondary to process)</a:t>
            </a:r>
          </a:p>
          <a:p>
            <a:r>
              <a:rPr lang="en-US" sz="3000">
                <a:latin typeface="Times New Roman" charset="0"/>
              </a:rPr>
              <a:t>Process forms the basis for value creation!</a:t>
            </a:r>
            <a:endParaRPr lang="en-US" sz="2600">
              <a:latin typeface="Times New Roman" charset="0"/>
            </a:endParaRPr>
          </a:p>
        </p:txBody>
      </p:sp>
    </p:spTree>
    <p:extLst>
      <p:ext uri="{BB962C8B-B14F-4D97-AF65-F5344CB8AC3E}">
        <p14:creationId xmlns:p14="http://schemas.microsoft.com/office/powerpoint/2010/main" val="155439553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85800" y="-76200"/>
            <a:ext cx="7772400" cy="1143000"/>
          </a:xfrm>
        </p:spPr>
        <p:txBody>
          <a:bodyPr/>
          <a:lstStyle/>
          <a:p>
            <a:r>
              <a:rPr lang="en-US">
                <a:latin typeface="Times New Roman" charset="0"/>
              </a:rPr>
              <a:t>Harsh Realities </a:t>
            </a:r>
          </a:p>
        </p:txBody>
      </p:sp>
      <p:sp>
        <p:nvSpPr>
          <p:cNvPr id="51203" name="Content Placeholder 2"/>
          <p:cNvSpPr>
            <a:spLocks noGrp="1"/>
          </p:cNvSpPr>
          <p:nvPr>
            <p:ph idx="1"/>
          </p:nvPr>
        </p:nvSpPr>
        <p:spPr>
          <a:xfrm>
            <a:off x="228600" y="914400"/>
            <a:ext cx="8915400" cy="5791200"/>
          </a:xfrm>
        </p:spPr>
        <p:txBody>
          <a:bodyPr/>
          <a:lstStyle/>
          <a:p>
            <a:r>
              <a:rPr lang="en-US" sz="3000">
                <a:latin typeface="Times New Roman" charset="0"/>
              </a:rPr>
              <a:t>Wall Street places an increasingly high premium on </a:t>
            </a:r>
            <a:r>
              <a:rPr lang="ja-JP" altLang="en-US" sz="3000">
                <a:latin typeface="Times New Roman" charset="0"/>
              </a:rPr>
              <a:t>“</a:t>
            </a:r>
            <a:r>
              <a:rPr lang="en-US" sz="3000">
                <a:latin typeface="Times New Roman" charset="0"/>
              </a:rPr>
              <a:t>transparency</a:t>
            </a:r>
            <a:r>
              <a:rPr lang="ja-JP" altLang="en-US" sz="3000">
                <a:latin typeface="Times New Roman" charset="0"/>
              </a:rPr>
              <a:t>”</a:t>
            </a:r>
            <a:endParaRPr lang="en-US" sz="3000">
              <a:latin typeface="Times New Roman" charset="0"/>
            </a:endParaRPr>
          </a:p>
          <a:p>
            <a:r>
              <a:rPr lang="en-US" sz="3000">
                <a:latin typeface="Times New Roman" charset="0"/>
              </a:rPr>
              <a:t>The internal budgeting process affords a vehicle to:</a:t>
            </a:r>
          </a:p>
          <a:p>
            <a:pPr lvl="1"/>
            <a:r>
              <a:rPr lang="en-US" sz="2600">
                <a:latin typeface="Times New Roman" charset="0"/>
              </a:rPr>
              <a:t>Communicate corporate expectations</a:t>
            </a:r>
          </a:p>
          <a:p>
            <a:pPr lvl="1"/>
            <a:r>
              <a:rPr lang="en-US" sz="2600">
                <a:latin typeface="Times New Roman" charset="0"/>
              </a:rPr>
              <a:t>Characterize perceived business opportunities</a:t>
            </a:r>
          </a:p>
          <a:p>
            <a:pPr lvl="1"/>
            <a:r>
              <a:rPr lang="en-US" sz="2600">
                <a:latin typeface="Times New Roman" charset="0"/>
              </a:rPr>
              <a:t>Define managerial ability to execute the business plan</a:t>
            </a:r>
          </a:p>
          <a:p>
            <a:r>
              <a:rPr lang="en-US" sz="3000">
                <a:latin typeface="Times New Roman" charset="0"/>
              </a:rPr>
              <a:t>Does Wall Street</a:t>
            </a:r>
            <a:r>
              <a:rPr lang="ja-JP" altLang="en-US" sz="3000">
                <a:latin typeface="Times New Roman" charset="0"/>
              </a:rPr>
              <a:t>’</a:t>
            </a:r>
            <a:r>
              <a:rPr lang="en-US" sz="3000">
                <a:latin typeface="Times New Roman" charset="0"/>
              </a:rPr>
              <a:t>s attention to quarterly earnings targets damage long-run value creation?</a:t>
            </a:r>
          </a:p>
          <a:p>
            <a:pPr lvl="1"/>
            <a:r>
              <a:rPr lang="en-US" sz="2600">
                <a:latin typeface="Times New Roman" charset="0"/>
              </a:rPr>
              <a:t>Some of the blame should be placed on management</a:t>
            </a:r>
            <a:r>
              <a:rPr lang="ja-JP" altLang="en-US" sz="2600">
                <a:latin typeface="Times New Roman" charset="0"/>
              </a:rPr>
              <a:t>’</a:t>
            </a:r>
            <a:r>
              <a:rPr lang="en-US" sz="2600">
                <a:latin typeface="Times New Roman" charset="0"/>
              </a:rPr>
              <a:t>s unwillingness to expand the scope of the </a:t>
            </a:r>
            <a:r>
              <a:rPr lang="ja-JP" altLang="en-US" sz="2600">
                <a:latin typeface="Times New Roman" charset="0"/>
              </a:rPr>
              <a:t>“</a:t>
            </a:r>
            <a:r>
              <a:rPr lang="en-US" sz="2600">
                <a:latin typeface="Times New Roman" charset="0"/>
              </a:rPr>
              <a:t>message space</a:t>
            </a:r>
            <a:r>
              <a:rPr lang="ja-JP" altLang="en-US" sz="2600">
                <a:latin typeface="Times New Roman" charset="0"/>
              </a:rPr>
              <a:t>”</a:t>
            </a:r>
            <a:r>
              <a:rPr lang="en-US" sz="2600">
                <a:latin typeface="Times New Roman" charset="0"/>
              </a:rPr>
              <a:t> in communications with the Street!</a:t>
            </a:r>
          </a:p>
        </p:txBody>
      </p:sp>
    </p:spTree>
    <p:extLst>
      <p:ext uri="{BB962C8B-B14F-4D97-AF65-F5344CB8AC3E}">
        <p14:creationId xmlns:p14="http://schemas.microsoft.com/office/powerpoint/2010/main" val="383907751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85800" y="152400"/>
            <a:ext cx="7772400" cy="1143000"/>
          </a:xfrm>
        </p:spPr>
        <p:txBody>
          <a:bodyPr/>
          <a:lstStyle/>
          <a:p>
            <a:r>
              <a:rPr lang="en-US">
                <a:latin typeface="Times New Roman" charset="0"/>
              </a:rPr>
              <a:t>Real Options </a:t>
            </a:r>
          </a:p>
        </p:txBody>
      </p:sp>
      <p:sp>
        <p:nvSpPr>
          <p:cNvPr id="52227" name="Content Placeholder 2"/>
          <p:cNvSpPr>
            <a:spLocks noGrp="1"/>
          </p:cNvSpPr>
          <p:nvPr>
            <p:ph idx="1"/>
          </p:nvPr>
        </p:nvSpPr>
        <p:spPr>
          <a:xfrm>
            <a:off x="228600" y="1295400"/>
            <a:ext cx="8610600" cy="4419600"/>
          </a:xfrm>
        </p:spPr>
        <p:txBody>
          <a:bodyPr/>
          <a:lstStyle/>
          <a:p>
            <a:r>
              <a:rPr lang="en-US" sz="3000">
                <a:latin typeface="Times New Roman" charset="0"/>
              </a:rPr>
              <a:t>A dynamic focus means that when you, as a manager, make a decision, you do not act as if you are committing the firm to a locked-in stream of future cash flows</a:t>
            </a:r>
          </a:p>
          <a:p>
            <a:endParaRPr lang="en-US" sz="1000">
              <a:latin typeface="Times New Roman" charset="0"/>
            </a:endParaRPr>
          </a:p>
          <a:p>
            <a:r>
              <a:rPr lang="en-US" sz="3000">
                <a:latin typeface="Times New Roman" charset="0"/>
              </a:rPr>
              <a:t>Rather, you are positioning the firm to make future decisions</a:t>
            </a:r>
          </a:p>
          <a:p>
            <a:endParaRPr lang="en-US" sz="1000">
              <a:latin typeface="Times New Roman" charset="0"/>
            </a:endParaRPr>
          </a:p>
          <a:p>
            <a:r>
              <a:rPr lang="en-US" sz="3000">
                <a:latin typeface="Times New Roman" charset="0"/>
              </a:rPr>
              <a:t>The key is identifying the optimal reaction to future states of nature</a:t>
            </a:r>
            <a:endParaRPr lang="en-US" sz="2600">
              <a:latin typeface="Times New Roman" charset="0"/>
            </a:endParaRPr>
          </a:p>
        </p:txBody>
      </p:sp>
    </p:spTree>
    <p:extLst>
      <p:ext uri="{BB962C8B-B14F-4D97-AF65-F5344CB8AC3E}">
        <p14:creationId xmlns:p14="http://schemas.microsoft.com/office/powerpoint/2010/main" val="344260016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381000"/>
            <a:ext cx="8153400" cy="1143000"/>
          </a:xfrm>
        </p:spPr>
        <p:txBody>
          <a:bodyPr/>
          <a:lstStyle/>
          <a:p>
            <a:r>
              <a:rPr lang="en-US">
                <a:latin typeface="Times New Roman" charset="0"/>
              </a:rPr>
              <a:t>Big Picture: Dynamic Optimization </a:t>
            </a:r>
          </a:p>
        </p:txBody>
      </p:sp>
      <p:sp>
        <p:nvSpPr>
          <p:cNvPr id="53251" name="Content Placeholder 2"/>
          <p:cNvSpPr>
            <a:spLocks noGrp="1"/>
          </p:cNvSpPr>
          <p:nvPr>
            <p:ph idx="1"/>
          </p:nvPr>
        </p:nvSpPr>
        <p:spPr>
          <a:xfrm>
            <a:off x="228600" y="1752600"/>
            <a:ext cx="8610600" cy="4419600"/>
          </a:xfrm>
        </p:spPr>
        <p:txBody>
          <a:bodyPr/>
          <a:lstStyle/>
          <a:p>
            <a:r>
              <a:rPr lang="en-US" sz="3000">
                <a:latin typeface="Times New Roman" charset="0"/>
              </a:rPr>
              <a:t>A problem with most firms is the focus on the short-term or static optimization</a:t>
            </a:r>
          </a:p>
          <a:p>
            <a:endParaRPr lang="en-US" sz="1000">
              <a:latin typeface="Times New Roman" charset="0"/>
            </a:endParaRPr>
          </a:p>
          <a:p>
            <a:r>
              <a:rPr lang="en-US" sz="3000">
                <a:latin typeface="Times New Roman" charset="0"/>
              </a:rPr>
              <a:t>There is no easy way to trade-off the competing needs to induce discipline, discourage shirking, and assess talent on the one hand from inducing creativity and a long-term perspective, on the other hand</a:t>
            </a:r>
            <a:endParaRPr lang="en-US" sz="2600">
              <a:latin typeface="Times New Roman" charset="0"/>
            </a:endParaRPr>
          </a:p>
        </p:txBody>
      </p:sp>
    </p:spTree>
    <p:extLst>
      <p:ext uri="{BB962C8B-B14F-4D97-AF65-F5344CB8AC3E}">
        <p14:creationId xmlns:p14="http://schemas.microsoft.com/office/powerpoint/2010/main" val="22144624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85800" y="228600"/>
            <a:ext cx="7772400" cy="1143000"/>
          </a:xfrm>
        </p:spPr>
        <p:txBody>
          <a:bodyPr>
            <a:normAutofit fontScale="90000"/>
          </a:bodyPr>
          <a:lstStyle/>
          <a:p>
            <a:r>
              <a:rPr lang="en-US">
                <a:latin typeface="Times New Roman" charset="0"/>
              </a:rPr>
              <a:t>Conclusion: Some Additional Sources of Value Creation </a:t>
            </a:r>
          </a:p>
        </p:txBody>
      </p:sp>
      <p:sp>
        <p:nvSpPr>
          <p:cNvPr id="54275" name="Content Placeholder 2"/>
          <p:cNvSpPr>
            <a:spLocks noGrp="1"/>
          </p:cNvSpPr>
          <p:nvPr>
            <p:ph idx="1"/>
          </p:nvPr>
        </p:nvSpPr>
        <p:spPr>
          <a:xfrm>
            <a:off x="1066800" y="1524000"/>
            <a:ext cx="7848600" cy="5029200"/>
          </a:xfrm>
        </p:spPr>
        <p:txBody>
          <a:bodyPr>
            <a:normAutofit lnSpcReduction="10000"/>
          </a:bodyPr>
          <a:lstStyle/>
          <a:p>
            <a:r>
              <a:rPr lang="en-US" sz="3000">
                <a:latin typeface="Times New Roman" charset="0"/>
              </a:rPr>
              <a:t> Transparency</a:t>
            </a:r>
          </a:p>
          <a:p>
            <a:pPr lvl="1"/>
            <a:r>
              <a:rPr lang="en-US" sz="2600">
                <a:latin typeface="Times New Roman" charset="0"/>
              </a:rPr>
              <a:t>Increase in analysts</a:t>
            </a:r>
            <a:r>
              <a:rPr lang="ja-JP" altLang="en-US" sz="2600">
                <a:latin typeface="Times New Roman" charset="0"/>
              </a:rPr>
              <a:t>’</a:t>
            </a:r>
            <a:r>
              <a:rPr lang="en-US" sz="2600">
                <a:latin typeface="Times New Roman" charset="0"/>
              </a:rPr>
              <a:t> coverage</a:t>
            </a:r>
          </a:p>
          <a:p>
            <a:r>
              <a:rPr lang="en-US" sz="3000">
                <a:latin typeface="Times New Roman" charset="0"/>
              </a:rPr>
              <a:t>Attracting new investors</a:t>
            </a:r>
          </a:p>
          <a:p>
            <a:pPr lvl="1"/>
            <a:r>
              <a:rPr lang="en-US" sz="2600">
                <a:latin typeface="Times New Roman" charset="0"/>
              </a:rPr>
              <a:t>Increasing demand for the firm</a:t>
            </a:r>
            <a:r>
              <a:rPr lang="ja-JP" altLang="en-US" sz="2600">
                <a:latin typeface="Times New Roman" charset="0"/>
              </a:rPr>
              <a:t>’</a:t>
            </a:r>
            <a:r>
              <a:rPr lang="en-US" sz="2600">
                <a:latin typeface="Times New Roman" charset="0"/>
              </a:rPr>
              <a:t>s stock</a:t>
            </a:r>
          </a:p>
          <a:p>
            <a:r>
              <a:rPr lang="en-US" sz="3000">
                <a:latin typeface="Times New Roman" charset="0"/>
              </a:rPr>
              <a:t>Improved operating performance</a:t>
            </a:r>
          </a:p>
          <a:p>
            <a:pPr lvl="1"/>
            <a:r>
              <a:rPr lang="en-US" sz="2600">
                <a:latin typeface="Times New Roman" charset="0"/>
              </a:rPr>
              <a:t>Providing better incentives and focus</a:t>
            </a:r>
          </a:p>
          <a:p>
            <a:r>
              <a:rPr lang="en-US" sz="3000">
                <a:latin typeface="Times New Roman" charset="0"/>
              </a:rPr>
              <a:t>Improved corporate governance</a:t>
            </a:r>
          </a:p>
          <a:p>
            <a:pPr lvl="1"/>
            <a:r>
              <a:rPr lang="en-US" sz="2600">
                <a:latin typeface="Times New Roman" charset="0"/>
              </a:rPr>
              <a:t>Optimal board makeup, stock option awards, etc.</a:t>
            </a:r>
          </a:p>
          <a:p>
            <a:r>
              <a:rPr lang="en-US" sz="3000">
                <a:latin typeface="Times New Roman" charset="0"/>
              </a:rPr>
              <a:t>Increase strategic flexibility</a:t>
            </a:r>
          </a:p>
          <a:p>
            <a:pPr lvl="1"/>
            <a:r>
              <a:rPr lang="en-US" sz="2600">
                <a:latin typeface="Times New Roman" charset="0"/>
              </a:rPr>
              <a:t>Real options analysis</a:t>
            </a:r>
            <a:endParaRPr lang="en-US" sz="3000">
              <a:latin typeface="Times New Roman" charset="0"/>
            </a:endParaRPr>
          </a:p>
        </p:txBody>
      </p:sp>
    </p:spTree>
    <p:extLst>
      <p:ext uri="{BB962C8B-B14F-4D97-AF65-F5344CB8AC3E}">
        <p14:creationId xmlns:p14="http://schemas.microsoft.com/office/powerpoint/2010/main" val="3172545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9" name="Text Box 15"/>
          <p:cNvSpPr txBox="1">
            <a:spLocks noChangeArrowheads="1"/>
          </p:cNvSpPr>
          <p:nvPr/>
        </p:nvSpPr>
        <p:spPr bwMode="auto">
          <a:xfrm>
            <a:off x="220663" y="1719263"/>
            <a:ext cx="8923337"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cs typeface="Arial" charset="0"/>
              </a:rPr>
              <a:t>The experiment</a:t>
            </a:r>
            <a:r>
              <a:rPr lang="ja-JP" altLang="en-US" sz="2800">
                <a:cs typeface="Arial" charset="0"/>
              </a:rPr>
              <a:t>’</a:t>
            </a:r>
            <a:r>
              <a:rPr lang="en-US" sz="2800">
                <a:cs typeface="Arial" charset="0"/>
              </a:rPr>
              <a:t>s results:</a:t>
            </a:r>
          </a:p>
          <a:p>
            <a:pPr lvl="1" eaLnBrk="1" hangingPunct="1">
              <a:buFontTx/>
              <a:buChar char="•"/>
            </a:pPr>
            <a:endParaRPr lang="en-US" sz="1000">
              <a:cs typeface="Arial" charset="0"/>
            </a:endParaRPr>
          </a:p>
        </p:txBody>
      </p:sp>
      <p:sp>
        <p:nvSpPr>
          <p:cNvPr id="21510" name="Text Box 16"/>
          <p:cNvSpPr txBox="1">
            <a:spLocks noChangeArrowheads="1"/>
          </p:cNvSpPr>
          <p:nvPr/>
        </p:nvSpPr>
        <p:spPr bwMode="auto">
          <a:xfrm>
            <a:off x="258763" y="900113"/>
            <a:ext cx="8605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Diversification…More Generally</a:t>
            </a:r>
            <a:r>
              <a:rPr lang="en-US" sz="3200" b="1">
                <a:solidFill>
                  <a:schemeClr val="bg1"/>
                </a:solidFill>
                <a:cs typeface="Arial" charset="0"/>
              </a:rPr>
              <a:t> </a:t>
            </a:r>
          </a:p>
        </p:txBody>
      </p:sp>
      <p:sp>
        <p:nvSpPr>
          <p:cNvPr id="21511"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2"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1513"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06" name="Object 2"/>
          <p:cNvGraphicFramePr>
            <a:graphicFrameLocks/>
          </p:cNvGraphicFramePr>
          <p:nvPr/>
        </p:nvGraphicFramePr>
        <p:xfrm>
          <a:off x="1295400" y="2152650"/>
          <a:ext cx="6562725" cy="4506913"/>
        </p:xfrm>
        <a:graphic>
          <a:graphicData uri="http://schemas.openxmlformats.org/presentationml/2006/ole">
            <mc:AlternateContent xmlns:mc="http://schemas.openxmlformats.org/markup-compatibility/2006">
              <mc:Choice xmlns:v="urn:schemas-microsoft-com:vml" Requires="v">
                <p:oleObj spid="_x0000_s50187" name="Chart" r:id="rId5" imgW="6559865" imgH="4505334" progId="Excel.Chart.8">
                  <p:embed/>
                </p:oleObj>
              </mc:Choice>
              <mc:Fallback>
                <p:oleObj name="Chart" r:id="rId5" imgW="6559865" imgH="4505334" progId="Excel.Char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152650"/>
                        <a:ext cx="6562725" cy="450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1909711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47" name="Text Box 15"/>
          <p:cNvSpPr txBox="1">
            <a:spLocks noChangeArrowheads="1"/>
          </p:cNvSpPr>
          <p:nvPr/>
        </p:nvSpPr>
        <p:spPr bwMode="auto">
          <a:xfrm>
            <a:off x="220663" y="1476375"/>
            <a:ext cx="8729662"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524000" indent="-609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Portfolio standard deviation falls to about 20% when 20 stocks are added to the portfolio</a:t>
            </a:r>
          </a:p>
          <a:p>
            <a:pPr eaLnBrk="1" hangingPunct="1">
              <a:buFontTx/>
              <a:buChar char="•"/>
            </a:pPr>
            <a:endParaRPr lang="en-US" sz="2000">
              <a:solidFill>
                <a:schemeClr val="bg1"/>
              </a:solidFill>
              <a:cs typeface="Arial" charset="0"/>
            </a:endParaRPr>
          </a:p>
          <a:p>
            <a:pPr eaLnBrk="1" hangingPunct="1">
              <a:buFontTx/>
              <a:buChar char="•"/>
            </a:pPr>
            <a:r>
              <a:rPr lang="en-US" sz="2800">
                <a:solidFill>
                  <a:schemeClr val="bg1"/>
                </a:solidFill>
                <a:cs typeface="Arial" charset="0"/>
              </a:rPr>
              <a:t>Some risk is diversifiable (i.e., it can be eliminated in a portfolio context) and is known as…</a:t>
            </a:r>
          </a:p>
          <a:p>
            <a:pPr lvl="2" eaLnBrk="1" hangingPunct="1">
              <a:buFontTx/>
              <a:buChar char="•"/>
            </a:pPr>
            <a:r>
              <a:rPr lang="en-US" sz="2200">
                <a:solidFill>
                  <a:schemeClr val="bg1"/>
                </a:solidFill>
                <a:cs typeface="Arial" charset="0"/>
              </a:rPr>
              <a:t>…Firm-specific risk, also known as…</a:t>
            </a:r>
          </a:p>
          <a:p>
            <a:pPr lvl="2" eaLnBrk="1" hangingPunct="1">
              <a:buFontTx/>
              <a:buChar char="•"/>
            </a:pPr>
            <a:r>
              <a:rPr lang="en-US" sz="2200">
                <a:solidFill>
                  <a:schemeClr val="bg1"/>
                </a:solidFill>
                <a:cs typeface="Arial" charset="0"/>
              </a:rPr>
              <a:t>…Idiosyncratic risk, also known as…</a:t>
            </a:r>
          </a:p>
          <a:p>
            <a:pPr lvl="2" eaLnBrk="1" hangingPunct="1">
              <a:buFontTx/>
              <a:buChar char="•"/>
            </a:pPr>
            <a:r>
              <a:rPr lang="en-US" sz="2200">
                <a:solidFill>
                  <a:schemeClr val="bg1"/>
                </a:solidFill>
                <a:cs typeface="Arial" charset="0"/>
              </a:rPr>
              <a:t>…Diversifiable risk, also known as…</a:t>
            </a:r>
          </a:p>
          <a:p>
            <a:pPr lvl="2" eaLnBrk="1" hangingPunct="1">
              <a:buFontTx/>
              <a:buChar char="•"/>
            </a:pPr>
            <a:r>
              <a:rPr lang="en-US" sz="2200">
                <a:solidFill>
                  <a:schemeClr val="bg1"/>
                </a:solidFill>
                <a:cs typeface="Arial" charset="0"/>
              </a:rPr>
              <a:t>…Unsystematic risk </a:t>
            </a:r>
          </a:p>
          <a:p>
            <a:pPr lvl="1" eaLnBrk="1" hangingPunct="1">
              <a:buFontTx/>
              <a:buChar char="•"/>
            </a:pPr>
            <a:endParaRPr lang="en-US" sz="2000">
              <a:solidFill>
                <a:schemeClr val="bg1"/>
              </a:solidFill>
              <a:cs typeface="Arial" charset="0"/>
            </a:endParaRPr>
          </a:p>
          <a:p>
            <a:pPr eaLnBrk="1" hangingPunct="1">
              <a:buFontTx/>
              <a:buChar char="•"/>
            </a:pPr>
            <a:r>
              <a:rPr lang="en-US" sz="2800">
                <a:solidFill>
                  <a:schemeClr val="bg1"/>
                </a:solidFill>
                <a:cs typeface="Arial" charset="0"/>
              </a:rPr>
              <a:t>Other risk is not diversifiable even in a portfolio…</a:t>
            </a:r>
          </a:p>
          <a:p>
            <a:pPr lvl="2" eaLnBrk="1" hangingPunct="1">
              <a:buFontTx/>
              <a:buChar char="•"/>
            </a:pPr>
            <a:r>
              <a:rPr lang="en-US" sz="2200">
                <a:solidFill>
                  <a:schemeClr val="bg1"/>
                </a:solidFill>
                <a:cs typeface="Arial" charset="0"/>
              </a:rPr>
              <a:t>…Market risk, also known as…</a:t>
            </a:r>
          </a:p>
          <a:p>
            <a:pPr lvl="2" eaLnBrk="1" hangingPunct="1">
              <a:buFontTx/>
              <a:buChar char="•"/>
            </a:pPr>
            <a:r>
              <a:rPr lang="en-US" sz="2200">
                <a:solidFill>
                  <a:schemeClr val="bg1"/>
                </a:solidFill>
                <a:cs typeface="Arial" charset="0"/>
              </a:rPr>
              <a:t>…Systematic risk, also known as…</a:t>
            </a:r>
          </a:p>
          <a:p>
            <a:pPr lvl="2" eaLnBrk="1" hangingPunct="1">
              <a:buFontTx/>
              <a:buChar char="•"/>
            </a:pPr>
            <a:r>
              <a:rPr lang="en-US" sz="2200">
                <a:solidFill>
                  <a:schemeClr val="bg1"/>
                </a:solidFill>
                <a:cs typeface="Arial" charset="0"/>
              </a:rPr>
              <a:t>…Nondiversifiable risk</a:t>
            </a:r>
          </a:p>
        </p:txBody>
      </p:sp>
      <p:sp>
        <p:nvSpPr>
          <p:cNvPr id="57348" name="Text Box 16"/>
          <p:cNvSpPr txBox="1">
            <a:spLocks noChangeArrowheads="1"/>
          </p:cNvSpPr>
          <p:nvPr/>
        </p:nvSpPr>
        <p:spPr bwMode="auto">
          <a:xfrm>
            <a:off x="258763" y="77152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Risk and Diversification</a:t>
            </a:r>
          </a:p>
        </p:txBody>
      </p:sp>
      <p:sp>
        <p:nvSpPr>
          <p:cNvPr id="57349"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7351"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350966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1" name="Text Box 16"/>
          <p:cNvSpPr txBox="1">
            <a:spLocks noChangeArrowheads="1"/>
          </p:cNvSpPr>
          <p:nvPr/>
        </p:nvSpPr>
        <p:spPr bwMode="auto">
          <a:xfrm>
            <a:off x="258763" y="77152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Risk and Diversification</a:t>
            </a:r>
          </a:p>
        </p:txBody>
      </p:sp>
      <p:sp>
        <p:nvSpPr>
          <p:cNvPr id="58372"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3"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8374"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00" y="1687513"/>
            <a:ext cx="7842250" cy="399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080275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3" name="Text Box 16"/>
          <p:cNvSpPr txBox="1">
            <a:spLocks noChangeArrowheads="1"/>
          </p:cNvSpPr>
          <p:nvPr/>
        </p:nvSpPr>
        <p:spPr bwMode="auto">
          <a:xfrm>
            <a:off x="258763" y="77152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Risk and Diversification</a:t>
            </a:r>
          </a:p>
        </p:txBody>
      </p:sp>
      <p:sp>
        <p:nvSpPr>
          <p:cNvPr id="22534"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5"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2536"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530" name="Object 64"/>
          <p:cNvGraphicFramePr>
            <a:graphicFrameLocks/>
          </p:cNvGraphicFramePr>
          <p:nvPr/>
        </p:nvGraphicFramePr>
        <p:xfrm>
          <a:off x="1295400" y="1600200"/>
          <a:ext cx="6562725" cy="4506913"/>
        </p:xfrm>
        <a:graphic>
          <a:graphicData uri="http://schemas.openxmlformats.org/presentationml/2006/ole">
            <mc:AlternateContent xmlns:mc="http://schemas.openxmlformats.org/markup-compatibility/2006">
              <mc:Choice xmlns:v="urn:schemas-microsoft-com:vml" Requires="v">
                <p:oleObj spid="_x0000_s56331" name="Chart" r:id="rId5" imgW="6559865" imgH="4505334" progId="Excel.Chart.8">
                  <p:embed/>
                </p:oleObj>
              </mc:Choice>
              <mc:Fallback>
                <p:oleObj name="Chart" r:id="rId5" imgW="6559865" imgH="4505334" progId="Excel.Char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600200"/>
                        <a:ext cx="6562725" cy="450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06692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395" name="Text Box 15"/>
          <p:cNvSpPr txBox="1">
            <a:spLocks noChangeArrowheads="1"/>
          </p:cNvSpPr>
          <p:nvPr/>
        </p:nvSpPr>
        <p:spPr bwMode="auto">
          <a:xfrm>
            <a:off x="220663" y="2005013"/>
            <a:ext cx="8729662"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An investor is only concerned with the risk of his overall portfolio</a:t>
            </a:r>
          </a:p>
          <a:p>
            <a:pPr eaLnBrk="1" hangingPunct="1">
              <a:buFontTx/>
              <a:buChar char="•"/>
            </a:pPr>
            <a:endParaRPr lang="en-US" sz="2800">
              <a:solidFill>
                <a:schemeClr val="bg1"/>
              </a:solidFill>
              <a:cs typeface="Arial" charset="0"/>
            </a:endParaRPr>
          </a:p>
          <a:p>
            <a:pPr eaLnBrk="1" hangingPunct="1">
              <a:buFontTx/>
              <a:buChar char="•"/>
            </a:pPr>
            <a:r>
              <a:rPr lang="en-US" sz="2800">
                <a:solidFill>
                  <a:schemeClr val="bg1"/>
                </a:solidFill>
                <a:cs typeface="Arial" charset="0"/>
              </a:rPr>
              <a:t>Implication: To a well-diversified investor, only systematic risk matters</a:t>
            </a:r>
          </a:p>
          <a:p>
            <a:pPr eaLnBrk="1" hangingPunct="1">
              <a:buFontTx/>
              <a:buChar char="•"/>
            </a:pPr>
            <a:endParaRPr lang="en-US" sz="2800">
              <a:solidFill>
                <a:schemeClr val="bg1"/>
              </a:solidFill>
              <a:cs typeface="Arial" charset="0"/>
            </a:endParaRPr>
          </a:p>
          <a:p>
            <a:pPr eaLnBrk="1" hangingPunct="1">
              <a:buFontTx/>
              <a:buChar char="•"/>
            </a:pPr>
            <a:r>
              <a:rPr lang="en-US" sz="2800">
                <a:solidFill>
                  <a:schemeClr val="bg1"/>
                </a:solidFill>
                <a:cs typeface="Arial" charset="0"/>
              </a:rPr>
              <a:t>On the risk-return tradeoff:</a:t>
            </a:r>
          </a:p>
          <a:p>
            <a:pPr lvl="1" eaLnBrk="1" hangingPunct="1">
              <a:buFontTx/>
              <a:buChar char="•"/>
            </a:pPr>
            <a:r>
              <a:rPr lang="en-US" sz="2400">
                <a:solidFill>
                  <a:schemeClr val="bg1"/>
                </a:solidFill>
                <a:cs typeface="Arial" charset="0"/>
              </a:rPr>
              <a:t>Since idiosyncratic risk can be freely diversified away, investors cannot expect to be compensated for bearing it</a:t>
            </a:r>
          </a:p>
          <a:p>
            <a:pPr lvl="1" eaLnBrk="1" hangingPunct="1">
              <a:buFontTx/>
              <a:buChar char="•"/>
            </a:pPr>
            <a:r>
              <a:rPr lang="en-US" sz="2400">
                <a:solidFill>
                  <a:schemeClr val="bg1"/>
                </a:solidFill>
                <a:cs typeface="Arial" charset="0"/>
              </a:rPr>
              <a:t>Investors only expect compensation for bearing systematic risk</a:t>
            </a:r>
            <a:endParaRPr lang="en-US" sz="2800" b="1" i="1">
              <a:solidFill>
                <a:schemeClr val="bg1"/>
              </a:solidFill>
              <a:cs typeface="Arial" charset="0"/>
            </a:endParaRPr>
          </a:p>
        </p:txBody>
      </p:sp>
      <p:sp>
        <p:nvSpPr>
          <p:cNvPr id="59396" name="Text Box 16"/>
          <p:cNvSpPr txBox="1">
            <a:spLocks noChangeArrowheads="1"/>
          </p:cNvSpPr>
          <p:nvPr/>
        </p:nvSpPr>
        <p:spPr bwMode="auto">
          <a:xfrm>
            <a:off x="258763" y="100012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Risk and a Diversified Investor</a:t>
            </a:r>
          </a:p>
        </p:txBody>
      </p:sp>
      <p:sp>
        <p:nvSpPr>
          <p:cNvPr id="59397"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398"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9399"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55438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1" name="Text Box 15"/>
          <p:cNvSpPr txBox="1">
            <a:spLocks noChangeArrowheads="1"/>
          </p:cNvSpPr>
          <p:nvPr/>
        </p:nvSpPr>
        <p:spPr bwMode="auto">
          <a:xfrm>
            <a:off x="220663" y="2147888"/>
            <a:ext cx="8729662" cy="386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Let us first consider an example of </a:t>
            </a:r>
            <a:r>
              <a:rPr lang="en-US" sz="2800" b="1" i="1">
                <a:solidFill>
                  <a:schemeClr val="bg1"/>
                </a:solidFill>
                <a:cs typeface="Arial" charset="0"/>
              </a:rPr>
              <a:t>expected rate of return</a:t>
            </a:r>
            <a:r>
              <a:rPr lang="en-US" sz="2800">
                <a:solidFill>
                  <a:schemeClr val="bg1"/>
                </a:solidFill>
                <a:cs typeface="Arial" charset="0"/>
              </a:rPr>
              <a:t> (or </a:t>
            </a:r>
            <a:r>
              <a:rPr lang="en-US" sz="2800" b="1" i="1">
                <a:solidFill>
                  <a:schemeClr val="bg1"/>
                </a:solidFill>
                <a:cs typeface="Arial" charset="0"/>
              </a:rPr>
              <a:t>ex ante returns</a:t>
            </a:r>
            <a:r>
              <a:rPr lang="en-US" sz="2800">
                <a:solidFill>
                  <a:schemeClr val="bg1"/>
                </a:solidFill>
                <a:cs typeface="Arial" charset="0"/>
              </a:rPr>
              <a:t>):</a:t>
            </a:r>
          </a:p>
          <a:p>
            <a:pPr lvl="1" eaLnBrk="1" hangingPunct="1">
              <a:buFontTx/>
              <a:buChar char="•"/>
            </a:pPr>
            <a:endParaRPr lang="en-US" sz="2400">
              <a:solidFill>
                <a:schemeClr val="bg1"/>
              </a:solidFill>
              <a:cs typeface="Arial" charset="0"/>
            </a:endParaRPr>
          </a:p>
          <a:p>
            <a:pPr lvl="1" eaLnBrk="1" hangingPunct="1">
              <a:buFontTx/>
              <a:buChar char="•"/>
            </a:pPr>
            <a:r>
              <a:rPr lang="en-US" sz="2400">
                <a:solidFill>
                  <a:schemeClr val="bg1"/>
                </a:solidFill>
                <a:cs typeface="Arial" charset="0"/>
              </a:rPr>
              <a:t>Calculated by multiplying each possible outcome by its probability of occurrence and then summing these products </a:t>
            </a:r>
          </a:p>
          <a:p>
            <a:pPr lvl="1" eaLnBrk="1" hangingPunct="1">
              <a:buFontTx/>
              <a:buChar char="•"/>
            </a:pPr>
            <a:endParaRPr lang="en-US" sz="2400">
              <a:solidFill>
                <a:schemeClr val="bg1"/>
              </a:solidFill>
              <a:cs typeface="Arial" charset="0"/>
            </a:endParaRPr>
          </a:p>
          <a:p>
            <a:pPr lvl="1" eaLnBrk="1" hangingPunct="1">
              <a:buFontTx/>
              <a:buChar char="•"/>
            </a:pPr>
            <a:r>
              <a:rPr lang="en-US" sz="2400">
                <a:solidFill>
                  <a:schemeClr val="bg1"/>
                </a:solidFill>
                <a:cs typeface="Arial" charset="0"/>
              </a:rPr>
              <a:t>Weighted average of outcomes where the weights are the probabilities and weighted average is the expected rate of return</a:t>
            </a:r>
            <a:endParaRPr lang="en-US" sz="2800">
              <a:solidFill>
                <a:schemeClr val="bg1"/>
              </a:solidFill>
              <a:cs typeface="Arial" charset="0"/>
            </a:endParaRPr>
          </a:p>
          <a:p>
            <a:pPr eaLnBrk="1" hangingPunct="1">
              <a:buFontTx/>
              <a:buChar char="•"/>
            </a:pPr>
            <a:endParaRPr lang="en-US" sz="2000">
              <a:solidFill>
                <a:schemeClr val="bg1"/>
              </a:solidFill>
              <a:cs typeface="Arial" charset="0"/>
            </a:endParaRPr>
          </a:p>
          <a:p>
            <a:pPr eaLnBrk="1" hangingPunct="1">
              <a:buFontTx/>
              <a:buChar char="•"/>
            </a:pPr>
            <a:r>
              <a:rPr lang="en-US" sz="2800">
                <a:solidFill>
                  <a:schemeClr val="bg1"/>
                </a:solidFill>
                <a:cs typeface="Arial" charset="0"/>
              </a:rPr>
              <a:t>Let us also consider </a:t>
            </a:r>
            <a:r>
              <a:rPr lang="en-US" sz="2800" b="1" i="1">
                <a:solidFill>
                  <a:schemeClr val="bg1"/>
                </a:solidFill>
                <a:cs typeface="Arial" charset="0"/>
              </a:rPr>
              <a:t>risk</a:t>
            </a:r>
            <a:r>
              <a:rPr lang="en-US" sz="2800">
                <a:solidFill>
                  <a:schemeClr val="bg1"/>
                </a:solidFill>
                <a:cs typeface="Arial" charset="0"/>
              </a:rPr>
              <a:t> in our example</a:t>
            </a:r>
            <a:endParaRPr lang="en-US" sz="2400">
              <a:solidFill>
                <a:schemeClr val="bg1"/>
              </a:solidFill>
              <a:cs typeface="Arial" charset="0"/>
            </a:endParaRPr>
          </a:p>
        </p:txBody>
      </p:sp>
      <p:sp>
        <p:nvSpPr>
          <p:cNvPr id="32772" name="Text Box 16"/>
          <p:cNvSpPr txBox="1">
            <a:spLocks noChangeArrowheads="1"/>
          </p:cNvSpPr>
          <p:nvPr/>
        </p:nvSpPr>
        <p:spPr bwMode="auto">
          <a:xfrm>
            <a:off x="258763" y="117157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Expected Returns and Risk: An Example</a:t>
            </a:r>
          </a:p>
        </p:txBody>
      </p:sp>
      <p:sp>
        <p:nvSpPr>
          <p:cNvPr id="32773"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4"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2775"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18790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4800" y="457200"/>
            <a:ext cx="8610600" cy="914400"/>
          </a:xfrm>
        </p:spPr>
        <p:txBody>
          <a:bodyPr/>
          <a:lstStyle/>
          <a:p>
            <a:r>
              <a:rPr lang="en-US">
                <a:latin typeface="Times New Roman" charset="0"/>
              </a:rPr>
              <a:t>Returns </a:t>
            </a:r>
          </a:p>
        </p:txBody>
      </p:sp>
      <p:sp>
        <p:nvSpPr>
          <p:cNvPr id="21507" name="Rectangle 3"/>
          <p:cNvSpPr>
            <a:spLocks noGrp="1" noChangeArrowheads="1"/>
          </p:cNvSpPr>
          <p:nvPr>
            <p:ph type="body" idx="1"/>
          </p:nvPr>
        </p:nvSpPr>
        <p:spPr>
          <a:xfrm>
            <a:off x="228600" y="1600200"/>
            <a:ext cx="8686800" cy="4953000"/>
          </a:xfrm>
        </p:spPr>
        <p:txBody>
          <a:bodyPr/>
          <a:lstStyle/>
          <a:p>
            <a:r>
              <a:rPr lang="en-US" sz="3600">
                <a:latin typeface="Times New Roman" charset="0"/>
              </a:rPr>
              <a:t>Return on investment</a:t>
            </a:r>
          </a:p>
          <a:p>
            <a:pPr lvl="1"/>
            <a:r>
              <a:rPr lang="en-US">
                <a:latin typeface="Times New Roman" charset="0"/>
              </a:rPr>
              <a:t>Gain or loss from an investment</a:t>
            </a:r>
          </a:p>
          <a:p>
            <a:pPr lvl="1"/>
            <a:r>
              <a:rPr lang="en-US">
                <a:latin typeface="Times New Roman" charset="0"/>
              </a:rPr>
              <a:t>Two components include:</a:t>
            </a:r>
          </a:p>
          <a:p>
            <a:pPr lvl="1"/>
            <a:endParaRPr lang="en-US">
              <a:latin typeface="Times New Roman" charset="0"/>
            </a:endParaRPr>
          </a:p>
          <a:p>
            <a:pPr lvl="2"/>
            <a:r>
              <a:rPr lang="en-US">
                <a:latin typeface="Times New Roman" charset="0"/>
              </a:rPr>
              <a:t>(1) Income component (dividend or interest)</a:t>
            </a:r>
          </a:p>
          <a:p>
            <a:pPr lvl="2"/>
            <a:r>
              <a:rPr lang="en-US">
                <a:latin typeface="Times New Roman" charset="0"/>
              </a:rPr>
              <a:t>(2) Price change (capital gain or loss)</a:t>
            </a:r>
          </a:p>
        </p:txBody>
      </p:sp>
    </p:spTree>
    <p:extLst>
      <p:ext uri="{BB962C8B-B14F-4D97-AF65-F5344CB8AC3E}">
        <p14:creationId xmlns:p14="http://schemas.microsoft.com/office/powerpoint/2010/main" val="1328956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304800" y="457200"/>
            <a:ext cx="8610600" cy="914400"/>
          </a:xfrm>
        </p:spPr>
        <p:txBody>
          <a:bodyPr/>
          <a:lstStyle/>
          <a:p>
            <a:r>
              <a:rPr lang="en-US">
                <a:latin typeface="Times New Roman" charset="0"/>
              </a:rPr>
              <a:t>Stock Returns </a:t>
            </a:r>
          </a:p>
        </p:txBody>
      </p:sp>
      <p:sp>
        <p:nvSpPr>
          <p:cNvPr id="1030" name="Rectangle 3"/>
          <p:cNvSpPr>
            <a:spLocks noGrp="1" noChangeArrowheads="1"/>
          </p:cNvSpPr>
          <p:nvPr>
            <p:ph type="body" idx="1"/>
          </p:nvPr>
        </p:nvSpPr>
        <p:spPr>
          <a:xfrm>
            <a:off x="76200" y="1371600"/>
            <a:ext cx="8991600" cy="5410200"/>
          </a:xfrm>
        </p:spPr>
        <p:txBody>
          <a:bodyPr/>
          <a:lstStyle/>
          <a:p>
            <a:r>
              <a:rPr lang="en-US" sz="3600">
                <a:latin typeface="Times New Roman" charset="0"/>
              </a:rPr>
              <a:t>Dollar Return</a:t>
            </a:r>
            <a:endParaRPr lang="en-US" sz="600">
              <a:latin typeface="Times New Roman" charset="0"/>
            </a:endParaRPr>
          </a:p>
          <a:p>
            <a:pPr lvl="1"/>
            <a:r>
              <a:rPr lang="en-US">
                <a:latin typeface="Times New Roman" charset="0"/>
              </a:rPr>
              <a:t>Measure of how much money you make on investment</a:t>
            </a:r>
          </a:p>
          <a:p>
            <a:pPr lvl="1">
              <a:buFontTx/>
              <a:buNone/>
            </a:pPr>
            <a:endParaRPr lang="en-US">
              <a:latin typeface="Times New Roman" charset="0"/>
            </a:endParaRPr>
          </a:p>
          <a:p>
            <a:pPr lvl="2"/>
            <a:r>
              <a:rPr lang="en-US">
                <a:latin typeface="Times New Roman" charset="0"/>
              </a:rPr>
              <a:t>Capital Gain (Loss) is price appreciation (depreciation) on the stock</a:t>
            </a:r>
          </a:p>
          <a:p>
            <a:r>
              <a:rPr lang="en-US" sz="3600">
                <a:latin typeface="Times New Roman" charset="0"/>
              </a:rPr>
              <a:t>Percentage Return</a:t>
            </a:r>
          </a:p>
          <a:p>
            <a:pPr lvl="1"/>
            <a:r>
              <a:rPr lang="en-US">
                <a:latin typeface="Times New Roman" charset="0"/>
              </a:rPr>
              <a:t>Rate of return for each dollar invested</a:t>
            </a:r>
          </a:p>
          <a:p>
            <a:pPr lvl="1"/>
            <a:endParaRPr lang="en-US">
              <a:latin typeface="Times New Roman" charset="0"/>
            </a:endParaRPr>
          </a:p>
          <a:p>
            <a:pPr lvl="1"/>
            <a:endParaRPr lang="en-US">
              <a:latin typeface="Times New Roman" charset="0"/>
            </a:endParaRPr>
          </a:p>
          <a:p>
            <a:pPr lvl="1"/>
            <a:endParaRPr lang="en-US">
              <a:latin typeface="Times New Roman" charset="0"/>
            </a:endParaRPr>
          </a:p>
        </p:txBody>
      </p:sp>
      <p:graphicFrame>
        <p:nvGraphicFramePr>
          <p:cNvPr id="1026" name="Object 4"/>
          <p:cNvGraphicFramePr>
            <a:graphicFrameLocks noChangeAspect="1"/>
          </p:cNvGraphicFramePr>
          <p:nvPr/>
        </p:nvGraphicFramePr>
        <p:xfrm>
          <a:off x="1219200" y="2590800"/>
          <a:ext cx="7010400" cy="406400"/>
        </p:xfrm>
        <a:graphic>
          <a:graphicData uri="http://schemas.openxmlformats.org/presentationml/2006/ole">
            <mc:AlternateContent xmlns:mc="http://schemas.openxmlformats.org/markup-compatibility/2006">
              <mc:Choice xmlns:v="urn:schemas-microsoft-com:vml" Requires="v">
                <p:oleObj spid="_x0000_s64540" name="Equation" r:id="rId4" imgW="3390840" imgH="203040" progId="Equation.3">
                  <p:embed/>
                </p:oleObj>
              </mc:Choice>
              <mc:Fallback>
                <p:oleObj name="Equation" r:id="rId4" imgW="339084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590800"/>
                        <a:ext cx="7010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7" name="Object 5"/>
          <p:cNvGraphicFramePr>
            <a:graphicFrameLocks noChangeAspect="1"/>
          </p:cNvGraphicFramePr>
          <p:nvPr/>
        </p:nvGraphicFramePr>
        <p:xfrm>
          <a:off x="325438" y="5105400"/>
          <a:ext cx="8666162" cy="685800"/>
        </p:xfrm>
        <a:graphic>
          <a:graphicData uri="http://schemas.openxmlformats.org/presentationml/2006/ole">
            <mc:AlternateContent xmlns:mc="http://schemas.openxmlformats.org/markup-compatibility/2006">
              <mc:Choice xmlns:v="urn:schemas-microsoft-com:vml" Requires="v">
                <p:oleObj spid="_x0000_s64541" name="Equation" r:id="rId6" imgW="5295600" imgH="419040" progId="Equation.3">
                  <p:embed/>
                </p:oleObj>
              </mc:Choice>
              <mc:Fallback>
                <p:oleObj name="Equation" r:id="rId6" imgW="529560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438" y="5105400"/>
                        <a:ext cx="866616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8" name="Object 6"/>
          <p:cNvGraphicFramePr>
            <a:graphicFrameLocks noChangeAspect="1"/>
          </p:cNvGraphicFramePr>
          <p:nvPr/>
        </p:nvGraphicFramePr>
        <p:xfrm>
          <a:off x="457200" y="6019800"/>
          <a:ext cx="7010400" cy="355600"/>
        </p:xfrm>
        <a:graphic>
          <a:graphicData uri="http://schemas.openxmlformats.org/presentationml/2006/ole">
            <mc:AlternateContent xmlns:mc="http://schemas.openxmlformats.org/markup-compatibility/2006">
              <mc:Choice xmlns:v="urn:schemas-microsoft-com:vml" Requires="v">
                <p:oleObj spid="_x0000_s64542" name="Equation" r:id="rId8" imgW="3924000" imgH="203040" progId="Equation.3">
                  <p:embed/>
                </p:oleObj>
              </mc:Choice>
              <mc:Fallback>
                <p:oleObj name="Equation" r:id="rId8" imgW="392400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6019800"/>
                        <a:ext cx="7010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223159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304800" y="457200"/>
            <a:ext cx="8610600" cy="914400"/>
          </a:xfrm>
        </p:spPr>
        <p:txBody>
          <a:bodyPr/>
          <a:lstStyle/>
          <a:p>
            <a:r>
              <a:rPr lang="en-US">
                <a:latin typeface="Times New Roman" charset="0"/>
              </a:rPr>
              <a:t>Example: Calculating Stock Returns </a:t>
            </a:r>
          </a:p>
        </p:txBody>
      </p:sp>
      <p:sp>
        <p:nvSpPr>
          <p:cNvPr id="2055" name="Rectangle 3"/>
          <p:cNvSpPr>
            <a:spLocks noGrp="1" noChangeArrowheads="1"/>
          </p:cNvSpPr>
          <p:nvPr>
            <p:ph type="body" idx="1"/>
          </p:nvPr>
        </p:nvSpPr>
        <p:spPr>
          <a:xfrm>
            <a:off x="76200" y="1371600"/>
            <a:ext cx="8991600" cy="5410200"/>
          </a:xfrm>
        </p:spPr>
        <p:txBody>
          <a:bodyPr/>
          <a:lstStyle/>
          <a:p>
            <a:r>
              <a:rPr lang="en-US" sz="3600">
                <a:latin typeface="Times New Roman" charset="0"/>
              </a:rPr>
              <a:t>It appears you did quite well!</a:t>
            </a:r>
          </a:p>
          <a:p>
            <a:r>
              <a:rPr lang="en-US" sz="3600">
                <a:latin typeface="Times New Roman" charset="0"/>
              </a:rPr>
              <a:t>Dollar Return</a:t>
            </a:r>
            <a:endParaRPr lang="en-US" sz="600">
              <a:latin typeface="Times New Roman" charset="0"/>
            </a:endParaRPr>
          </a:p>
          <a:p>
            <a:pPr lvl="1"/>
            <a:endParaRPr lang="en-US">
              <a:latin typeface="Times New Roman" charset="0"/>
            </a:endParaRPr>
          </a:p>
          <a:p>
            <a:pPr lvl="1">
              <a:buFontTx/>
              <a:buNone/>
            </a:pPr>
            <a:endParaRPr lang="en-US">
              <a:latin typeface="Times New Roman" charset="0"/>
            </a:endParaRPr>
          </a:p>
          <a:p>
            <a:r>
              <a:rPr lang="en-US" sz="3600">
                <a:latin typeface="Times New Roman" charset="0"/>
              </a:rPr>
              <a:t>Percentage Return</a:t>
            </a:r>
          </a:p>
          <a:p>
            <a:pPr lvl="1"/>
            <a:endParaRPr lang="en-US">
              <a:latin typeface="Times New Roman" charset="0"/>
            </a:endParaRPr>
          </a:p>
          <a:p>
            <a:pPr lvl="1"/>
            <a:endParaRPr lang="en-US">
              <a:latin typeface="Times New Roman" charset="0"/>
            </a:endParaRPr>
          </a:p>
          <a:p>
            <a:pPr lvl="1"/>
            <a:endParaRPr lang="en-US">
              <a:latin typeface="Times New Roman" charset="0"/>
            </a:endParaRPr>
          </a:p>
          <a:p>
            <a:pPr lvl="1"/>
            <a:endParaRPr lang="en-US">
              <a:latin typeface="Times New Roman" charset="0"/>
            </a:endParaRPr>
          </a:p>
          <a:p>
            <a:pPr lvl="1"/>
            <a:endParaRPr lang="en-US">
              <a:latin typeface="Times New Roman" charset="0"/>
            </a:endParaRPr>
          </a:p>
          <a:p>
            <a:pPr lvl="1"/>
            <a:endParaRPr lang="en-US">
              <a:latin typeface="Times New Roman" charset="0"/>
            </a:endParaRPr>
          </a:p>
        </p:txBody>
      </p:sp>
      <p:graphicFrame>
        <p:nvGraphicFramePr>
          <p:cNvPr id="2050" name="Object 2"/>
          <p:cNvGraphicFramePr>
            <a:graphicFrameLocks noChangeAspect="1"/>
          </p:cNvGraphicFramePr>
          <p:nvPr/>
        </p:nvGraphicFramePr>
        <p:xfrm>
          <a:off x="1143000" y="2743200"/>
          <a:ext cx="6586538" cy="381000"/>
        </p:xfrm>
        <a:graphic>
          <a:graphicData uri="http://schemas.openxmlformats.org/presentationml/2006/ole">
            <mc:AlternateContent xmlns:mc="http://schemas.openxmlformats.org/markup-compatibility/2006">
              <mc:Choice xmlns:v="urn:schemas-microsoft-com:vml" Requires="v">
                <p:oleObj spid="_x0000_s66597" name="Equation" r:id="rId4" imgW="3390840" imgH="203040" progId="Equation.3">
                  <p:embed/>
                </p:oleObj>
              </mc:Choice>
              <mc:Fallback>
                <p:oleObj name="Equation" r:id="rId4" imgW="339084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743200"/>
                        <a:ext cx="658653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1143000" y="3276600"/>
          <a:ext cx="4267200" cy="333375"/>
        </p:xfrm>
        <a:graphic>
          <a:graphicData uri="http://schemas.openxmlformats.org/presentationml/2006/ole">
            <mc:AlternateContent xmlns:mc="http://schemas.openxmlformats.org/markup-compatibility/2006">
              <mc:Choice xmlns:v="urn:schemas-microsoft-com:vml" Requires="v">
                <p:oleObj spid="_x0000_s66598" name="Equation" r:id="rId6" imgW="2197080" imgH="177480" progId="Equation.3">
                  <p:embed/>
                </p:oleObj>
              </mc:Choice>
              <mc:Fallback>
                <p:oleObj name="Equation" r:id="rId6" imgW="219708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3276600"/>
                        <a:ext cx="42672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052" name="Object 4"/>
          <p:cNvGraphicFramePr>
            <a:graphicFrameLocks noChangeAspect="1"/>
          </p:cNvGraphicFramePr>
          <p:nvPr/>
        </p:nvGraphicFramePr>
        <p:xfrm>
          <a:off x="1143000" y="4419600"/>
          <a:ext cx="7696200" cy="838200"/>
        </p:xfrm>
        <a:graphic>
          <a:graphicData uri="http://schemas.openxmlformats.org/presentationml/2006/ole">
            <mc:AlternateContent xmlns:mc="http://schemas.openxmlformats.org/markup-compatibility/2006">
              <mc:Choice xmlns:v="urn:schemas-microsoft-com:vml" Requires="v">
                <p:oleObj spid="_x0000_s66599" name="Equation" r:id="rId8" imgW="3695400" imgH="419040" progId="Equation.3">
                  <p:embed/>
                </p:oleObj>
              </mc:Choice>
              <mc:Fallback>
                <p:oleObj name="Equation" r:id="rId8" imgW="3695400" imgH="419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4419600"/>
                        <a:ext cx="7696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053" name="Object 5"/>
          <p:cNvGraphicFramePr>
            <a:graphicFrameLocks noChangeAspect="1"/>
          </p:cNvGraphicFramePr>
          <p:nvPr/>
        </p:nvGraphicFramePr>
        <p:xfrm>
          <a:off x="1143000" y="5486400"/>
          <a:ext cx="5394325" cy="838200"/>
        </p:xfrm>
        <a:graphic>
          <a:graphicData uri="http://schemas.openxmlformats.org/presentationml/2006/ole">
            <mc:AlternateContent xmlns:mc="http://schemas.openxmlformats.org/markup-compatibility/2006">
              <mc:Choice xmlns:v="urn:schemas-microsoft-com:vml" Requires="v">
                <p:oleObj spid="_x0000_s66600" name="Equation" r:id="rId10" imgW="2590560" imgH="419040" progId="Equation.3">
                  <p:embed/>
                </p:oleObj>
              </mc:Choice>
              <mc:Fallback>
                <p:oleObj name="Equation" r:id="rId10" imgW="2590560" imgH="419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5486400"/>
                        <a:ext cx="53943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122214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304800" y="457200"/>
            <a:ext cx="8610600" cy="914400"/>
          </a:xfrm>
        </p:spPr>
        <p:txBody>
          <a:bodyPr/>
          <a:lstStyle/>
          <a:p>
            <a:r>
              <a:rPr lang="en-US">
                <a:latin typeface="Times New Roman" charset="0"/>
              </a:rPr>
              <a:t>Holding Period Returns </a:t>
            </a:r>
          </a:p>
        </p:txBody>
      </p:sp>
      <p:sp>
        <p:nvSpPr>
          <p:cNvPr id="3076" name="Rectangle 3"/>
          <p:cNvSpPr>
            <a:spLocks noGrp="1" noChangeArrowheads="1"/>
          </p:cNvSpPr>
          <p:nvPr>
            <p:ph type="body" idx="1"/>
          </p:nvPr>
        </p:nvSpPr>
        <p:spPr>
          <a:xfrm>
            <a:off x="228600" y="1371600"/>
            <a:ext cx="8686800" cy="5410200"/>
          </a:xfrm>
        </p:spPr>
        <p:txBody>
          <a:bodyPr/>
          <a:lstStyle/>
          <a:p>
            <a:r>
              <a:rPr lang="en-US" sz="3600">
                <a:latin typeface="Times New Roman" charset="0"/>
              </a:rPr>
              <a:t>The holding period return is the return that an investor would get when holding an investment over a period of t years, when the return during year </a:t>
            </a:r>
            <a:r>
              <a:rPr lang="en-US" sz="3600" i="1">
                <a:latin typeface="Times New Roman" charset="0"/>
              </a:rPr>
              <a:t>i</a:t>
            </a:r>
            <a:r>
              <a:rPr lang="en-US" sz="3600">
                <a:latin typeface="Times New Roman" charset="0"/>
              </a:rPr>
              <a:t> is given as R</a:t>
            </a:r>
            <a:r>
              <a:rPr lang="en-US" sz="3600" i="1" baseline="-25000">
                <a:latin typeface="Times New Roman" charset="0"/>
              </a:rPr>
              <a:t>i</a:t>
            </a:r>
            <a:r>
              <a:rPr lang="en-US" sz="3600">
                <a:latin typeface="Times New Roman" charset="0"/>
              </a:rPr>
              <a:t>:</a:t>
            </a:r>
          </a:p>
          <a:p>
            <a:endParaRPr lang="en-US" sz="3600">
              <a:latin typeface="Times New Roman" charset="0"/>
            </a:endParaRPr>
          </a:p>
        </p:txBody>
      </p:sp>
      <p:graphicFrame>
        <p:nvGraphicFramePr>
          <p:cNvPr id="3074" name="Object 2"/>
          <p:cNvGraphicFramePr>
            <a:graphicFrameLocks noChangeAspect="1"/>
          </p:cNvGraphicFramePr>
          <p:nvPr/>
        </p:nvGraphicFramePr>
        <p:xfrm>
          <a:off x="414338" y="4191000"/>
          <a:ext cx="8297862" cy="533400"/>
        </p:xfrm>
        <a:graphic>
          <a:graphicData uri="http://schemas.openxmlformats.org/presentationml/2006/ole">
            <mc:AlternateContent xmlns:mc="http://schemas.openxmlformats.org/markup-compatibility/2006">
              <mc:Choice xmlns:v="urn:schemas-microsoft-com:vml" Requires="v">
                <p:oleObj spid="_x0000_s68618" name="Equation" r:id="rId4" imgW="3555720" imgH="228600" progId="Equation.3">
                  <p:embed/>
                </p:oleObj>
              </mc:Choice>
              <mc:Fallback>
                <p:oleObj name="Equation" r:id="rId4" imgW="355572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338" y="4191000"/>
                        <a:ext cx="829786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491546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a:xfrm>
            <a:off x="304800" y="457200"/>
            <a:ext cx="8610600" cy="914400"/>
          </a:xfrm>
        </p:spPr>
        <p:txBody>
          <a:bodyPr/>
          <a:lstStyle/>
          <a:p>
            <a:r>
              <a:rPr lang="en-US">
                <a:latin typeface="Times New Roman" charset="0"/>
              </a:rPr>
              <a:t>Example: Holding Period Returns </a:t>
            </a:r>
          </a:p>
        </p:txBody>
      </p:sp>
      <p:sp>
        <p:nvSpPr>
          <p:cNvPr id="4103" name="Rectangle 3"/>
          <p:cNvSpPr>
            <a:spLocks noGrp="1" noChangeArrowheads="1"/>
          </p:cNvSpPr>
          <p:nvPr>
            <p:ph type="body" idx="1"/>
          </p:nvPr>
        </p:nvSpPr>
        <p:spPr>
          <a:xfrm>
            <a:off x="228600" y="1371600"/>
            <a:ext cx="8686800" cy="5410200"/>
          </a:xfrm>
        </p:spPr>
        <p:txBody>
          <a:bodyPr/>
          <a:lstStyle/>
          <a:p>
            <a:r>
              <a:rPr lang="en-US" sz="3600">
                <a:latin typeface="Times New Roman" charset="0"/>
              </a:rPr>
              <a:t>Suppose your investment provides the following returns over a four-year period:</a:t>
            </a:r>
          </a:p>
          <a:p>
            <a:endParaRPr lang="en-US" sz="3600">
              <a:latin typeface="Times New Roman" charset="0"/>
            </a:endParaRPr>
          </a:p>
        </p:txBody>
      </p:sp>
      <p:graphicFrame>
        <p:nvGraphicFramePr>
          <p:cNvPr id="4098" name="Object 2"/>
          <p:cNvGraphicFramePr>
            <a:graphicFrameLocks noChangeAspect="1"/>
          </p:cNvGraphicFramePr>
          <p:nvPr/>
        </p:nvGraphicFramePr>
        <p:xfrm>
          <a:off x="0" y="4953000"/>
          <a:ext cx="9097963" cy="533400"/>
        </p:xfrm>
        <a:graphic>
          <a:graphicData uri="http://schemas.openxmlformats.org/presentationml/2006/ole">
            <mc:AlternateContent xmlns:mc="http://schemas.openxmlformats.org/markup-compatibility/2006">
              <mc:Choice xmlns:v="urn:schemas-microsoft-com:vml" Requires="v">
                <p:oleObj spid="_x0000_s70693" name="Equation" r:id="rId4" imgW="3898800" imgH="228600" progId="Equation.3">
                  <p:embed/>
                </p:oleObj>
              </mc:Choice>
              <mc:Fallback>
                <p:oleObj name="Equation" r:id="rId4" imgW="38988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953000"/>
                        <a:ext cx="909796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6499" name="Object 3"/>
          <p:cNvGraphicFramePr>
            <a:graphicFrameLocks noChangeAspect="1"/>
          </p:cNvGraphicFramePr>
          <p:nvPr/>
        </p:nvGraphicFramePr>
        <p:xfrm>
          <a:off x="762000" y="2667000"/>
          <a:ext cx="1997075" cy="2057400"/>
        </p:xfrm>
        <a:graphic>
          <a:graphicData uri="http://schemas.openxmlformats.org/presentationml/2006/ole">
            <mc:AlternateContent xmlns:mc="http://schemas.openxmlformats.org/markup-compatibility/2006">
              <mc:Choice xmlns:v="urn:schemas-microsoft-com:vml" Requires="v">
                <p:oleObj spid="_x0000_s70694" name="Worksheet" r:id="rId6" imgW="1267246" imgH="1305205" progId="Excel.Sheet.8">
                  <p:embed/>
                </p:oleObj>
              </mc:Choice>
              <mc:Fallback>
                <p:oleObj name="Worksheet" r:id="rId6" imgW="1267246" imgH="1305205"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2667000"/>
                        <a:ext cx="19970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100" name="Object 2"/>
          <p:cNvGraphicFramePr>
            <a:graphicFrameLocks noChangeAspect="1"/>
          </p:cNvGraphicFramePr>
          <p:nvPr/>
        </p:nvGraphicFramePr>
        <p:xfrm>
          <a:off x="304800" y="5545138"/>
          <a:ext cx="8326438" cy="474662"/>
        </p:xfrm>
        <a:graphic>
          <a:graphicData uri="http://schemas.openxmlformats.org/presentationml/2006/ole">
            <mc:AlternateContent xmlns:mc="http://schemas.openxmlformats.org/markup-compatibility/2006">
              <mc:Choice xmlns:v="urn:schemas-microsoft-com:vml" Requires="v">
                <p:oleObj spid="_x0000_s70695" name="Equation" r:id="rId8" imgW="3568680" imgH="203040" progId="Equation.3">
                  <p:embed/>
                </p:oleObj>
              </mc:Choice>
              <mc:Fallback>
                <p:oleObj name="Equation" r:id="rId8" imgW="356868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5545138"/>
                        <a:ext cx="8326438"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101" name="Object 2"/>
          <p:cNvGraphicFramePr>
            <a:graphicFrameLocks noChangeAspect="1"/>
          </p:cNvGraphicFramePr>
          <p:nvPr/>
        </p:nvGraphicFramePr>
        <p:xfrm>
          <a:off x="304800" y="6154738"/>
          <a:ext cx="6134100" cy="474662"/>
        </p:xfrm>
        <a:graphic>
          <a:graphicData uri="http://schemas.openxmlformats.org/presentationml/2006/ole">
            <mc:AlternateContent xmlns:mc="http://schemas.openxmlformats.org/markup-compatibility/2006">
              <mc:Choice xmlns:v="urn:schemas-microsoft-com:vml" Requires="v">
                <p:oleObj spid="_x0000_s70696" name="Equation" r:id="rId10" imgW="2628720" imgH="203040" progId="Equation.3">
                  <p:embed/>
                </p:oleObj>
              </mc:Choice>
              <mc:Fallback>
                <p:oleObj name="Equation" r:id="rId10" imgW="262872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 y="6154738"/>
                        <a:ext cx="613410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0240275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fade">
                                      <p:cBhvr>
                                        <p:cTn id="7" dur="1000"/>
                                        <p:tgtEl>
                                          <p:spTgt spid="106499"/>
                                        </p:tgtEl>
                                      </p:cBhvr>
                                    </p:animEffect>
                                    <p:anim calcmode="lin" valueType="num">
                                      <p:cBhvr>
                                        <p:cTn id="8" dur="1000" fill="hold"/>
                                        <p:tgtEl>
                                          <p:spTgt spid="106499"/>
                                        </p:tgtEl>
                                        <p:attrNameLst>
                                          <p:attrName>ppt_x</p:attrName>
                                        </p:attrNameLst>
                                      </p:cBhvr>
                                      <p:tavLst>
                                        <p:tav tm="0">
                                          <p:val>
                                            <p:strVal val="#ppt_x"/>
                                          </p:val>
                                        </p:tav>
                                        <p:tav tm="100000">
                                          <p:val>
                                            <p:strVal val="#ppt_x"/>
                                          </p:val>
                                        </p:tav>
                                      </p:tavLst>
                                    </p:anim>
                                    <p:anim calcmode="lin" valueType="num">
                                      <p:cBhvr>
                                        <p:cTn id="9" dur="1000" fill="hold"/>
                                        <p:tgtEl>
                                          <p:spTgt spid="1064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304800" y="457200"/>
            <a:ext cx="8610600" cy="914400"/>
          </a:xfrm>
        </p:spPr>
        <p:txBody>
          <a:bodyPr/>
          <a:lstStyle/>
          <a:p>
            <a:r>
              <a:rPr lang="en-US">
                <a:latin typeface="Times New Roman" charset="0"/>
              </a:rPr>
              <a:t>Return Statistics </a:t>
            </a:r>
          </a:p>
        </p:txBody>
      </p:sp>
      <p:sp>
        <p:nvSpPr>
          <p:cNvPr id="6149" name="Rectangle 3"/>
          <p:cNvSpPr>
            <a:spLocks noGrp="1" noChangeArrowheads="1"/>
          </p:cNvSpPr>
          <p:nvPr>
            <p:ph type="body" idx="1"/>
          </p:nvPr>
        </p:nvSpPr>
        <p:spPr>
          <a:xfrm>
            <a:off x="228600" y="1371600"/>
            <a:ext cx="8686800" cy="5410200"/>
          </a:xfrm>
        </p:spPr>
        <p:txBody>
          <a:bodyPr/>
          <a:lstStyle/>
          <a:p>
            <a:r>
              <a:rPr lang="en-US" sz="3600">
                <a:latin typeface="Times New Roman" charset="0"/>
              </a:rPr>
              <a:t>The history of capital market returns can be summarized by describing the following:</a:t>
            </a:r>
            <a:endParaRPr lang="en-US" sz="600">
              <a:latin typeface="Times New Roman" charset="0"/>
            </a:endParaRPr>
          </a:p>
          <a:p>
            <a:pPr lvl="1"/>
            <a:r>
              <a:rPr lang="en-US">
                <a:latin typeface="Times New Roman" charset="0"/>
              </a:rPr>
              <a:t>Average Return</a:t>
            </a:r>
          </a:p>
          <a:p>
            <a:pPr lvl="2"/>
            <a:endParaRPr lang="en-US">
              <a:latin typeface="Times New Roman" charset="0"/>
            </a:endParaRPr>
          </a:p>
          <a:p>
            <a:pPr lvl="2"/>
            <a:endParaRPr lang="en-US">
              <a:latin typeface="Times New Roman" charset="0"/>
            </a:endParaRPr>
          </a:p>
          <a:p>
            <a:pPr lvl="1"/>
            <a:r>
              <a:rPr lang="en-US">
                <a:latin typeface="Times New Roman" charset="0"/>
              </a:rPr>
              <a:t>Standard Deviation of Returns</a:t>
            </a:r>
          </a:p>
          <a:p>
            <a:pPr lvl="2"/>
            <a:endParaRPr lang="en-US">
              <a:latin typeface="Times New Roman" charset="0"/>
            </a:endParaRPr>
          </a:p>
          <a:p>
            <a:pPr lvl="2"/>
            <a:endParaRPr lang="en-US">
              <a:latin typeface="Times New Roman" charset="0"/>
            </a:endParaRPr>
          </a:p>
          <a:p>
            <a:pPr lvl="1"/>
            <a:r>
              <a:rPr lang="en-US">
                <a:latin typeface="Times New Roman" charset="0"/>
              </a:rPr>
              <a:t>Frequency Distribution of Returns</a:t>
            </a:r>
          </a:p>
        </p:txBody>
      </p:sp>
      <p:graphicFrame>
        <p:nvGraphicFramePr>
          <p:cNvPr id="6146" name="Object 2"/>
          <p:cNvGraphicFramePr>
            <a:graphicFrameLocks noChangeAspect="1"/>
          </p:cNvGraphicFramePr>
          <p:nvPr/>
        </p:nvGraphicFramePr>
        <p:xfrm>
          <a:off x="3200400" y="3124200"/>
          <a:ext cx="2309813" cy="701675"/>
        </p:xfrm>
        <a:graphic>
          <a:graphicData uri="http://schemas.openxmlformats.org/presentationml/2006/ole">
            <mc:AlternateContent xmlns:mc="http://schemas.openxmlformats.org/markup-compatibility/2006">
              <mc:Choice xmlns:v="urn:schemas-microsoft-com:vml" Requires="v">
                <p:oleObj spid="_x0000_s72723" name="Equation" r:id="rId4" imgW="1295280" imgH="393480" progId="Equation.3">
                  <p:embed/>
                </p:oleObj>
              </mc:Choice>
              <mc:Fallback>
                <p:oleObj name="Equation" r:id="rId4" imgW="129528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124200"/>
                        <a:ext cx="2309813"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47" name="Object 3"/>
          <p:cNvGraphicFramePr>
            <a:graphicFrameLocks noChangeAspect="1"/>
          </p:cNvGraphicFramePr>
          <p:nvPr/>
        </p:nvGraphicFramePr>
        <p:xfrm>
          <a:off x="3168650" y="4495800"/>
          <a:ext cx="5213350" cy="750888"/>
        </p:xfrm>
        <a:graphic>
          <a:graphicData uri="http://schemas.openxmlformats.org/presentationml/2006/ole">
            <mc:AlternateContent xmlns:mc="http://schemas.openxmlformats.org/markup-compatibility/2006">
              <mc:Choice xmlns:v="urn:schemas-microsoft-com:vml" Requires="v">
                <p:oleObj spid="_x0000_s72724" name="Equation" r:id="rId6" imgW="3263760" imgH="469800" progId="Equation.3">
                  <p:embed/>
                </p:oleObj>
              </mc:Choice>
              <mc:Fallback>
                <p:oleObj name="Equation" r:id="rId6" imgW="3263760" imgH="469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8650" y="4495800"/>
                        <a:ext cx="5213350" cy="75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414604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304800" y="457200"/>
            <a:ext cx="8610600" cy="914400"/>
          </a:xfrm>
        </p:spPr>
        <p:txBody>
          <a:bodyPr>
            <a:normAutofit fontScale="90000"/>
          </a:bodyPr>
          <a:lstStyle/>
          <a:p>
            <a:r>
              <a:rPr lang="en-US">
                <a:latin typeface="Times New Roman" charset="0"/>
              </a:rPr>
              <a:t>Average Stock Returns and Risk-Free Returns </a:t>
            </a:r>
          </a:p>
        </p:txBody>
      </p:sp>
      <p:sp>
        <p:nvSpPr>
          <p:cNvPr id="7173" name="Rectangle 3"/>
          <p:cNvSpPr>
            <a:spLocks noGrp="1" noChangeArrowheads="1"/>
          </p:cNvSpPr>
          <p:nvPr>
            <p:ph type="body" idx="1"/>
          </p:nvPr>
        </p:nvSpPr>
        <p:spPr>
          <a:xfrm>
            <a:off x="76200" y="1676400"/>
            <a:ext cx="8839200" cy="5029200"/>
          </a:xfrm>
        </p:spPr>
        <p:txBody>
          <a:bodyPr/>
          <a:lstStyle/>
          <a:p>
            <a:r>
              <a:rPr lang="en-US" sz="3600">
                <a:latin typeface="Times New Roman" charset="0"/>
              </a:rPr>
              <a:t>The Risk Premium</a:t>
            </a:r>
            <a:endParaRPr lang="en-US" sz="600">
              <a:latin typeface="Times New Roman" charset="0"/>
            </a:endParaRPr>
          </a:p>
          <a:p>
            <a:pPr lvl="1"/>
            <a:r>
              <a:rPr lang="en-US">
                <a:latin typeface="Times New Roman" charset="0"/>
              </a:rPr>
              <a:t>The added return (over and above the risk-free rate) resulting from bearing risk</a:t>
            </a:r>
          </a:p>
          <a:p>
            <a:pPr lvl="1"/>
            <a:r>
              <a:rPr lang="en-US">
                <a:latin typeface="Times New Roman" charset="0"/>
              </a:rPr>
              <a:t>One of the most significant observations of stock market data is the long-run excess of stock return over the risk-free return</a:t>
            </a:r>
          </a:p>
          <a:p>
            <a:pPr lvl="2"/>
            <a:r>
              <a:rPr lang="en-US">
                <a:latin typeface="Times New Roman" charset="0"/>
              </a:rPr>
              <a:t>Average excess return from large company common stocks for the period 1926 through 2005 was:</a:t>
            </a:r>
          </a:p>
          <a:p>
            <a:pPr lvl="2"/>
            <a:r>
              <a:rPr lang="en-US">
                <a:latin typeface="Times New Roman" charset="0"/>
              </a:rPr>
              <a:t>Average excess return from small company common stocks for the period 1926 through 2005 was:</a:t>
            </a:r>
          </a:p>
        </p:txBody>
      </p:sp>
      <p:graphicFrame>
        <p:nvGraphicFramePr>
          <p:cNvPr id="7170" name="Object 2"/>
          <p:cNvGraphicFramePr>
            <a:graphicFrameLocks noChangeAspect="1"/>
          </p:cNvGraphicFramePr>
          <p:nvPr/>
        </p:nvGraphicFramePr>
        <p:xfrm>
          <a:off x="6134100" y="5029200"/>
          <a:ext cx="2857500" cy="381000"/>
        </p:xfrm>
        <a:graphic>
          <a:graphicData uri="http://schemas.openxmlformats.org/presentationml/2006/ole">
            <mc:AlternateContent xmlns:mc="http://schemas.openxmlformats.org/markup-compatibility/2006">
              <mc:Choice xmlns:v="urn:schemas-microsoft-com:vml" Requires="v">
                <p:oleObj spid="_x0000_s74771" name="Equation" r:id="rId4" imgW="1333440" imgH="177480" progId="Equation.3">
                  <p:embed/>
                </p:oleObj>
              </mc:Choice>
              <mc:Fallback>
                <p:oleObj name="Equation" r:id="rId4" imgW="133344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5029200"/>
                        <a:ext cx="28575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7171" name="Object 3"/>
          <p:cNvGraphicFramePr>
            <a:graphicFrameLocks noChangeAspect="1"/>
          </p:cNvGraphicFramePr>
          <p:nvPr/>
        </p:nvGraphicFramePr>
        <p:xfrm>
          <a:off x="6019800" y="5867400"/>
          <a:ext cx="3021013" cy="381000"/>
        </p:xfrm>
        <a:graphic>
          <a:graphicData uri="http://schemas.openxmlformats.org/presentationml/2006/ole">
            <mc:AlternateContent xmlns:mc="http://schemas.openxmlformats.org/markup-compatibility/2006">
              <mc:Choice xmlns:v="urn:schemas-microsoft-com:vml" Requires="v">
                <p:oleObj spid="_x0000_s74772" name="Equation" r:id="rId6" imgW="1409400" imgH="177480" progId="Equation.3">
                  <p:embed/>
                </p:oleObj>
              </mc:Choice>
              <mc:Fallback>
                <p:oleObj name="Equation" r:id="rId6" imgW="140940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5867400"/>
                        <a:ext cx="30210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351187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04800" y="304800"/>
            <a:ext cx="8610600" cy="914400"/>
          </a:xfrm>
        </p:spPr>
        <p:txBody>
          <a:bodyPr/>
          <a:lstStyle/>
          <a:p>
            <a:r>
              <a:rPr lang="en-US">
                <a:latin typeface="Times New Roman" charset="0"/>
              </a:rPr>
              <a:t>Risk Premia </a:t>
            </a:r>
          </a:p>
        </p:txBody>
      </p:sp>
      <p:sp>
        <p:nvSpPr>
          <p:cNvPr id="8196" name="Rectangle 3"/>
          <p:cNvSpPr>
            <a:spLocks noGrp="1" noChangeArrowheads="1"/>
          </p:cNvSpPr>
          <p:nvPr>
            <p:ph type="body" idx="1"/>
          </p:nvPr>
        </p:nvSpPr>
        <p:spPr>
          <a:xfrm>
            <a:off x="76200" y="1295400"/>
            <a:ext cx="8839200" cy="5257800"/>
          </a:xfrm>
        </p:spPr>
        <p:txBody>
          <a:bodyPr/>
          <a:lstStyle/>
          <a:p>
            <a:r>
              <a:rPr lang="en-US" sz="3600">
                <a:latin typeface="Times New Roman" charset="0"/>
              </a:rPr>
              <a:t>Suppose that </a:t>
            </a:r>
            <a:r>
              <a:rPr lang="en-US" sz="3600" i="1">
                <a:latin typeface="Times New Roman" charset="0"/>
              </a:rPr>
              <a:t>The Wall Street Journal</a:t>
            </a:r>
            <a:r>
              <a:rPr lang="en-US" sz="3600">
                <a:latin typeface="Times New Roman" charset="0"/>
              </a:rPr>
              <a:t> announced that the current rate for one-year Treasury bills (T-bills) is 5%</a:t>
            </a:r>
          </a:p>
          <a:p>
            <a:r>
              <a:rPr lang="en-US" sz="3600">
                <a:latin typeface="Times New Roman" charset="0"/>
              </a:rPr>
              <a:t>What is the expected return on the market of small-company stocks?</a:t>
            </a:r>
            <a:endParaRPr lang="en-US" sz="600">
              <a:latin typeface="Times New Roman" charset="0"/>
            </a:endParaRPr>
          </a:p>
          <a:p>
            <a:pPr lvl="1"/>
            <a:r>
              <a:rPr lang="en-US">
                <a:latin typeface="Times New Roman" charset="0"/>
              </a:rPr>
              <a:t>Recall the average excess return on small company stocks for the period 1926 through 2005 was 13.6%</a:t>
            </a:r>
          </a:p>
          <a:p>
            <a:pPr lvl="1"/>
            <a:r>
              <a:rPr lang="en-US">
                <a:latin typeface="Times New Roman" charset="0"/>
              </a:rPr>
              <a:t>Given a risk-free rate of 5%, we have an expected return on the market of small-company stocks of:</a:t>
            </a:r>
          </a:p>
        </p:txBody>
      </p:sp>
      <p:graphicFrame>
        <p:nvGraphicFramePr>
          <p:cNvPr id="8194" name="Object 4"/>
          <p:cNvGraphicFramePr>
            <a:graphicFrameLocks noChangeAspect="1"/>
          </p:cNvGraphicFramePr>
          <p:nvPr/>
        </p:nvGraphicFramePr>
        <p:xfrm>
          <a:off x="2590800" y="6172200"/>
          <a:ext cx="3021013" cy="381000"/>
        </p:xfrm>
        <a:graphic>
          <a:graphicData uri="http://schemas.openxmlformats.org/presentationml/2006/ole">
            <mc:AlternateContent xmlns:mc="http://schemas.openxmlformats.org/markup-compatibility/2006">
              <mc:Choice xmlns:v="urn:schemas-microsoft-com:vml" Requires="v">
                <p:oleObj spid="_x0000_s76810" name="Equation" r:id="rId4" imgW="1409400" imgH="177480" progId="Equation.3">
                  <p:embed/>
                </p:oleObj>
              </mc:Choice>
              <mc:Fallback>
                <p:oleObj name="Equation" r:id="rId4" imgW="140940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6172200"/>
                        <a:ext cx="30210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090945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457200"/>
            <a:ext cx="8610600" cy="914400"/>
          </a:xfrm>
        </p:spPr>
        <p:txBody>
          <a:bodyPr/>
          <a:lstStyle/>
          <a:p>
            <a:r>
              <a:rPr lang="en-US">
                <a:latin typeface="Times New Roman" charset="0"/>
              </a:rPr>
              <a:t>Risk Statistics </a:t>
            </a:r>
          </a:p>
        </p:txBody>
      </p:sp>
      <p:sp>
        <p:nvSpPr>
          <p:cNvPr id="29699" name="Rectangle 3"/>
          <p:cNvSpPr>
            <a:spLocks noGrp="1" noChangeArrowheads="1"/>
          </p:cNvSpPr>
          <p:nvPr>
            <p:ph type="body" idx="1"/>
          </p:nvPr>
        </p:nvSpPr>
        <p:spPr>
          <a:xfrm>
            <a:off x="228600" y="1371600"/>
            <a:ext cx="8686800" cy="5410200"/>
          </a:xfrm>
        </p:spPr>
        <p:txBody>
          <a:bodyPr/>
          <a:lstStyle/>
          <a:p>
            <a:r>
              <a:rPr lang="en-US" sz="3600">
                <a:latin typeface="Times New Roman" charset="0"/>
              </a:rPr>
              <a:t>There is no universally accepted definition of risk</a:t>
            </a:r>
          </a:p>
          <a:p>
            <a:endParaRPr lang="en-US" sz="3600">
              <a:latin typeface="Times New Roman" charset="0"/>
            </a:endParaRPr>
          </a:p>
          <a:p>
            <a:r>
              <a:rPr lang="en-US" sz="3600">
                <a:latin typeface="Times New Roman" charset="0"/>
              </a:rPr>
              <a:t>A useful construct for thinking rigorously about risk is the </a:t>
            </a:r>
            <a:r>
              <a:rPr lang="en-US" sz="3600" b="1" i="1">
                <a:latin typeface="Times New Roman" charset="0"/>
              </a:rPr>
              <a:t>probability distribution</a:t>
            </a:r>
            <a:endParaRPr lang="en-US" sz="600" b="1" i="1">
              <a:latin typeface="Times New Roman" charset="0"/>
            </a:endParaRPr>
          </a:p>
          <a:p>
            <a:pPr lvl="1"/>
            <a:endParaRPr lang="en-US">
              <a:latin typeface="Times New Roman" charset="0"/>
            </a:endParaRPr>
          </a:p>
          <a:p>
            <a:pPr lvl="1"/>
            <a:r>
              <a:rPr lang="en-US">
                <a:latin typeface="Times New Roman" charset="0"/>
              </a:rPr>
              <a:t>Provides a list of all possible outcomes and their probabilities</a:t>
            </a:r>
          </a:p>
        </p:txBody>
      </p:sp>
    </p:spTree>
    <p:extLst>
      <p:ext uri="{BB962C8B-B14F-4D97-AF65-F5344CB8AC3E}">
        <p14:creationId xmlns:p14="http://schemas.microsoft.com/office/powerpoint/2010/main" val="3069722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304800" y="457200"/>
            <a:ext cx="8610600" cy="914400"/>
          </a:xfrm>
        </p:spPr>
        <p:txBody>
          <a:bodyPr/>
          <a:lstStyle/>
          <a:p>
            <a:r>
              <a:rPr lang="en-US">
                <a:latin typeface="Times New Roman" charset="0"/>
              </a:rPr>
              <a:t>Risk Statistics </a:t>
            </a:r>
          </a:p>
        </p:txBody>
      </p:sp>
      <p:sp>
        <p:nvSpPr>
          <p:cNvPr id="12294" name="Rectangle 3"/>
          <p:cNvSpPr>
            <a:spLocks noGrp="1" noChangeArrowheads="1"/>
          </p:cNvSpPr>
          <p:nvPr>
            <p:ph type="body" idx="1"/>
          </p:nvPr>
        </p:nvSpPr>
        <p:spPr>
          <a:xfrm>
            <a:off x="228600" y="1371600"/>
            <a:ext cx="8686800" cy="5410200"/>
          </a:xfrm>
        </p:spPr>
        <p:txBody>
          <a:bodyPr/>
          <a:lstStyle/>
          <a:p>
            <a:r>
              <a:rPr lang="en-US" sz="3600">
                <a:latin typeface="Times New Roman" charset="0"/>
              </a:rPr>
              <a:t>Calculating sample statistics</a:t>
            </a:r>
            <a:endParaRPr lang="en-US" sz="600">
              <a:latin typeface="Times New Roman" charset="0"/>
            </a:endParaRPr>
          </a:p>
          <a:p>
            <a:pPr lvl="1"/>
            <a:r>
              <a:rPr lang="en-US">
                <a:latin typeface="Times New Roman" charset="0"/>
              </a:rPr>
              <a:t>Mean, or Average, Return</a:t>
            </a:r>
          </a:p>
          <a:p>
            <a:pPr lvl="1"/>
            <a:endParaRPr lang="en-US">
              <a:latin typeface="Times New Roman" charset="0"/>
            </a:endParaRPr>
          </a:p>
          <a:p>
            <a:pPr lvl="1"/>
            <a:endParaRPr lang="en-US">
              <a:latin typeface="Times New Roman" charset="0"/>
            </a:endParaRPr>
          </a:p>
          <a:p>
            <a:pPr lvl="1"/>
            <a:r>
              <a:rPr lang="en-US">
                <a:latin typeface="Times New Roman" charset="0"/>
              </a:rPr>
              <a:t>Sample Variance</a:t>
            </a:r>
          </a:p>
          <a:p>
            <a:pPr lvl="1"/>
            <a:endParaRPr lang="en-US">
              <a:latin typeface="Times New Roman" charset="0"/>
            </a:endParaRPr>
          </a:p>
          <a:p>
            <a:pPr lvl="1"/>
            <a:endParaRPr lang="en-US">
              <a:latin typeface="Times New Roman" charset="0"/>
            </a:endParaRPr>
          </a:p>
          <a:p>
            <a:pPr lvl="1"/>
            <a:r>
              <a:rPr lang="en-US">
                <a:latin typeface="Times New Roman" charset="0"/>
              </a:rPr>
              <a:t>Sample Standard Deviation</a:t>
            </a:r>
          </a:p>
        </p:txBody>
      </p:sp>
      <p:graphicFrame>
        <p:nvGraphicFramePr>
          <p:cNvPr id="12290" name="Object 2"/>
          <p:cNvGraphicFramePr>
            <a:graphicFrameLocks noChangeAspect="1"/>
          </p:cNvGraphicFramePr>
          <p:nvPr/>
        </p:nvGraphicFramePr>
        <p:xfrm>
          <a:off x="2566988" y="2743200"/>
          <a:ext cx="2309812" cy="701675"/>
        </p:xfrm>
        <a:graphic>
          <a:graphicData uri="http://schemas.openxmlformats.org/presentationml/2006/ole">
            <mc:AlternateContent xmlns:mc="http://schemas.openxmlformats.org/markup-compatibility/2006">
              <mc:Choice xmlns:v="urn:schemas-microsoft-com:vml" Requires="v">
                <p:oleObj spid="_x0000_s80924" name="Equation" r:id="rId4" imgW="1295280" imgH="393480" progId="Equation.3">
                  <p:embed/>
                </p:oleObj>
              </mc:Choice>
              <mc:Fallback>
                <p:oleObj name="Equation" r:id="rId4" imgW="129528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6988" y="2743200"/>
                        <a:ext cx="2309812"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291" name="Object 3"/>
          <p:cNvGraphicFramePr>
            <a:graphicFrameLocks noChangeAspect="1"/>
          </p:cNvGraphicFramePr>
          <p:nvPr/>
        </p:nvGraphicFramePr>
        <p:xfrm>
          <a:off x="2411413" y="4232275"/>
          <a:ext cx="4746625" cy="668338"/>
        </p:xfrm>
        <a:graphic>
          <a:graphicData uri="http://schemas.openxmlformats.org/presentationml/2006/ole">
            <mc:AlternateContent xmlns:mc="http://schemas.openxmlformats.org/markup-compatibility/2006">
              <mc:Choice xmlns:v="urn:schemas-microsoft-com:vml" Requires="v">
                <p:oleObj spid="_x0000_s80925" name="Equation" r:id="rId6" imgW="2971800" imgH="419040" progId="Equation.3">
                  <p:embed/>
                </p:oleObj>
              </mc:Choice>
              <mc:Fallback>
                <p:oleObj name="Equation" r:id="rId6" imgW="297180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4232275"/>
                        <a:ext cx="4746625"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292" name="Object 3"/>
          <p:cNvGraphicFramePr>
            <a:graphicFrameLocks noChangeAspect="1"/>
          </p:cNvGraphicFramePr>
          <p:nvPr/>
        </p:nvGraphicFramePr>
        <p:xfrm>
          <a:off x="2355850" y="5726113"/>
          <a:ext cx="4767263" cy="750887"/>
        </p:xfrm>
        <a:graphic>
          <a:graphicData uri="http://schemas.openxmlformats.org/presentationml/2006/ole">
            <mc:AlternateContent xmlns:mc="http://schemas.openxmlformats.org/markup-compatibility/2006">
              <mc:Choice xmlns:v="urn:schemas-microsoft-com:vml" Requires="v">
                <p:oleObj spid="_x0000_s80926" name="Equation" r:id="rId8" imgW="2984400" imgH="469800" progId="Equation.3">
                  <p:embed/>
                </p:oleObj>
              </mc:Choice>
              <mc:Fallback>
                <p:oleObj name="Equation" r:id="rId8" imgW="2984400" imgH="469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5850" y="5726113"/>
                        <a:ext cx="4767263" cy="75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159608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5" name="Text Box 15"/>
          <p:cNvSpPr txBox="1">
            <a:spLocks noChangeArrowheads="1"/>
          </p:cNvSpPr>
          <p:nvPr/>
        </p:nvSpPr>
        <p:spPr bwMode="auto">
          <a:xfrm>
            <a:off x="220663" y="1633538"/>
            <a:ext cx="8729662" cy="490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Risk means uncertainty about what an investor</a:t>
            </a:r>
            <a:r>
              <a:rPr lang="ja-JP" altLang="en-US" sz="2800">
                <a:solidFill>
                  <a:schemeClr val="bg1"/>
                </a:solidFill>
                <a:cs typeface="Arial" charset="0"/>
              </a:rPr>
              <a:t>’</a:t>
            </a:r>
            <a:r>
              <a:rPr lang="en-US" sz="2800">
                <a:solidFill>
                  <a:schemeClr val="bg1"/>
                </a:solidFill>
                <a:cs typeface="Arial" charset="0"/>
              </a:rPr>
              <a:t>s realized holding period return will be </a:t>
            </a:r>
          </a:p>
          <a:p>
            <a:pPr lvl="1" eaLnBrk="1" hangingPunct="1">
              <a:buFontTx/>
              <a:buChar char="•"/>
            </a:pPr>
            <a:r>
              <a:rPr lang="en-US" sz="2400">
                <a:solidFill>
                  <a:schemeClr val="bg1"/>
                </a:solidFill>
                <a:cs typeface="Arial" charset="0"/>
              </a:rPr>
              <a:t>i.e., that realized returns will differ from expected returns </a:t>
            </a:r>
          </a:p>
          <a:p>
            <a:pPr eaLnBrk="1" hangingPunct="1">
              <a:buFontTx/>
              <a:buChar char="•"/>
            </a:pPr>
            <a:endParaRPr lang="en-US" sz="2800">
              <a:solidFill>
                <a:schemeClr val="bg1"/>
              </a:solidFill>
              <a:cs typeface="Arial" charset="0"/>
            </a:endParaRPr>
          </a:p>
          <a:p>
            <a:pPr eaLnBrk="1" hangingPunct="1">
              <a:buFontTx/>
              <a:buChar char="•"/>
            </a:pPr>
            <a:r>
              <a:rPr lang="en-US" sz="2800">
                <a:solidFill>
                  <a:schemeClr val="bg1"/>
                </a:solidFill>
                <a:cs typeface="Arial" charset="0"/>
              </a:rPr>
              <a:t>We can quantify the uncertainty using probability distributions</a:t>
            </a:r>
          </a:p>
          <a:p>
            <a:pPr eaLnBrk="1" hangingPunct="1">
              <a:buFontTx/>
              <a:buChar char="•"/>
            </a:pPr>
            <a:endParaRPr lang="en-US" sz="2800">
              <a:solidFill>
                <a:schemeClr val="bg1"/>
              </a:solidFill>
              <a:cs typeface="Arial" charset="0"/>
            </a:endParaRPr>
          </a:p>
          <a:p>
            <a:pPr eaLnBrk="1" hangingPunct="1">
              <a:buFontTx/>
              <a:buChar char="•"/>
            </a:pPr>
            <a:r>
              <a:rPr lang="en-US" sz="2800">
                <a:solidFill>
                  <a:schemeClr val="bg1"/>
                </a:solidFill>
                <a:cs typeface="Arial" charset="0"/>
              </a:rPr>
              <a:t>Example (Stock Fund or SF): </a:t>
            </a:r>
          </a:p>
          <a:p>
            <a:pPr lvl="1" eaLnBrk="1" hangingPunct="1">
              <a:buFontTx/>
              <a:buChar char="•"/>
            </a:pPr>
            <a:r>
              <a:rPr lang="en-US" sz="2400">
                <a:solidFill>
                  <a:schemeClr val="bg1"/>
                </a:solidFill>
                <a:cs typeface="Arial" charset="0"/>
              </a:rPr>
              <a:t>Assume there is considerable uncertainty with respect to the end of year price of an index stock fund, which is currently selling for $100 </a:t>
            </a:r>
          </a:p>
          <a:p>
            <a:pPr lvl="1" eaLnBrk="1" hangingPunct="1">
              <a:buFontTx/>
              <a:buChar char="•"/>
            </a:pPr>
            <a:r>
              <a:rPr lang="en-US" sz="2400">
                <a:solidFill>
                  <a:schemeClr val="bg1"/>
                </a:solidFill>
                <a:cs typeface="Arial" charset="0"/>
              </a:rPr>
              <a:t>Also, the investor expects a dividend of $4</a:t>
            </a:r>
          </a:p>
        </p:txBody>
      </p:sp>
      <p:sp>
        <p:nvSpPr>
          <p:cNvPr id="33796" name="Text Box 16"/>
          <p:cNvSpPr txBox="1">
            <a:spLocks noChangeArrowheads="1"/>
          </p:cNvSpPr>
          <p:nvPr/>
        </p:nvSpPr>
        <p:spPr bwMode="auto">
          <a:xfrm>
            <a:off x="258763" y="928688"/>
            <a:ext cx="8605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Holding Period Returns (HPR)</a:t>
            </a:r>
          </a:p>
        </p:txBody>
      </p:sp>
      <p:sp>
        <p:nvSpPr>
          <p:cNvPr id="33797"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8"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3799"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858721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457200"/>
            <a:ext cx="8610600" cy="914400"/>
          </a:xfrm>
        </p:spPr>
        <p:txBody>
          <a:bodyPr/>
          <a:lstStyle/>
          <a:p>
            <a:r>
              <a:rPr lang="en-US">
                <a:latin typeface="Times New Roman" charset="0"/>
              </a:rPr>
              <a:t>More on Average Returns </a:t>
            </a:r>
          </a:p>
        </p:txBody>
      </p:sp>
      <p:sp>
        <p:nvSpPr>
          <p:cNvPr id="34819" name="Rectangle 3"/>
          <p:cNvSpPr>
            <a:spLocks noGrp="1" noChangeArrowheads="1"/>
          </p:cNvSpPr>
          <p:nvPr>
            <p:ph type="body" idx="1"/>
          </p:nvPr>
        </p:nvSpPr>
        <p:spPr>
          <a:xfrm>
            <a:off x="152400" y="1371600"/>
            <a:ext cx="8915400" cy="5410200"/>
          </a:xfrm>
        </p:spPr>
        <p:txBody>
          <a:bodyPr/>
          <a:lstStyle/>
          <a:p>
            <a:r>
              <a:rPr lang="en-US" sz="3600" dirty="0">
                <a:latin typeface="Times New Roman" charset="0"/>
              </a:rPr>
              <a:t>Arithmetic Average</a:t>
            </a:r>
          </a:p>
          <a:p>
            <a:pPr lvl="1"/>
            <a:r>
              <a:rPr lang="en-US" dirty="0">
                <a:latin typeface="Times New Roman" charset="0"/>
              </a:rPr>
              <a:t>Return earned in an average period over multiple periods</a:t>
            </a:r>
          </a:p>
          <a:p>
            <a:r>
              <a:rPr lang="en-US" sz="3600" dirty="0">
                <a:latin typeface="Times New Roman" charset="0"/>
              </a:rPr>
              <a:t>Geometric Average</a:t>
            </a:r>
            <a:endParaRPr lang="en-US" sz="600" dirty="0">
              <a:latin typeface="Times New Roman" charset="0"/>
            </a:endParaRPr>
          </a:p>
          <a:p>
            <a:pPr lvl="1"/>
            <a:r>
              <a:rPr lang="en-US" dirty="0">
                <a:latin typeface="Times New Roman" charset="0"/>
              </a:rPr>
              <a:t>Average compound return per period over multiple periods</a:t>
            </a:r>
          </a:p>
          <a:p>
            <a:pPr lvl="2"/>
            <a:endParaRPr lang="en-US" dirty="0">
              <a:latin typeface="Times New Roman" charset="0"/>
            </a:endParaRPr>
          </a:p>
          <a:p>
            <a:r>
              <a:rPr lang="en-US" dirty="0">
                <a:latin typeface="Times New Roman" charset="0"/>
              </a:rPr>
              <a:t>The geometric average will be less than the arithmetic average unless all the returns are equal</a:t>
            </a:r>
          </a:p>
        </p:txBody>
      </p:sp>
    </p:spTree>
    <p:extLst>
      <p:ext uri="{BB962C8B-B14F-4D97-AF65-F5344CB8AC3E}">
        <p14:creationId xmlns:p14="http://schemas.microsoft.com/office/powerpoint/2010/main" val="32146173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04800" y="228600"/>
            <a:ext cx="8610600" cy="914400"/>
          </a:xfrm>
        </p:spPr>
        <p:txBody>
          <a:bodyPr/>
          <a:lstStyle/>
          <a:p>
            <a:r>
              <a:rPr lang="en-US">
                <a:latin typeface="Times New Roman" charset="0"/>
              </a:rPr>
              <a:t>Forecasting Return</a:t>
            </a:r>
          </a:p>
        </p:txBody>
      </p:sp>
      <p:sp>
        <p:nvSpPr>
          <p:cNvPr id="15364" name="Rectangle 3"/>
          <p:cNvSpPr>
            <a:spLocks noGrp="1" noChangeArrowheads="1"/>
          </p:cNvSpPr>
          <p:nvPr>
            <p:ph type="body" idx="1"/>
          </p:nvPr>
        </p:nvSpPr>
        <p:spPr>
          <a:xfrm>
            <a:off x="76200" y="1447800"/>
            <a:ext cx="8991600" cy="4953000"/>
          </a:xfrm>
        </p:spPr>
        <p:txBody>
          <a:bodyPr>
            <a:normAutofit lnSpcReduction="10000"/>
          </a:bodyPr>
          <a:lstStyle/>
          <a:p>
            <a:r>
              <a:rPr lang="en-US" sz="3600" dirty="0" err="1">
                <a:latin typeface="Times New Roman" charset="0"/>
              </a:rPr>
              <a:t>Blume</a:t>
            </a:r>
            <a:r>
              <a:rPr lang="ja-JP" altLang="en-US" sz="3600" dirty="0">
                <a:latin typeface="Times New Roman" charset="0"/>
              </a:rPr>
              <a:t>’</a:t>
            </a:r>
            <a:r>
              <a:rPr lang="en-US" sz="3600" dirty="0">
                <a:latin typeface="Times New Roman" charset="0"/>
              </a:rPr>
              <a:t>s formula</a:t>
            </a:r>
          </a:p>
          <a:p>
            <a:pPr lvl="1"/>
            <a:r>
              <a:rPr lang="en-US" dirty="0">
                <a:latin typeface="Times New Roman" charset="0"/>
              </a:rPr>
              <a:t>Arithmetic average overly optimistic for long horizons</a:t>
            </a:r>
          </a:p>
          <a:p>
            <a:pPr lvl="1"/>
            <a:r>
              <a:rPr lang="en-US" dirty="0">
                <a:latin typeface="Times New Roman" charset="0"/>
              </a:rPr>
              <a:t>Geometric average overly pessimistic for short horizons</a:t>
            </a:r>
          </a:p>
          <a:p>
            <a:pPr lvl="1"/>
            <a:r>
              <a:rPr lang="en-US" dirty="0" err="1">
                <a:latin typeface="Times New Roman" charset="0"/>
              </a:rPr>
              <a:t>Blume</a:t>
            </a:r>
            <a:r>
              <a:rPr lang="ja-JP" altLang="en-US" dirty="0">
                <a:latin typeface="Times New Roman" charset="0"/>
              </a:rPr>
              <a:t>’</a:t>
            </a:r>
            <a:r>
              <a:rPr lang="en-US" dirty="0">
                <a:latin typeface="Times New Roman" charset="0"/>
              </a:rPr>
              <a:t>s formula is a simple way to combine both!</a:t>
            </a:r>
          </a:p>
          <a:p>
            <a:pPr lvl="1"/>
            <a:endParaRPr lang="en-US" dirty="0">
              <a:latin typeface="Times New Roman" charset="0"/>
            </a:endParaRPr>
          </a:p>
          <a:p>
            <a:pPr lvl="1"/>
            <a:endParaRPr lang="en-US" dirty="0">
              <a:latin typeface="Times New Roman" charset="0"/>
            </a:endParaRPr>
          </a:p>
          <a:p>
            <a:pPr lvl="1"/>
            <a:endParaRPr lang="en-US" dirty="0">
              <a:latin typeface="Times New Roman" charset="0"/>
            </a:endParaRPr>
          </a:p>
          <a:p>
            <a:pPr lvl="2"/>
            <a:r>
              <a:rPr lang="en-US" dirty="0">
                <a:latin typeface="Times New Roman" charset="0"/>
              </a:rPr>
              <a:t>Where </a:t>
            </a:r>
            <a:r>
              <a:rPr lang="en-US" i="1" dirty="0">
                <a:latin typeface="Times New Roman" charset="0"/>
              </a:rPr>
              <a:t>T</a:t>
            </a:r>
            <a:r>
              <a:rPr lang="en-US" dirty="0">
                <a:latin typeface="Times New Roman" charset="0"/>
              </a:rPr>
              <a:t> is the forecast horizon and </a:t>
            </a:r>
            <a:r>
              <a:rPr lang="en-US" i="1" dirty="0">
                <a:latin typeface="Times New Roman" charset="0"/>
              </a:rPr>
              <a:t>N</a:t>
            </a:r>
            <a:r>
              <a:rPr lang="en-US" dirty="0">
                <a:latin typeface="Times New Roman" charset="0"/>
              </a:rPr>
              <a:t> is the number of years of historical data we are working with</a:t>
            </a:r>
          </a:p>
          <a:p>
            <a:pPr lvl="2"/>
            <a:r>
              <a:rPr lang="en-US" i="1" dirty="0">
                <a:latin typeface="Times New Roman" charset="0"/>
              </a:rPr>
              <a:t>T</a:t>
            </a:r>
            <a:r>
              <a:rPr lang="en-US" dirty="0">
                <a:latin typeface="Times New Roman" charset="0"/>
              </a:rPr>
              <a:t> must be less than </a:t>
            </a:r>
            <a:r>
              <a:rPr lang="en-US" i="1" dirty="0">
                <a:latin typeface="Times New Roman" charset="0"/>
              </a:rPr>
              <a:t>N</a:t>
            </a:r>
          </a:p>
          <a:p>
            <a:pPr lvl="1"/>
            <a:endParaRPr lang="en-US" dirty="0">
              <a:latin typeface="Times New Roman" charset="0"/>
            </a:endParaRPr>
          </a:p>
          <a:p>
            <a:pPr lvl="2">
              <a:buFontTx/>
              <a:buNone/>
            </a:pPr>
            <a:endParaRPr lang="en-US" dirty="0">
              <a:latin typeface="Times New Roman" charset="0"/>
            </a:endParaRPr>
          </a:p>
        </p:txBody>
      </p:sp>
      <p:graphicFrame>
        <p:nvGraphicFramePr>
          <p:cNvPr id="15362" name="Object 4"/>
          <p:cNvGraphicFramePr>
            <a:graphicFrameLocks noChangeAspect="1"/>
          </p:cNvGraphicFramePr>
          <p:nvPr>
            <p:extLst>
              <p:ext uri="{D42A27DB-BD31-4B8C-83A1-F6EECF244321}">
                <p14:modId xmlns:p14="http://schemas.microsoft.com/office/powerpoint/2010/main" val="451974868"/>
              </p:ext>
            </p:extLst>
          </p:nvPr>
        </p:nvGraphicFramePr>
        <p:xfrm>
          <a:off x="758825" y="3886200"/>
          <a:ext cx="7962900" cy="838200"/>
        </p:xfrm>
        <a:graphic>
          <a:graphicData uri="http://schemas.openxmlformats.org/presentationml/2006/ole">
            <mc:AlternateContent xmlns:mc="http://schemas.openxmlformats.org/markup-compatibility/2006">
              <mc:Choice xmlns:v="urn:schemas-microsoft-com:vml" Requires="v">
                <p:oleObj spid="_x0000_s85002" name="Equation" r:id="rId4" imgW="4102100" imgH="431800" progId="Equation.3">
                  <p:embed/>
                </p:oleObj>
              </mc:Choice>
              <mc:Fallback>
                <p:oleObj name="Equation" r:id="rId4" imgW="4102100" imgH="431800" progId="Equation.3">
                  <p:embed/>
                  <p:pic>
                    <p:nvPicPr>
                      <p:cNvPr id="0" name=""/>
                      <p:cNvPicPr>
                        <a:picLocks noChangeAspect="1" noChangeArrowheads="1"/>
                      </p:cNvPicPr>
                      <p:nvPr/>
                    </p:nvPicPr>
                    <p:blipFill>
                      <a:blip r:embed="rId5"/>
                      <a:srcRect/>
                      <a:stretch>
                        <a:fillRect/>
                      </a:stretch>
                    </p:blipFill>
                    <p:spPr bwMode="auto">
                      <a:xfrm>
                        <a:off x="758825" y="3886200"/>
                        <a:ext cx="79629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5332677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304800" y="76200"/>
            <a:ext cx="8610600" cy="914400"/>
          </a:xfrm>
        </p:spPr>
        <p:txBody>
          <a:bodyPr/>
          <a:lstStyle/>
          <a:p>
            <a:r>
              <a:rPr lang="en-US">
                <a:latin typeface="Times New Roman" charset="0"/>
              </a:rPr>
              <a:t>Forecasting Return</a:t>
            </a:r>
          </a:p>
        </p:txBody>
      </p:sp>
      <p:sp>
        <p:nvSpPr>
          <p:cNvPr id="16390" name="Rectangle 3"/>
          <p:cNvSpPr>
            <a:spLocks noGrp="1" noChangeArrowheads="1"/>
          </p:cNvSpPr>
          <p:nvPr>
            <p:ph type="body" idx="1"/>
          </p:nvPr>
        </p:nvSpPr>
        <p:spPr>
          <a:xfrm>
            <a:off x="76200" y="990600"/>
            <a:ext cx="8991600" cy="4953000"/>
          </a:xfrm>
        </p:spPr>
        <p:txBody>
          <a:bodyPr/>
          <a:lstStyle/>
          <a:p>
            <a:r>
              <a:rPr lang="en-US" sz="3600">
                <a:latin typeface="Times New Roman" charset="0"/>
              </a:rPr>
              <a:t>Example: Blume</a:t>
            </a:r>
            <a:r>
              <a:rPr lang="ja-JP" altLang="en-US" sz="3600">
                <a:latin typeface="Times New Roman" charset="0"/>
              </a:rPr>
              <a:t>’</a:t>
            </a:r>
            <a:r>
              <a:rPr lang="en-US" sz="3600">
                <a:latin typeface="Times New Roman" charset="0"/>
              </a:rPr>
              <a:t>s formula</a:t>
            </a:r>
          </a:p>
          <a:p>
            <a:pPr lvl="1"/>
            <a:r>
              <a:rPr lang="en-US">
                <a:latin typeface="Times New Roman" charset="0"/>
              </a:rPr>
              <a:t>Suppose from 25 years of data we calculate arithmetic average of 12% and geometric average of 9%</a:t>
            </a:r>
          </a:p>
          <a:p>
            <a:pPr lvl="1"/>
            <a:r>
              <a:rPr lang="en-US">
                <a:latin typeface="Times New Roman" charset="0"/>
              </a:rPr>
              <a:t>From these averages, we can make 1-year, 5-year, and 10-year average return forecasts:</a:t>
            </a:r>
          </a:p>
          <a:p>
            <a:pPr lvl="1"/>
            <a:endParaRPr lang="en-US">
              <a:latin typeface="Times New Roman" charset="0"/>
            </a:endParaRPr>
          </a:p>
          <a:p>
            <a:pPr lvl="1"/>
            <a:endParaRPr lang="en-US">
              <a:latin typeface="Times New Roman" charset="0"/>
            </a:endParaRPr>
          </a:p>
          <a:p>
            <a:pPr lvl="2">
              <a:buFontTx/>
              <a:buNone/>
            </a:pPr>
            <a:endParaRPr lang="en-US" i="1">
              <a:latin typeface="Times New Roman" charset="0"/>
            </a:endParaRPr>
          </a:p>
          <a:p>
            <a:pPr lvl="1"/>
            <a:endParaRPr lang="en-US">
              <a:latin typeface="Times New Roman" charset="0"/>
            </a:endParaRPr>
          </a:p>
          <a:p>
            <a:pPr lvl="2">
              <a:buFontTx/>
              <a:buNone/>
            </a:pPr>
            <a:endParaRPr lang="en-US">
              <a:latin typeface="Times New Roman" charset="0"/>
            </a:endParaRPr>
          </a:p>
        </p:txBody>
      </p:sp>
      <p:graphicFrame>
        <p:nvGraphicFramePr>
          <p:cNvPr id="16386" name="Object 4"/>
          <p:cNvGraphicFramePr>
            <a:graphicFrameLocks noChangeAspect="1"/>
          </p:cNvGraphicFramePr>
          <p:nvPr/>
        </p:nvGraphicFramePr>
        <p:xfrm>
          <a:off x="1955800" y="4724400"/>
          <a:ext cx="5570538" cy="838200"/>
        </p:xfrm>
        <a:graphic>
          <a:graphicData uri="http://schemas.openxmlformats.org/presentationml/2006/ole">
            <mc:AlternateContent xmlns:mc="http://schemas.openxmlformats.org/markup-compatibility/2006">
              <mc:Choice xmlns:v="urn:schemas-microsoft-com:vml" Requires="v">
                <p:oleObj spid="_x0000_s87068" name="Equation" r:id="rId4" imgW="2869920" imgH="431640" progId="Equation.3">
                  <p:embed/>
                </p:oleObj>
              </mc:Choice>
              <mc:Fallback>
                <p:oleObj name="Equation" r:id="rId4" imgW="286992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5800" y="4724400"/>
                        <a:ext cx="55705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6387" name="Object 4"/>
          <p:cNvGraphicFramePr>
            <a:graphicFrameLocks noChangeAspect="1"/>
          </p:cNvGraphicFramePr>
          <p:nvPr/>
        </p:nvGraphicFramePr>
        <p:xfrm>
          <a:off x="2065338" y="3657600"/>
          <a:ext cx="5249862" cy="838200"/>
        </p:xfrm>
        <a:graphic>
          <a:graphicData uri="http://schemas.openxmlformats.org/presentationml/2006/ole">
            <mc:AlternateContent xmlns:mc="http://schemas.openxmlformats.org/markup-compatibility/2006">
              <mc:Choice xmlns:v="urn:schemas-microsoft-com:vml" Requires="v">
                <p:oleObj spid="_x0000_s87069" name="Equation" r:id="rId6" imgW="2705040" imgH="431640" progId="Equation.3">
                  <p:embed/>
                </p:oleObj>
              </mc:Choice>
              <mc:Fallback>
                <p:oleObj name="Equation" r:id="rId6" imgW="270504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5338" y="3657600"/>
                        <a:ext cx="524986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6388" name="Object 4"/>
          <p:cNvGraphicFramePr>
            <a:graphicFrameLocks noChangeAspect="1"/>
          </p:cNvGraphicFramePr>
          <p:nvPr/>
        </p:nvGraphicFramePr>
        <p:xfrm>
          <a:off x="1811338" y="5867400"/>
          <a:ext cx="6113462" cy="838200"/>
        </p:xfrm>
        <a:graphic>
          <a:graphicData uri="http://schemas.openxmlformats.org/presentationml/2006/ole">
            <mc:AlternateContent xmlns:mc="http://schemas.openxmlformats.org/markup-compatibility/2006">
              <mc:Choice xmlns:v="urn:schemas-microsoft-com:vml" Requires="v">
                <p:oleObj spid="_x0000_s87070" name="Equation" r:id="rId8" imgW="3149280" imgH="431640" progId="Equation.3">
                  <p:embed/>
                </p:oleObj>
              </mc:Choice>
              <mc:Fallback>
                <p:oleObj name="Equation" r:id="rId8" imgW="3149280" imgH="431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11338" y="5867400"/>
                        <a:ext cx="611346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0729462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8600" y="304800"/>
            <a:ext cx="8610600" cy="914400"/>
          </a:xfrm>
        </p:spPr>
        <p:txBody>
          <a:bodyPr/>
          <a:lstStyle/>
          <a:p>
            <a:r>
              <a:rPr lang="en-US">
                <a:latin typeface="Times New Roman" charset="0"/>
              </a:rPr>
              <a:t>What is Investment Risk</a:t>
            </a:r>
          </a:p>
        </p:txBody>
      </p:sp>
      <p:sp>
        <p:nvSpPr>
          <p:cNvPr id="38915" name="Rectangle 3"/>
          <p:cNvSpPr>
            <a:spLocks noGrp="1" noChangeArrowheads="1"/>
          </p:cNvSpPr>
          <p:nvPr>
            <p:ph type="body" idx="1"/>
          </p:nvPr>
        </p:nvSpPr>
        <p:spPr>
          <a:xfrm>
            <a:off x="152400" y="1371600"/>
            <a:ext cx="8763000" cy="5257800"/>
          </a:xfrm>
        </p:spPr>
        <p:txBody>
          <a:bodyPr/>
          <a:lstStyle/>
          <a:p>
            <a:pPr>
              <a:lnSpc>
                <a:spcPct val="90000"/>
              </a:lnSpc>
            </a:pPr>
            <a:r>
              <a:rPr lang="en-US" sz="3600">
                <a:latin typeface="Times New Roman" charset="0"/>
              </a:rPr>
              <a:t>Risk, in general, refers to the chance that some unfavorable event will occur</a:t>
            </a:r>
            <a:endParaRPr lang="en-US" sz="2000">
              <a:latin typeface="Times New Roman" charset="0"/>
            </a:endParaRPr>
          </a:p>
          <a:p>
            <a:pPr>
              <a:lnSpc>
                <a:spcPct val="90000"/>
              </a:lnSpc>
            </a:pPr>
            <a:endParaRPr lang="en-US" sz="3600">
              <a:latin typeface="Times New Roman" charset="0"/>
            </a:endParaRPr>
          </a:p>
          <a:p>
            <a:pPr>
              <a:lnSpc>
                <a:spcPct val="90000"/>
              </a:lnSpc>
            </a:pPr>
            <a:r>
              <a:rPr lang="en-US" sz="3600">
                <a:latin typeface="Times New Roman" charset="0"/>
              </a:rPr>
              <a:t>Investment risk pertains to the probability of realized (actual) returns being less than expected returns</a:t>
            </a:r>
            <a:endParaRPr lang="en-US" sz="2000">
              <a:latin typeface="Times New Roman" charset="0"/>
            </a:endParaRPr>
          </a:p>
          <a:p>
            <a:pPr lvl="1">
              <a:lnSpc>
                <a:spcPct val="90000"/>
              </a:lnSpc>
            </a:pPr>
            <a:endParaRPr lang="en-US">
              <a:latin typeface="Times New Roman" charset="0"/>
            </a:endParaRPr>
          </a:p>
          <a:p>
            <a:pPr lvl="1">
              <a:lnSpc>
                <a:spcPct val="90000"/>
              </a:lnSpc>
            </a:pPr>
            <a:r>
              <a:rPr lang="en-US">
                <a:latin typeface="Times New Roman" charset="0"/>
              </a:rPr>
              <a:t>The greater the chance of low or negative returns, the riskier the investment</a:t>
            </a:r>
          </a:p>
        </p:txBody>
      </p:sp>
    </p:spTree>
    <p:extLst>
      <p:ext uri="{BB962C8B-B14F-4D97-AF65-F5344CB8AC3E}">
        <p14:creationId xmlns:p14="http://schemas.microsoft.com/office/powerpoint/2010/main" val="2792519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8600" y="304800"/>
            <a:ext cx="8610600" cy="914400"/>
          </a:xfrm>
        </p:spPr>
        <p:txBody>
          <a:bodyPr/>
          <a:lstStyle/>
          <a:p>
            <a:r>
              <a:rPr lang="en-US">
                <a:latin typeface="Times New Roman" charset="0"/>
              </a:rPr>
              <a:t>Types of Risk</a:t>
            </a:r>
          </a:p>
        </p:txBody>
      </p:sp>
      <p:sp>
        <p:nvSpPr>
          <p:cNvPr id="39939" name="Rectangle 3"/>
          <p:cNvSpPr>
            <a:spLocks noGrp="1" noChangeArrowheads="1"/>
          </p:cNvSpPr>
          <p:nvPr>
            <p:ph type="body" idx="1"/>
          </p:nvPr>
        </p:nvSpPr>
        <p:spPr>
          <a:xfrm>
            <a:off x="152400" y="1371600"/>
            <a:ext cx="8763000" cy="5257800"/>
          </a:xfrm>
        </p:spPr>
        <p:txBody>
          <a:bodyPr/>
          <a:lstStyle/>
          <a:p>
            <a:pPr>
              <a:lnSpc>
                <a:spcPct val="90000"/>
              </a:lnSpc>
            </a:pPr>
            <a:r>
              <a:rPr lang="en-US" sz="3600">
                <a:latin typeface="Times New Roman" charset="0"/>
              </a:rPr>
              <a:t>Stand-alone risk</a:t>
            </a:r>
          </a:p>
          <a:p>
            <a:pPr lvl="1">
              <a:lnSpc>
                <a:spcPct val="90000"/>
              </a:lnSpc>
            </a:pPr>
            <a:r>
              <a:rPr lang="en-US">
                <a:latin typeface="Times New Roman" charset="0"/>
              </a:rPr>
              <a:t>Riskiness of an asset held in isolation</a:t>
            </a:r>
            <a:endParaRPr lang="en-US" sz="1600">
              <a:latin typeface="Times New Roman" charset="0"/>
            </a:endParaRPr>
          </a:p>
          <a:p>
            <a:pPr>
              <a:lnSpc>
                <a:spcPct val="90000"/>
              </a:lnSpc>
            </a:pPr>
            <a:endParaRPr lang="en-US" sz="3600">
              <a:latin typeface="Times New Roman" charset="0"/>
            </a:endParaRPr>
          </a:p>
          <a:p>
            <a:pPr>
              <a:lnSpc>
                <a:spcPct val="90000"/>
              </a:lnSpc>
            </a:pPr>
            <a:r>
              <a:rPr lang="en-US" sz="3600">
                <a:latin typeface="Times New Roman" charset="0"/>
              </a:rPr>
              <a:t>Portfolio risk</a:t>
            </a:r>
          </a:p>
          <a:p>
            <a:pPr lvl="1">
              <a:lnSpc>
                <a:spcPct val="90000"/>
              </a:lnSpc>
            </a:pPr>
            <a:r>
              <a:rPr lang="en-US">
                <a:latin typeface="Times New Roman" charset="0"/>
              </a:rPr>
              <a:t>Riskiness of an asset held as one of a number of assets in a portfolio</a:t>
            </a:r>
          </a:p>
          <a:p>
            <a:pPr lvl="1">
              <a:lnSpc>
                <a:spcPct val="90000"/>
              </a:lnSpc>
            </a:pPr>
            <a:r>
              <a:rPr lang="en-US">
                <a:latin typeface="Times New Roman" charset="0"/>
              </a:rPr>
              <a:t>In a portfolio context, risk can be divided into two components</a:t>
            </a:r>
          </a:p>
          <a:p>
            <a:pPr lvl="2">
              <a:lnSpc>
                <a:spcPct val="90000"/>
              </a:lnSpc>
            </a:pPr>
            <a:r>
              <a:rPr lang="en-US">
                <a:latin typeface="Times New Roman" charset="0"/>
              </a:rPr>
              <a:t>Diversifiable (firm-specific) risk</a:t>
            </a:r>
          </a:p>
          <a:p>
            <a:pPr lvl="2">
              <a:lnSpc>
                <a:spcPct val="90000"/>
              </a:lnSpc>
            </a:pPr>
            <a:r>
              <a:rPr lang="en-US">
                <a:latin typeface="Times New Roman" charset="0"/>
              </a:rPr>
              <a:t>Market (non-diversifiable) risk</a:t>
            </a:r>
          </a:p>
        </p:txBody>
      </p:sp>
    </p:spTree>
    <p:extLst>
      <p:ext uri="{BB962C8B-B14F-4D97-AF65-F5344CB8AC3E}">
        <p14:creationId xmlns:p14="http://schemas.microsoft.com/office/powerpoint/2010/main" val="27264296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228600" y="304800"/>
            <a:ext cx="8610600" cy="914400"/>
          </a:xfrm>
        </p:spPr>
        <p:txBody>
          <a:bodyPr/>
          <a:lstStyle/>
          <a:p>
            <a:r>
              <a:rPr lang="en-US">
                <a:latin typeface="Times New Roman" charset="0"/>
              </a:rPr>
              <a:t>Individual Securities</a:t>
            </a:r>
          </a:p>
        </p:txBody>
      </p:sp>
      <p:sp>
        <p:nvSpPr>
          <p:cNvPr id="1030" name="Rectangle 3"/>
          <p:cNvSpPr>
            <a:spLocks noGrp="1" noChangeArrowheads="1"/>
          </p:cNvSpPr>
          <p:nvPr>
            <p:ph type="body" idx="1"/>
          </p:nvPr>
        </p:nvSpPr>
        <p:spPr>
          <a:xfrm>
            <a:off x="152400" y="1371600"/>
            <a:ext cx="8763000" cy="5257800"/>
          </a:xfrm>
        </p:spPr>
        <p:txBody>
          <a:bodyPr/>
          <a:lstStyle/>
          <a:p>
            <a:pPr>
              <a:lnSpc>
                <a:spcPct val="90000"/>
              </a:lnSpc>
            </a:pPr>
            <a:r>
              <a:rPr lang="en-US" sz="3600">
                <a:latin typeface="Times New Roman" charset="0"/>
              </a:rPr>
              <a:t>The characteristics of individual securities that are of interest are the:</a:t>
            </a:r>
          </a:p>
          <a:p>
            <a:pPr lvl="1">
              <a:lnSpc>
                <a:spcPct val="90000"/>
              </a:lnSpc>
            </a:pPr>
            <a:r>
              <a:rPr lang="en-US">
                <a:latin typeface="Times New Roman" charset="0"/>
              </a:rPr>
              <a:t>Expected Return: </a:t>
            </a:r>
            <a:r>
              <a:rPr lang="en-US" sz="2000">
                <a:latin typeface="Times New Roman" charset="0"/>
              </a:rPr>
              <a:t>Return on a risky asset expected in the future</a:t>
            </a: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r>
              <a:rPr lang="en-US">
                <a:latin typeface="Times New Roman" charset="0"/>
              </a:rPr>
              <a:t>Variance and Standard Deviation: </a:t>
            </a:r>
            <a:r>
              <a:rPr lang="en-US" sz="2000">
                <a:latin typeface="Times New Roman" charset="0"/>
              </a:rPr>
              <a:t>Measures of dispersion of an asset</a:t>
            </a:r>
            <a:r>
              <a:rPr lang="ja-JP" altLang="en-US" sz="2000">
                <a:latin typeface="Times New Roman" charset="0"/>
              </a:rPr>
              <a:t>’</a:t>
            </a:r>
            <a:r>
              <a:rPr lang="en-US" sz="2000">
                <a:latin typeface="Times New Roman" charset="0"/>
              </a:rPr>
              <a:t>s returns around its expected, or mean, return</a:t>
            </a: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p:txBody>
      </p:sp>
      <p:graphicFrame>
        <p:nvGraphicFramePr>
          <p:cNvPr id="1026" name="Object 2"/>
          <p:cNvGraphicFramePr>
            <a:graphicFrameLocks noChangeAspect="1"/>
          </p:cNvGraphicFramePr>
          <p:nvPr/>
        </p:nvGraphicFramePr>
        <p:xfrm>
          <a:off x="2671763" y="2970213"/>
          <a:ext cx="3802062" cy="823912"/>
        </p:xfrm>
        <a:graphic>
          <a:graphicData uri="http://schemas.openxmlformats.org/presentationml/2006/ole">
            <mc:AlternateContent xmlns:mc="http://schemas.openxmlformats.org/markup-compatibility/2006">
              <mc:Choice xmlns:v="urn:schemas-microsoft-com:vml" Requires="v">
                <p:oleObj spid="_x0000_s93209" name="Equation" r:id="rId4" imgW="1993680" imgH="431640" progId="Equation.3">
                  <p:embed/>
                </p:oleObj>
              </mc:Choice>
              <mc:Fallback>
                <p:oleObj name="Equation" r:id="rId4" imgW="199368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1763" y="2970213"/>
                        <a:ext cx="3802062"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1617663" y="4586288"/>
          <a:ext cx="5908675" cy="823912"/>
        </p:xfrm>
        <a:graphic>
          <a:graphicData uri="http://schemas.openxmlformats.org/presentationml/2006/ole">
            <mc:AlternateContent xmlns:mc="http://schemas.openxmlformats.org/markup-compatibility/2006">
              <mc:Choice xmlns:v="urn:schemas-microsoft-com:vml" Requires="v">
                <p:oleObj spid="_x0000_s93210" name="Equation" r:id="rId6" imgW="3098520" imgH="431640" progId="Equation.3">
                  <p:embed/>
                </p:oleObj>
              </mc:Choice>
              <mc:Fallback>
                <p:oleObj name="Equation" r:id="rId6" imgW="309852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7663" y="4586288"/>
                        <a:ext cx="5908675"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028" name="Object 4"/>
          <p:cNvGraphicFramePr>
            <a:graphicFrameLocks noChangeAspect="1"/>
          </p:cNvGraphicFramePr>
          <p:nvPr/>
        </p:nvGraphicFramePr>
        <p:xfrm>
          <a:off x="1685925" y="5556250"/>
          <a:ext cx="6056313" cy="920750"/>
        </p:xfrm>
        <a:graphic>
          <a:graphicData uri="http://schemas.openxmlformats.org/presentationml/2006/ole">
            <mc:AlternateContent xmlns:mc="http://schemas.openxmlformats.org/markup-compatibility/2006">
              <mc:Choice xmlns:v="urn:schemas-microsoft-com:vml" Requires="v">
                <p:oleObj spid="_x0000_s93211" name="Equation" r:id="rId8" imgW="3174840" imgH="482400" progId="Equation.3">
                  <p:embed/>
                </p:oleObj>
              </mc:Choice>
              <mc:Fallback>
                <p:oleObj name="Equation" r:id="rId8" imgW="3174840" imgH="482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5925" y="5556250"/>
                        <a:ext cx="6056313"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608505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228600" y="304800"/>
            <a:ext cx="8610600" cy="914400"/>
          </a:xfrm>
        </p:spPr>
        <p:txBody>
          <a:bodyPr>
            <a:normAutofit fontScale="90000"/>
          </a:bodyPr>
          <a:lstStyle/>
          <a:p>
            <a:r>
              <a:rPr lang="en-US">
                <a:latin typeface="Times New Roman" charset="0"/>
              </a:rPr>
              <a:t>Expected Return, Variance, Standard Deviation, and Covariance</a:t>
            </a:r>
          </a:p>
        </p:txBody>
      </p:sp>
      <p:sp>
        <p:nvSpPr>
          <p:cNvPr id="3076" name="Rectangle 3"/>
          <p:cNvSpPr>
            <a:spLocks noGrp="1" noChangeArrowheads="1"/>
          </p:cNvSpPr>
          <p:nvPr>
            <p:ph type="body" idx="1"/>
          </p:nvPr>
        </p:nvSpPr>
        <p:spPr>
          <a:xfrm>
            <a:off x="152400" y="1752600"/>
            <a:ext cx="8763000" cy="4953000"/>
          </a:xfrm>
        </p:spPr>
        <p:txBody>
          <a:bodyPr/>
          <a:lstStyle/>
          <a:p>
            <a:pPr>
              <a:lnSpc>
                <a:spcPct val="90000"/>
              </a:lnSpc>
            </a:pPr>
            <a:r>
              <a:rPr lang="en-US" sz="3600">
                <a:latin typeface="Times New Roman" charset="0"/>
              </a:rPr>
              <a:t>Consider the following two risky asset world</a:t>
            </a:r>
            <a:endParaRPr lang="en-US">
              <a:latin typeface="Times New Roman" charset="0"/>
            </a:endParaRPr>
          </a:p>
          <a:p>
            <a:pPr lvl="1">
              <a:lnSpc>
                <a:spcPct val="90000"/>
              </a:lnSpc>
            </a:pPr>
            <a:r>
              <a:rPr lang="en-US">
                <a:latin typeface="Times New Roman" charset="0"/>
              </a:rPr>
              <a:t>There is a 1/3 chance of each state of the economy</a:t>
            </a:r>
          </a:p>
          <a:p>
            <a:pPr lvl="1">
              <a:lnSpc>
                <a:spcPct val="90000"/>
              </a:lnSpc>
            </a:pPr>
            <a:r>
              <a:rPr lang="en-US">
                <a:latin typeface="Times New Roman" charset="0"/>
              </a:rPr>
              <a:t>The only assets are a stock fund and a bond fund</a:t>
            </a:r>
          </a:p>
          <a:p>
            <a:pPr lvl="1">
              <a:lnSpc>
                <a:spcPct val="90000"/>
              </a:lnSpc>
            </a:pPr>
            <a:endParaRPr lang="en-US">
              <a:latin typeface="Times New Roman" charset="0"/>
            </a:endParaRPr>
          </a:p>
          <a:p>
            <a:pPr lvl="1">
              <a:lnSpc>
                <a:spcPct val="90000"/>
              </a:lnSpc>
            </a:pPr>
            <a:endParaRPr lang="en-US">
              <a:latin typeface="Times New Roman" charset="0"/>
            </a:endParaRPr>
          </a:p>
        </p:txBody>
      </p:sp>
      <p:graphicFrame>
        <p:nvGraphicFramePr>
          <p:cNvPr id="3074" name="Object 4"/>
          <p:cNvGraphicFramePr>
            <a:graphicFrameLocks noChangeAspect="1"/>
          </p:cNvGraphicFramePr>
          <p:nvPr/>
        </p:nvGraphicFramePr>
        <p:xfrm>
          <a:off x="762000" y="3962400"/>
          <a:ext cx="7848600" cy="1854200"/>
        </p:xfrm>
        <a:graphic>
          <a:graphicData uri="http://schemas.openxmlformats.org/presentationml/2006/ole">
            <mc:AlternateContent xmlns:mc="http://schemas.openxmlformats.org/markup-compatibility/2006">
              <mc:Choice xmlns:v="urn:schemas-microsoft-com:vml" Requires="v">
                <p:oleObj spid="_x0000_s95241" name="Worksheet" r:id="rId4" imgW="3505200" imgH="828751" progId="Excel.Sheet.8">
                  <p:embed/>
                </p:oleObj>
              </mc:Choice>
              <mc:Fallback>
                <p:oleObj name="Worksheet" r:id="rId4" imgW="3505200" imgH="828751"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962400"/>
                        <a:ext cx="7848600"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91438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228600" y="304800"/>
            <a:ext cx="8610600" cy="914400"/>
          </a:xfrm>
        </p:spPr>
        <p:txBody>
          <a:bodyPr/>
          <a:lstStyle/>
          <a:p>
            <a:r>
              <a:rPr lang="en-US">
                <a:latin typeface="Times New Roman" charset="0"/>
              </a:rPr>
              <a:t>Expected Return</a:t>
            </a:r>
          </a:p>
        </p:txBody>
      </p:sp>
      <p:sp>
        <p:nvSpPr>
          <p:cNvPr id="4100" name="Rectangle 3"/>
          <p:cNvSpPr>
            <a:spLocks noGrp="1" noChangeArrowheads="1"/>
          </p:cNvSpPr>
          <p:nvPr>
            <p:ph type="body" idx="1"/>
          </p:nvPr>
        </p:nvSpPr>
        <p:spPr>
          <a:xfrm>
            <a:off x="152400" y="1752600"/>
            <a:ext cx="8763000" cy="4953000"/>
          </a:xfrm>
        </p:spPr>
        <p:txBody>
          <a:bodyPr/>
          <a:lstStyle/>
          <a:p>
            <a:pPr>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p:txBody>
      </p:sp>
      <p:graphicFrame>
        <p:nvGraphicFramePr>
          <p:cNvPr id="4098" name="Object 3"/>
          <p:cNvGraphicFramePr>
            <a:graphicFrameLocks noChangeAspect="1"/>
          </p:cNvGraphicFramePr>
          <p:nvPr/>
        </p:nvGraphicFramePr>
        <p:xfrm>
          <a:off x="762000" y="1752600"/>
          <a:ext cx="7524750" cy="3124200"/>
        </p:xfrm>
        <a:graphic>
          <a:graphicData uri="http://schemas.openxmlformats.org/presentationml/2006/ole">
            <mc:AlternateContent xmlns:mc="http://schemas.openxmlformats.org/markup-compatibility/2006">
              <mc:Choice xmlns:v="urn:schemas-microsoft-com:vml" Requires="v">
                <p:oleObj spid="_x0000_s97289" name="Worksheet" r:id="rId4" imgW="3848100" imgH="1562100" progId="Excel.Sheet.8">
                  <p:embed/>
                </p:oleObj>
              </mc:Choice>
              <mc:Fallback>
                <p:oleObj name="Worksheet" r:id="rId4" imgW="3848100" imgH="15621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752600"/>
                        <a:ext cx="752475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6440059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228600" y="304800"/>
            <a:ext cx="8610600" cy="914400"/>
          </a:xfrm>
        </p:spPr>
        <p:txBody>
          <a:bodyPr/>
          <a:lstStyle/>
          <a:p>
            <a:r>
              <a:rPr lang="en-US">
                <a:latin typeface="Times New Roman" charset="0"/>
              </a:rPr>
              <a:t>Expected Return</a:t>
            </a:r>
          </a:p>
        </p:txBody>
      </p:sp>
      <p:sp>
        <p:nvSpPr>
          <p:cNvPr id="5125" name="Rectangle 3"/>
          <p:cNvSpPr>
            <a:spLocks noGrp="1" noChangeArrowheads="1"/>
          </p:cNvSpPr>
          <p:nvPr>
            <p:ph type="body" idx="1"/>
          </p:nvPr>
        </p:nvSpPr>
        <p:spPr>
          <a:xfrm>
            <a:off x="152400" y="1752600"/>
            <a:ext cx="8763000" cy="4953000"/>
          </a:xfrm>
        </p:spPr>
        <p:txBody>
          <a:bodyPr/>
          <a:lstStyle/>
          <a:p>
            <a:pPr>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p:txBody>
      </p:sp>
      <p:graphicFrame>
        <p:nvGraphicFramePr>
          <p:cNvPr id="5122" name="Object 2"/>
          <p:cNvGraphicFramePr>
            <a:graphicFrameLocks noChangeAspect="1"/>
          </p:cNvGraphicFramePr>
          <p:nvPr/>
        </p:nvGraphicFramePr>
        <p:xfrm>
          <a:off x="981075" y="1524000"/>
          <a:ext cx="7543800" cy="3000375"/>
        </p:xfrm>
        <a:graphic>
          <a:graphicData uri="http://schemas.openxmlformats.org/presentationml/2006/ole">
            <mc:AlternateContent xmlns:mc="http://schemas.openxmlformats.org/markup-compatibility/2006">
              <mc:Choice xmlns:v="urn:schemas-microsoft-com:vml" Requires="v">
                <p:oleObj spid="_x0000_s99345" name="Worksheet" r:id="rId4" imgW="3848100" imgH="1562100" progId="Excel.Sheet.8">
                  <p:embed/>
                </p:oleObj>
              </mc:Choice>
              <mc:Fallback>
                <p:oleObj name="Worksheet" r:id="rId4" imgW="3848100" imgH="15621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075" y="1524000"/>
                        <a:ext cx="75438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6" name="Oval 4"/>
          <p:cNvSpPr>
            <a:spLocks noChangeArrowheads="1"/>
          </p:cNvSpPr>
          <p:nvPr/>
        </p:nvSpPr>
        <p:spPr bwMode="auto">
          <a:xfrm>
            <a:off x="3495675" y="3429000"/>
            <a:ext cx="1066800" cy="4572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5123" name="Object 3"/>
          <p:cNvGraphicFramePr>
            <a:graphicFrameLocks noChangeAspect="1"/>
          </p:cNvGraphicFramePr>
          <p:nvPr/>
        </p:nvGraphicFramePr>
        <p:xfrm>
          <a:off x="757238" y="4910138"/>
          <a:ext cx="8153400" cy="1490662"/>
        </p:xfrm>
        <a:graphic>
          <a:graphicData uri="http://schemas.openxmlformats.org/presentationml/2006/ole">
            <mc:AlternateContent xmlns:mc="http://schemas.openxmlformats.org/markup-compatibility/2006">
              <mc:Choice xmlns:v="urn:schemas-microsoft-com:vml" Requires="v">
                <p:oleObj spid="_x0000_s99346" name="Equation" r:id="rId6" imgW="2908080" imgH="533160" progId="Equation.3">
                  <p:embed/>
                </p:oleObj>
              </mc:Choice>
              <mc:Fallback>
                <p:oleObj name="Equation" r:id="rId6" imgW="2908080" imgH="5331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238" y="4910138"/>
                        <a:ext cx="8153400" cy="1490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Line 5"/>
          <p:cNvSpPr>
            <a:spLocks noChangeShapeType="1"/>
          </p:cNvSpPr>
          <p:nvPr/>
        </p:nvSpPr>
        <p:spPr bwMode="auto">
          <a:xfrm flipV="1">
            <a:off x="1819275" y="3657600"/>
            <a:ext cx="1600200" cy="1676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706655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228600" y="304800"/>
            <a:ext cx="8610600" cy="914400"/>
          </a:xfrm>
        </p:spPr>
        <p:txBody>
          <a:bodyPr/>
          <a:lstStyle/>
          <a:p>
            <a:r>
              <a:rPr lang="en-US">
                <a:latin typeface="Times New Roman" charset="0"/>
              </a:rPr>
              <a:t>Variance</a:t>
            </a:r>
          </a:p>
        </p:txBody>
      </p:sp>
      <p:sp>
        <p:nvSpPr>
          <p:cNvPr id="6149" name="Rectangle 3"/>
          <p:cNvSpPr>
            <a:spLocks noGrp="1" noChangeArrowheads="1"/>
          </p:cNvSpPr>
          <p:nvPr>
            <p:ph type="body" idx="1"/>
          </p:nvPr>
        </p:nvSpPr>
        <p:spPr>
          <a:xfrm>
            <a:off x="152400" y="1752600"/>
            <a:ext cx="8763000" cy="4953000"/>
          </a:xfrm>
        </p:spPr>
        <p:txBody>
          <a:bodyPr/>
          <a:lstStyle/>
          <a:p>
            <a:pPr>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p:txBody>
      </p:sp>
      <p:graphicFrame>
        <p:nvGraphicFramePr>
          <p:cNvPr id="6146" name="Object 4"/>
          <p:cNvGraphicFramePr>
            <a:graphicFrameLocks noChangeAspect="1"/>
          </p:cNvGraphicFramePr>
          <p:nvPr/>
        </p:nvGraphicFramePr>
        <p:xfrm>
          <a:off x="838200" y="1905000"/>
          <a:ext cx="7543800" cy="3000375"/>
        </p:xfrm>
        <a:graphic>
          <a:graphicData uri="http://schemas.openxmlformats.org/presentationml/2006/ole">
            <mc:AlternateContent xmlns:mc="http://schemas.openxmlformats.org/markup-compatibility/2006">
              <mc:Choice xmlns:v="urn:schemas-microsoft-com:vml" Requires="v">
                <p:oleObj spid="_x0000_s101393" name="Worksheet" r:id="rId4" imgW="3848100" imgH="1562100" progId="Excel.Sheet.8">
                  <p:embed/>
                </p:oleObj>
              </mc:Choice>
              <mc:Fallback>
                <p:oleObj name="Worksheet" r:id="rId4" imgW="3848100" imgH="15621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05000"/>
                        <a:ext cx="75438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50" name="Oval 4"/>
          <p:cNvSpPr>
            <a:spLocks noChangeArrowheads="1"/>
          </p:cNvSpPr>
          <p:nvPr/>
        </p:nvSpPr>
        <p:spPr bwMode="auto">
          <a:xfrm>
            <a:off x="4583113" y="2971800"/>
            <a:ext cx="990600" cy="3810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6147" name="Object 5"/>
          <p:cNvGraphicFramePr>
            <a:graphicFrameLocks noChangeAspect="1"/>
          </p:cNvGraphicFramePr>
          <p:nvPr/>
        </p:nvGraphicFramePr>
        <p:xfrm>
          <a:off x="2679700" y="5638800"/>
          <a:ext cx="3881438" cy="638175"/>
        </p:xfrm>
        <a:graphic>
          <a:graphicData uri="http://schemas.openxmlformats.org/presentationml/2006/ole">
            <mc:AlternateContent xmlns:mc="http://schemas.openxmlformats.org/markup-compatibility/2006">
              <mc:Choice xmlns:v="urn:schemas-microsoft-com:vml" Requires="v">
                <p:oleObj spid="_x0000_s101394" name="Equation" r:id="rId6" imgW="1384200" imgH="228600" progId="Equation.3">
                  <p:embed/>
                </p:oleObj>
              </mc:Choice>
              <mc:Fallback>
                <p:oleObj name="Equation" r:id="rId6" imgW="13842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9700" y="5638800"/>
                        <a:ext cx="3881438"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1" name="Line 5"/>
          <p:cNvSpPr>
            <a:spLocks noChangeShapeType="1"/>
          </p:cNvSpPr>
          <p:nvPr/>
        </p:nvSpPr>
        <p:spPr bwMode="auto">
          <a:xfrm flipV="1">
            <a:off x="4191000" y="3276600"/>
            <a:ext cx="381000" cy="22860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9845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0" name="Text Box 16"/>
          <p:cNvSpPr txBox="1">
            <a:spLocks noChangeArrowheads="1"/>
          </p:cNvSpPr>
          <p:nvPr/>
        </p:nvSpPr>
        <p:spPr bwMode="auto">
          <a:xfrm>
            <a:off x="258763" y="800100"/>
            <a:ext cx="8605837" cy="881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Holding Period Returns (HPR): SF Example</a:t>
            </a:r>
          </a:p>
          <a:p>
            <a:pPr algn="ctr" eaLnBrk="1" hangingPunct="1">
              <a:spcBef>
                <a:spcPct val="50000"/>
              </a:spcBef>
            </a:pPr>
            <a:r>
              <a:rPr lang="en-US" sz="2800" b="1">
                <a:cs typeface="Arial" charset="0"/>
              </a:rPr>
              <a:t>Holding Period Return Formula</a:t>
            </a:r>
          </a:p>
          <a:p>
            <a:pPr algn="ctr" eaLnBrk="1" hangingPunct="1">
              <a:spcBef>
                <a:spcPct val="50000"/>
              </a:spcBef>
            </a:pPr>
            <a:endParaRPr lang="en-US" sz="2800" b="1">
              <a:cs typeface="Arial" charset="0"/>
            </a:endParaRPr>
          </a:p>
          <a:p>
            <a:pPr algn="ctr" eaLnBrk="1" hangingPunct="1">
              <a:spcBef>
                <a:spcPct val="50000"/>
              </a:spcBef>
            </a:pPr>
            <a:endParaRPr lang="en-US" sz="2000" b="1">
              <a:cs typeface="Arial" charset="0"/>
            </a:endParaRPr>
          </a:p>
          <a:p>
            <a:pPr algn="ctr" eaLnBrk="1" hangingPunct="1">
              <a:spcBef>
                <a:spcPct val="50000"/>
              </a:spcBef>
            </a:pPr>
            <a:r>
              <a:rPr lang="en-US" sz="2800" b="1">
                <a:cs typeface="Arial" charset="0"/>
              </a:rPr>
              <a:t>Holding Period Return: Boom</a:t>
            </a:r>
          </a:p>
          <a:p>
            <a:pPr algn="ctr" eaLnBrk="1" hangingPunct="1">
              <a:spcBef>
                <a:spcPct val="50000"/>
              </a:spcBef>
            </a:pPr>
            <a:endParaRPr lang="en-US" sz="2000" b="1">
              <a:cs typeface="Arial" charset="0"/>
            </a:endParaRPr>
          </a:p>
          <a:p>
            <a:pPr algn="ctr" eaLnBrk="1" hangingPunct="1">
              <a:spcBef>
                <a:spcPct val="50000"/>
              </a:spcBef>
            </a:pPr>
            <a:r>
              <a:rPr lang="en-US" sz="2800" b="1">
                <a:cs typeface="Arial" charset="0"/>
              </a:rPr>
              <a:t>Holding Period Return: Normal</a:t>
            </a:r>
          </a:p>
          <a:p>
            <a:pPr algn="ctr" eaLnBrk="1" hangingPunct="1">
              <a:spcBef>
                <a:spcPct val="50000"/>
              </a:spcBef>
            </a:pPr>
            <a:endParaRPr lang="en-US" sz="2000" b="1">
              <a:cs typeface="Arial" charset="0"/>
            </a:endParaRPr>
          </a:p>
          <a:p>
            <a:pPr algn="ctr" eaLnBrk="1" hangingPunct="1">
              <a:spcBef>
                <a:spcPct val="50000"/>
              </a:spcBef>
            </a:pPr>
            <a:r>
              <a:rPr lang="en-US" sz="2800" b="1">
                <a:cs typeface="Arial" charset="0"/>
              </a:rPr>
              <a:t>Holding Period Return: Recession</a:t>
            </a:r>
          </a:p>
          <a:p>
            <a:pPr algn="ctr" eaLnBrk="1" hangingPunct="1">
              <a:spcBef>
                <a:spcPct val="50000"/>
              </a:spcBef>
            </a:pPr>
            <a:endParaRPr lang="en-US" sz="3200" b="1">
              <a:cs typeface="Arial" charset="0"/>
            </a:endParaRPr>
          </a:p>
          <a:p>
            <a:pPr algn="ctr" eaLnBrk="1" hangingPunct="1">
              <a:spcBef>
                <a:spcPct val="50000"/>
              </a:spcBef>
            </a:pPr>
            <a:endParaRPr lang="en-US" sz="3200" b="1">
              <a:cs typeface="Arial" charset="0"/>
            </a:endParaRPr>
          </a:p>
          <a:p>
            <a:pPr algn="ctr" eaLnBrk="1" hangingPunct="1">
              <a:spcBef>
                <a:spcPct val="50000"/>
              </a:spcBef>
            </a:pPr>
            <a:endParaRPr lang="en-US" sz="3200" b="1">
              <a:cs typeface="Arial" charset="0"/>
            </a:endParaRPr>
          </a:p>
          <a:p>
            <a:pPr algn="ctr" eaLnBrk="1" hangingPunct="1">
              <a:spcBef>
                <a:spcPct val="50000"/>
              </a:spcBef>
            </a:pPr>
            <a:endParaRPr lang="en-US" sz="3200" b="1">
              <a:cs typeface="Arial" charset="0"/>
            </a:endParaRPr>
          </a:p>
          <a:p>
            <a:pPr algn="ctr" eaLnBrk="1" hangingPunct="1">
              <a:spcBef>
                <a:spcPct val="50000"/>
              </a:spcBef>
            </a:pPr>
            <a:endParaRPr lang="en-US" sz="3200" b="1">
              <a:cs typeface="Arial" charset="0"/>
            </a:endParaRPr>
          </a:p>
        </p:txBody>
      </p:sp>
      <p:sp>
        <p:nvSpPr>
          <p:cNvPr id="3081"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2"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083"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Rectangle 3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074" name="Object 29"/>
          <p:cNvGraphicFramePr>
            <a:graphicFrameLocks noChangeAspect="1"/>
          </p:cNvGraphicFramePr>
          <p:nvPr/>
        </p:nvGraphicFramePr>
        <p:xfrm>
          <a:off x="457200" y="2154238"/>
          <a:ext cx="8023225" cy="941387"/>
        </p:xfrm>
        <a:graphic>
          <a:graphicData uri="http://schemas.openxmlformats.org/presentationml/2006/ole">
            <mc:AlternateContent xmlns:mc="http://schemas.openxmlformats.org/markup-compatibility/2006">
              <mc:Choice xmlns:v="urn:schemas-microsoft-com:vml" Requires="v">
                <p:oleObj spid="_x0000_s9257" name="Equation" r:id="rId5" imgW="3568700" imgH="419100" progId="Equation.3">
                  <p:embed/>
                </p:oleObj>
              </mc:Choice>
              <mc:Fallback>
                <p:oleObj name="Equation" r:id="rId5" imgW="35687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154238"/>
                        <a:ext cx="8023225"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5" name="Rectangle 34"/>
          <p:cNvSpPr>
            <a:spLocks noChangeArrowheads="1"/>
          </p:cNvSpPr>
          <p:nvPr/>
        </p:nvSpPr>
        <p:spPr bwMode="auto">
          <a:xfrm>
            <a:off x="0" y="2854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3075" name="Object 33"/>
          <p:cNvGraphicFramePr>
            <a:graphicFrameLocks noChangeAspect="1"/>
          </p:cNvGraphicFramePr>
          <p:nvPr/>
        </p:nvGraphicFramePr>
        <p:xfrm>
          <a:off x="2579688" y="3903663"/>
          <a:ext cx="3686175" cy="365125"/>
        </p:xfrm>
        <a:graphic>
          <a:graphicData uri="http://schemas.openxmlformats.org/presentationml/2006/ole">
            <mc:AlternateContent xmlns:mc="http://schemas.openxmlformats.org/markup-compatibility/2006">
              <mc:Choice xmlns:v="urn:schemas-microsoft-com:vml" Requires="v">
                <p:oleObj spid="_x0000_s9258" name="Equation" r:id="rId7" imgW="2019300" imgH="203200" progId="Equation.3">
                  <p:embed/>
                </p:oleObj>
              </mc:Choice>
              <mc:Fallback>
                <p:oleObj name="Equation" r:id="rId7" imgW="20193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9688" y="3903663"/>
                        <a:ext cx="3686175"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6" name="Rectangle 35"/>
          <p:cNvSpPr>
            <a:spLocks noChangeArrowheads="1"/>
          </p:cNvSpPr>
          <p:nvPr/>
        </p:nvSpPr>
        <p:spPr bwMode="auto">
          <a:xfrm>
            <a:off x="0" y="3054350"/>
            <a:ext cx="1098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en-US" sz="1200">
                <a:latin typeface="Arial" charset="0"/>
                <a:cs typeface="Times New Roman" charset="0"/>
              </a:rPr>
              <a:t>	</a:t>
            </a:r>
            <a:endParaRPr lang="en-US">
              <a:latin typeface="Arial" charset="0"/>
            </a:endParaRPr>
          </a:p>
        </p:txBody>
      </p:sp>
      <p:graphicFrame>
        <p:nvGraphicFramePr>
          <p:cNvPr id="3076" name="Object 32"/>
          <p:cNvGraphicFramePr>
            <a:graphicFrameLocks noChangeAspect="1"/>
          </p:cNvGraphicFramePr>
          <p:nvPr/>
        </p:nvGraphicFramePr>
        <p:xfrm>
          <a:off x="2470150" y="5019675"/>
          <a:ext cx="3829050" cy="381000"/>
        </p:xfrm>
        <a:graphic>
          <a:graphicData uri="http://schemas.openxmlformats.org/presentationml/2006/ole">
            <mc:AlternateContent xmlns:mc="http://schemas.openxmlformats.org/markup-compatibility/2006">
              <mc:Choice xmlns:v="urn:schemas-microsoft-com:vml" Requires="v">
                <p:oleObj spid="_x0000_s9259" name="Equation" r:id="rId9" imgW="2005729" imgH="203112" progId="Equation.3">
                  <p:embed/>
                </p:oleObj>
              </mc:Choice>
              <mc:Fallback>
                <p:oleObj name="Equation" r:id="rId9" imgW="2005729"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0150" y="5019675"/>
                        <a:ext cx="38290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7" name="Rectangle 36"/>
          <p:cNvSpPr>
            <a:spLocks noChangeArrowheads="1"/>
          </p:cNvSpPr>
          <p:nvPr/>
        </p:nvSpPr>
        <p:spPr bwMode="auto">
          <a:xfrm>
            <a:off x="0" y="3529013"/>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en-US" sz="1200">
                <a:latin typeface="Arial" charset="0"/>
                <a:cs typeface="Times New Roman" charset="0"/>
              </a:rPr>
              <a:t>	</a:t>
            </a:r>
            <a:endParaRPr lang="en-US">
              <a:latin typeface="Arial" charset="0"/>
            </a:endParaRPr>
          </a:p>
        </p:txBody>
      </p:sp>
      <p:graphicFrame>
        <p:nvGraphicFramePr>
          <p:cNvPr id="3077" name="Object 31"/>
          <p:cNvGraphicFramePr>
            <a:graphicFrameLocks noChangeAspect="1"/>
          </p:cNvGraphicFramePr>
          <p:nvPr/>
        </p:nvGraphicFramePr>
        <p:xfrm>
          <a:off x="2632075" y="6072188"/>
          <a:ext cx="3848100" cy="379412"/>
        </p:xfrm>
        <a:graphic>
          <a:graphicData uri="http://schemas.openxmlformats.org/presentationml/2006/ole">
            <mc:AlternateContent xmlns:mc="http://schemas.openxmlformats.org/markup-compatibility/2006">
              <mc:Choice xmlns:v="urn:schemas-microsoft-com:vml" Requires="v">
                <p:oleObj spid="_x0000_s9260" name="Equation" r:id="rId11" imgW="2032000" imgH="203200" progId="Equation.3">
                  <p:embed/>
                </p:oleObj>
              </mc:Choice>
              <mc:Fallback>
                <p:oleObj name="Equation" r:id="rId11" imgW="2032000" imgH="203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32075" y="6072188"/>
                        <a:ext cx="3848100"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8849765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228600" y="304800"/>
            <a:ext cx="8610600" cy="914400"/>
          </a:xfrm>
        </p:spPr>
        <p:txBody>
          <a:bodyPr/>
          <a:lstStyle/>
          <a:p>
            <a:r>
              <a:rPr lang="en-US">
                <a:latin typeface="Times New Roman" charset="0"/>
              </a:rPr>
              <a:t>Variance</a:t>
            </a:r>
          </a:p>
        </p:txBody>
      </p:sp>
      <p:sp>
        <p:nvSpPr>
          <p:cNvPr id="7173" name="Rectangle 3"/>
          <p:cNvSpPr>
            <a:spLocks noGrp="1" noChangeArrowheads="1"/>
          </p:cNvSpPr>
          <p:nvPr>
            <p:ph type="body" idx="1"/>
          </p:nvPr>
        </p:nvSpPr>
        <p:spPr>
          <a:xfrm>
            <a:off x="152400" y="1752600"/>
            <a:ext cx="8763000" cy="4953000"/>
          </a:xfrm>
        </p:spPr>
        <p:txBody>
          <a:bodyPr/>
          <a:lstStyle/>
          <a:p>
            <a:pPr>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p:txBody>
      </p:sp>
      <p:graphicFrame>
        <p:nvGraphicFramePr>
          <p:cNvPr id="7170" name="Object 3"/>
          <p:cNvGraphicFramePr>
            <a:graphicFrameLocks noChangeAspect="1"/>
          </p:cNvGraphicFramePr>
          <p:nvPr/>
        </p:nvGraphicFramePr>
        <p:xfrm>
          <a:off x="838200" y="1905000"/>
          <a:ext cx="7543800" cy="3000375"/>
        </p:xfrm>
        <a:graphic>
          <a:graphicData uri="http://schemas.openxmlformats.org/presentationml/2006/ole">
            <mc:AlternateContent xmlns:mc="http://schemas.openxmlformats.org/markup-compatibility/2006">
              <mc:Choice xmlns:v="urn:schemas-microsoft-com:vml" Requires="v">
                <p:oleObj spid="_x0000_s103441" name="Worksheet" r:id="rId4" imgW="3848100" imgH="1562100" progId="Excel.Sheet.8">
                  <p:embed/>
                </p:oleObj>
              </mc:Choice>
              <mc:Fallback>
                <p:oleObj name="Worksheet" r:id="rId4" imgW="3848100" imgH="15621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05000"/>
                        <a:ext cx="75438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174" name="Oval 4"/>
          <p:cNvSpPr>
            <a:spLocks noChangeArrowheads="1"/>
          </p:cNvSpPr>
          <p:nvPr/>
        </p:nvSpPr>
        <p:spPr bwMode="auto">
          <a:xfrm>
            <a:off x="3429000" y="4191000"/>
            <a:ext cx="990600" cy="3810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7171" name="Object 4"/>
          <p:cNvGraphicFramePr>
            <a:graphicFrameLocks noChangeAspect="1"/>
          </p:cNvGraphicFramePr>
          <p:nvPr/>
        </p:nvGraphicFramePr>
        <p:xfrm>
          <a:off x="1803400" y="5181600"/>
          <a:ext cx="5624513" cy="1098550"/>
        </p:xfrm>
        <a:graphic>
          <a:graphicData uri="http://schemas.openxmlformats.org/presentationml/2006/ole">
            <mc:AlternateContent xmlns:mc="http://schemas.openxmlformats.org/markup-compatibility/2006">
              <mc:Choice xmlns:v="urn:schemas-microsoft-com:vml" Requires="v">
                <p:oleObj spid="_x0000_s103442" name="Equation" r:id="rId6" imgW="2006280" imgH="393480" progId="Equation.3">
                  <p:embed/>
                </p:oleObj>
              </mc:Choice>
              <mc:Fallback>
                <p:oleObj name="Equation" r:id="rId6" imgW="200628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3400" y="5181600"/>
                        <a:ext cx="5624513" cy="109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5" name="Line 5"/>
          <p:cNvSpPr>
            <a:spLocks noChangeShapeType="1"/>
          </p:cNvSpPr>
          <p:nvPr/>
        </p:nvSpPr>
        <p:spPr bwMode="auto">
          <a:xfrm flipV="1">
            <a:off x="2743200" y="4419600"/>
            <a:ext cx="685800" cy="990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9500165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228600" y="304800"/>
            <a:ext cx="8610600" cy="914400"/>
          </a:xfrm>
        </p:spPr>
        <p:txBody>
          <a:bodyPr/>
          <a:lstStyle/>
          <a:p>
            <a:r>
              <a:rPr lang="en-US">
                <a:latin typeface="Times New Roman" charset="0"/>
              </a:rPr>
              <a:t>Standard Deviation</a:t>
            </a:r>
          </a:p>
        </p:txBody>
      </p:sp>
      <p:sp>
        <p:nvSpPr>
          <p:cNvPr id="8197" name="Rectangle 3"/>
          <p:cNvSpPr>
            <a:spLocks noGrp="1" noChangeArrowheads="1"/>
          </p:cNvSpPr>
          <p:nvPr>
            <p:ph type="body" idx="1"/>
          </p:nvPr>
        </p:nvSpPr>
        <p:spPr>
          <a:xfrm>
            <a:off x="152400" y="1752600"/>
            <a:ext cx="8763000" cy="4953000"/>
          </a:xfrm>
        </p:spPr>
        <p:txBody>
          <a:bodyPr/>
          <a:lstStyle/>
          <a:p>
            <a:pPr>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p:txBody>
      </p:sp>
      <p:graphicFrame>
        <p:nvGraphicFramePr>
          <p:cNvPr id="8194" name="Object 4"/>
          <p:cNvGraphicFramePr>
            <a:graphicFrameLocks noChangeAspect="1"/>
          </p:cNvGraphicFramePr>
          <p:nvPr/>
        </p:nvGraphicFramePr>
        <p:xfrm>
          <a:off x="914400" y="1600200"/>
          <a:ext cx="7543800" cy="3000375"/>
        </p:xfrm>
        <a:graphic>
          <a:graphicData uri="http://schemas.openxmlformats.org/presentationml/2006/ole">
            <mc:AlternateContent xmlns:mc="http://schemas.openxmlformats.org/markup-compatibility/2006">
              <mc:Choice xmlns:v="urn:schemas-microsoft-com:vml" Requires="v">
                <p:oleObj spid="_x0000_s105489" name="Worksheet" r:id="rId4" imgW="3848100" imgH="1562100" progId="Excel.Sheet.8">
                  <p:embed/>
                </p:oleObj>
              </mc:Choice>
              <mc:Fallback>
                <p:oleObj name="Worksheet" r:id="rId4" imgW="3848100" imgH="15621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600200"/>
                        <a:ext cx="75438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198" name="Oval 4"/>
          <p:cNvSpPr>
            <a:spLocks noChangeArrowheads="1"/>
          </p:cNvSpPr>
          <p:nvPr/>
        </p:nvSpPr>
        <p:spPr bwMode="auto">
          <a:xfrm>
            <a:off x="3560763" y="4265613"/>
            <a:ext cx="990600" cy="3810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99" name="Line 5"/>
          <p:cNvSpPr>
            <a:spLocks noChangeShapeType="1"/>
          </p:cNvSpPr>
          <p:nvPr/>
        </p:nvSpPr>
        <p:spPr bwMode="auto">
          <a:xfrm flipV="1">
            <a:off x="3941763" y="4646613"/>
            <a:ext cx="0" cy="685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8195" name="Object 5"/>
          <p:cNvGraphicFramePr>
            <a:graphicFrameLocks noChangeAspect="1"/>
          </p:cNvGraphicFramePr>
          <p:nvPr/>
        </p:nvGraphicFramePr>
        <p:xfrm>
          <a:off x="3276600" y="5181600"/>
          <a:ext cx="3097213" cy="638175"/>
        </p:xfrm>
        <a:graphic>
          <a:graphicData uri="http://schemas.openxmlformats.org/presentationml/2006/ole">
            <mc:AlternateContent xmlns:mc="http://schemas.openxmlformats.org/markup-compatibility/2006">
              <mc:Choice xmlns:v="urn:schemas-microsoft-com:vml" Requires="v">
                <p:oleObj spid="_x0000_s105490" name="Equation" r:id="rId6" imgW="1104840" imgH="228600" progId="Equation.3">
                  <p:embed/>
                </p:oleObj>
              </mc:Choice>
              <mc:Fallback>
                <p:oleObj name="Equation" r:id="rId6" imgW="110484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5181600"/>
                        <a:ext cx="3097213"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50861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228600" y="304800"/>
            <a:ext cx="8610600" cy="914400"/>
          </a:xfrm>
        </p:spPr>
        <p:txBody>
          <a:bodyPr/>
          <a:lstStyle/>
          <a:p>
            <a:r>
              <a:rPr lang="en-US">
                <a:latin typeface="Times New Roman" charset="0"/>
              </a:rPr>
              <a:t>Covariance</a:t>
            </a:r>
          </a:p>
        </p:txBody>
      </p:sp>
      <p:sp>
        <p:nvSpPr>
          <p:cNvPr id="9220" name="Rectangle 3"/>
          <p:cNvSpPr>
            <a:spLocks noGrp="1" noChangeArrowheads="1"/>
          </p:cNvSpPr>
          <p:nvPr>
            <p:ph type="body" idx="1"/>
          </p:nvPr>
        </p:nvSpPr>
        <p:spPr>
          <a:xfrm>
            <a:off x="457200" y="1752600"/>
            <a:ext cx="8763000" cy="4953000"/>
          </a:xfrm>
        </p:spPr>
        <p:txBody>
          <a:bodyPr/>
          <a:lstStyle/>
          <a:p>
            <a:pPr>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r>
              <a:rPr lang="en-US" i="1">
                <a:latin typeface="Times New Roman" charset="0"/>
              </a:rPr>
              <a:t>Deviation</a:t>
            </a:r>
            <a:r>
              <a:rPr lang="en-US">
                <a:latin typeface="Times New Roman" charset="0"/>
              </a:rPr>
              <a:t> compares return in each state to the expected return</a:t>
            </a:r>
          </a:p>
          <a:p>
            <a:pPr lvl="1">
              <a:lnSpc>
                <a:spcPct val="90000"/>
              </a:lnSpc>
            </a:pPr>
            <a:r>
              <a:rPr lang="en-US" i="1">
                <a:latin typeface="Times New Roman" charset="0"/>
              </a:rPr>
              <a:t>Weighted</a:t>
            </a:r>
            <a:r>
              <a:rPr lang="en-US">
                <a:latin typeface="Times New Roman" charset="0"/>
              </a:rPr>
              <a:t> takes the product of the deviations multiplied by the probability of that state</a:t>
            </a:r>
          </a:p>
        </p:txBody>
      </p:sp>
      <p:graphicFrame>
        <p:nvGraphicFramePr>
          <p:cNvPr id="9218" name="Object 2"/>
          <p:cNvGraphicFramePr>
            <a:graphicFrameLocks noChangeAspect="1"/>
          </p:cNvGraphicFramePr>
          <p:nvPr/>
        </p:nvGraphicFramePr>
        <p:xfrm>
          <a:off x="1219200" y="1524000"/>
          <a:ext cx="6896100" cy="2859088"/>
        </p:xfrm>
        <a:graphic>
          <a:graphicData uri="http://schemas.openxmlformats.org/presentationml/2006/ole">
            <mc:AlternateContent xmlns:mc="http://schemas.openxmlformats.org/markup-compatibility/2006">
              <mc:Choice xmlns:v="urn:schemas-microsoft-com:vml" Requires="v">
                <p:oleObj spid="_x0000_s107529" name="Worksheet" r:id="rId4" imgW="3914851" imgH="1543202" progId="Excel.Sheet.8">
                  <p:embed/>
                </p:oleObj>
              </mc:Choice>
              <mc:Fallback>
                <p:oleObj name="Worksheet" r:id="rId4" imgW="3914851" imgH="1543202"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524000"/>
                        <a:ext cx="6896100" cy="285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8901916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28600" y="304800"/>
            <a:ext cx="8610600" cy="914400"/>
          </a:xfrm>
        </p:spPr>
        <p:txBody>
          <a:bodyPr/>
          <a:lstStyle/>
          <a:p>
            <a:r>
              <a:rPr lang="en-US">
                <a:latin typeface="Times New Roman" charset="0"/>
              </a:rPr>
              <a:t>Correlation</a:t>
            </a:r>
          </a:p>
        </p:txBody>
      </p:sp>
      <p:sp>
        <p:nvSpPr>
          <p:cNvPr id="10244" name="Rectangle 3"/>
          <p:cNvSpPr>
            <a:spLocks noGrp="1" noChangeArrowheads="1"/>
          </p:cNvSpPr>
          <p:nvPr>
            <p:ph type="body" idx="1"/>
          </p:nvPr>
        </p:nvSpPr>
        <p:spPr>
          <a:xfrm>
            <a:off x="152400" y="1752600"/>
            <a:ext cx="8763000" cy="4953000"/>
          </a:xfrm>
        </p:spPr>
        <p:txBody>
          <a:bodyPr/>
          <a:lstStyle/>
          <a:p>
            <a:pPr>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p:txBody>
      </p:sp>
      <p:graphicFrame>
        <p:nvGraphicFramePr>
          <p:cNvPr id="10242" name="Object 2"/>
          <p:cNvGraphicFramePr>
            <a:graphicFrameLocks noChangeAspect="1"/>
          </p:cNvGraphicFramePr>
          <p:nvPr/>
        </p:nvGraphicFramePr>
        <p:xfrm>
          <a:off x="2597150" y="2286000"/>
          <a:ext cx="4337050" cy="2405063"/>
        </p:xfrm>
        <a:graphic>
          <a:graphicData uri="http://schemas.openxmlformats.org/presentationml/2006/ole">
            <mc:AlternateContent xmlns:mc="http://schemas.openxmlformats.org/markup-compatibility/2006">
              <mc:Choice xmlns:v="urn:schemas-microsoft-com:vml" Requires="v">
                <p:oleObj spid="_x0000_s109577" name="Equation" r:id="rId4" imgW="1638000" imgH="863280" progId="Equation.3">
                  <p:embed/>
                </p:oleObj>
              </mc:Choice>
              <mc:Fallback>
                <p:oleObj name="Equation" r:id="rId4" imgW="1638000" imgH="863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7150" y="2286000"/>
                        <a:ext cx="4337050" cy="2405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15816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304800" y="304800"/>
            <a:ext cx="8610600" cy="914400"/>
          </a:xfrm>
        </p:spPr>
        <p:txBody>
          <a:bodyPr/>
          <a:lstStyle/>
          <a:p>
            <a:r>
              <a:rPr lang="en-US">
                <a:latin typeface="Times New Roman" charset="0"/>
              </a:rPr>
              <a:t>Return and Risk for Portfolios</a:t>
            </a:r>
          </a:p>
        </p:txBody>
      </p:sp>
      <p:sp>
        <p:nvSpPr>
          <p:cNvPr id="11268" name="Rectangle 3"/>
          <p:cNvSpPr>
            <a:spLocks noGrp="1" noChangeArrowheads="1"/>
          </p:cNvSpPr>
          <p:nvPr>
            <p:ph type="body" idx="1"/>
          </p:nvPr>
        </p:nvSpPr>
        <p:spPr>
          <a:xfrm>
            <a:off x="152400" y="1371600"/>
            <a:ext cx="8839200" cy="5257800"/>
          </a:xfrm>
        </p:spPr>
        <p:txBody>
          <a:bodyPr/>
          <a:lstStyle/>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sz="1000">
              <a:latin typeface="Times New Roman" charset="0"/>
            </a:endParaRPr>
          </a:p>
          <a:p>
            <a:pPr lvl="1">
              <a:lnSpc>
                <a:spcPct val="90000"/>
              </a:lnSpc>
            </a:pPr>
            <a:r>
              <a:rPr lang="en-US">
                <a:latin typeface="Times New Roman" charset="0"/>
              </a:rPr>
              <a:t>Note that stocks have a higher expected return than bonds and higher risk</a:t>
            </a:r>
          </a:p>
          <a:p>
            <a:pPr lvl="1">
              <a:lnSpc>
                <a:spcPct val="90000"/>
              </a:lnSpc>
            </a:pPr>
            <a:r>
              <a:rPr lang="en-US">
                <a:latin typeface="Times New Roman" charset="0"/>
              </a:rPr>
              <a:t>Now turn to the risk-return tradeoff of a portfolio that is 50% invested in bonds and 50% invested in stocks</a:t>
            </a:r>
          </a:p>
        </p:txBody>
      </p:sp>
      <p:graphicFrame>
        <p:nvGraphicFramePr>
          <p:cNvPr id="11266" name="Object 4"/>
          <p:cNvGraphicFramePr>
            <a:graphicFrameLocks noChangeAspect="1"/>
          </p:cNvGraphicFramePr>
          <p:nvPr/>
        </p:nvGraphicFramePr>
        <p:xfrm>
          <a:off x="914400" y="1524000"/>
          <a:ext cx="7543800" cy="3000375"/>
        </p:xfrm>
        <a:graphic>
          <a:graphicData uri="http://schemas.openxmlformats.org/presentationml/2006/ole">
            <mc:AlternateContent xmlns:mc="http://schemas.openxmlformats.org/markup-compatibility/2006">
              <mc:Choice xmlns:v="urn:schemas-microsoft-com:vml" Requires="v">
                <p:oleObj spid="_x0000_s111625" name="Worksheet" r:id="rId4" imgW="3848100" imgH="1562100" progId="Excel.Sheet.8">
                  <p:embed/>
                </p:oleObj>
              </mc:Choice>
              <mc:Fallback>
                <p:oleObj name="Worksheet" r:id="rId4" imgW="3848100" imgH="156210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524000"/>
                        <a:ext cx="75438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984556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304800" y="304800"/>
            <a:ext cx="8610600" cy="914400"/>
          </a:xfrm>
        </p:spPr>
        <p:txBody>
          <a:bodyPr/>
          <a:lstStyle/>
          <a:p>
            <a:r>
              <a:rPr lang="en-US">
                <a:latin typeface="Times New Roman" charset="0"/>
              </a:rPr>
              <a:t>Portfolios</a:t>
            </a:r>
          </a:p>
        </p:txBody>
      </p:sp>
      <p:sp>
        <p:nvSpPr>
          <p:cNvPr id="12294" name="Rectangle 3"/>
          <p:cNvSpPr>
            <a:spLocks noGrp="1" noChangeArrowheads="1"/>
          </p:cNvSpPr>
          <p:nvPr>
            <p:ph type="body" idx="1"/>
          </p:nvPr>
        </p:nvSpPr>
        <p:spPr>
          <a:xfrm>
            <a:off x="0" y="1371600"/>
            <a:ext cx="8839200" cy="5257800"/>
          </a:xfrm>
        </p:spPr>
        <p:txBody>
          <a:bodyPr/>
          <a:lstStyle/>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buFontTx/>
              <a:buNone/>
            </a:pPr>
            <a:endParaRPr lang="en-US" sz="1000">
              <a:latin typeface="Times New Roman" charset="0"/>
            </a:endParaRPr>
          </a:p>
          <a:p>
            <a:pPr lvl="1">
              <a:lnSpc>
                <a:spcPct val="90000"/>
              </a:lnSpc>
            </a:pPr>
            <a:r>
              <a:rPr lang="en-US">
                <a:latin typeface="Times New Roman" charset="0"/>
              </a:rPr>
              <a:t>The rate of return on the portfolio is a weighted average of the returns on the stocks and bonds in the portfolio</a:t>
            </a:r>
          </a:p>
        </p:txBody>
      </p:sp>
      <p:graphicFrame>
        <p:nvGraphicFramePr>
          <p:cNvPr id="12290" name="Object 2"/>
          <p:cNvGraphicFramePr>
            <a:graphicFrameLocks noChangeAspect="1"/>
          </p:cNvGraphicFramePr>
          <p:nvPr/>
        </p:nvGraphicFramePr>
        <p:xfrm>
          <a:off x="914400" y="1143000"/>
          <a:ext cx="7486650" cy="2628900"/>
        </p:xfrm>
        <a:graphic>
          <a:graphicData uri="http://schemas.openxmlformats.org/presentationml/2006/ole">
            <mc:AlternateContent xmlns:mc="http://schemas.openxmlformats.org/markup-compatibility/2006">
              <mc:Choice xmlns:v="urn:schemas-microsoft-com:vml" Requires="v">
                <p:oleObj spid="_x0000_s113689" name="Worksheet" r:id="rId4" imgW="6553200" imgH="2343302" progId="Excel.Sheet.8">
                  <p:embed/>
                </p:oleObj>
              </mc:Choice>
              <mc:Fallback>
                <p:oleObj name="Worksheet" r:id="rId4" imgW="6553200" imgH="2343302"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143000"/>
                        <a:ext cx="748665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2295" name="Oval 7"/>
          <p:cNvSpPr>
            <a:spLocks noChangeArrowheads="1"/>
          </p:cNvSpPr>
          <p:nvPr/>
        </p:nvSpPr>
        <p:spPr bwMode="auto">
          <a:xfrm>
            <a:off x="5562600" y="1676400"/>
            <a:ext cx="685800" cy="4572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12291" name="Object 4"/>
          <p:cNvGraphicFramePr>
            <a:graphicFrameLocks noChangeAspect="1"/>
          </p:cNvGraphicFramePr>
          <p:nvPr/>
        </p:nvGraphicFramePr>
        <p:xfrm>
          <a:off x="3343275" y="5029200"/>
          <a:ext cx="2581275" cy="511175"/>
        </p:xfrm>
        <a:graphic>
          <a:graphicData uri="http://schemas.openxmlformats.org/presentationml/2006/ole">
            <mc:AlternateContent xmlns:mc="http://schemas.openxmlformats.org/markup-compatibility/2006">
              <mc:Choice xmlns:v="urn:schemas-microsoft-com:vml" Requires="v">
                <p:oleObj spid="_x0000_s113690" name="Equation" r:id="rId6" imgW="1155600" imgH="228600" progId="Equation.3">
                  <p:embed/>
                </p:oleObj>
              </mc:Choice>
              <mc:Fallback>
                <p:oleObj name="Equation" r:id="rId6" imgW="11556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5029200"/>
                        <a:ext cx="258127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5"/>
          <p:cNvGraphicFramePr>
            <a:graphicFrameLocks noChangeAspect="1"/>
          </p:cNvGraphicFramePr>
          <p:nvPr/>
        </p:nvGraphicFramePr>
        <p:xfrm>
          <a:off x="2438400" y="5867400"/>
          <a:ext cx="4649788" cy="455613"/>
        </p:xfrm>
        <a:graphic>
          <a:graphicData uri="http://schemas.openxmlformats.org/presentationml/2006/ole">
            <mc:AlternateContent xmlns:mc="http://schemas.openxmlformats.org/markup-compatibility/2006">
              <mc:Choice xmlns:v="urn:schemas-microsoft-com:vml" Requires="v">
                <p:oleObj spid="_x0000_s113691" name="Equation" r:id="rId8" imgW="2082600" imgH="203040" progId="Equation.3">
                  <p:embed/>
                </p:oleObj>
              </mc:Choice>
              <mc:Fallback>
                <p:oleObj name="Equation" r:id="rId8" imgW="208260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5867400"/>
                        <a:ext cx="4649788"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428152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3" name="Rectangle 2"/>
          <p:cNvSpPr>
            <a:spLocks noGrp="1" noChangeArrowheads="1"/>
          </p:cNvSpPr>
          <p:nvPr>
            <p:ph type="title"/>
          </p:nvPr>
        </p:nvSpPr>
        <p:spPr>
          <a:xfrm>
            <a:off x="304800" y="304800"/>
            <a:ext cx="8610600" cy="914400"/>
          </a:xfrm>
        </p:spPr>
        <p:txBody>
          <a:bodyPr/>
          <a:lstStyle/>
          <a:p>
            <a:r>
              <a:rPr lang="en-US">
                <a:latin typeface="Times New Roman" charset="0"/>
              </a:rPr>
              <a:t>Portfolios</a:t>
            </a:r>
          </a:p>
        </p:txBody>
      </p:sp>
      <p:sp>
        <p:nvSpPr>
          <p:cNvPr id="16394" name="Rectangle 3"/>
          <p:cNvSpPr>
            <a:spLocks noGrp="1" noChangeArrowheads="1"/>
          </p:cNvSpPr>
          <p:nvPr>
            <p:ph type="body" idx="1"/>
          </p:nvPr>
        </p:nvSpPr>
        <p:spPr>
          <a:xfrm>
            <a:off x="152400" y="1371600"/>
            <a:ext cx="8839200" cy="5257800"/>
          </a:xfrm>
        </p:spPr>
        <p:txBody>
          <a:bodyPr/>
          <a:lstStyle/>
          <a:p>
            <a:pPr>
              <a:lnSpc>
                <a:spcPct val="90000"/>
              </a:lnSpc>
            </a:pPr>
            <a:r>
              <a:rPr lang="en-US">
                <a:latin typeface="Times New Roman" charset="0"/>
              </a:rPr>
              <a:t>Covariance</a:t>
            </a:r>
          </a:p>
          <a:p>
            <a:pPr lvl="2">
              <a:lnSpc>
                <a:spcPct val="90000"/>
              </a:lnSpc>
            </a:pPr>
            <a:endParaRPr lang="en-US">
              <a:latin typeface="Times New Roman" charset="0"/>
            </a:endParaRPr>
          </a:p>
          <a:p>
            <a:pPr>
              <a:lnSpc>
                <a:spcPct val="90000"/>
              </a:lnSpc>
            </a:pPr>
            <a:endParaRPr lang="en-US">
              <a:latin typeface="Times New Roman" charset="0"/>
            </a:endParaRPr>
          </a:p>
          <a:p>
            <a:pPr>
              <a:lnSpc>
                <a:spcPct val="90000"/>
              </a:lnSpc>
            </a:pPr>
            <a:endParaRPr lang="en-US">
              <a:latin typeface="Times New Roman" charset="0"/>
            </a:endParaRPr>
          </a:p>
          <a:p>
            <a:pPr>
              <a:lnSpc>
                <a:spcPct val="90000"/>
              </a:lnSpc>
            </a:pPr>
            <a:endParaRPr lang="en-US">
              <a:latin typeface="Times New Roman" charset="0"/>
            </a:endParaRPr>
          </a:p>
          <a:p>
            <a:pPr>
              <a:lnSpc>
                <a:spcPct val="90000"/>
              </a:lnSpc>
              <a:buFontTx/>
              <a:buNone/>
            </a:pPr>
            <a:endParaRPr lang="en-US">
              <a:latin typeface="Times New Roman" charset="0"/>
            </a:endParaRPr>
          </a:p>
          <a:p>
            <a:pPr>
              <a:lnSpc>
                <a:spcPct val="90000"/>
              </a:lnSpc>
            </a:pPr>
            <a:r>
              <a:rPr lang="en-US">
                <a:latin typeface="Times New Roman" charset="0"/>
              </a:rPr>
              <a:t>Correlation</a:t>
            </a:r>
          </a:p>
        </p:txBody>
      </p:sp>
      <p:graphicFrame>
        <p:nvGraphicFramePr>
          <p:cNvPr id="16386" name="Object 2"/>
          <p:cNvGraphicFramePr>
            <a:graphicFrameLocks noChangeAspect="1"/>
          </p:cNvGraphicFramePr>
          <p:nvPr/>
        </p:nvGraphicFramePr>
        <p:xfrm>
          <a:off x="2401888" y="1371600"/>
          <a:ext cx="6777037" cy="685800"/>
        </p:xfrm>
        <a:graphic>
          <a:graphicData uri="http://schemas.openxmlformats.org/presentationml/2006/ole">
            <mc:AlternateContent xmlns:mc="http://schemas.openxmlformats.org/markup-compatibility/2006">
              <mc:Choice xmlns:v="urn:schemas-microsoft-com:vml" Requires="v">
                <p:oleObj spid="_x0000_s115769" name="Equation" r:id="rId4" imgW="4267080" imgH="431640" progId="Equation.3">
                  <p:embed/>
                </p:oleObj>
              </mc:Choice>
              <mc:Fallback>
                <p:oleObj name="Equation" r:id="rId4" imgW="426708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1888" y="1371600"/>
                        <a:ext cx="6777037"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6387" name="Object 2"/>
          <p:cNvGraphicFramePr>
            <a:graphicFrameLocks noChangeAspect="1"/>
          </p:cNvGraphicFramePr>
          <p:nvPr/>
        </p:nvGraphicFramePr>
        <p:xfrm>
          <a:off x="1295400" y="2370138"/>
          <a:ext cx="4497388" cy="363537"/>
        </p:xfrm>
        <a:graphic>
          <a:graphicData uri="http://schemas.openxmlformats.org/presentationml/2006/ole">
            <mc:AlternateContent xmlns:mc="http://schemas.openxmlformats.org/markup-compatibility/2006">
              <mc:Choice xmlns:v="urn:schemas-microsoft-com:vml" Requires="v">
                <p:oleObj spid="_x0000_s115770" name="Equation" r:id="rId6" imgW="2831760" imgH="228600" progId="Equation.3">
                  <p:embed/>
                </p:oleObj>
              </mc:Choice>
              <mc:Fallback>
                <p:oleObj name="Equation" r:id="rId6" imgW="283176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2370138"/>
                        <a:ext cx="4497388"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6388" name="Object 2"/>
          <p:cNvGraphicFramePr>
            <a:graphicFrameLocks noChangeAspect="1"/>
          </p:cNvGraphicFramePr>
          <p:nvPr/>
        </p:nvGraphicFramePr>
        <p:xfrm>
          <a:off x="1447800" y="2760663"/>
          <a:ext cx="4237038" cy="363537"/>
        </p:xfrm>
        <a:graphic>
          <a:graphicData uri="http://schemas.openxmlformats.org/presentationml/2006/ole">
            <mc:AlternateContent xmlns:mc="http://schemas.openxmlformats.org/markup-compatibility/2006">
              <mc:Choice xmlns:v="urn:schemas-microsoft-com:vml" Requires="v">
                <p:oleObj spid="_x0000_s115771" name="Equation" r:id="rId8" imgW="2666880" imgH="228600" progId="Equation.3">
                  <p:embed/>
                </p:oleObj>
              </mc:Choice>
              <mc:Fallback>
                <p:oleObj name="Equation" r:id="rId8" imgW="266688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2760663"/>
                        <a:ext cx="4237038"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6389" name="Object 2"/>
          <p:cNvGraphicFramePr>
            <a:graphicFrameLocks noChangeAspect="1"/>
          </p:cNvGraphicFramePr>
          <p:nvPr/>
        </p:nvGraphicFramePr>
        <p:xfrm>
          <a:off x="1295400" y="3217863"/>
          <a:ext cx="4902200" cy="363537"/>
        </p:xfrm>
        <a:graphic>
          <a:graphicData uri="http://schemas.openxmlformats.org/presentationml/2006/ole">
            <mc:AlternateContent xmlns:mc="http://schemas.openxmlformats.org/markup-compatibility/2006">
              <mc:Choice xmlns:v="urn:schemas-microsoft-com:vml" Requires="v">
                <p:oleObj spid="_x0000_s115772" name="Equation" r:id="rId10" imgW="3085920" imgH="228600" progId="Equation.3">
                  <p:embed/>
                </p:oleObj>
              </mc:Choice>
              <mc:Fallback>
                <p:oleObj name="Equation" r:id="rId10" imgW="308592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5400" y="3217863"/>
                        <a:ext cx="490220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6390" name="Object 2"/>
          <p:cNvGraphicFramePr>
            <a:graphicFrameLocks noChangeAspect="1"/>
          </p:cNvGraphicFramePr>
          <p:nvPr/>
        </p:nvGraphicFramePr>
        <p:xfrm>
          <a:off x="1606550" y="3810000"/>
          <a:ext cx="2540000" cy="361950"/>
        </p:xfrm>
        <a:graphic>
          <a:graphicData uri="http://schemas.openxmlformats.org/presentationml/2006/ole">
            <mc:AlternateContent xmlns:mc="http://schemas.openxmlformats.org/markup-compatibility/2006">
              <mc:Choice xmlns:v="urn:schemas-microsoft-com:vml" Requires="v">
                <p:oleObj spid="_x0000_s115773" name="Equation" r:id="rId12" imgW="1600200" imgH="228600" progId="Equation.3">
                  <p:embed/>
                </p:oleObj>
              </mc:Choice>
              <mc:Fallback>
                <p:oleObj name="Equation" r:id="rId12" imgW="16002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06550" y="3810000"/>
                        <a:ext cx="254000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6391" name="Object 2"/>
          <p:cNvGraphicFramePr>
            <a:graphicFrameLocks noChangeAspect="1"/>
          </p:cNvGraphicFramePr>
          <p:nvPr/>
        </p:nvGraphicFramePr>
        <p:xfrm>
          <a:off x="1590675" y="5287963"/>
          <a:ext cx="4052888" cy="625475"/>
        </p:xfrm>
        <a:graphic>
          <a:graphicData uri="http://schemas.openxmlformats.org/presentationml/2006/ole">
            <mc:AlternateContent xmlns:mc="http://schemas.openxmlformats.org/markup-compatibility/2006">
              <mc:Choice xmlns:v="urn:schemas-microsoft-com:vml" Requires="v">
                <p:oleObj spid="_x0000_s115774" name="Equation" r:id="rId14" imgW="2552400" imgH="393480" progId="Equation.3">
                  <p:embed/>
                </p:oleObj>
              </mc:Choice>
              <mc:Fallback>
                <p:oleObj name="Equation" r:id="rId14" imgW="2552400" imgH="393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90675" y="5287963"/>
                        <a:ext cx="4052888"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6392" name="Object 2"/>
          <p:cNvGraphicFramePr>
            <a:graphicFrameLocks noChangeAspect="1"/>
          </p:cNvGraphicFramePr>
          <p:nvPr/>
        </p:nvGraphicFramePr>
        <p:xfrm>
          <a:off x="2444750" y="4419600"/>
          <a:ext cx="2822575" cy="685800"/>
        </p:xfrm>
        <a:graphic>
          <a:graphicData uri="http://schemas.openxmlformats.org/presentationml/2006/ole">
            <mc:AlternateContent xmlns:mc="http://schemas.openxmlformats.org/markup-compatibility/2006">
              <mc:Choice xmlns:v="urn:schemas-microsoft-com:vml" Requires="v">
                <p:oleObj spid="_x0000_s115775" name="Equation" r:id="rId16" imgW="1777680" imgH="431640" progId="Equation.3">
                  <p:embed/>
                </p:oleObj>
              </mc:Choice>
              <mc:Fallback>
                <p:oleObj name="Equation" r:id="rId16" imgW="1777680" imgH="431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44750" y="4419600"/>
                        <a:ext cx="28225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0105572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304800" y="304800"/>
            <a:ext cx="8610600" cy="914400"/>
          </a:xfrm>
        </p:spPr>
        <p:txBody>
          <a:bodyPr/>
          <a:lstStyle/>
          <a:p>
            <a:r>
              <a:rPr lang="en-US">
                <a:latin typeface="Times New Roman" charset="0"/>
              </a:rPr>
              <a:t>Portfolios</a:t>
            </a:r>
          </a:p>
        </p:txBody>
      </p:sp>
      <p:sp>
        <p:nvSpPr>
          <p:cNvPr id="17412" name="Rectangle 3"/>
          <p:cNvSpPr>
            <a:spLocks noGrp="1" noChangeArrowheads="1"/>
          </p:cNvSpPr>
          <p:nvPr>
            <p:ph type="body" idx="1"/>
          </p:nvPr>
        </p:nvSpPr>
        <p:spPr>
          <a:xfrm>
            <a:off x="304800" y="1295400"/>
            <a:ext cx="8610600" cy="5486400"/>
          </a:xfrm>
        </p:spPr>
        <p:txBody>
          <a:bodyPr/>
          <a:lstStyle/>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sz="1000">
              <a:latin typeface="Times New Roman" charset="0"/>
            </a:endParaRPr>
          </a:p>
          <a:p>
            <a:pPr lvl="1">
              <a:lnSpc>
                <a:spcPct val="90000"/>
              </a:lnSpc>
            </a:pPr>
            <a:r>
              <a:rPr lang="en-US">
                <a:latin typeface="Times New Roman" charset="0"/>
              </a:rPr>
              <a:t>Observe the decrease risk that diversification offers</a:t>
            </a:r>
          </a:p>
          <a:p>
            <a:pPr lvl="2">
              <a:lnSpc>
                <a:spcPct val="90000"/>
              </a:lnSpc>
            </a:pPr>
            <a:r>
              <a:rPr lang="en-US">
                <a:latin typeface="Times New Roman" charset="0"/>
              </a:rPr>
              <a:t>Particularly when the two assets are almost perfectly negatively correlated!!!</a:t>
            </a:r>
          </a:p>
          <a:p>
            <a:pPr lvl="1">
              <a:lnSpc>
                <a:spcPct val="90000"/>
              </a:lnSpc>
            </a:pPr>
            <a:r>
              <a:rPr lang="en-US">
                <a:latin typeface="Times New Roman" charset="0"/>
              </a:rPr>
              <a:t>An equally weighted portfolio (50% in stocks and 50% in bonds) has less risk than either stocks or bonds held in isolation</a:t>
            </a:r>
          </a:p>
        </p:txBody>
      </p:sp>
      <p:graphicFrame>
        <p:nvGraphicFramePr>
          <p:cNvPr id="17410" name="Object 4"/>
          <p:cNvGraphicFramePr>
            <a:graphicFrameLocks noChangeAspect="1"/>
          </p:cNvGraphicFramePr>
          <p:nvPr/>
        </p:nvGraphicFramePr>
        <p:xfrm>
          <a:off x="914400" y="1447800"/>
          <a:ext cx="7519988" cy="2590800"/>
        </p:xfrm>
        <a:graphic>
          <a:graphicData uri="http://schemas.openxmlformats.org/presentationml/2006/ole">
            <mc:AlternateContent xmlns:mc="http://schemas.openxmlformats.org/markup-compatibility/2006">
              <mc:Choice xmlns:v="urn:schemas-microsoft-com:vml" Requires="v">
                <p:oleObj spid="_x0000_s117769" name="Worksheet" r:id="rId4" imgW="6553200" imgH="2343302" progId="Excel.Sheet.8">
                  <p:embed/>
                </p:oleObj>
              </mc:Choice>
              <mc:Fallback>
                <p:oleObj name="Worksheet" r:id="rId4" imgW="6553200" imgH="2343302"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447800"/>
                        <a:ext cx="7519988"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7413" name="Oval 6"/>
          <p:cNvSpPr>
            <a:spLocks noChangeArrowheads="1"/>
          </p:cNvSpPr>
          <p:nvPr/>
        </p:nvSpPr>
        <p:spPr bwMode="auto">
          <a:xfrm>
            <a:off x="4343400" y="3657600"/>
            <a:ext cx="914400" cy="4572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4" name="Oval 6"/>
          <p:cNvSpPr>
            <a:spLocks noChangeArrowheads="1"/>
          </p:cNvSpPr>
          <p:nvPr/>
        </p:nvSpPr>
        <p:spPr bwMode="auto">
          <a:xfrm>
            <a:off x="5486400" y="3657600"/>
            <a:ext cx="914400" cy="4572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5" name="Oval 6"/>
          <p:cNvSpPr>
            <a:spLocks noChangeArrowheads="1"/>
          </p:cNvSpPr>
          <p:nvPr/>
        </p:nvSpPr>
        <p:spPr bwMode="auto">
          <a:xfrm>
            <a:off x="3124200" y="3657600"/>
            <a:ext cx="914400" cy="4572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6865328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304800"/>
            <a:ext cx="8610600" cy="914400"/>
          </a:xfrm>
        </p:spPr>
        <p:txBody>
          <a:bodyPr/>
          <a:lstStyle/>
          <a:p>
            <a:r>
              <a:rPr lang="en-US">
                <a:latin typeface="Times New Roman" charset="0"/>
              </a:rPr>
              <a:t>The Efficient Set for Many Securities</a:t>
            </a:r>
          </a:p>
        </p:txBody>
      </p:sp>
      <p:sp>
        <p:nvSpPr>
          <p:cNvPr id="40963" name="Rectangle 3"/>
          <p:cNvSpPr>
            <a:spLocks noGrp="1" noChangeArrowheads="1"/>
          </p:cNvSpPr>
          <p:nvPr>
            <p:ph type="body" idx="1"/>
          </p:nvPr>
        </p:nvSpPr>
        <p:spPr>
          <a:xfrm>
            <a:off x="228600" y="1295400"/>
            <a:ext cx="8686800" cy="5486400"/>
          </a:xfrm>
        </p:spPr>
        <p:txBody>
          <a:bodyPr/>
          <a:lstStyle/>
          <a:p>
            <a:pPr>
              <a:lnSpc>
                <a:spcPct val="90000"/>
              </a:lnSpc>
              <a:buFontTx/>
              <a:buNone/>
            </a:pPr>
            <a:endParaRPr lang="en-US" sz="3600">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r>
              <a:rPr lang="en-US">
                <a:latin typeface="Times New Roman" charset="0"/>
              </a:rPr>
              <a:t>Consider a world with many risky assets</a:t>
            </a:r>
          </a:p>
          <a:p>
            <a:pPr lvl="1">
              <a:lnSpc>
                <a:spcPct val="90000"/>
              </a:lnSpc>
            </a:pPr>
            <a:r>
              <a:rPr lang="en-US">
                <a:latin typeface="Times New Roman" charset="0"/>
              </a:rPr>
              <a:t>We can still identify the </a:t>
            </a:r>
            <a:r>
              <a:rPr lang="en-US" b="1" i="1">
                <a:latin typeface="Times New Roman" charset="0"/>
              </a:rPr>
              <a:t>opportunity set</a:t>
            </a:r>
            <a:r>
              <a:rPr lang="en-US">
                <a:latin typeface="Times New Roman" charset="0"/>
              </a:rPr>
              <a:t> of risk-return combinations of various portfolios</a:t>
            </a:r>
          </a:p>
        </p:txBody>
      </p:sp>
      <p:sp>
        <p:nvSpPr>
          <p:cNvPr id="40964" name="Line 8"/>
          <p:cNvSpPr>
            <a:spLocks noChangeShapeType="1"/>
          </p:cNvSpPr>
          <p:nvPr/>
        </p:nvSpPr>
        <p:spPr bwMode="auto">
          <a:xfrm flipV="1">
            <a:off x="2971800" y="1219200"/>
            <a:ext cx="0" cy="3124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65" name="Line 4"/>
          <p:cNvSpPr>
            <a:spLocks noChangeShapeType="1"/>
          </p:cNvSpPr>
          <p:nvPr/>
        </p:nvSpPr>
        <p:spPr bwMode="auto">
          <a:xfrm>
            <a:off x="2971800" y="4343400"/>
            <a:ext cx="457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66" name="Text Box 6"/>
          <p:cNvSpPr txBox="1">
            <a:spLocks noChangeArrowheads="1"/>
          </p:cNvSpPr>
          <p:nvPr/>
        </p:nvSpPr>
        <p:spPr bwMode="auto">
          <a:xfrm rot="-5400000">
            <a:off x="2247900" y="15621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a:t>return</a:t>
            </a:r>
          </a:p>
        </p:txBody>
      </p:sp>
      <p:sp>
        <p:nvSpPr>
          <p:cNvPr id="40967" name="Text Box 7"/>
          <p:cNvSpPr txBox="1">
            <a:spLocks noChangeArrowheads="1"/>
          </p:cNvSpPr>
          <p:nvPr/>
        </p:nvSpPr>
        <p:spPr bwMode="auto">
          <a:xfrm>
            <a:off x="6858000" y="4267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b="1" i="1">
                <a:sym typeface="Symbol" charset="0"/>
              </a:rPr>
              <a:t></a:t>
            </a:r>
            <a:r>
              <a:rPr lang="en-US" b="1" i="1" baseline="-25000">
                <a:sym typeface="Symbol" charset="0"/>
              </a:rPr>
              <a:t>P</a:t>
            </a:r>
            <a:endParaRPr lang="en-US" b="1" i="1" baseline="-25000"/>
          </a:p>
        </p:txBody>
      </p:sp>
      <p:sp>
        <p:nvSpPr>
          <p:cNvPr id="40968" name="Text Box 22"/>
          <p:cNvSpPr txBox="1">
            <a:spLocks noChangeArrowheads="1"/>
          </p:cNvSpPr>
          <p:nvPr/>
        </p:nvSpPr>
        <p:spPr bwMode="auto">
          <a:xfrm>
            <a:off x="5181600" y="3276600"/>
            <a:ext cx="1600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600">
                <a:solidFill>
                  <a:srgbClr val="006600"/>
                </a:solidFill>
              </a:rPr>
              <a:t>Individual Assets</a:t>
            </a:r>
          </a:p>
        </p:txBody>
      </p:sp>
      <p:sp>
        <p:nvSpPr>
          <p:cNvPr id="9" name="Arc 5"/>
          <p:cNvSpPr>
            <a:spLocks/>
          </p:cNvSpPr>
          <p:nvPr/>
        </p:nvSpPr>
        <p:spPr bwMode="auto">
          <a:xfrm flipH="1">
            <a:off x="3886200" y="1905000"/>
            <a:ext cx="2514600" cy="1981200"/>
          </a:xfrm>
          <a:custGeom>
            <a:avLst/>
            <a:gdLst>
              <a:gd name="T0" fmla="*/ 2147483647 w 21600"/>
              <a:gd name="T1" fmla="*/ 0 h 37666"/>
              <a:gd name="T2" fmla="*/ 2147483647 w 21600"/>
              <a:gd name="T3" fmla="*/ 2147483647 h 37666"/>
              <a:gd name="T4" fmla="*/ 0 w 21600"/>
              <a:gd name="T5" fmla="*/ 2147483647 h 37666"/>
              <a:gd name="T6" fmla="*/ 0 60000 65536"/>
              <a:gd name="T7" fmla="*/ 0 60000 65536"/>
              <a:gd name="T8" fmla="*/ 0 60000 65536"/>
              <a:gd name="T9" fmla="*/ 0 w 21600"/>
              <a:gd name="T10" fmla="*/ 0 h 37666"/>
              <a:gd name="T11" fmla="*/ 21600 w 21600"/>
              <a:gd name="T12" fmla="*/ 37666 h 37666"/>
            </a:gdLst>
            <a:ahLst/>
            <a:cxnLst>
              <a:cxn ang="T6">
                <a:pos x="T0" y="T1"/>
              </a:cxn>
              <a:cxn ang="T7">
                <a:pos x="T2" y="T3"/>
              </a:cxn>
              <a:cxn ang="T8">
                <a:pos x="T4" y="T5"/>
              </a:cxn>
            </a:cxnLst>
            <a:rect l="T9" t="T10" r="T11" b="T12"/>
            <a:pathLst>
              <a:path w="21600" h="37666" fill="none" extrusionOk="0">
                <a:moveTo>
                  <a:pt x="3503" y="0"/>
                </a:moveTo>
                <a:cubicBezTo>
                  <a:pt x="13940" y="1715"/>
                  <a:pt x="21600" y="10737"/>
                  <a:pt x="21600" y="21314"/>
                </a:cubicBezTo>
                <a:cubicBezTo>
                  <a:pt x="21600" y="27593"/>
                  <a:pt x="18866" y="33562"/>
                  <a:pt x="14112" y="37665"/>
                </a:cubicBezTo>
              </a:path>
              <a:path w="21600" h="37666" stroke="0" extrusionOk="0">
                <a:moveTo>
                  <a:pt x="3503" y="0"/>
                </a:moveTo>
                <a:cubicBezTo>
                  <a:pt x="13940" y="1715"/>
                  <a:pt x="21600" y="10737"/>
                  <a:pt x="21600" y="21314"/>
                </a:cubicBezTo>
                <a:cubicBezTo>
                  <a:pt x="21600" y="27593"/>
                  <a:pt x="18866" y="33562"/>
                  <a:pt x="14112" y="37665"/>
                </a:cubicBezTo>
                <a:lnTo>
                  <a:pt x="0" y="21314"/>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Oval 19"/>
          <p:cNvSpPr>
            <a:spLocks noChangeArrowheads="1"/>
          </p:cNvSpPr>
          <p:nvPr/>
        </p:nvSpPr>
        <p:spPr bwMode="auto">
          <a:xfrm>
            <a:off x="4495800" y="26670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 name="Oval 19"/>
          <p:cNvSpPr>
            <a:spLocks noChangeArrowheads="1"/>
          </p:cNvSpPr>
          <p:nvPr/>
        </p:nvSpPr>
        <p:spPr bwMode="auto">
          <a:xfrm>
            <a:off x="5410200" y="23622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 name="Oval 19"/>
          <p:cNvSpPr>
            <a:spLocks noChangeArrowheads="1"/>
          </p:cNvSpPr>
          <p:nvPr/>
        </p:nvSpPr>
        <p:spPr bwMode="auto">
          <a:xfrm>
            <a:off x="5029200" y="25146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3" name="Oval 19"/>
          <p:cNvSpPr>
            <a:spLocks noChangeArrowheads="1"/>
          </p:cNvSpPr>
          <p:nvPr/>
        </p:nvSpPr>
        <p:spPr bwMode="auto">
          <a:xfrm>
            <a:off x="4343400" y="30480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4" name="Oval 19"/>
          <p:cNvSpPr>
            <a:spLocks noChangeArrowheads="1"/>
          </p:cNvSpPr>
          <p:nvPr/>
        </p:nvSpPr>
        <p:spPr bwMode="auto">
          <a:xfrm>
            <a:off x="5486400" y="26670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 name="Oval 19"/>
          <p:cNvSpPr>
            <a:spLocks noChangeArrowheads="1"/>
          </p:cNvSpPr>
          <p:nvPr/>
        </p:nvSpPr>
        <p:spPr bwMode="auto">
          <a:xfrm>
            <a:off x="4648200" y="35052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6" name="Oval 19"/>
          <p:cNvSpPr>
            <a:spLocks noChangeArrowheads="1"/>
          </p:cNvSpPr>
          <p:nvPr/>
        </p:nvSpPr>
        <p:spPr bwMode="auto">
          <a:xfrm>
            <a:off x="4876800" y="30480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7" name="Oval 19"/>
          <p:cNvSpPr>
            <a:spLocks noChangeArrowheads="1"/>
          </p:cNvSpPr>
          <p:nvPr/>
        </p:nvSpPr>
        <p:spPr bwMode="auto">
          <a:xfrm>
            <a:off x="5257800" y="29718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8" name="Oval 19"/>
          <p:cNvSpPr>
            <a:spLocks noChangeArrowheads="1"/>
          </p:cNvSpPr>
          <p:nvPr/>
        </p:nvSpPr>
        <p:spPr bwMode="auto">
          <a:xfrm>
            <a:off x="5943600" y="23622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 name="Oval 19"/>
          <p:cNvSpPr>
            <a:spLocks noChangeArrowheads="1"/>
          </p:cNvSpPr>
          <p:nvPr/>
        </p:nvSpPr>
        <p:spPr bwMode="auto">
          <a:xfrm>
            <a:off x="6019800" y="27432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 name="Oval 19"/>
          <p:cNvSpPr>
            <a:spLocks noChangeArrowheads="1"/>
          </p:cNvSpPr>
          <p:nvPr/>
        </p:nvSpPr>
        <p:spPr bwMode="auto">
          <a:xfrm>
            <a:off x="5638800" y="19812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Oval 20"/>
          <p:cNvSpPr>
            <a:spLocks noChangeArrowheads="1"/>
          </p:cNvSpPr>
          <p:nvPr/>
        </p:nvSpPr>
        <p:spPr bwMode="auto">
          <a:xfrm>
            <a:off x="4648200" y="37338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648477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1"/>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12"/>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0"/>
                                  </p:stCondLst>
                                  <p:childTnLst>
                                    <p:set>
                                      <p:cBhvr>
                                        <p:cTn id="19" dur="1" fill="hold">
                                          <p:stCondLst>
                                            <p:cond delay="499"/>
                                          </p:stCondLst>
                                        </p:cTn>
                                        <p:tgtEl>
                                          <p:spTgt spid="13"/>
                                        </p:tgtEl>
                                        <p:attrNameLst>
                                          <p:attrName>style.visibility</p:attrName>
                                        </p:attrNameLst>
                                      </p:cBhvr>
                                      <p:to>
                                        <p:strVal val="visible"/>
                                      </p:to>
                                    </p:set>
                                  </p:childTnLst>
                                </p:cTn>
                              </p:par>
                            </p:childTnLst>
                          </p:cTn>
                        </p:par>
                        <p:par>
                          <p:cTn id="20" fill="hold" nodeType="afterGroup">
                            <p:stCondLst>
                              <p:cond delay="2500"/>
                            </p:stCondLst>
                            <p:childTnLst>
                              <p:par>
                                <p:cTn id="21" presetID="1" presetClass="entr" presetSubtype="0" fill="hold" grpId="0" nodeType="after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par>
                          <p:cTn id="23" fill="hold" nodeType="afterGroup">
                            <p:stCondLst>
                              <p:cond delay="3000"/>
                            </p:stCondLst>
                            <p:childTnLst>
                              <p:par>
                                <p:cTn id="24" presetID="1" presetClass="entr" presetSubtype="0" fill="hold" grpId="0" nodeType="afterEffect">
                                  <p:stCondLst>
                                    <p:cond delay="0"/>
                                  </p:stCondLst>
                                  <p:childTnLst>
                                    <p:set>
                                      <p:cBhvr>
                                        <p:cTn id="25" dur="1" fill="hold">
                                          <p:stCondLst>
                                            <p:cond delay="499"/>
                                          </p:stCondLst>
                                        </p:cTn>
                                        <p:tgtEl>
                                          <p:spTgt spid="15"/>
                                        </p:tgtEl>
                                        <p:attrNameLst>
                                          <p:attrName>style.visibility</p:attrName>
                                        </p:attrNameLst>
                                      </p:cBhvr>
                                      <p:to>
                                        <p:strVal val="visible"/>
                                      </p:to>
                                    </p:set>
                                  </p:childTnLst>
                                </p:cTn>
                              </p:par>
                            </p:childTnLst>
                          </p:cTn>
                        </p:par>
                        <p:par>
                          <p:cTn id="26" fill="hold" nodeType="afterGroup">
                            <p:stCondLst>
                              <p:cond delay="3500"/>
                            </p:stCondLst>
                            <p:childTnLst>
                              <p:par>
                                <p:cTn id="27" presetID="1" presetClass="entr" presetSubtype="0" fill="hold" grpId="0" nodeType="afterEffect">
                                  <p:stCondLst>
                                    <p:cond delay="0"/>
                                  </p:stCondLst>
                                  <p:childTnLst>
                                    <p:set>
                                      <p:cBhvr>
                                        <p:cTn id="28" dur="1" fill="hold">
                                          <p:stCondLst>
                                            <p:cond delay="499"/>
                                          </p:stCondLst>
                                        </p:cTn>
                                        <p:tgtEl>
                                          <p:spTgt spid="16"/>
                                        </p:tgtEl>
                                        <p:attrNameLst>
                                          <p:attrName>style.visibility</p:attrName>
                                        </p:attrNameLst>
                                      </p:cBhvr>
                                      <p:to>
                                        <p:strVal val="visible"/>
                                      </p:to>
                                    </p:set>
                                  </p:childTnLst>
                                </p:cTn>
                              </p:par>
                            </p:childTnLst>
                          </p:cTn>
                        </p:par>
                        <p:par>
                          <p:cTn id="29" fill="hold" nodeType="afterGroup">
                            <p:stCondLst>
                              <p:cond delay="4000"/>
                            </p:stCondLst>
                            <p:childTnLst>
                              <p:par>
                                <p:cTn id="30" presetID="1" presetClass="entr" presetSubtype="0" fill="hold" grpId="0" nodeType="afterEffect">
                                  <p:stCondLst>
                                    <p:cond delay="0"/>
                                  </p:stCondLst>
                                  <p:childTnLst>
                                    <p:set>
                                      <p:cBhvr>
                                        <p:cTn id="31" dur="1" fill="hold">
                                          <p:stCondLst>
                                            <p:cond delay="499"/>
                                          </p:stCondLst>
                                        </p:cTn>
                                        <p:tgtEl>
                                          <p:spTgt spid="17"/>
                                        </p:tgtEl>
                                        <p:attrNameLst>
                                          <p:attrName>style.visibility</p:attrName>
                                        </p:attrNameLst>
                                      </p:cBhvr>
                                      <p:to>
                                        <p:strVal val="visible"/>
                                      </p:to>
                                    </p:set>
                                  </p:childTnLst>
                                </p:cTn>
                              </p:par>
                            </p:childTnLst>
                          </p:cTn>
                        </p:par>
                        <p:par>
                          <p:cTn id="32" fill="hold" nodeType="afterGroup">
                            <p:stCondLst>
                              <p:cond delay="4500"/>
                            </p:stCondLst>
                            <p:childTnLst>
                              <p:par>
                                <p:cTn id="33" presetID="1" presetClass="entr" presetSubtype="0" fill="hold" grpId="0" nodeType="afterEffect">
                                  <p:stCondLst>
                                    <p:cond delay="0"/>
                                  </p:stCondLst>
                                  <p:childTnLst>
                                    <p:set>
                                      <p:cBhvr>
                                        <p:cTn id="34" dur="1" fill="hold">
                                          <p:stCondLst>
                                            <p:cond delay="499"/>
                                          </p:stCondLst>
                                        </p:cTn>
                                        <p:tgtEl>
                                          <p:spTgt spid="18"/>
                                        </p:tgtEl>
                                        <p:attrNameLst>
                                          <p:attrName>style.visibility</p:attrName>
                                        </p:attrNameLst>
                                      </p:cBhvr>
                                      <p:to>
                                        <p:strVal val="visible"/>
                                      </p:to>
                                    </p:set>
                                  </p:childTnLst>
                                </p:cTn>
                              </p:par>
                            </p:childTnLst>
                          </p:cTn>
                        </p:par>
                        <p:par>
                          <p:cTn id="35" fill="hold" nodeType="afterGroup">
                            <p:stCondLst>
                              <p:cond delay="5000"/>
                            </p:stCondLst>
                            <p:childTnLst>
                              <p:par>
                                <p:cTn id="36" presetID="1" presetClass="entr" presetSubtype="0" fill="hold" grpId="0" nodeType="afterEffect">
                                  <p:stCondLst>
                                    <p:cond delay="0"/>
                                  </p:stCondLst>
                                  <p:childTnLst>
                                    <p:set>
                                      <p:cBhvr>
                                        <p:cTn id="37" dur="1" fill="hold">
                                          <p:stCondLst>
                                            <p:cond delay="499"/>
                                          </p:stCondLst>
                                        </p:cTn>
                                        <p:tgtEl>
                                          <p:spTgt spid="19"/>
                                        </p:tgtEl>
                                        <p:attrNameLst>
                                          <p:attrName>style.visibility</p:attrName>
                                        </p:attrNameLst>
                                      </p:cBhvr>
                                      <p:to>
                                        <p:strVal val="visible"/>
                                      </p:to>
                                    </p:set>
                                  </p:childTnLst>
                                </p:cTn>
                              </p:par>
                            </p:childTnLst>
                          </p:cTn>
                        </p:par>
                        <p:par>
                          <p:cTn id="38" fill="hold" nodeType="afterGroup">
                            <p:stCondLst>
                              <p:cond delay="5500"/>
                            </p:stCondLst>
                            <p:childTnLst>
                              <p:par>
                                <p:cTn id="39" presetID="1" presetClass="entr" presetSubtype="0" fill="hold" grpId="0" nodeType="afterEffect">
                                  <p:stCondLst>
                                    <p:cond delay="0"/>
                                  </p:stCondLst>
                                  <p:childTnLst>
                                    <p:set>
                                      <p:cBhvr>
                                        <p:cTn id="40" dur="1" fill="hold">
                                          <p:stCondLst>
                                            <p:cond delay="499"/>
                                          </p:stCondLst>
                                        </p:cTn>
                                        <p:tgtEl>
                                          <p:spTgt spid="20"/>
                                        </p:tgtEl>
                                        <p:attrNameLst>
                                          <p:attrName>style.visibility</p:attrName>
                                        </p:attrNameLst>
                                      </p:cBhvr>
                                      <p:to>
                                        <p:strVal val="visible"/>
                                      </p:to>
                                    </p:set>
                                  </p:childTnLst>
                                </p:cTn>
                              </p:par>
                            </p:childTnLst>
                          </p:cTn>
                        </p:par>
                        <p:par>
                          <p:cTn id="41" fill="hold" nodeType="afterGroup">
                            <p:stCondLst>
                              <p:cond delay="6000"/>
                            </p:stCondLst>
                            <p:childTnLst>
                              <p:par>
                                <p:cTn id="42" presetID="1" presetClass="entr" presetSubtype="0" fill="hold" grpId="0" nodeType="afterEffect">
                                  <p:stCondLst>
                                    <p:cond delay="0"/>
                                  </p:stCondLst>
                                  <p:childTnLst>
                                    <p:set>
                                      <p:cBhvr>
                                        <p:cTn id="43"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04800" y="304800"/>
            <a:ext cx="8610600" cy="914400"/>
          </a:xfrm>
        </p:spPr>
        <p:txBody>
          <a:bodyPr/>
          <a:lstStyle/>
          <a:p>
            <a:r>
              <a:rPr lang="en-US">
                <a:latin typeface="Times New Roman" charset="0"/>
              </a:rPr>
              <a:t>The Efficient Set for Many Securities</a:t>
            </a:r>
          </a:p>
        </p:txBody>
      </p:sp>
      <p:sp>
        <p:nvSpPr>
          <p:cNvPr id="41987" name="Rectangle 3"/>
          <p:cNvSpPr>
            <a:spLocks noGrp="1" noChangeArrowheads="1"/>
          </p:cNvSpPr>
          <p:nvPr>
            <p:ph type="body" idx="1"/>
          </p:nvPr>
        </p:nvSpPr>
        <p:spPr>
          <a:xfrm>
            <a:off x="228600" y="1295400"/>
            <a:ext cx="8686800" cy="5486400"/>
          </a:xfrm>
        </p:spPr>
        <p:txBody>
          <a:bodyPr/>
          <a:lstStyle/>
          <a:p>
            <a:pPr>
              <a:lnSpc>
                <a:spcPct val="90000"/>
              </a:lnSpc>
              <a:buFontTx/>
              <a:buNone/>
            </a:pPr>
            <a:endParaRPr lang="en-US" sz="3600">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endParaRPr lang="en-US">
              <a:latin typeface="Times New Roman" charset="0"/>
            </a:endParaRPr>
          </a:p>
          <a:p>
            <a:pPr lvl="1">
              <a:lnSpc>
                <a:spcPct val="90000"/>
              </a:lnSpc>
            </a:pPr>
            <a:r>
              <a:rPr lang="en-US">
                <a:latin typeface="Times New Roman" charset="0"/>
              </a:rPr>
              <a:t>The section of the opportunity set above the minimum variance portfolio is the </a:t>
            </a:r>
            <a:r>
              <a:rPr lang="en-US" b="1" i="1">
                <a:latin typeface="Times New Roman" charset="0"/>
              </a:rPr>
              <a:t>efficient frontier</a:t>
            </a:r>
          </a:p>
        </p:txBody>
      </p:sp>
      <p:sp>
        <p:nvSpPr>
          <p:cNvPr id="41988" name="Line 8"/>
          <p:cNvSpPr>
            <a:spLocks noChangeShapeType="1"/>
          </p:cNvSpPr>
          <p:nvPr/>
        </p:nvSpPr>
        <p:spPr bwMode="auto">
          <a:xfrm flipV="1">
            <a:off x="2667000" y="1219200"/>
            <a:ext cx="0" cy="3124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89" name="Line 4"/>
          <p:cNvSpPr>
            <a:spLocks noChangeShapeType="1"/>
          </p:cNvSpPr>
          <p:nvPr/>
        </p:nvSpPr>
        <p:spPr bwMode="auto">
          <a:xfrm>
            <a:off x="2667000" y="4343400"/>
            <a:ext cx="457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90" name="Text Box 6"/>
          <p:cNvSpPr txBox="1">
            <a:spLocks noChangeArrowheads="1"/>
          </p:cNvSpPr>
          <p:nvPr/>
        </p:nvSpPr>
        <p:spPr bwMode="auto">
          <a:xfrm rot="-5400000">
            <a:off x="1943100" y="15621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a:t>return</a:t>
            </a:r>
          </a:p>
        </p:txBody>
      </p:sp>
      <p:sp>
        <p:nvSpPr>
          <p:cNvPr id="41991" name="Text Box 7"/>
          <p:cNvSpPr txBox="1">
            <a:spLocks noChangeArrowheads="1"/>
          </p:cNvSpPr>
          <p:nvPr/>
        </p:nvSpPr>
        <p:spPr bwMode="auto">
          <a:xfrm>
            <a:off x="6553200" y="4267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b="1" i="1">
                <a:sym typeface="Symbol" charset="0"/>
              </a:rPr>
              <a:t></a:t>
            </a:r>
            <a:r>
              <a:rPr lang="en-US" b="1" i="1" baseline="-25000">
                <a:sym typeface="Symbol" charset="0"/>
              </a:rPr>
              <a:t>P</a:t>
            </a:r>
            <a:endParaRPr lang="en-US" b="1" i="1" baseline="-25000"/>
          </a:p>
        </p:txBody>
      </p:sp>
      <p:sp>
        <p:nvSpPr>
          <p:cNvPr id="41992" name="Text Box 22"/>
          <p:cNvSpPr txBox="1">
            <a:spLocks noChangeArrowheads="1"/>
          </p:cNvSpPr>
          <p:nvPr/>
        </p:nvSpPr>
        <p:spPr bwMode="auto">
          <a:xfrm>
            <a:off x="5181600" y="3276600"/>
            <a:ext cx="1600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600">
                <a:solidFill>
                  <a:srgbClr val="006600"/>
                </a:solidFill>
              </a:rPr>
              <a:t>Individual Assets</a:t>
            </a:r>
          </a:p>
        </p:txBody>
      </p:sp>
      <p:sp>
        <p:nvSpPr>
          <p:cNvPr id="10" name="Oval 19"/>
          <p:cNvSpPr>
            <a:spLocks noChangeArrowheads="1"/>
          </p:cNvSpPr>
          <p:nvPr/>
        </p:nvSpPr>
        <p:spPr bwMode="auto">
          <a:xfrm>
            <a:off x="4495800" y="26670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 name="Oval 19"/>
          <p:cNvSpPr>
            <a:spLocks noChangeArrowheads="1"/>
          </p:cNvSpPr>
          <p:nvPr/>
        </p:nvSpPr>
        <p:spPr bwMode="auto">
          <a:xfrm>
            <a:off x="5410200" y="23622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 name="Oval 19"/>
          <p:cNvSpPr>
            <a:spLocks noChangeArrowheads="1"/>
          </p:cNvSpPr>
          <p:nvPr/>
        </p:nvSpPr>
        <p:spPr bwMode="auto">
          <a:xfrm>
            <a:off x="5029200" y="25146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3" name="Oval 19"/>
          <p:cNvSpPr>
            <a:spLocks noChangeArrowheads="1"/>
          </p:cNvSpPr>
          <p:nvPr/>
        </p:nvSpPr>
        <p:spPr bwMode="auto">
          <a:xfrm>
            <a:off x="4343400" y="30480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4" name="Oval 19"/>
          <p:cNvSpPr>
            <a:spLocks noChangeArrowheads="1"/>
          </p:cNvSpPr>
          <p:nvPr/>
        </p:nvSpPr>
        <p:spPr bwMode="auto">
          <a:xfrm>
            <a:off x="5486400" y="26670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 name="Oval 19"/>
          <p:cNvSpPr>
            <a:spLocks noChangeArrowheads="1"/>
          </p:cNvSpPr>
          <p:nvPr/>
        </p:nvSpPr>
        <p:spPr bwMode="auto">
          <a:xfrm>
            <a:off x="4648200" y="35052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6" name="Oval 19"/>
          <p:cNvSpPr>
            <a:spLocks noChangeArrowheads="1"/>
          </p:cNvSpPr>
          <p:nvPr/>
        </p:nvSpPr>
        <p:spPr bwMode="auto">
          <a:xfrm>
            <a:off x="4876800" y="30480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7" name="Oval 19"/>
          <p:cNvSpPr>
            <a:spLocks noChangeArrowheads="1"/>
          </p:cNvSpPr>
          <p:nvPr/>
        </p:nvSpPr>
        <p:spPr bwMode="auto">
          <a:xfrm>
            <a:off x="5257800" y="29718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8" name="Oval 19"/>
          <p:cNvSpPr>
            <a:spLocks noChangeArrowheads="1"/>
          </p:cNvSpPr>
          <p:nvPr/>
        </p:nvSpPr>
        <p:spPr bwMode="auto">
          <a:xfrm>
            <a:off x="5943600" y="23622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 name="Oval 19"/>
          <p:cNvSpPr>
            <a:spLocks noChangeArrowheads="1"/>
          </p:cNvSpPr>
          <p:nvPr/>
        </p:nvSpPr>
        <p:spPr bwMode="auto">
          <a:xfrm>
            <a:off x="6019800" y="27432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 name="Oval 19"/>
          <p:cNvSpPr>
            <a:spLocks noChangeArrowheads="1"/>
          </p:cNvSpPr>
          <p:nvPr/>
        </p:nvSpPr>
        <p:spPr bwMode="auto">
          <a:xfrm>
            <a:off x="5638800" y="31242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Oval 20"/>
          <p:cNvSpPr>
            <a:spLocks noChangeArrowheads="1"/>
          </p:cNvSpPr>
          <p:nvPr/>
        </p:nvSpPr>
        <p:spPr bwMode="auto">
          <a:xfrm>
            <a:off x="4648200" y="37338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2005" name="Text Box 26"/>
          <p:cNvSpPr txBox="1">
            <a:spLocks noChangeArrowheads="1"/>
          </p:cNvSpPr>
          <p:nvPr/>
        </p:nvSpPr>
        <p:spPr bwMode="auto">
          <a:xfrm rot="-1386416">
            <a:off x="3352800" y="210185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a:spcBef>
                <a:spcPct val="50000"/>
              </a:spcBef>
            </a:pPr>
            <a:r>
              <a:rPr lang="en-US" sz="1600">
                <a:solidFill>
                  <a:schemeClr val="accent2"/>
                </a:solidFill>
              </a:rPr>
              <a:t>efficient frontier</a:t>
            </a:r>
          </a:p>
        </p:txBody>
      </p:sp>
      <p:sp>
        <p:nvSpPr>
          <p:cNvPr id="42006" name="Arc 2"/>
          <p:cNvSpPr>
            <a:spLocks/>
          </p:cNvSpPr>
          <p:nvPr/>
        </p:nvSpPr>
        <p:spPr bwMode="auto">
          <a:xfrm flipH="1">
            <a:off x="3657600" y="2133600"/>
            <a:ext cx="2513013" cy="1120775"/>
          </a:xfrm>
          <a:custGeom>
            <a:avLst/>
            <a:gdLst>
              <a:gd name="T0" fmla="*/ 2147483647 w 21586"/>
              <a:gd name="T1" fmla="*/ 0 h 21314"/>
              <a:gd name="T2" fmla="*/ 2147483647 w 21586"/>
              <a:gd name="T3" fmla="*/ 2147483647 h 21314"/>
              <a:gd name="T4" fmla="*/ 0 w 21586"/>
              <a:gd name="T5" fmla="*/ 2147483647 h 21314"/>
              <a:gd name="T6" fmla="*/ 0 60000 65536"/>
              <a:gd name="T7" fmla="*/ 0 60000 65536"/>
              <a:gd name="T8" fmla="*/ 0 60000 65536"/>
              <a:gd name="T9" fmla="*/ 0 w 21586"/>
              <a:gd name="T10" fmla="*/ 0 h 21314"/>
              <a:gd name="T11" fmla="*/ 21586 w 21586"/>
              <a:gd name="T12" fmla="*/ 21314 h 21314"/>
            </a:gdLst>
            <a:ahLst/>
            <a:cxnLst>
              <a:cxn ang="T6">
                <a:pos x="T0" y="T1"/>
              </a:cxn>
              <a:cxn ang="T7">
                <a:pos x="T2" y="T3"/>
              </a:cxn>
              <a:cxn ang="T8">
                <a:pos x="T4" y="T5"/>
              </a:cxn>
            </a:cxnLst>
            <a:rect l="T9" t="T10" r="T11" b="T12"/>
            <a:pathLst>
              <a:path w="21586" h="21314" fill="none" extrusionOk="0">
                <a:moveTo>
                  <a:pt x="3503" y="0"/>
                </a:moveTo>
                <a:cubicBezTo>
                  <a:pt x="13651" y="1668"/>
                  <a:pt x="21216" y="10259"/>
                  <a:pt x="21586" y="20536"/>
                </a:cubicBezTo>
              </a:path>
              <a:path w="21586" h="21314" stroke="0" extrusionOk="0">
                <a:moveTo>
                  <a:pt x="3503" y="0"/>
                </a:moveTo>
                <a:cubicBezTo>
                  <a:pt x="13651" y="1668"/>
                  <a:pt x="21216" y="10259"/>
                  <a:pt x="21586" y="20536"/>
                </a:cubicBezTo>
                <a:lnTo>
                  <a:pt x="0" y="21314"/>
                </a:lnTo>
                <a:close/>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7" name="Arc 6"/>
          <p:cNvSpPr>
            <a:spLocks/>
          </p:cNvSpPr>
          <p:nvPr/>
        </p:nvSpPr>
        <p:spPr bwMode="auto">
          <a:xfrm flipH="1">
            <a:off x="3657600" y="3219450"/>
            <a:ext cx="2514600" cy="895350"/>
          </a:xfrm>
          <a:custGeom>
            <a:avLst/>
            <a:gdLst>
              <a:gd name="T0" fmla="*/ 2147483647 w 21600"/>
              <a:gd name="T1" fmla="*/ 0 h 17018"/>
              <a:gd name="T2" fmla="*/ 2147483647 w 21600"/>
              <a:gd name="T3" fmla="*/ 2147483647 h 17018"/>
              <a:gd name="T4" fmla="*/ 0 w 21600"/>
              <a:gd name="T5" fmla="*/ 2147483647 h 17018"/>
              <a:gd name="T6" fmla="*/ 0 60000 65536"/>
              <a:gd name="T7" fmla="*/ 0 60000 65536"/>
              <a:gd name="T8" fmla="*/ 0 60000 65536"/>
              <a:gd name="T9" fmla="*/ 0 w 21600"/>
              <a:gd name="T10" fmla="*/ 0 h 17018"/>
              <a:gd name="T11" fmla="*/ 21600 w 21600"/>
              <a:gd name="T12" fmla="*/ 17018 h 17018"/>
            </a:gdLst>
            <a:ahLst/>
            <a:cxnLst>
              <a:cxn ang="T6">
                <a:pos x="T0" y="T1"/>
              </a:cxn>
              <a:cxn ang="T7">
                <a:pos x="T2" y="T3"/>
              </a:cxn>
              <a:cxn ang="T8">
                <a:pos x="T4" y="T5"/>
              </a:cxn>
            </a:cxnLst>
            <a:rect l="T9" t="T10" r="T11" b="T12"/>
            <a:pathLst>
              <a:path w="21600" h="17018" fill="none" extrusionOk="0">
                <a:moveTo>
                  <a:pt x="21589" y="0"/>
                </a:moveTo>
                <a:cubicBezTo>
                  <a:pt x="21596" y="221"/>
                  <a:pt x="21600" y="443"/>
                  <a:pt x="21600" y="666"/>
                </a:cubicBezTo>
                <a:cubicBezTo>
                  <a:pt x="21600" y="6945"/>
                  <a:pt x="18866" y="12914"/>
                  <a:pt x="14112" y="17017"/>
                </a:cubicBezTo>
              </a:path>
              <a:path w="21600" h="17018" stroke="0" extrusionOk="0">
                <a:moveTo>
                  <a:pt x="21589" y="0"/>
                </a:moveTo>
                <a:cubicBezTo>
                  <a:pt x="21596" y="221"/>
                  <a:pt x="21600" y="443"/>
                  <a:pt x="21600" y="666"/>
                </a:cubicBezTo>
                <a:cubicBezTo>
                  <a:pt x="21600" y="6945"/>
                  <a:pt x="18866" y="12914"/>
                  <a:pt x="14112" y="17017"/>
                </a:cubicBezTo>
                <a:lnTo>
                  <a:pt x="0" y="666"/>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08" name="Text Box 25"/>
          <p:cNvSpPr txBox="1">
            <a:spLocks noChangeArrowheads="1"/>
          </p:cNvSpPr>
          <p:nvPr/>
        </p:nvSpPr>
        <p:spPr bwMode="auto">
          <a:xfrm>
            <a:off x="2743200" y="2590800"/>
            <a:ext cx="1066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1600"/>
              <a:t>minimum variance portfolio</a:t>
            </a:r>
          </a:p>
        </p:txBody>
      </p:sp>
      <p:sp>
        <p:nvSpPr>
          <p:cNvPr id="26" name="Oval 24"/>
          <p:cNvSpPr>
            <a:spLocks noChangeArrowheads="1"/>
          </p:cNvSpPr>
          <p:nvPr/>
        </p:nvSpPr>
        <p:spPr bwMode="auto">
          <a:xfrm>
            <a:off x="3581400" y="3124200"/>
            <a:ext cx="152400" cy="76200"/>
          </a:xfrm>
          <a:prstGeom prst="ellipse">
            <a:avLst/>
          </a:prstGeom>
          <a:solidFill>
            <a:schemeClr val="accent1"/>
          </a:solidFill>
          <a:ln w="9525">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1014742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3"/>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5"/>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6"/>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7"/>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8"/>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19"/>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20"/>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grpId="0" nodeType="afterEffect">
                                  <p:stCondLst>
                                    <p:cond delay="0"/>
                                  </p:stCondLst>
                                  <p:childTnLst>
                                    <p:set>
                                      <p:cBhvr>
                                        <p:cTn id="39" dur="1" fill="hold">
                                          <p:stCondLst>
                                            <p:cond delay="499"/>
                                          </p:stCondLst>
                                        </p:cTn>
                                        <p:tgtEl>
                                          <p:spTgt spid="21"/>
                                        </p:tgtEl>
                                        <p:attrNameLst>
                                          <p:attrName>style.visibility</p:attrName>
                                        </p:attrNameLst>
                                      </p:cBhvr>
                                      <p:to>
                                        <p:strVal val="visible"/>
                                      </p:to>
                                    </p:set>
                                  </p:childTnLst>
                                </p:cTn>
                              </p:par>
                            </p:childTnLst>
                          </p:cTn>
                        </p:par>
                        <p:par>
                          <p:cTn id="40" fill="hold" nodeType="afterGroup">
                            <p:stCondLst>
                              <p:cond delay="6000"/>
                            </p:stCondLst>
                            <p:childTnLst>
                              <p:par>
                                <p:cTn id="41" presetID="1" presetClass="entr" presetSubtype="0" fill="hold" grpId="0" nodeType="afterEffect">
                                  <p:stCondLst>
                                    <p:cond delay="0"/>
                                  </p:stCondLst>
                                  <p:childTnLst>
                                    <p:set>
                                      <p:cBhvr>
                                        <p:cTn id="42"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Text Box 16"/>
          <p:cNvSpPr txBox="1">
            <a:spLocks noChangeArrowheads="1"/>
          </p:cNvSpPr>
          <p:nvPr/>
        </p:nvSpPr>
        <p:spPr bwMode="auto">
          <a:xfrm>
            <a:off x="258763" y="771525"/>
            <a:ext cx="8605837"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Expected Returns: SF Example</a:t>
            </a:r>
          </a:p>
          <a:p>
            <a:pPr algn="ctr" eaLnBrk="1" hangingPunct="1">
              <a:spcBef>
                <a:spcPct val="50000"/>
              </a:spcBef>
            </a:pPr>
            <a:r>
              <a:rPr lang="en-US" sz="2800" b="1">
                <a:cs typeface="Arial" charset="0"/>
              </a:rPr>
              <a:t>Expected Return Equation</a:t>
            </a:r>
          </a:p>
          <a:p>
            <a:pPr algn="ctr" eaLnBrk="1" hangingPunct="1">
              <a:spcBef>
                <a:spcPct val="50000"/>
              </a:spcBef>
            </a:pPr>
            <a:endParaRPr lang="en-US" sz="2800" b="1">
              <a:cs typeface="Arial" charset="0"/>
            </a:endParaRPr>
          </a:p>
          <a:p>
            <a:pPr algn="ctr" eaLnBrk="1" hangingPunct="1">
              <a:spcBef>
                <a:spcPct val="50000"/>
              </a:spcBef>
            </a:pPr>
            <a:endParaRPr lang="en-US" sz="2000" b="1">
              <a:cs typeface="Arial" charset="0"/>
            </a:endParaRPr>
          </a:p>
          <a:p>
            <a:pPr lvl="1" eaLnBrk="1" hangingPunct="1">
              <a:spcBef>
                <a:spcPct val="50000"/>
              </a:spcBef>
              <a:buFontTx/>
              <a:buChar char="•"/>
            </a:pPr>
            <a:endParaRPr lang="en-US" sz="2800">
              <a:cs typeface="Arial" charset="0"/>
            </a:endParaRPr>
          </a:p>
          <a:p>
            <a:pPr lvl="1" eaLnBrk="1" hangingPunct="1">
              <a:spcBef>
                <a:spcPct val="50000"/>
              </a:spcBef>
              <a:buFontTx/>
              <a:buChar char="•"/>
            </a:pPr>
            <a:r>
              <a:rPr lang="en-US" sz="2800">
                <a:cs typeface="Arial" charset="0"/>
              </a:rPr>
              <a:t>The expected return (mean) is the probability weighted average of all possible outcomes</a:t>
            </a:r>
            <a:endParaRPr lang="en-US" sz="2000">
              <a:cs typeface="Arial" charset="0"/>
            </a:endParaRPr>
          </a:p>
        </p:txBody>
      </p:sp>
      <p:sp>
        <p:nvSpPr>
          <p:cNvPr id="4103"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105"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107" name="Rectangle 9"/>
          <p:cNvSpPr>
            <a:spLocks noChangeArrowheads="1"/>
          </p:cNvSpPr>
          <p:nvPr/>
        </p:nvSpPr>
        <p:spPr bwMode="auto">
          <a:xfrm>
            <a:off x="0" y="2854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108" name="Rectangle 11"/>
          <p:cNvSpPr>
            <a:spLocks noChangeArrowheads="1"/>
          </p:cNvSpPr>
          <p:nvPr/>
        </p:nvSpPr>
        <p:spPr bwMode="auto">
          <a:xfrm>
            <a:off x="0" y="3054350"/>
            <a:ext cx="1098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en-US" sz="1200">
                <a:latin typeface="Arial" charset="0"/>
                <a:cs typeface="Times New Roman" charset="0"/>
              </a:rPr>
              <a:t>	</a:t>
            </a:r>
            <a:endParaRPr lang="en-US">
              <a:latin typeface="Arial" charset="0"/>
            </a:endParaRPr>
          </a:p>
        </p:txBody>
      </p:sp>
      <p:sp>
        <p:nvSpPr>
          <p:cNvPr id="4109" name="Rectangle 13"/>
          <p:cNvSpPr>
            <a:spLocks noChangeArrowheads="1"/>
          </p:cNvSpPr>
          <p:nvPr/>
        </p:nvSpPr>
        <p:spPr bwMode="auto">
          <a:xfrm>
            <a:off x="0" y="3529013"/>
            <a:ext cx="1098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en-US" sz="1200">
                <a:latin typeface="Arial" charset="0"/>
                <a:cs typeface="Times New Roman" charset="0"/>
              </a:rPr>
              <a:t>	</a:t>
            </a:r>
            <a:endParaRPr lang="en-US">
              <a:latin typeface="Arial" charset="0"/>
            </a:endParaRPr>
          </a:p>
        </p:txBody>
      </p:sp>
      <p:sp>
        <p:nvSpPr>
          <p:cNvPr id="4110"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4098" name="Object 15"/>
          <p:cNvGraphicFramePr>
            <a:graphicFrameLocks noChangeAspect="1"/>
          </p:cNvGraphicFramePr>
          <p:nvPr/>
        </p:nvGraphicFramePr>
        <p:xfrm>
          <a:off x="3517900" y="2111375"/>
          <a:ext cx="1538288" cy="1057275"/>
        </p:xfrm>
        <a:graphic>
          <a:graphicData uri="http://schemas.openxmlformats.org/presentationml/2006/ole">
            <mc:AlternateContent xmlns:mc="http://schemas.openxmlformats.org/markup-compatibility/2006">
              <mc:Choice xmlns:v="urn:schemas-microsoft-com:vml" Requires="v">
                <p:oleObj spid="_x0000_s11285" name="Equation" r:id="rId5" imgW="634680" imgH="431640" progId="Equation.3">
                  <p:embed/>
                </p:oleObj>
              </mc:Choice>
              <mc:Fallback>
                <p:oleObj name="Equation" r:id="rId5" imgW="63468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7900" y="2111375"/>
                        <a:ext cx="1538288"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1" name="Rectangle 18"/>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4099" name="Object 17"/>
          <p:cNvGraphicFramePr>
            <a:graphicFrameLocks noChangeAspect="1"/>
          </p:cNvGraphicFramePr>
          <p:nvPr/>
        </p:nvGraphicFramePr>
        <p:xfrm>
          <a:off x="1101725" y="5119688"/>
          <a:ext cx="7002463" cy="795337"/>
        </p:xfrm>
        <a:graphic>
          <a:graphicData uri="http://schemas.openxmlformats.org/presentationml/2006/ole">
            <mc:AlternateContent xmlns:mc="http://schemas.openxmlformats.org/markup-compatibility/2006">
              <mc:Choice xmlns:v="urn:schemas-microsoft-com:vml" Requires="v">
                <p:oleObj spid="_x0000_s11286" name="Equation" r:id="rId7" imgW="2641320" imgH="304560" progId="Equation.3">
                  <p:embed/>
                </p:oleObj>
              </mc:Choice>
              <mc:Fallback>
                <p:oleObj name="Equation" r:id="rId7" imgW="2641320" imgH="3045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1725" y="5119688"/>
                        <a:ext cx="7002463"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5461938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304800"/>
            <a:ext cx="8610600" cy="914400"/>
          </a:xfrm>
        </p:spPr>
        <p:txBody>
          <a:bodyPr/>
          <a:lstStyle/>
          <a:p>
            <a:r>
              <a:rPr lang="en-US">
                <a:latin typeface="Times New Roman" charset="0"/>
              </a:rPr>
              <a:t>Diversification and Portfolio Risk</a:t>
            </a:r>
          </a:p>
        </p:txBody>
      </p:sp>
      <p:sp>
        <p:nvSpPr>
          <p:cNvPr id="44035" name="Rectangle 3"/>
          <p:cNvSpPr>
            <a:spLocks noGrp="1" noChangeArrowheads="1"/>
          </p:cNvSpPr>
          <p:nvPr>
            <p:ph type="body" idx="1"/>
          </p:nvPr>
        </p:nvSpPr>
        <p:spPr>
          <a:xfrm>
            <a:off x="228600" y="1524000"/>
            <a:ext cx="8686800" cy="5105400"/>
          </a:xfrm>
        </p:spPr>
        <p:txBody>
          <a:bodyPr/>
          <a:lstStyle/>
          <a:p>
            <a:pPr>
              <a:lnSpc>
                <a:spcPct val="90000"/>
              </a:lnSpc>
            </a:pPr>
            <a:r>
              <a:rPr lang="en-US" sz="3600">
                <a:latin typeface="Times New Roman" charset="0"/>
              </a:rPr>
              <a:t>Diversification can substantially reduce the variability of returns without an equivalent reduction in expected returns</a:t>
            </a:r>
          </a:p>
          <a:p>
            <a:pPr lvl="1">
              <a:lnSpc>
                <a:spcPct val="90000"/>
              </a:lnSpc>
            </a:pPr>
            <a:endParaRPr lang="en-US">
              <a:latin typeface="Times New Roman" charset="0"/>
            </a:endParaRPr>
          </a:p>
          <a:p>
            <a:pPr lvl="1">
              <a:lnSpc>
                <a:spcPct val="90000"/>
              </a:lnSpc>
            </a:pPr>
            <a:r>
              <a:rPr lang="en-US">
                <a:latin typeface="Times New Roman" charset="0"/>
              </a:rPr>
              <a:t>This reduction in risk arises because worse than expected returns from one asset are offset by better than expected returns from another asset</a:t>
            </a:r>
          </a:p>
          <a:p>
            <a:pPr lvl="1">
              <a:lnSpc>
                <a:spcPct val="90000"/>
              </a:lnSpc>
            </a:pPr>
            <a:endParaRPr lang="en-US">
              <a:latin typeface="Times New Roman" charset="0"/>
            </a:endParaRPr>
          </a:p>
          <a:p>
            <a:pPr lvl="1">
              <a:lnSpc>
                <a:spcPct val="90000"/>
              </a:lnSpc>
            </a:pPr>
            <a:r>
              <a:rPr lang="en-US">
                <a:latin typeface="Times New Roman" charset="0"/>
              </a:rPr>
              <a:t>However, there is a minimum level of risk that cannot be diversified away, and that is the systematic portion</a:t>
            </a:r>
          </a:p>
        </p:txBody>
      </p:sp>
    </p:spTree>
    <p:extLst>
      <p:ext uri="{BB962C8B-B14F-4D97-AF65-F5344CB8AC3E}">
        <p14:creationId xmlns:p14="http://schemas.microsoft.com/office/powerpoint/2010/main" val="6131336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304800"/>
            <a:ext cx="8610600" cy="914400"/>
          </a:xfrm>
        </p:spPr>
        <p:txBody>
          <a:bodyPr/>
          <a:lstStyle/>
          <a:p>
            <a:r>
              <a:rPr lang="en-US">
                <a:latin typeface="Times New Roman" charset="0"/>
              </a:rPr>
              <a:t>Portfolio Risk and Number of Stocks</a:t>
            </a:r>
          </a:p>
        </p:txBody>
      </p:sp>
      <p:sp>
        <p:nvSpPr>
          <p:cNvPr id="45059" name="Rectangle 3"/>
          <p:cNvSpPr>
            <a:spLocks noGrp="1" noChangeArrowheads="1"/>
          </p:cNvSpPr>
          <p:nvPr>
            <p:ph type="body" idx="1"/>
          </p:nvPr>
        </p:nvSpPr>
        <p:spPr>
          <a:xfrm>
            <a:off x="228600" y="1143000"/>
            <a:ext cx="8763000" cy="5562600"/>
          </a:xfrm>
        </p:spPr>
        <p:txBody>
          <a:bodyPr/>
          <a:lstStyle/>
          <a:p>
            <a:pPr lvl="1"/>
            <a:r>
              <a:rPr lang="en-US">
                <a:latin typeface="Times New Roman" charset="0"/>
              </a:rPr>
              <a:t>In a large portfolio, the variance terms are effectively diversified away, but the covariance terms are not!</a:t>
            </a:r>
          </a:p>
        </p:txBody>
      </p:sp>
      <p:sp>
        <p:nvSpPr>
          <p:cNvPr id="45060" name="Line 4"/>
          <p:cNvSpPr>
            <a:spLocks noChangeShapeType="1"/>
          </p:cNvSpPr>
          <p:nvPr/>
        </p:nvSpPr>
        <p:spPr bwMode="auto">
          <a:xfrm flipV="1">
            <a:off x="1295400" y="2209800"/>
            <a:ext cx="0" cy="3962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61" name="Line 5"/>
          <p:cNvSpPr>
            <a:spLocks noChangeShapeType="1"/>
          </p:cNvSpPr>
          <p:nvPr/>
        </p:nvSpPr>
        <p:spPr bwMode="auto">
          <a:xfrm>
            <a:off x="1295400" y="6172200"/>
            <a:ext cx="5410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62" name="Text Box 15"/>
          <p:cNvSpPr txBox="1">
            <a:spLocks noChangeArrowheads="1"/>
          </p:cNvSpPr>
          <p:nvPr/>
        </p:nvSpPr>
        <p:spPr bwMode="auto">
          <a:xfrm>
            <a:off x="685800" y="2209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b="1">
                <a:sym typeface="Symbol" charset="0"/>
              </a:rPr>
              <a:t></a:t>
            </a:r>
            <a:endParaRPr lang="en-US" b="1"/>
          </a:p>
        </p:txBody>
      </p:sp>
      <p:sp>
        <p:nvSpPr>
          <p:cNvPr id="45063" name="Text Box 14"/>
          <p:cNvSpPr txBox="1">
            <a:spLocks noChangeArrowheads="1"/>
          </p:cNvSpPr>
          <p:nvPr/>
        </p:nvSpPr>
        <p:spPr bwMode="auto">
          <a:xfrm>
            <a:off x="5943600" y="6096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b="1" i="1"/>
              <a:t>n</a:t>
            </a:r>
          </a:p>
        </p:txBody>
      </p:sp>
      <p:sp>
        <p:nvSpPr>
          <p:cNvPr id="9" name="Line 6"/>
          <p:cNvSpPr>
            <a:spLocks noChangeShapeType="1"/>
          </p:cNvSpPr>
          <p:nvPr/>
        </p:nvSpPr>
        <p:spPr bwMode="auto">
          <a:xfrm>
            <a:off x="1295400" y="4953000"/>
            <a:ext cx="5181600" cy="0"/>
          </a:xfrm>
          <a:prstGeom prst="line">
            <a:avLst/>
          </a:prstGeom>
          <a:noFill/>
          <a:ln w="38100">
            <a:solidFill>
              <a:schemeClr val="bg2"/>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p:cNvSpPr>
            <a:spLocks noChangeShapeType="1"/>
          </p:cNvSpPr>
          <p:nvPr/>
        </p:nvSpPr>
        <p:spPr bwMode="auto">
          <a:xfrm>
            <a:off x="3810000" y="4953000"/>
            <a:ext cx="0" cy="1219200"/>
          </a:xfrm>
          <a:prstGeom prst="line">
            <a:avLst/>
          </a:prstGeom>
          <a:noFill/>
          <a:ln w="38100">
            <a:solidFill>
              <a:srgbClr val="006699"/>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Text Box 9"/>
          <p:cNvSpPr txBox="1">
            <a:spLocks noChangeArrowheads="1"/>
          </p:cNvSpPr>
          <p:nvPr/>
        </p:nvSpPr>
        <p:spPr bwMode="auto">
          <a:xfrm>
            <a:off x="4038600" y="4908550"/>
            <a:ext cx="3200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b="1">
                <a:solidFill>
                  <a:srgbClr val="006699"/>
                </a:solidFill>
              </a:rPr>
              <a:t>Nondiversifiable risk; Systematic Risk; Market Risk</a:t>
            </a:r>
          </a:p>
        </p:txBody>
      </p:sp>
      <p:sp>
        <p:nvSpPr>
          <p:cNvPr id="12" name="Text Box 11"/>
          <p:cNvSpPr txBox="1">
            <a:spLocks noChangeArrowheads="1"/>
          </p:cNvSpPr>
          <p:nvPr/>
        </p:nvSpPr>
        <p:spPr bwMode="auto">
          <a:xfrm>
            <a:off x="4038600" y="3095625"/>
            <a:ext cx="3352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b="1">
                <a:solidFill>
                  <a:srgbClr val="006699"/>
                </a:solidFill>
              </a:rPr>
              <a:t>Diversifiable Risk; Nonsystematic Risk; Firm Specific Risk; Unique Risk</a:t>
            </a:r>
          </a:p>
        </p:txBody>
      </p:sp>
      <p:sp>
        <p:nvSpPr>
          <p:cNvPr id="13" name="AutoShape 12"/>
          <p:cNvSpPr>
            <a:spLocks/>
          </p:cNvSpPr>
          <p:nvPr/>
        </p:nvSpPr>
        <p:spPr bwMode="auto">
          <a:xfrm>
            <a:off x="3429000" y="3276600"/>
            <a:ext cx="571500" cy="1371600"/>
          </a:xfrm>
          <a:prstGeom prst="leftBrace">
            <a:avLst>
              <a:gd name="adj1" fmla="val 20000"/>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Line 13"/>
          <p:cNvSpPr>
            <a:spLocks noChangeShapeType="1"/>
          </p:cNvSpPr>
          <p:nvPr/>
        </p:nvSpPr>
        <p:spPr bwMode="auto">
          <a:xfrm flipH="1">
            <a:off x="1828800" y="3962400"/>
            <a:ext cx="1524000" cy="457200"/>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0"/>
          <p:cNvSpPr>
            <a:spLocks noChangeShapeType="1"/>
          </p:cNvSpPr>
          <p:nvPr/>
        </p:nvSpPr>
        <p:spPr bwMode="auto">
          <a:xfrm>
            <a:off x="1752600" y="3657600"/>
            <a:ext cx="0" cy="1295400"/>
          </a:xfrm>
          <a:prstGeom prst="line">
            <a:avLst/>
          </a:prstGeom>
          <a:noFill/>
          <a:ln w="38100">
            <a:solidFill>
              <a:srgbClr val="006699"/>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Arc 7"/>
          <p:cNvSpPr>
            <a:spLocks/>
          </p:cNvSpPr>
          <p:nvPr/>
        </p:nvSpPr>
        <p:spPr bwMode="auto">
          <a:xfrm rot="10797192">
            <a:off x="1295400" y="2665413"/>
            <a:ext cx="5254625" cy="2209800"/>
          </a:xfrm>
          <a:custGeom>
            <a:avLst/>
            <a:gdLst>
              <a:gd name="T0" fmla="*/ 0 w 23275"/>
              <a:gd name="T1" fmla="*/ 2147483647 h 21600"/>
              <a:gd name="T2" fmla="*/ 2147483647 w 23275"/>
              <a:gd name="T3" fmla="*/ 2147483647 h 21600"/>
              <a:gd name="T4" fmla="*/ 2147483647 w 23275"/>
              <a:gd name="T5" fmla="*/ 2147483647 h 21600"/>
              <a:gd name="T6" fmla="*/ 0 60000 65536"/>
              <a:gd name="T7" fmla="*/ 0 60000 65536"/>
              <a:gd name="T8" fmla="*/ 0 60000 65536"/>
              <a:gd name="T9" fmla="*/ 0 w 23275"/>
              <a:gd name="T10" fmla="*/ 0 h 21600"/>
              <a:gd name="T11" fmla="*/ 23275 w 23275"/>
              <a:gd name="T12" fmla="*/ 21600 h 21600"/>
            </a:gdLst>
            <a:ahLst/>
            <a:cxnLst>
              <a:cxn ang="T6">
                <a:pos x="T0" y="T1"/>
              </a:cxn>
              <a:cxn ang="T7">
                <a:pos x="T2" y="T3"/>
              </a:cxn>
              <a:cxn ang="T8">
                <a:pos x="T4" y="T5"/>
              </a:cxn>
            </a:cxnLst>
            <a:rect l="T9" t="T10" r="T11" b="T12"/>
            <a:pathLst>
              <a:path w="23275" h="21600" fill="none" extrusionOk="0">
                <a:moveTo>
                  <a:pt x="0" y="65"/>
                </a:moveTo>
                <a:cubicBezTo>
                  <a:pt x="557" y="21"/>
                  <a:pt x="1116" y="-1"/>
                  <a:pt x="1675" y="0"/>
                </a:cubicBezTo>
                <a:cubicBezTo>
                  <a:pt x="13604" y="0"/>
                  <a:pt x="23275" y="9670"/>
                  <a:pt x="23275" y="21600"/>
                </a:cubicBezTo>
              </a:path>
              <a:path w="23275" h="21600" stroke="0" extrusionOk="0">
                <a:moveTo>
                  <a:pt x="0" y="65"/>
                </a:moveTo>
                <a:cubicBezTo>
                  <a:pt x="557" y="21"/>
                  <a:pt x="1116" y="-1"/>
                  <a:pt x="1675" y="0"/>
                </a:cubicBezTo>
                <a:cubicBezTo>
                  <a:pt x="13604" y="0"/>
                  <a:pt x="23275" y="9670"/>
                  <a:pt x="23275" y="21600"/>
                </a:cubicBezTo>
                <a:lnTo>
                  <a:pt x="1675" y="21600"/>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Text Box 17"/>
          <p:cNvSpPr txBox="1">
            <a:spLocks noChangeArrowheads="1"/>
          </p:cNvSpPr>
          <p:nvPr/>
        </p:nvSpPr>
        <p:spPr bwMode="auto">
          <a:xfrm>
            <a:off x="6477000" y="45720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b="1">
                <a:solidFill>
                  <a:srgbClr val="FF0000"/>
                </a:solidFill>
              </a:rPr>
              <a:t>Portfolio risk</a:t>
            </a:r>
          </a:p>
        </p:txBody>
      </p:sp>
    </p:spTree>
    <p:extLst>
      <p:ext uri="{BB962C8B-B14F-4D97-AF65-F5344CB8AC3E}">
        <p14:creationId xmlns:p14="http://schemas.microsoft.com/office/powerpoint/2010/main" val="37478390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7"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ppt_y+#ppt_h/2"/>
                                          </p:val>
                                        </p:tav>
                                        <p:tav tm="100000">
                                          <p:val>
                                            <p:strVal val="#ppt_y"/>
                                          </p:val>
                                        </p:tav>
                                      </p:tavLst>
                                    </p:anim>
                                    <p:anim calcmode="lin" valueType="num">
                                      <p:cBhvr>
                                        <p:cTn id="13" dur="500" fill="hold"/>
                                        <p:tgtEl>
                                          <p:spTgt spid="10"/>
                                        </p:tgtEl>
                                        <p:attrNameLst>
                                          <p:attrName>ppt_w</p:attrName>
                                        </p:attrNameLst>
                                      </p:cBhvr>
                                      <p:tavLst>
                                        <p:tav tm="0">
                                          <p:val>
                                            <p:strVal val="#ppt_w"/>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childTnLst>
                                </p:cTn>
                              </p:par>
                            </p:childTnLst>
                          </p:cTn>
                        </p:par>
                        <p:par>
                          <p:cTn id="15" fill="hold" nodeType="afterGroup">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500"/>
                            </p:stCondLst>
                            <p:childTnLst>
                              <p:par>
                                <p:cTn id="21" presetID="2" presetClass="entr" presetSubtype="2"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000"/>
                            </p:stCondLst>
                            <p:childTnLst>
                              <p:par>
                                <p:cTn id="26" presetID="17" presetClass="entr" presetSubtype="2"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ppt_x</p:attrName>
                                        </p:attrNameLst>
                                      </p:cBhvr>
                                      <p:tavLst>
                                        <p:tav tm="0">
                                          <p:val>
                                            <p:strVal val="#ppt_x+#ppt_w/2"/>
                                          </p:val>
                                        </p:tav>
                                        <p:tav tm="100000">
                                          <p:val>
                                            <p:strVal val="#ppt_x"/>
                                          </p:val>
                                        </p:tav>
                                      </p:tavLst>
                                    </p:anim>
                                    <p:anim calcmode="lin" valueType="num">
                                      <p:cBhvr>
                                        <p:cTn id="29" dur="500" fill="hold"/>
                                        <p:tgtEl>
                                          <p:spTgt spid="13"/>
                                        </p:tgtEl>
                                        <p:attrNameLst>
                                          <p:attrName>ppt_y</p:attrName>
                                        </p:attrNameLst>
                                      </p:cBhvr>
                                      <p:tavLst>
                                        <p:tav tm="0">
                                          <p:val>
                                            <p:strVal val="#ppt_y"/>
                                          </p:val>
                                        </p:tav>
                                        <p:tav tm="100000">
                                          <p:val>
                                            <p:strVal val="#ppt_y"/>
                                          </p:val>
                                        </p:tav>
                                      </p:tavLst>
                                    </p:anim>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childTnLst>
                          </p:cTn>
                        </p:par>
                        <p:par>
                          <p:cTn id="36" fill="hold" nodeType="afterGroup">
                            <p:stCondLst>
                              <p:cond delay="3000"/>
                            </p:stCondLst>
                            <p:childTnLst>
                              <p:par>
                                <p:cTn id="37" presetID="17" presetClass="entr" presetSubtype="4"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ppt_x</p:attrName>
                                        </p:attrNameLst>
                                      </p:cBhvr>
                                      <p:tavLst>
                                        <p:tav tm="0">
                                          <p:val>
                                            <p:strVal val="#ppt_x"/>
                                          </p:val>
                                        </p:tav>
                                        <p:tav tm="100000">
                                          <p:val>
                                            <p:strVal val="#ppt_x"/>
                                          </p:val>
                                        </p:tav>
                                      </p:tavLst>
                                    </p:anim>
                                    <p:anim calcmode="lin" valueType="num">
                                      <p:cBhvr>
                                        <p:cTn id="40" dur="500" fill="hold"/>
                                        <p:tgtEl>
                                          <p:spTgt spid="15"/>
                                        </p:tgtEl>
                                        <p:attrNameLst>
                                          <p:attrName>ppt_y</p:attrName>
                                        </p:attrNameLst>
                                      </p:cBhvr>
                                      <p:tavLst>
                                        <p:tav tm="0">
                                          <p:val>
                                            <p:strVal val="#ppt_y+#ppt_h/2"/>
                                          </p:val>
                                        </p:tav>
                                        <p:tav tm="100000">
                                          <p:val>
                                            <p:strVal val="#ppt_y"/>
                                          </p:val>
                                        </p:tav>
                                      </p:tavLst>
                                    </p:anim>
                                    <p:anim calcmode="lin" valueType="num">
                                      <p:cBhvr>
                                        <p:cTn id="41" dur="500" fill="hold"/>
                                        <p:tgtEl>
                                          <p:spTgt spid="15"/>
                                        </p:tgtEl>
                                        <p:attrNameLst>
                                          <p:attrName>ppt_w</p:attrName>
                                        </p:attrNameLst>
                                      </p:cBhvr>
                                      <p:tavLst>
                                        <p:tav tm="0">
                                          <p:val>
                                            <p:strVal val="#ppt_w"/>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childTnLst>
                                </p:cTn>
                              </p:par>
                            </p:childTnLst>
                          </p:cTn>
                        </p:par>
                        <p:par>
                          <p:cTn id="43" fill="hold" nodeType="afterGroup">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par>
                          <p:cTn id="47" fill="hold" nodeType="afterGroup">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utoUpdateAnimBg="0"/>
      <p:bldP spid="12" grpId="0" autoUpdateAnimBg="0"/>
      <p:bldP spid="13" grpId="0" animBg="1"/>
      <p:bldP spid="14" grpId="0" animBg="1"/>
      <p:bldP spid="15" grpId="0" animBg="1"/>
      <p:bldP spid="16" grpId="0" animBg="1"/>
      <p:bldP spid="17"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152400"/>
            <a:ext cx="8610600" cy="914400"/>
          </a:xfrm>
        </p:spPr>
        <p:txBody>
          <a:bodyPr/>
          <a:lstStyle/>
          <a:p>
            <a:r>
              <a:rPr lang="en-US">
                <a:latin typeface="Times New Roman" charset="0"/>
              </a:rPr>
              <a:t>What is Diversifiable Risk?</a:t>
            </a:r>
          </a:p>
        </p:txBody>
      </p:sp>
      <p:sp>
        <p:nvSpPr>
          <p:cNvPr id="46083" name="Rectangle 3"/>
          <p:cNvSpPr>
            <a:spLocks noGrp="1" noChangeArrowheads="1"/>
          </p:cNvSpPr>
          <p:nvPr>
            <p:ph type="body" idx="1"/>
          </p:nvPr>
        </p:nvSpPr>
        <p:spPr>
          <a:xfrm>
            <a:off x="152400" y="990600"/>
            <a:ext cx="8839200" cy="5791200"/>
          </a:xfrm>
        </p:spPr>
        <p:txBody>
          <a:bodyPr>
            <a:normAutofit lnSpcReduction="10000"/>
          </a:bodyPr>
          <a:lstStyle/>
          <a:p>
            <a:r>
              <a:rPr lang="en-US" sz="3600">
                <a:latin typeface="Times New Roman" charset="0"/>
              </a:rPr>
              <a:t>Caused by company specific events (e.g., lawsuits, strikes, winning or losing major contracts, etc.)</a:t>
            </a:r>
          </a:p>
          <a:p>
            <a:pPr lvl="1"/>
            <a:r>
              <a:rPr lang="en-US">
                <a:latin typeface="Times New Roman" charset="0"/>
              </a:rPr>
              <a:t>Risk factors that affect a limited number of assets</a:t>
            </a:r>
          </a:p>
          <a:p>
            <a:pPr lvl="1"/>
            <a:r>
              <a:rPr lang="en-US">
                <a:latin typeface="Times New Roman" charset="0"/>
              </a:rPr>
              <a:t>Also known as unique risk or unsystematic risk</a:t>
            </a:r>
          </a:p>
          <a:p>
            <a:pPr lvl="1"/>
            <a:r>
              <a:rPr lang="en-US">
                <a:latin typeface="Times New Roman" charset="0"/>
              </a:rPr>
              <a:t>Risk that can be eliminated by combining assets into a portfolio</a:t>
            </a:r>
          </a:p>
          <a:p>
            <a:pPr lvl="2"/>
            <a:r>
              <a:rPr lang="en-US">
                <a:latin typeface="Times New Roman" charset="0"/>
              </a:rPr>
              <a:t>Effects of such events on a portfolio can be eliminated by diversification</a:t>
            </a:r>
          </a:p>
          <a:p>
            <a:pPr lvl="1"/>
            <a:r>
              <a:rPr lang="en-US">
                <a:latin typeface="Times New Roman" charset="0"/>
              </a:rPr>
              <a:t>If we hold only one asset, or assets in the same industry, then we are exposing ourselves to risk that we could diversify away</a:t>
            </a:r>
          </a:p>
        </p:txBody>
      </p:sp>
    </p:spTree>
    <p:extLst>
      <p:ext uri="{BB962C8B-B14F-4D97-AF65-F5344CB8AC3E}">
        <p14:creationId xmlns:p14="http://schemas.microsoft.com/office/powerpoint/2010/main" val="33878967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152400"/>
            <a:ext cx="8610600" cy="914400"/>
          </a:xfrm>
        </p:spPr>
        <p:txBody>
          <a:bodyPr/>
          <a:lstStyle/>
          <a:p>
            <a:r>
              <a:rPr lang="en-US">
                <a:latin typeface="Times New Roman" charset="0"/>
              </a:rPr>
              <a:t>What is Market Risk?</a:t>
            </a:r>
          </a:p>
        </p:txBody>
      </p:sp>
      <p:sp>
        <p:nvSpPr>
          <p:cNvPr id="47107" name="Rectangle 3"/>
          <p:cNvSpPr>
            <a:spLocks noGrp="1" noChangeArrowheads="1"/>
          </p:cNvSpPr>
          <p:nvPr>
            <p:ph type="body" idx="1"/>
          </p:nvPr>
        </p:nvSpPr>
        <p:spPr>
          <a:xfrm>
            <a:off x="152400" y="1066800"/>
            <a:ext cx="8839200" cy="5562600"/>
          </a:xfrm>
        </p:spPr>
        <p:txBody>
          <a:bodyPr>
            <a:normAutofit lnSpcReduction="10000"/>
          </a:bodyPr>
          <a:lstStyle/>
          <a:p>
            <a:r>
              <a:rPr lang="en-US" sz="3600">
                <a:latin typeface="Times New Roman" charset="0"/>
              </a:rPr>
              <a:t>Stems from such external events as war, inflation, recession, changes in GDP and/or interest rates </a:t>
            </a:r>
          </a:p>
          <a:p>
            <a:pPr lvl="1"/>
            <a:r>
              <a:rPr lang="en-US">
                <a:latin typeface="Times New Roman" charset="0"/>
              </a:rPr>
              <a:t>Risk factors that affect a large number of assets</a:t>
            </a:r>
          </a:p>
          <a:p>
            <a:pPr lvl="1"/>
            <a:r>
              <a:rPr lang="en-US">
                <a:latin typeface="Times New Roman" charset="0"/>
              </a:rPr>
              <a:t>Also known as non-diversifiable risk or systematic risk</a:t>
            </a:r>
          </a:p>
          <a:p>
            <a:pPr lvl="2"/>
            <a:r>
              <a:rPr lang="en-US">
                <a:latin typeface="Times New Roman" charset="0"/>
              </a:rPr>
              <a:t>Known as systematic risk since it shows the degree to which a stock moves with other stocks</a:t>
            </a:r>
          </a:p>
          <a:p>
            <a:pPr lvl="1"/>
            <a:r>
              <a:rPr lang="en-US">
                <a:latin typeface="Times New Roman" charset="0"/>
              </a:rPr>
              <a:t>Because all firms are effected simultaneously by these factors, market risk cannot be eliminated by combining assets into a portfolio</a:t>
            </a:r>
          </a:p>
          <a:p>
            <a:pPr lvl="2"/>
            <a:r>
              <a:rPr lang="en-US">
                <a:latin typeface="Times New Roman" charset="0"/>
              </a:rPr>
              <a:t>Effects of such factors on a portfolio cannot be eliminated by diversification</a:t>
            </a:r>
          </a:p>
        </p:txBody>
      </p:sp>
    </p:spTree>
    <p:extLst>
      <p:ext uri="{BB962C8B-B14F-4D97-AF65-F5344CB8AC3E}">
        <p14:creationId xmlns:p14="http://schemas.microsoft.com/office/powerpoint/2010/main" val="27954308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381000"/>
            <a:ext cx="8610600" cy="914400"/>
          </a:xfrm>
        </p:spPr>
        <p:txBody>
          <a:bodyPr/>
          <a:lstStyle/>
          <a:p>
            <a:r>
              <a:rPr lang="en-US">
                <a:latin typeface="Times New Roman" charset="0"/>
              </a:rPr>
              <a:t>What is Total Risk?</a:t>
            </a:r>
          </a:p>
        </p:txBody>
      </p:sp>
      <p:sp>
        <p:nvSpPr>
          <p:cNvPr id="48131" name="Rectangle 3"/>
          <p:cNvSpPr>
            <a:spLocks noGrp="1" noChangeArrowheads="1"/>
          </p:cNvSpPr>
          <p:nvPr>
            <p:ph type="body" idx="1"/>
          </p:nvPr>
        </p:nvSpPr>
        <p:spPr>
          <a:xfrm>
            <a:off x="152400" y="1447800"/>
            <a:ext cx="8839200" cy="4876800"/>
          </a:xfrm>
        </p:spPr>
        <p:txBody>
          <a:bodyPr/>
          <a:lstStyle/>
          <a:p>
            <a:r>
              <a:rPr lang="en-US" sz="3600">
                <a:latin typeface="Times New Roman" charset="0"/>
              </a:rPr>
              <a:t>Total risk = systematic risk + unsystematic risk </a:t>
            </a:r>
          </a:p>
          <a:p>
            <a:pPr lvl="1"/>
            <a:endParaRPr lang="en-US" sz="1600">
              <a:latin typeface="Times New Roman" charset="0"/>
            </a:endParaRPr>
          </a:p>
          <a:p>
            <a:pPr lvl="1"/>
            <a:r>
              <a:rPr lang="en-US">
                <a:latin typeface="Times New Roman" charset="0"/>
              </a:rPr>
              <a:t>The standard deviation of returns of an individual asset is a measure of total risk</a:t>
            </a:r>
          </a:p>
          <a:p>
            <a:pPr lvl="1"/>
            <a:r>
              <a:rPr lang="en-US">
                <a:latin typeface="Times New Roman" charset="0"/>
              </a:rPr>
              <a:t>For well-diversified portfolios, unsystematic risk is very small</a:t>
            </a:r>
          </a:p>
          <a:p>
            <a:pPr lvl="1"/>
            <a:r>
              <a:rPr lang="en-US">
                <a:latin typeface="Times New Roman" charset="0"/>
              </a:rPr>
              <a:t>Consequently, the total risk for a diversified portfolio is essentially equivalent to the systematic risk</a:t>
            </a:r>
          </a:p>
        </p:txBody>
      </p:sp>
    </p:spTree>
    <p:extLst>
      <p:ext uri="{BB962C8B-B14F-4D97-AF65-F5344CB8AC3E}">
        <p14:creationId xmlns:p14="http://schemas.microsoft.com/office/powerpoint/2010/main" val="3403757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2"/>
          <p:cNvSpPr>
            <a:spLocks noGrp="1" noChangeArrowheads="1"/>
          </p:cNvSpPr>
          <p:nvPr>
            <p:ph type="title"/>
          </p:nvPr>
        </p:nvSpPr>
        <p:spPr>
          <a:xfrm>
            <a:off x="304800" y="381000"/>
            <a:ext cx="8610600" cy="914400"/>
          </a:xfrm>
        </p:spPr>
        <p:txBody>
          <a:bodyPr/>
          <a:lstStyle/>
          <a:p>
            <a:r>
              <a:rPr lang="en-US">
                <a:latin typeface="Times New Roman" charset="0"/>
              </a:rPr>
              <a:t>Stock Prices and Information</a:t>
            </a:r>
          </a:p>
        </p:txBody>
      </p:sp>
      <p:sp>
        <p:nvSpPr>
          <p:cNvPr id="21511" name="Rectangle 3"/>
          <p:cNvSpPr>
            <a:spLocks noGrp="1" noChangeArrowheads="1"/>
          </p:cNvSpPr>
          <p:nvPr>
            <p:ph type="body" idx="1"/>
          </p:nvPr>
        </p:nvSpPr>
        <p:spPr>
          <a:xfrm>
            <a:off x="152400" y="1447800"/>
            <a:ext cx="8839200" cy="5257800"/>
          </a:xfrm>
        </p:spPr>
        <p:txBody>
          <a:bodyPr>
            <a:normAutofit lnSpcReduction="10000"/>
          </a:bodyPr>
          <a:lstStyle/>
          <a:p>
            <a:r>
              <a:rPr lang="en-US" sz="3600">
                <a:latin typeface="Times New Roman" charset="0"/>
              </a:rPr>
              <a:t>Actual (realized) return = expected return + unexpected return (surprise)</a:t>
            </a:r>
            <a:endParaRPr lang="en-US" sz="1600">
              <a:latin typeface="Times New Roman" charset="0"/>
            </a:endParaRPr>
          </a:p>
          <a:p>
            <a:pPr lvl="1"/>
            <a:r>
              <a:rPr lang="en-US">
                <a:latin typeface="Times New Roman" charset="0"/>
              </a:rPr>
              <a:t>Surprise is risk of investment (what we couldn</a:t>
            </a:r>
            <a:r>
              <a:rPr lang="ja-JP" altLang="en-US">
                <a:latin typeface="Times New Roman" charset="0"/>
              </a:rPr>
              <a:t>’</a:t>
            </a:r>
            <a:r>
              <a:rPr lang="en-US">
                <a:latin typeface="Times New Roman" charset="0"/>
              </a:rPr>
              <a:t>t forecast prior to buying the asset)</a:t>
            </a:r>
          </a:p>
          <a:p>
            <a:r>
              <a:rPr lang="en-US" sz="3600">
                <a:latin typeface="Times New Roman" charset="0"/>
              </a:rPr>
              <a:t>General diversification information</a:t>
            </a:r>
          </a:p>
          <a:p>
            <a:pPr lvl="1"/>
            <a:r>
              <a:rPr lang="en-US">
                <a:latin typeface="Times New Roman" charset="0"/>
              </a:rPr>
              <a:t>Most stocks are positively correlated:</a:t>
            </a:r>
          </a:p>
          <a:p>
            <a:pPr lvl="1"/>
            <a:r>
              <a:rPr lang="en-US">
                <a:latin typeface="Times New Roman" charset="0"/>
              </a:rPr>
              <a:t>Average stand-alone risk:</a:t>
            </a:r>
          </a:p>
          <a:p>
            <a:pPr lvl="1"/>
            <a:r>
              <a:rPr lang="en-US">
                <a:latin typeface="Times New Roman" charset="0"/>
              </a:rPr>
              <a:t>Average portfolio risk:</a:t>
            </a:r>
          </a:p>
          <a:p>
            <a:pPr lvl="1"/>
            <a:r>
              <a:rPr lang="en-US">
                <a:latin typeface="Times New Roman" charset="0"/>
              </a:rPr>
              <a:t>Combining stocks in a portfolio lowers risk</a:t>
            </a:r>
          </a:p>
          <a:p>
            <a:pPr lvl="2"/>
            <a:r>
              <a:rPr lang="en-US">
                <a:latin typeface="Times New Roman" charset="0"/>
              </a:rPr>
              <a:t>Except when :  </a:t>
            </a:r>
          </a:p>
        </p:txBody>
      </p:sp>
      <p:graphicFrame>
        <p:nvGraphicFramePr>
          <p:cNvPr id="21506" name="Object 2"/>
          <p:cNvGraphicFramePr>
            <a:graphicFrameLocks noChangeAspect="1"/>
          </p:cNvGraphicFramePr>
          <p:nvPr/>
        </p:nvGraphicFramePr>
        <p:xfrm>
          <a:off x="6502400" y="4267200"/>
          <a:ext cx="1651000" cy="495300"/>
        </p:xfrm>
        <a:graphic>
          <a:graphicData uri="http://schemas.openxmlformats.org/presentationml/2006/ole">
            <mc:AlternateContent xmlns:mc="http://schemas.openxmlformats.org/markup-compatibility/2006">
              <mc:Choice xmlns:v="urn:schemas-microsoft-com:vml" Requires="v">
                <p:oleObj spid="_x0000_s134177" name="Equation" r:id="rId4" imgW="888840" imgH="266400" progId="Equation.3">
                  <p:embed/>
                </p:oleObj>
              </mc:Choice>
              <mc:Fallback>
                <p:oleObj name="Equation" r:id="rId4" imgW="888840" imgH="26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2400" y="4267200"/>
                        <a:ext cx="16510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1507" name="Object 3"/>
          <p:cNvGraphicFramePr>
            <a:graphicFrameLocks noChangeAspect="1"/>
          </p:cNvGraphicFramePr>
          <p:nvPr/>
        </p:nvGraphicFramePr>
        <p:xfrm>
          <a:off x="5000625" y="4811713"/>
          <a:ext cx="1555750" cy="471487"/>
        </p:xfrm>
        <a:graphic>
          <a:graphicData uri="http://schemas.openxmlformats.org/presentationml/2006/ole">
            <mc:AlternateContent xmlns:mc="http://schemas.openxmlformats.org/markup-compatibility/2006">
              <mc:Choice xmlns:v="urn:schemas-microsoft-com:vml" Requires="v">
                <p:oleObj spid="_x0000_s134178" name="Equation" r:id="rId6" imgW="838080" imgH="253800" progId="Equation.3">
                  <p:embed/>
                </p:oleObj>
              </mc:Choice>
              <mc:Fallback>
                <p:oleObj name="Equation" r:id="rId6" imgW="83808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0625" y="4811713"/>
                        <a:ext cx="155575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1508" name="Object 4"/>
          <p:cNvGraphicFramePr>
            <a:graphicFrameLocks noChangeAspect="1"/>
          </p:cNvGraphicFramePr>
          <p:nvPr/>
        </p:nvGraphicFramePr>
        <p:xfrm>
          <a:off x="4432300" y="5330825"/>
          <a:ext cx="1225550" cy="449263"/>
        </p:xfrm>
        <a:graphic>
          <a:graphicData uri="http://schemas.openxmlformats.org/presentationml/2006/ole">
            <mc:AlternateContent xmlns:mc="http://schemas.openxmlformats.org/markup-compatibility/2006">
              <mc:Choice xmlns:v="urn:schemas-microsoft-com:vml" Requires="v">
                <p:oleObj spid="_x0000_s134179" name="Equation" r:id="rId8" imgW="660240" imgH="241200" progId="Equation.3">
                  <p:embed/>
                </p:oleObj>
              </mc:Choice>
              <mc:Fallback>
                <p:oleObj name="Equation" r:id="rId8" imgW="66024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2300" y="5330825"/>
                        <a:ext cx="122555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1509" name="Object 5"/>
          <p:cNvGraphicFramePr>
            <a:graphicFrameLocks noChangeAspect="1"/>
          </p:cNvGraphicFramePr>
          <p:nvPr/>
        </p:nvGraphicFramePr>
        <p:xfrm>
          <a:off x="3341688" y="6315075"/>
          <a:ext cx="1247775" cy="330200"/>
        </p:xfrm>
        <a:graphic>
          <a:graphicData uri="http://schemas.openxmlformats.org/presentationml/2006/ole">
            <mc:AlternateContent xmlns:mc="http://schemas.openxmlformats.org/markup-compatibility/2006">
              <mc:Choice xmlns:v="urn:schemas-microsoft-com:vml" Requires="v">
                <p:oleObj spid="_x0000_s134180" name="Equation" r:id="rId10" imgW="672840" imgH="177480" progId="Equation.3">
                  <p:embed/>
                </p:oleObj>
              </mc:Choice>
              <mc:Fallback>
                <p:oleObj name="Equation" r:id="rId10" imgW="67284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1688" y="6315075"/>
                        <a:ext cx="124777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7489014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2" name="Rectangle 2"/>
          <p:cNvSpPr>
            <a:spLocks noGrp="1" noChangeArrowheads="1"/>
          </p:cNvSpPr>
          <p:nvPr>
            <p:ph type="title"/>
          </p:nvPr>
        </p:nvSpPr>
        <p:spPr>
          <a:xfrm>
            <a:off x="304800" y="152400"/>
            <a:ext cx="8610600" cy="914400"/>
          </a:xfrm>
        </p:spPr>
        <p:txBody>
          <a:bodyPr/>
          <a:lstStyle/>
          <a:p>
            <a:r>
              <a:rPr lang="en-US">
                <a:latin typeface="Times New Roman" charset="0"/>
              </a:rPr>
              <a:t>Risk Free Assets</a:t>
            </a:r>
          </a:p>
        </p:txBody>
      </p:sp>
      <p:sp>
        <p:nvSpPr>
          <p:cNvPr id="23563" name="Rectangle 3"/>
          <p:cNvSpPr>
            <a:spLocks noGrp="1" noChangeArrowheads="1"/>
          </p:cNvSpPr>
          <p:nvPr>
            <p:ph type="body" idx="1"/>
          </p:nvPr>
        </p:nvSpPr>
        <p:spPr>
          <a:xfrm>
            <a:off x="228600" y="914400"/>
            <a:ext cx="8763000" cy="5562600"/>
          </a:xfrm>
        </p:spPr>
        <p:txBody>
          <a:bodyPr/>
          <a:lstStyle/>
          <a:p>
            <a:r>
              <a:rPr lang="en-US" sz="3600">
                <a:latin typeface="Times New Roman" charset="0"/>
              </a:rPr>
              <a:t>Assume there is a risky asset, x, and a risk free asset, f</a:t>
            </a:r>
          </a:p>
          <a:p>
            <a:pPr lvl="2"/>
            <a:r>
              <a:rPr lang="en-US">
                <a:latin typeface="Times New Roman" charset="0"/>
              </a:rPr>
              <a:t>Risky Asset:</a:t>
            </a:r>
          </a:p>
          <a:p>
            <a:pPr lvl="2"/>
            <a:r>
              <a:rPr lang="en-US">
                <a:latin typeface="Times New Roman" charset="0"/>
              </a:rPr>
              <a:t>Risk Free Asset:</a:t>
            </a:r>
          </a:p>
          <a:p>
            <a:pPr lvl="1"/>
            <a:r>
              <a:rPr lang="en-US">
                <a:latin typeface="Times New Roman" charset="0"/>
              </a:rPr>
              <a:t>You have $100, you put $50 in x and $50 in f (i.e., lending $50 at the risk free rate)</a:t>
            </a:r>
          </a:p>
          <a:p>
            <a:pPr lvl="1"/>
            <a:r>
              <a:rPr lang="en-US">
                <a:latin typeface="Times New Roman" charset="0"/>
              </a:rPr>
              <a:t>The weights are:</a:t>
            </a:r>
          </a:p>
        </p:txBody>
      </p:sp>
      <p:graphicFrame>
        <p:nvGraphicFramePr>
          <p:cNvPr id="23554" name="Object 5"/>
          <p:cNvGraphicFramePr>
            <a:graphicFrameLocks noChangeAspect="1"/>
          </p:cNvGraphicFramePr>
          <p:nvPr/>
        </p:nvGraphicFramePr>
        <p:xfrm>
          <a:off x="3657600" y="2057400"/>
          <a:ext cx="1647825" cy="430213"/>
        </p:xfrm>
        <a:graphic>
          <a:graphicData uri="http://schemas.openxmlformats.org/presentationml/2006/ole">
            <mc:AlternateContent xmlns:mc="http://schemas.openxmlformats.org/markup-compatibility/2006">
              <mc:Choice xmlns:v="urn:schemas-microsoft-com:vml" Requires="v">
                <p:oleObj spid="_x0000_s136257" name="Equation" r:id="rId4" imgW="876240" imgH="228600" progId="Equation.3">
                  <p:embed/>
                </p:oleObj>
              </mc:Choice>
              <mc:Fallback>
                <p:oleObj name="Equation" r:id="rId4" imgW="8762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057400"/>
                        <a:ext cx="1647825"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555" name="Object 6"/>
          <p:cNvGraphicFramePr>
            <a:graphicFrameLocks noChangeAspect="1"/>
          </p:cNvGraphicFramePr>
          <p:nvPr/>
        </p:nvGraphicFramePr>
        <p:xfrm>
          <a:off x="5348288" y="2057400"/>
          <a:ext cx="1052512" cy="430213"/>
        </p:xfrm>
        <a:graphic>
          <a:graphicData uri="http://schemas.openxmlformats.org/presentationml/2006/ole">
            <mc:AlternateContent xmlns:mc="http://schemas.openxmlformats.org/markup-compatibility/2006">
              <mc:Choice xmlns:v="urn:schemas-microsoft-com:vml" Requires="v">
                <p:oleObj spid="_x0000_s136258" name="Equation" r:id="rId6" imgW="558720" imgH="228600" progId="Equation.3">
                  <p:embed/>
                </p:oleObj>
              </mc:Choice>
              <mc:Fallback>
                <p:oleObj name="Equation" r:id="rId6" imgW="55872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8288" y="2057400"/>
                        <a:ext cx="1052512"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556" name="Object 7"/>
          <p:cNvGraphicFramePr>
            <a:graphicFrameLocks noChangeAspect="1"/>
          </p:cNvGraphicFramePr>
          <p:nvPr/>
        </p:nvGraphicFramePr>
        <p:xfrm>
          <a:off x="3633788" y="2590800"/>
          <a:ext cx="1671637" cy="454025"/>
        </p:xfrm>
        <a:graphic>
          <a:graphicData uri="http://schemas.openxmlformats.org/presentationml/2006/ole">
            <mc:AlternateContent xmlns:mc="http://schemas.openxmlformats.org/markup-compatibility/2006">
              <mc:Choice xmlns:v="urn:schemas-microsoft-com:vml" Requires="v">
                <p:oleObj spid="_x0000_s136259" name="Equation" r:id="rId8" imgW="888840" imgH="241200" progId="Equation.3">
                  <p:embed/>
                </p:oleObj>
              </mc:Choice>
              <mc:Fallback>
                <p:oleObj name="Equation" r:id="rId8" imgW="88884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3788" y="2590800"/>
                        <a:ext cx="16716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557" name="Object 8"/>
          <p:cNvGraphicFramePr>
            <a:graphicFrameLocks noChangeAspect="1"/>
          </p:cNvGraphicFramePr>
          <p:nvPr/>
        </p:nvGraphicFramePr>
        <p:xfrm>
          <a:off x="5334000" y="2590800"/>
          <a:ext cx="1100138" cy="454025"/>
        </p:xfrm>
        <a:graphic>
          <a:graphicData uri="http://schemas.openxmlformats.org/presentationml/2006/ole">
            <mc:AlternateContent xmlns:mc="http://schemas.openxmlformats.org/markup-compatibility/2006">
              <mc:Choice xmlns:v="urn:schemas-microsoft-com:vml" Requires="v">
                <p:oleObj spid="_x0000_s136260" name="Equation" r:id="rId10" imgW="583920" imgH="241200" progId="Equation.3">
                  <p:embed/>
                </p:oleObj>
              </mc:Choice>
              <mc:Fallback>
                <p:oleObj name="Equation" r:id="rId10" imgW="58392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0" y="2590800"/>
                        <a:ext cx="11001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558" name="Object 9"/>
          <p:cNvGraphicFramePr>
            <a:graphicFrameLocks noChangeAspect="1"/>
          </p:cNvGraphicFramePr>
          <p:nvPr/>
        </p:nvGraphicFramePr>
        <p:xfrm>
          <a:off x="3886200" y="3886200"/>
          <a:ext cx="3810000" cy="711200"/>
        </p:xfrm>
        <a:graphic>
          <a:graphicData uri="http://schemas.openxmlformats.org/presentationml/2006/ole">
            <mc:AlternateContent xmlns:mc="http://schemas.openxmlformats.org/markup-compatibility/2006">
              <mc:Choice xmlns:v="urn:schemas-microsoft-com:vml" Requires="v">
                <p:oleObj spid="_x0000_s136261" name="Equation" r:id="rId12" imgW="2095200" imgH="406080" progId="Equation.3">
                  <p:embed/>
                </p:oleObj>
              </mc:Choice>
              <mc:Fallback>
                <p:oleObj name="Equation" r:id="rId12" imgW="2095200" imgH="4060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86200" y="3886200"/>
                        <a:ext cx="38100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559" name="Object 10"/>
          <p:cNvGraphicFramePr>
            <a:graphicFrameLocks noChangeAspect="1"/>
          </p:cNvGraphicFramePr>
          <p:nvPr/>
        </p:nvGraphicFramePr>
        <p:xfrm>
          <a:off x="3875088" y="4724400"/>
          <a:ext cx="3821112" cy="711200"/>
        </p:xfrm>
        <a:graphic>
          <a:graphicData uri="http://schemas.openxmlformats.org/presentationml/2006/ole">
            <mc:AlternateContent xmlns:mc="http://schemas.openxmlformats.org/markup-compatibility/2006">
              <mc:Choice xmlns:v="urn:schemas-microsoft-com:vml" Requires="v">
                <p:oleObj spid="_x0000_s136262" name="Equation" r:id="rId14" imgW="2108160" imgH="406080" progId="Equation.3">
                  <p:embed/>
                </p:oleObj>
              </mc:Choice>
              <mc:Fallback>
                <p:oleObj name="Equation" r:id="rId14" imgW="2108160" imgH="4060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75088" y="4724400"/>
                        <a:ext cx="3821112"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560" name="Object 11"/>
          <p:cNvGraphicFramePr>
            <a:graphicFrameLocks noChangeAspect="1"/>
          </p:cNvGraphicFramePr>
          <p:nvPr/>
        </p:nvGraphicFramePr>
        <p:xfrm>
          <a:off x="1089025" y="5654675"/>
          <a:ext cx="6281738" cy="454025"/>
        </p:xfrm>
        <a:graphic>
          <a:graphicData uri="http://schemas.openxmlformats.org/presentationml/2006/ole">
            <mc:AlternateContent xmlns:mc="http://schemas.openxmlformats.org/markup-compatibility/2006">
              <mc:Choice xmlns:v="urn:schemas-microsoft-com:vml" Requires="v">
                <p:oleObj spid="_x0000_s136263" name="Equation" r:id="rId16" imgW="3340080" imgH="241200" progId="Equation.3">
                  <p:embed/>
                </p:oleObj>
              </mc:Choice>
              <mc:Fallback>
                <p:oleObj name="Equation" r:id="rId16" imgW="3340080" imgH="2412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89025" y="5654675"/>
                        <a:ext cx="62817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3561" name="Object 12"/>
          <p:cNvGraphicFramePr>
            <a:graphicFrameLocks noChangeAspect="1"/>
          </p:cNvGraphicFramePr>
          <p:nvPr/>
        </p:nvGraphicFramePr>
        <p:xfrm>
          <a:off x="2263775" y="6251575"/>
          <a:ext cx="3729038" cy="454025"/>
        </p:xfrm>
        <a:graphic>
          <a:graphicData uri="http://schemas.openxmlformats.org/presentationml/2006/ole">
            <mc:AlternateContent xmlns:mc="http://schemas.openxmlformats.org/markup-compatibility/2006">
              <mc:Choice xmlns:v="urn:schemas-microsoft-com:vml" Requires="v">
                <p:oleObj spid="_x0000_s136264" name="Equation" r:id="rId18" imgW="1981080" imgH="241200" progId="Equation.3">
                  <p:embed/>
                </p:oleObj>
              </mc:Choice>
              <mc:Fallback>
                <p:oleObj name="Equation" r:id="rId18" imgW="1981080" imgH="2412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63775" y="6251575"/>
                        <a:ext cx="37290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9013303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2"/>
          <p:cNvSpPr>
            <a:spLocks noGrp="1" noChangeArrowheads="1"/>
          </p:cNvSpPr>
          <p:nvPr>
            <p:ph type="title"/>
          </p:nvPr>
        </p:nvSpPr>
        <p:spPr>
          <a:xfrm>
            <a:off x="304800" y="76200"/>
            <a:ext cx="8610600" cy="914400"/>
          </a:xfrm>
        </p:spPr>
        <p:txBody>
          <a:bodyPr/>
          <a:lstStyle/>
          <a:p>
            <a:r>
              <a:rPr lang="en-US">
                <a:latin typeface="Times New Roman" charset="0"/>
              </a:rPr>
              <a:t>Riskless Borrowing and Lending</a:t>
            </a:r>
          </a:p>
        </p:txBody>
      </p:sp>
      <p:sp>
        <p:nvSpPr>
          <p:cNvPr id="24585" name="Rectangle 3"/>
          <p:cNvSpPr>
            <a:spLocks noGrp="1" noChangeArrowheads="1"/>
          </p:cNvSpPr>
          <p:nvPr>
            <p:ph type="body" idx="1"/>
          </p:nvPr>
        </p:nvSpPr>
        <p:spPr>
          <a:xfrm>
            <a:off x="76200" y="990600"/>
            <a:ext cx="8991600" cy="5867400"/>
          </a:xfrm>
        </p:spPr>
        <p:txBody>
          <a:bodyPr/>
          <a:lstStyle/>
          <a:p>
            <a:r>
              <a:rPr lang="en-US" sz="3600" dirty="0">
                <a:latin typeface="Times New Roman" charset="0"/>
              </a:rPr>
              <a:t>The Capital Market Line (CML) </a:t>
            </a:r>
          </a:p>
          <a:p>
            <a:pPr lvl="1"/>
            <a:r>
              <a:rPr lang="en-US" dirty="0">
                <a:latin typeface="Times New Roman" charset="0"/>
              </a:rPr>
              <a:t>Expected Portfolio Return: </a:t>
            </a:r>
          </a:p>
          <a:p>
            <a:pPr lvl="1"/>
            <a:endParaRPr lang="en-US" sz="800" dirty="0">
              <a:latin typeface="Times New Roman" charset="0"/>
            </a:endParaRPr>
          </a:p>
          <a:p>
            <a:pPr lvl="1"/>
            <a:r>
              <a:rPr lang="en-US" dirty="0">
                <a:latin typeface="Times New Roman" charset="0"/>
              </a:rPr>
              <a:t>Slope = Market Price of Risk:</a:t>
            </a:r>
          </a:p>
          <a:p>
            <a:pPr lvl="1"/>
            <a:endParaRPr lang="en-US" sz="800" dirty="0">
              <a:latin typeface="Times New Roman" charset="0"/>
            </a:endParaRPr>
          </a:p>
          <a:p>
            <a:pPr lvl="1"/>
            <a:r>
              <a:rPr lang="en-US" dirty="0">
                <a:latin typeface="Times New Roman" charset="0"/>
              </a:rPr>
              <a:t>Any portfolio on CML is a combination of M and f </a:t>
            </a:r>
          </a:p>
          <a:p>
            <a:pPr lvl="1"/>
            <a:endParaRPr lang="en-US" dirty="0">
              <a:latin typeface="Times New Roman" charset="0"/>
            </a:endParaRPr>
          </a:p>
          <a:p>
            <a:pPr lvl="1"/>
            <a:endParaRPr lang="en-US" dirty="0">
              <a:latin typeface="Times New Roman" charset="0"/>
            </a:endParaRPr>
          </a:p>
          <a:p>
            <a:pPr lvl="1"/>
            <a:endParaRPr lang="en-US" sz="800" dirty="0">
              <a:latin typeface="Times New Roman" charset="0"/>
            </a:endParaRPr>
          </a:p>
          <a:p>
            <a:pPr lvl="1"/>
            <a:r>
              <a:rPr lang="en-US" dirty="0">
                <a:latin typeface="Times New Roman" charset="0"/>
              </a:rPr>
              <a:t>If we invest in the risk-free asset, f, and in M:</a:t>
            </a:r>
          </a:p>
          <a:p>
            <a:pPr lvl="1"/>
            <a:endParaRPr lang="en-US" dirty="0">
              <a:latin typeface="Times New Roman" charset="0"/>
            </a:endParaRPr>
          </a:p>
          <a:p>
            <a:pPr lvl="1"/>
            <a:r>
              <a:rPr lang="en-US" dirty="0">
                <a:latin typeface="Times New Roman" charset="0"/>
              </a:rPr>
              <a:t>If we borrow money at the risk-free rate and invest in M</a:t>
            </a:r>
          </a:p>
        </p:txBody>
      </p:sp>
      <p:graphicFrame>
        <p:nvGraphicFramePr>
          <p:cNvPr id="24578" name="Object 4"/>
          <p:cNvGraphicFramePr>
            <a:graphicFrameLocks noChangeAspect="1"/>
          </p:cNvGraphicFramePr>
          <p:nvPr/>
        </p:nvGraphicFramePr>
        <p:xfrm>
          <a:off x="4908550" y="1752600"/>
          <a:ext cx="2716213" cy="441325"/>
        </p:xfrm>
        <a:graphic>
          <a:graphicData uri="http://schemas.openxmlformats.org/presentationml/2006/ole">
            <mc:AlternateContent xmlns:mc="http://schemas.openxmlformats.org/markup-compatibility/2006">
              <mc:Choice xmlns:v="urn:schemas-microsoft-com:vml" Requires="v">
                <p:oleObj spid="_x0000_s138295" name="Equation" r:id="rId4" imgW="1485720" imgH="241200" progId="Equation.3">
                  <p:embed/>
                </p:oleObj>
              </mc:Choice>
              <mc:Fallback>
                <p:oleObj name="Equation" r:id="rId4" imgW="148572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8550" y="1752600"/>
                        <a:ext cx="2716213"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4579" name="Object 5"/>
          <p:cNvGraphicFramePr>
            <a:graphicFrameLocks noChangeAspect="1"/>
          </p:cNvGraphicFramePr>
          <p:nvPr/>
        </p:nvGraphicFramePr>
        <p:xfrm>
          <a:off x="5426075" y="2212975"/>
          <a:ext cx="2363788" cy="835025"/>
        </p:xfrm>
        <a:graphic>
          <a:graphicData uri="http://schemas.openxmlformats.org/presentationml/2006/ole">
            <mc:AlternateContent xmlns:mc="http://schemas.openxmlformats.org/markup-compatibility/2006">
              <mc:Choice xmlns:v="urn:schemas-microsoft-com:vml" Requires="v">
                <p:oleObj spid="_x0000_s138296" name="Equation" r:id="rId6" imgW="1295280" imgH="457200" progId="Equation.3">
                  <p:embed/>
                </p:oleObj>
              </mc:Choice>
              <mc:Fallback>
                <p:oleObj name="Equation" r:id="rId6" imgW="129528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6075" y="2212975"/>
                        <a:ext cx="2363788"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4580" name="Object 6"/>
          <p:cNvGraphicFramePr>
            <a:graphicFrameLocks noChangeAspect="1"/>
          </p:cNvGraphicFramePr>
          <p:nvPr/>
        </p:nvGraphicFramePr>
        <p:xfrm>
          <a:off x="1358900" y="3673475"/>
          <a:ext cx="3646488" cy="441325"/>
        </p:xfrm>
        <a:graphic>
          <a:graphicData uri="http://schemas.openxmlformats.org/presentationml/2006/ole">
            <mc:AlternateContent xmlns:mc="http://schemas.openxmlformats.org/markup-compatibility/2006">
              <mc:Choice xmlns:v="urn:schemas-microsoft-com:vml" Requires="v">
                <p:oleObj spid="_x0000_s138297" name="Equation" r:id="rId8" imgW="1993680" imgH="241200" progId="Equation.3">
                  <p:embed/>
                </p:oleObj>
              </mc:Choice>
              <mc:Fallback>
                <p:oleObj name="Equation" r:id="rId8" imgW="199368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58900" y="3673475"/>
                        <a:ext cx="3646488"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4581" name="Object 7"/>
          <p:cNvGraphicFramePr>
            <a:graphicFrameLocks noChangeAspect="1"/>
          </p:cNvGraphicFramePr>
          <p:nvPr/>
        </p:nvGraphicFramePr>
        <p:xfrm>
          <a:off x="2509838" y="4130675"/>
          <a:ext cx="1393825" cy="441325"/>
        </p:xfrm>
        <a:graphic>
          <a:graphicData uri="http://schemas.openxmlformats.org/presentationml/2006/ole">
            <mc:AlternateContent xmlns:mc="http://schemas.openxmlformats.org/markup-compatibility/2006">
              <mc:Choice xmlns:v="urn:schemas-microsoft-com:vml" Requires="v">
                <p:oleObj spid="_x0000_s138298" name="Equation" r:id="rId10" imgW="761760" imgH="241200" progId="Equation.3">
                  <p:embed/>
                </p:oleObj>
              </mc:Choice>
              <mc:Fallback>
                <p:oleObj name="Equation" r:id="rId10" imgW="76176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9838" y="4130675"/>
                        <a:ext cx="1393825"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4582" name="Object 8"/>
          <p:cNvGraphicFramePr>
            <a:graphicFrameLocks noChangeAspect="1"/>
          </p:cNvGraphicFramePr>
          <p:nvPr/>
        </p:nvGraphicFramePr>
        <p:xfrm>
          <a:off x="2624138" y="5181600"/>
          <a:ext cx="1022350" cy="441325"/>
        </p:xfrm>
        <a:graphic>
          <a:graphicData uri="http://schemas.openxmlformats.org/presentationml/2006/ole">
            <mc:AlternateContent xmlns:mc="http://schemas.openxmlformats.org/markup-compatibility/2006">
              <mc:Choice xmlns:v="urn:schemas-microsoft-com:vml" Requires="v">
                <p:oleObj spid="_x0000_s138299" name="Equation" r:id="rId12" imgW="558720" imgH="241200" progId="Equation.3">
                  <p:embed/>
                </p:oleObj>
              </mc:Choice>
              <mc:Fallback>
                <p:oleObj name="Equation" r:id="rId12" imgW="558720" imgH="241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24138" y="5181600"/>
                        <a:ext cx="102235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4583" name="Object 9"/>
          <p:cNvGraphicFramePr>
            <a:graphicFrameLocks noChangeAspect="1"/>
          </p:cNvGraphicFramePr>
          <p:nvPr/>
        </p:nvGraphicFramePr>
        <p:xfrm>
          <a:off x="2579688" y="6188075"/>
          <a:ext cx="1046162" cy="441325"/>
        </p:xfrm>
        <a:graphic>
          <a:graphicData uri="http://schemas.openxmlformats.org/presentationml/2006/ole">
            <mc:AlternateContent xmlns:mc="http://schemas.openxmlformats.org/markup-compatibility/2006">
              <mc:Choice xmlns:v="urn:schemas-microsoft-com:vml" Requires="v">
                <p:oleObj spid="_x0000_s138300" name="Equation" r:id="rId14" imgW="571320" imgH="241200" progId="Equation.3">
                  <p:embed/>
                </p:oleObj>
              </mc:Choice>
              <mc:Fallback>
                <p:oleObj name="Equation" r:id="rId14" imgW="571320" imgH="2412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79688" y="6188075"/>
                        <a:ext cx="1046162"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807722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04800" y="76200"/>
            <a:ext cx="8610600" cy="914400"/>
          </a:xfrm>
        </p:spPr>
        <p:txBody>
          <a:bodyPr/>
          <a:lstStyle/>
          <a:p>
            <a:r>
              <a:rPr lang="en-US">
                <a:latin typeface="Times New Roman" charset="0"/>
              </a:rPr>
              <a:t>Riskless Borrowing and Lending</a:t>
            </a:r>
          </a:p>
        </p:txBody>
      </p:sp>
      <p:sp>
        <p:nvSpPr>
          <p:cNvPr id="54275" name="Rectangle 3"/>
          <p:cNvSpPr>
            <a:spLocks noGrp="1" noChangeArrowheads="1"/>
          </p:cNvSpPr>
          <p:nvPr>
            <p:ph type="body" idx="1"/>
          </p:nvPr>
        </p:nvSpPr>
        <p:spPr>
          <a:xfrm>
            <a:off x="76200" y="990600"/>
            <a:ext cx="8991600" cy="5867400"/>
          </a:xfrm>
        </p:spPr>
        <p:txBody>
          <a:bodyPr/>
          <a:lstStyle/>
          <a:p>
            <a:r>
              <a:rPr lang="en-US" sz="3600">
                <a:latin typeface="Times New Roman" charset="0"/>
              </a:rPr>
              <a:t>The Capital Market Line (CML) </a:t>
            </a:r>
          </a:p>
          <a:p>
            <a:pPr lvl="1">
              <a:buFontTx/>
              <a:buNone/>
            </a:pPr>
            <a:endParaRPr lang="en-US">
              <a:latin typeface="Times New Roman" charset="0"/>
            </a:endParaRPr>
          </a:p>
          <a:p>
            <a:pPr lvl="1">
              <a:buFontTx/>
              <a:buNone/>
            </a:pPr>
            <a:endParaRPr lang="en-US">
              <a:latin typeface="Times New Roman" charset="0"/>
            </a:endParaRPr>
          </a:p>
          <a:p>
            <a:pPr lvl="1">
              <a:buFontTx/>
              <a:buNone/>
            </a:pPr>
            <a:endParaRPr lang="en-US">
              <a:latin typeface="Times New Roman" charset="0"/>
            </a:endParaRPr>
          </a:p>
          <a:p>
            <a:pPr lvl="1">
              <a:buFontTx/>
              <a:buNone/>
            </a:pPr>
            <a:endParaRPr lang="en-US">
              <a:latin typeface="Times New Roman" charset="0"/>
            </a:endParaRPr>
          </a:p>
          <a:p>
            <a:pPr lvl="1">
              <a:buFontTx/>
              <a:buNone/>
            </a:pPr>
            <a:endParaRPr lang="en-US">
              <a:latin typeface="Times New Roman" charset="0"/>
            </a:endParaRPr>
          </a:p>
          <a:p>
            <a:pPr lvl="1">
              <a:buFontTx/>
              <a:buNone/>
            </a:pPr>
            <a:endParaRPr lang="en-US">
              <a:latin typeface="Times New Roman" charset="0"/>
            </a:endParaRPr>
          </a:p>
          <a:p>
            <a:pPr lvl="1"/>
            <a:endParaRPr lang="en-US" sz="800">
              <a:latin typeface="Times New Roman" charset="0"/>
            </a:endParaRPr>
          </a:p>
          <a:p>
            <a:pPr lvl="1"/>
            <a:r>
              <a:rPr lang="en-US">
                <a:latin typeface="Times New Roman" charset="0"/>
              </a:rPr>
              <a:t>With a risk-free asset available and the efficient frontier identified, we choose the capital allocation line with the steepest slope</a:t>
            </a:r>
          </a:p>
          <a:p>
            <a:pPr lvl="1"/>
            <a:r>
              <a:rPr lang="en-US">
                <a:latin typeface="Times New Roman" charset="0"/>
              </a:rPr>
              <a:t>This is the Capital Market Line (CML)</a:t>
            </a:r>
          </a:p>
        </p:txBody>
      </p:sp>
      <p:sp>
        <p:nvSpPr>
          <p:cNvPr id="54276" name="Line 9"/>
          <p:cNvSpPr>
            <a:spLocks noChangeShapeType="1"/>
          </p:cNvSpPr>
          <p:nvPr/>
        </p:nvSpPr>
        <p:spPr bwMode="auto">
          <a:xfrm flipV="1">
            <a:off x="2362200" y="1752600"/>
            <a:ext cx="0" cy="3124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77" name="Line 5"/>
          <p:cNvSpPr>
            <a:spLocks noChangeShapeType="1"/>
          </p:cNvSpPr>
          <p:nvPr/>
        </p:nvSpPr>
        <p:spPr bwMode="auto">
          <a:xfrm>
            <a:off x="2362200" y="4876800"/>
            <a:ext cx="457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78" name="Text Box 7"/>
          <p:cNvSpPr txBox="1">
            <a:spLocks noChangeArrowheads="1"/>
          </p:cNvSpPr>
          <p:nvPr/>
        </p:nvSpPr>
        <p:spPr bwMode="auto">
          <a:xfrm rot="-5400000">
            <a:off x="1638300" y="20193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a:t>return</a:t>
            </a:r>
          </a:p>
        </p:txBody>
      </p:sp>
      <p:sp>
        <p:nvSpPr>
          <p:cNvPr id="54279" name="Text Box 8"/>
          <p:cNvSpPr txBox="1">
            <a:spLocks noChangeArrowheads="1"/>
          </p:cNvSpPr>
          <p:nvPr/>
        </p:nvSpPr>
        <p:spPr bwMode="auto">
          <a:xfrm>
            <a:off x="7086600" y="4572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b="1" i="1">
                <a:sym typeface="Symbol" charset="0"/>
              </a:rPr>
              <a:t></a:t>
            </a:r>
            <a:r>
              <a:rPr lang="en-US" b="1" i="1" baseline="-25000">
                <a:sym typeface="Symbol" charset="0"/>
              </a:rPr>
              <a:t>P</a:t>
            </a:r>
            <a:endParaRPr lang="en-US" b="1" i="1" baseline="-25000"/>
          </a:p>
        </p:txBody>
      </p:sp>
      <p:sp>
        <p:nvSpPr>
          <p:cNvPr id="54280" name="Text Box 26"/>
          <p:cNvSpPr txBox="1">
            <a:spLocks noChangeArrowheads="1"/>
          </p:cNvSpPr>
          <p:nvPr/>
        </p:nvSpPr>
        <p:spPr bwMode="auto">
          <a:xfrm>
            <a:off x="1752600" y="38862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a:spcBef>
                <a:spcPct val="50000"/>
              </a:spcBef>
            </a:pPr>
            <a:r>
              <a:rPr lang="en-US" i="1"/>
              <a:t>R</a:t>
            </a:r>
            <a:r>
              <a:rPr lang="en-US" i="1" baseline="-25000"/>
              <a:t>f</a:t>
            </a:r>
          </a:p>
        </p:txBody>
      </p:sp>
      <p:sp>
        <p:nvSpPr>
          <p:cNvPr id="54281" name="Oval 27"/>
          <p:cNvSpPr>
            <a:spLocks noChangeArrowheads="1"/>
          </p:cNvSpPr>
          <p:nvPr/>
        </p:nvSpPr>
        <p:spPr bwMode="auto">
          <a:xfrm>
            <a:off x="2286000" y="4038600"/>
            <a:ext cx="1524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7" name="Text Box 37"/>
          <p:cNvSpPr txBox="1">
            <a:spLocks noChangeArrowheads="1"/>
          </p:cNvSpPr>
          <p:nvPr/>
        </p:nvSpPr>
        <p:spPr bwMode="auto">
          <a:xfrm rot="-2613461">
            <a:off x="3567113" y="2027238"/>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a:t>CML</a:t>
            </a:r>
          </a:p>
        </p:txBody>
      </p:sp>
      <p:sp>
        <p:nvSpPr>
          <p:cNvPr id="54283" name="Text Box 25"/>
          <p:cNvSpPr txBox="1">
            <a:spLocks noChangeArrowheads="1"/>
          </p:cNvSpPr>
          <p:nvPr/>
        </p:nvSpPr>
        <p:spPr bwMode="auto">
          <a:xfrm rot="-23739">
            <a:off x="4876800" y="240030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a:spcBef>
                <a:spcPct val="50000"/>
              </a:spcBef>
            </a:pPr>
            <a:r>
              <a:rPr lang="en-US" sz="1600">
                <a:solidFill>
                  <a:schemeClr val="accent2"/>
                </a:solidFill>
              </a:rPr>
              <a:t>efficient frontier</a:t>
            </a:r>
          </a:p>
        </p:txBody>
      </p:sp>
      <p:sp>
        <p:nvSpPr>
          <p:cNvPr id="19" name="Line 35"/>
          <p:cNvSpPr>
            <a:spLocks noChangeShapeType="1"/>
          </p:cNvSpPr>
          <p:nvPr/>
        </p:nvSpPr>
        <p:spPr bwMode="auto">
          <a:xfrm flipV="1">
            <a:off x="2362200" y="1981200"/>
            <a:ext cx="2362200" cy="2057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5" name="Arc 2"/>
          <p:cNvSpPr>
            <a:spLocks/>
          </p:cNvSpPr>
          <p:nvPr/>
        </p:nvSpPr>
        <p:spPr bwMode="auto">
          <a:xfrm flipH="1">
            <a:off x="3276600" y="2384425"/>
            <a:ext cx="2513013" cy="1120775"/>
          </a:xfrm>
          <a:custGeom>
            <a:avLst/>
            <a:gdLst>
              <a:gd name="T0" fmla="*/ 2147483647 w 21586"/>
              <a:gd name="T1" fmla="*/ 0 h 21314"/>
              <a:gd name="T2" fmla="*/ 2147483647 w 21586"/>
              <a:gd name="T3" fmla="*/ 2147483647 h 21314"/>
              <a:gd name="T4" fmla="*/ 0 w 21586"/>
              <a:gd name="T5" fmla="*/ 2147483647 h 21314"/>
              <a:gd name="T6" fmla="*/ 0 60000 65536"/>
              <a:gd name="T7" fmla="*/ 0 60000 65536"/>
              <a:gd name="T8" fmla="*/ 0 60000 65536"/>
              <a:gd name="T9" fmla="*/ 0 w 21586"/>
              <a:gd name="T10" fmla="*/ 0 h 21314"/>
              <a:gd name="T11" fmla="*/ 21586 w 21586"/>
              <a:gd name="T12" fmla="*/ 21314 h 21314"/>
            </a:gdLst>
            <a:ahLst/>
            <a:cxnLst>
              <a:cxn ang="T6">
                <a:pos x="T0" y="T1"/>
              </a:cxn>
              <a:cxn ang="T7">
                <a:pos x="T2" y="T3"/>
              </a:cxn>
              <a:cxn ang="T8">
                <a:pos x="T4" y="T5"/>
              </a:cxn>
            </a:cxnLst>
            <a:rect l="T9" t="T10" r="T11" b="T12"/>
            <a:pathLst>
              <a:path w="21586" h="21314" fill="none" extrusionOk="0">
                <a:moveTo>
                  <a:pt x="3503" y="0"/>
                </a:moveTo>
                <a:cubicBezTo>
                  <a:pt x="13651" y="1668"/>
                  <a:pt x="21216" y="10259"/>
                  <a:pt x="21586" y="20536"/>
                </a:cubicBezTo>
              </a:path>
              <a:path w="21586" h="21314" stroke="0" extrusionOk="0">
                <a:moveTo>
                  <a:pt x="3503" y="0"/>
                </a:moveTo>
                <a:cubicBezTo>
                  <a:pt x="13651" y="1668"/>
                  <a:pt x="21216" y="10259"/>
                  <a:pt x="21586" y="20536"/>
                </a:cubicBezTo>
                <a:lnTo>
                  <a:pt x="0" y="21314"/>
                </a:lnTo>
                <a:close/>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286" name="Arc 6"/>
          <p:cNvSpPr>
            <a:spLocks/>
          </p:cNvSpPr>
          <p:nvPr/>
        </p:nvSpPr>
        <p:spPr bwMode="auto">
          <a:xfrm flipH="1">
            <a:off x="3276600" y="3524250"/>
            <a:ext cx="2514600" cy="895350"/>
          </a:xfrm>
          <a:custGeom>
            <a:avLst/>
            <a:gdLst>
              <a:gd name="T0" fmla="*/ 2147483647 w 21600"/>
              <a:gd name="T1" fmla="*/ 0 h 17018"/>
              <a:gd name="T2" fmla="*/ 2147483647 w 21600"/>
              <a:gd name="T3" fmla="*/ 2147483647 h 17018"/>
              <a:gd name="T4" fmla="*/ 0 w 21600"/>
              <a:gd name="T5" fmla="*/ 2147483647 h 17018"/>
              <a:gd name="T6" fmla="*/ 0 60000 65536"/>
              <a:gd name="T7" fmla="*/ 0 60000 65536"/>
              <a:gd name="T8" fmla="*/ 0 60000 65536"/>
              <a:gd name="T9" fmla="*/ 0 w 21600"/>
              <a:gd name="T10" fmla="*/ 0 h 17018"/>
              <a:gd name="T11" fmla="*/ 21600 w 21600"/>
              <a:gd name="T12" fmla="*/ 17018 h 17018"/>
            </a:gdLst>
            <a:ahLst/>
            <a:cxnLst>
              <a:cxn ang="T6">
                <a:pos x="T0" y="T1"/>
              </a:cxn>
              <a:cxn ang="T7">
                <a:pos x="T2" y="T3"/>
              </a:cxn>
              <a:cxn ang="T8">
                <a:pos x="T4" y="T5"/>
              </a:cxn>
            </a:cxnLst>
            <a:rect l="T9" t="T10" r="T11" b="T12"/>
            <a:pathLst>
              <a:path w="21600" h="17018" fill="none" extrusionOk="0">
                <a:moveTo>
                  <a:pt x="21589" y="0"/>
                </a:moveTo>
                <a:cubicBezTo>
                  <a:pt x="21596" y="221"/>
                  <a:pt x="21600" y="443"/>
                  <a:pt x="21600" y="666"/>
                </a:cubicBezTo>
                <a:cubicBezTo>
                  <a:pt x="21600" y="6945"/>
                  <a:pt x="18866" y="12914"/>
                  <a:pt x="14112" y="17017"/>
                </a:cubicBezTo>
              </a:path>
              <a:path w="21600" h="17018" stroke="0" extrusionOk="0">
                <a:moveTo>
                  <a:pt x="21589" y="0"/>
                </a:moveTo>
                <a:cubicBezTo>
                  <a:pt x="21596" y="221"/>
                  <a:pt x="21600" y="443"/>
                  <a:pt x="21600" y="666"/>
                </a:cubicBezTo>
                <a:cubicBezTo>
                  <a:pt x="21600" y="6945"/>
                  <a:pt x="18866" y="12914"/>
                  <a:pt x="14112" y="17017"/>
                </a:cubicBezTo>
                <a:lnTo>
                  <a:pt x="0" y="666"/>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 name="Line 33"/>
          <p:cNvSpPr>
            <a:spLocks noChangeShapeType="1"/>
          </p:cNvSpPr>
          <p:nvPr/>
        </p:nvSpPr>
        <p:spPr bwMode="auto">
          <a:xfrm flipV="1">
            <a:off x="2362200" y="2133600"/>
            <a:ext cx="2819400" cy="1905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30"/>
          <p:cNvSpPr>
            <a:spLocks noChangeShapeType="1"/>
          </p:cNvSpPr>
          <p:nvPr/>
        </p:nvSpPr>
        <p:spPr bwMode="auto">
          <a:xfrm flipV="1">
            <a:off x="2362200" y="2819400"/>
            <a:ext cx="2819400" cy="1219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8"/>
          <p:cNvSpPr>
            <a:spLocks noChangeShapeType="1"/>
          </p:cNvSpPr>
          <p:nvPr/>
        </p:nvSpPr>
        <p:spPr bwMode="auto">
          <a:xfrm flipV="1">
            <a:off x="2362200" y="3276600"/>
            <a:ext cx="28194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0" name="Oval 24"/>
          <p:cNvSpPr>
            <a:spLocks noChangeArrowheads="1"/>
          </p:cNvSpPr>
          <p:nvPr/>
        </p:nvSpPr>
        <p:spPr bwMode="auto">
          <a:xfrm>
            <a:off x="3200400" y="3429000"/>
            <a:ext cx="152400" cy="76200"/>
          </a:xfrm>
          <a:prstGeom prst="ellipse">
            <a:avLst/>
          </a:prstGeom>
          <a:solidFill>
            <a:schemeClr val="accent1"/>
          </a:solidFill>
          <a:ln w="9525">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3685827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2"/>
                                        </p:tgtEl>
                                        <p:attrNameLst>
                                          <p:attrName>style.visibility</p:attrName>
                                        </p:attrNameLst>
                                      </p:cBhvr>
                                      <p:to>
                                        <p:strVal val="visible"/>
                                      </p:to>
                                    </p:set>
                                  </p:childTnLst>
                                  <p:subTnLst>
                                    <p:set>
                                      <p:cBhvr override="childStyle">
                                        <p:cTn dur="1" fill="hold" display="0" masterRel="sameClick" afterEffect="1">
                                          <p:stCondLst>
                                            <p:cond evt="end" delay="0">
                                              <p:tn val="11"/>
                                            </p:cond>
                                          </p:stCondLst>
                                        </p:cTn>
                                        <p:tgtEl>
                                          <p:spTgt spid="22"/>
                                        </p:tgtEl>
                                        <p:attrNameLst>
                                          <p:attrName>style.visibility</p:attrName>
                                        </p:attrNameLst>
                                      </p:cBhvr>
                                      <p:to>
                                        <p:strVal val="hidden"/>
                                      </p:to>
                                    </p:set>
                                  </p:sub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3"/>
                                        </p:tgtEl>
                                        <p:attrNameLst>
                                          <p:attrName>style.visibility</p:attrName>
                                        </p:attrNameLst>
                                      </p:cBhvr>
                                      <p:to>
                                        <p:strVal val="visible"/>
                                      </p:to>
                                    </p:set>
                                  </p:childTnLst>
                                  <p:subTnLst>
                                    <p:set>
                                      <p:cBhvr override="childStyle">
                                        <p:cTn dur="1" fill="hold" display="0" masterRel="sameClick" afterEffect="1">
                                          <p:stCondLst>
                                            <p:cond evt="end" delay="0">
                                              <p:tn val="14"/>
                                            </p:cond>
                                          </p:stCondLst>
                                        </p:cTn>
                                        <p:tgtEl>
                                          <p:spTgt spid="23"/>
                                        </p:tgtEl>
                                        <p:attrNameLst>
                                          <p:attrName>style.visibility</p:attrName>
                                        </p:attrNameLst>
                                      </p:cBhvr>
                                      <p:to>
                                        <p:strVal val="hidden"/>
                                      </p:to>
                                    </p:set>
                                  </p:sub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4"/>
                                        </p:tgtEl>
                                        <p:attrNameLst>
                                          <p:attrName>style.visibility</p:attrName>
                                        </p:attrNameLst>
                                      </p:cBhvr>
                                      <p:to>
                                        <p:strVal val="visible"/>
                                      </p:to>
                                    </p:set>
                                  </p:childTnLst>
                                  <p:subTnLst>
                                    <p:set>
                                      <p:cBhvr override="childStyle">
                                        <p:cTn dur="1" fill="hold" display="0" masterRel="sameClick" afterEffect="1">
                                          <p:stCondLst>
                                            <p:cond evt="end" delay="0">
                                              <p:tn val="17"/>
                                            </p:cond>
                                          </p:stCondLst>
                                        </p:cTn>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9" grpId="0" animBg="1"/>
      <p:bldP spid="22" grpId="0" animBg="1"/>
      <p:bldP spid="23" grpId="0" animBg="1"/>
      <p:bldP spid="2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04800" y="76200"/>
            <a:ext cx="8610600" cy="914400"/>
          </a:xfrm>
        </p:spPr>
        <p:txBody>
          <a:bodyPr/>
          <a:lstStyle/>
          <a:p>
            <a:r>
              <a:rPr lang="en-US">
                <a:latin typeface="Times New Roman" charset="0"/>
              </a:rPr>
              <a:t>Market Equilibrium</a:t>
            </a:r>
          </a:p>
        </p:txBody>
      </p:sp>
      <p:sp>
        <p:nvSpPr>
          <p:cNvPr id="55299" name="Rectangle 3"/>
          <p:cNvSpPr>
            <a:spLocks noGrp="1" noChangeArrowheads="1"/>
          </p:cNvSpPr>
          <p:nvPr>
            <p:ph type="body" idx="1"/>
          </p:nvPr>
        </p:nvSpPr>
        <p:spPr>
          <a:xfrm>
            <a:off x="381000" y="990600"/>
            <a:ext cx="8763000" cy="5867400"/>
          </a:xfrm>
        </p:spPr>
        <p:txBody>
          <a:bodyPr/>
          <a:lstStyle/>
          <a:p>
            <a:pPr>
              <a:buFontTx/>
              <a:buNone/>
            </a:pPr>
            <a:endParaRPr lang="en-US">
              <a:latin typeface="Times New Roman" charset="0"/>
            </a:endParaRPr>
          </a:p>
          <a:p>
            <a:pPr lvl="1"/>
            <a:endParaRPr lang="en-US">
              <a:latin typeface="Times New Roman" charset="0"/>
            </a:endParaRPr>
          </a:p>
          <a:p>
            <a:pPr lvl="1"/>
            <a:endParaRPr lang="en-US">
              <a:latin typeface="Times New Roman" charset="0"/>
            </a:endParaRPr>
          </a:p>
          <a:p>
            <a:pPr lvl="1"/>
            <a:endParaRPr lang="en-US">
              <a:latin typeface="Times New Roman" charset="0"/>
            </a:endParaRPr>
          </a:p>
          <a:p>
            <a:pPr lvl="1"/>
            <a:endParaRPr lang="en-US">
              <a:latin typeface="Times New Roman" charset="0"/>
            </a:endParaRPr>
          </a:p>
          <a:p>
            <a:pPr lvl="1"/>
            <a:endParaRPr lang="en-US">
              <a:latin typeface="Times New Roman" charset="0"/>
            </a:endParaRPr>
          </a:p>
          <a:p>
            <a:pPr lvl="1"/>
            <a:r>
              <a:rPr lang="en-US">
                <a:latin typeface="Times New Roman" charset="0"/>
              </a:rPr>
              <a:t>With the optimal capital allocation line (i.e., the CML) identified, all investors choose a point along the line</a:t>
            </a:r>
          </a:p>
          <a:p>
            <a:pPr lvl="2"/>
            <a:r>
              <a:rPr lang="en-US">
                <a:latin typeface="Times New Roman" charset="0"/>
              </a:rPr>
              <a:t>i.e., some combination of the risk-free asset and the market portfolio, M</a:t>
            </a:r>
          </a:p>
          <a:p>
            <a:pPr lvl="1"/>
            <a:r>
              <a:rPr lang="en-US">
                <a:latin typeface="Times New Roman" charset="0"/>
              </a:rPr>
              <a:t>In a world with homogeneous expectations, M is the same for all investors</a:t>
            </a:r>
          </a:p>
        </p:txBody>
      </p:sp>
      <p:sp>
        <p:nvSpPr>
          <p:cNvPr id="55300" name="Line 9"/>
          <p:cNvSpPr>
            <a:spLocks noChangeShapeType="1"/>
          </p:cNvSpPr>
          <p:nvPr/>
        </p:nvSpPr>
        <p:spPr bwMode="auto">
          <a:xfrm flipV="1">
            <a:off x="2590800" y="838200"/>
            <a:ext cx="0" cy="3124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01" name="Text Box 7"/>
          <p:cNvSpPr txBox="1">
            <a:spLocks noChangeArrowheads="1"/>
          </p:cNvSpPr>
          <p:nvPr/>
        </p:nvSpPr>
        <p:spPr bwMode="auto">
          <a:xfrm rot="-5400000">
            <a:off x="1866900" y="11811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a:t>return</a:t>
            </a:r>
          </a:p>
        </p:txBody>
      </p:sp>
      <p:sp>
        <p:nvSpPr>
          <p:cNvPr id="55302" name="Line 5"/>
          <p:cNvSpPr>
            <a:spLocks noChangeShapeType="1"/>
          </p:cNvSpPr>
          <p:nvPr/>
        </p:nvSpPr>
        <p:spPr bwMode="auto">
          <a:xfrm>
            <a:off x="2590800" y="3962400"/>
            <a:ext cx="457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03" name="Text Box 25"/>
          <p:cNvSpPr txBox="1">
            <a:spLocks noChangeArrowheads="1"/>
          </p:cNvSpPr>
          <p:nvPr/>
        </p:nvSpPr>
        <p:spPr bwMode="auto">
          <a:xfrm>
            <a:off x="1981200" y="2971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a:spcBef>
                <a:spcPct val="50000"/>
              </a:spcBef>
            </a:pPr>
            <a:r>
              <a:rPr lang="en-US" i="1"/>
              <a:t>R</a:t>
            </a:r>
            <a:r>
              <a:rPr lang="en-US" i="1" baseline="-25000"/>
              <a:t>f</a:t>
            </a:r>
          </a:p>
        </p:txBody>
      </p:sp>
      <p:sp>
        <p:nvSpPr>
          <p:cNvPr id="55304" name="Text Box 8"/>
          <p:cNvSpPr txBox="1">
            <a:spLocks noChangeArrowheads="1"/>
          </p:cNvSpPr>
          <p:nvPr/>
        </p:nvSpPr>
        <p:spPr bwMode="auto">
          <a:xfrm>
            <a:off x="6477000" y="3886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b="1" i="1">
                <a:sym typeface="Symbol" charset="0"/>
              </a:rPr>
              <a:t></a:t>
            </a:r>
            <a:r>
              <a:rPr lang="en-US" b="1" i="1" baseline="-25000">
                <a:sym typeface="Symbol" charset="0"/>
              </a:rPr>
              <a:t>P</a:t>
            </a:r>
            <a:endParaRPr lang="en-US" b="1" i="1" baseline="-25000"/>
          </a:p>
        </p:txBody>
      </p:sp>
      <p:sp>
        <p:nvSpPr>
          <p:cNvPr id="55305" name="Line 27"/>
          <p:cNvSpPr>
            <a:spLocks noChangeShapeType="1"/>
          </p:cNvSpPr>
          <p:nvPr/>
        </p:nvSpPr>
        <p:spPr bwMode="auto">
          <a:xfrm flipV="1">
            <a:off x="2590800" y="1066800"/>
            <a:ext cx="2362200" cy="2057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6" name="Oval 26"/>
          <p:cNvSpPr>
            <a:spLocks noChangeArrowheads="1"/>
          </p:cNvSpPr>
          <p:nvPr/>
        </p:nvSpPr>
        <p:spPr bwMode="auto">
          <a:xfrm>
            <a:off x="2514600" y="3124200"/>
            <a:ext cx="1524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5307" name="Arc 2"/>
          <p:cNvSpPr>
            <a:spLocks/>
          </p:cNvSpPr>
          <p:nvPr/>
        </p:nvSpPr>
        <p:spPr bwMode="auto">
          <a:xfrm flipH="1">
            <a:off x="3505200" y="1524000"/>
            <a:ext cx="2513013" cy="1120775"/>
          </a:xfrm>
          <a:custGeom>
            <a:avLst/>
            <a:gdLst>
              <a:gd name="T0" fmla="*/ 2147483647 w 21586"/>
              <a:gd name="T1" fmla="*/ 0 h 21314"/>
              <a:gd name="T2" fmla="*/ 2147483647 w 21586"/>
              <a:gd name="T3" fmla="*/ 2147483647 h 21314"/>
              <a:gd name="T4" fmla="*/ 0 w 21586"/>
              <a:gd name="T5" fmla="*/ 2147483647 h 21314"/>
              <a:gd name="T6" fmla="*/ 0 60000 65536"/>
              <a:gd name="T7" fmla="*/ 0 60000 65536"/>
              <a:gd name="T8" fmla="*/ 0 60000 65536"/>
              <a:gd name="T9" fmla="*/ 0 w 21586"/>
              <a:gd name="T10" fmla="*/ 0 h 21314"/>
              <a:gd name="T11" fmla="*/ 21586 w 21586"/>
              <a:gd name="T12" fmla="*/ 21314 h 21314"/>
            </a:gdLst>
            <a:ahLst/>
            <a:cxnLst>
              <a:cxn ang="T6">
                <a:pos x="T0" y="T1"/>
              </a:cxn>
              <a:cxn ang="T7">
                <a:pos x="T2" y="T3"/>
              </a:cxn>
              <a:cxn ang="T8">
                <a:pos x="T4" y="T5"/>
              </a:cxn>
            </a:cxnLst>
            <a:rect l="T9" t="T10" r="T11" b="T12"/>
            <a:pathLst>
              <a:path w="21586" h="21314" fill="none" extrusionOk="0">
                <a:moveTo>
                  <a:pt x="3503" y="0"/>
                </a:moveTo>
                <a:cubicBezTo>
                  <a:pt x="13651" y="1668"/>
                  <a:pt x="21216" y="10259"/>
                  <a:pt x="21586" y="20536"/>
                </a:cubicBezTo>
              </a:path>
              <a:path w="21586" h="21314" stroke="0" extrusionOk="0">
                <a:moveTo>
                  <a:pt x="3503" y="0"/>
                </a:moveTo>
                <a:cubicBezTo>
                  <a:pt x="13651" y="1668"/>
                  <a:pt x="21216" y="10259"/>
                  <a:pt x="21586" y="20536"/>
                </a:cubicBezTo>
                <a:lnTo>
                  <a:pt x="0" y="21314"/>
                </a:lnTo>
                <a:close/>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08" name="Arc 6"/>
          <p:cNvSpPr>
            <a:spLocks/>
          </p:cNvSpPr>
          <p:nvPr/>
        </p:nvSpPr>
        <p:spPr bwMode="auto">
          <a:xfrm flipH="1">
            <a:off x="3505200" y="2590800"/>
            <a:ext cx="2514600" cy="895350"/>
          </a:xfrm>
          <a:custGeom>
            <a:avLst/>
            <a:gdLst>
              <a:gd name="T0" fmla="*/ 2147483647 w 21600"/>
              <a:gd name="T1" fmla="*/ 0 h 17018"/>
              <a:gd name="T2" fmla="*/ 2147483647 w 21600"/>
              <a:gd name="T3" fmla="*/ 2147483647 h 17018"/>
              <a:gd name="T4" fmla="*/ 0 w 21600"/>
              <a:gd name="T5" fmla="*/ 2147483647 h 17018"/>
              <a:gd name="T6" fmla="*/ 0 60000 65536"/>
              <a:gd name="T7" fmla="*/ 0 60000 65536"/>
              <a:gd name="T8" fmla="*/ 0 60000 65536"/>
              <a:gd name="T9" fmla="*/ 0 w 21600"/>
              <a:gd name="T10" fmla="*/ 0 h 17018"/>
              <a:gd name="T11" fmla="*/ 21600 w 21600"/>
              <a:gd name="T12" fmla="*/ 17018 h 17018"/>
            </a:gdLst>
            <a:ahLst/>
            <a:cxnLst>
              <a:cxn ang="T6">
                <a:pos x="T0" y="T1"/>
              </a:cxn>
              <a:cxn ang="T7">
                <a:pos x="T2" y="T3"/>
              </a:cxn>
              <a:cxn ang="T8">
                <a:pos x="T4" y="T5"/>
              </a:cxn>
            </a:cxnLst>
            <a:rect l="T9" t="T10" r="T11" b="T12"/>
            <a:pathLst>
              <a:path w="21600" h="17018" fill="none" extrusionOk="0">
                <a:moveTo>
                  <a:pt x="21589" y="0"/>
                </a:moveTo>
                <a:cubicBezTo>
                  <a:pt x="21596" y="221"/>
                  <a:pt x="21600" y="443"/>
                  <a:pt x="21600" y="666"/>
                </a:cubicBezTo>
                <a:cubicBezTo>
                  <a:pt x="21600" y="6945"/>
                  <a:pt x="18866" y="12914"/>
                  <a:pt x="14112" y="17017"/>
                </a:cubicBezTo>
              </a:path>
              <a:path w="21600" h="17018" stroke="0" extrusionOk="0">
                <a:moveTo>
                  <a:pt x="21589" y="0"/>
                </a:moveTo>
                <a:cubicBezTo>
                  <a:pt x="21596" y="221"/>
                  <a:pt x="21600" y="443"/>
                  <a:pt x="21600" y="666"/>
                </a:cubicBezTo>
                <a:cubicBezTo>
                  <a:pt x="21600" y="6945"/>
                  <a:pt x="18866" y="12914"/>
                  <a:pt x="14112" y="17017"/>
                </a:cubicBezTo>
                <a:lnTo>
                  <a:pt x="0" y="666"/>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309" name="Oval 23"/>
          <p:cNvSpPr>
            <a:spLocks noChangeArrowheads="1"/>
          </p:cNvSpPr>
          <p:nvPr/>
        </p:nvSpPr>
        <p:spPr bwMode="auto">
          <a:xfrm>
            <a:off x="3429000" y="2514600"/>
            <a:ext cx="1524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4" name="Text Box 29"/>
          <p:cNvSpPr txBox="1">
            <a:spLocks noChangeArrowheads="1"/>
          </p:cNvSpPr>
          <p:nvPr/>
        </p:nvSpPr>
        <p:spPr bwMode="auto">
          <a:xfrm>
            <a:off x="3733800" y="2057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i="1"/>
              <a:t>M</a:t>
            </a:r>
          </a:p>
        </p:txBody>
      </p:sp>
      <p:sp>
        <p:nvSpPr>
          <p:cNvPr id="15" name="Oval 28"/>
          <p:cNvSpPr>
            <a:spLocks noChangeArrowheads="1"/>
          </p:cNvSpPr>
          <p:nvPr/>
        </p:nvSpPr>
        <p:spPr bwMode="auto">
          <a:xfrm>
            <a:off x="3733800" y="20574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5312" name="Text Box 24"/>
          <p:cNvSpPr txBox="1">
            <a:spLocks noChangeArrowheads="1"/>
          </p:cNvSpPr>
          <p:nvPr/>
        </p:nvSpPr>
        <p:spPr bwMode="auto">
          <a:xfrm rot="-23739">
            <a:off x="5105400" y="1530350"/>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a:spcBef>
                <a:spcPct val="50000"/>
              </a:spcBef>
            </a:pPr>
            <a:r>
              <a:rPr lang="en-US" sz="1600">
                <a:solidFill>
                  <a:schemeClr val="accent2"/>
                </a:solidFill>
              </a:rPr>
              <a:t>efficient frontier</a:t>
            </a:r>
          </a:p>
        </p:txBody>
      </p:sp>
      <p:sp>
        <p:nvSpPr>
          <p:cNvPr id="55313" name="Text Box 30"/>
          <p:cNvSpPr txBox="1">
            <a:spLocks noChangeArrowheads="1"/>
          </p:cNvSpPr>
          <p:nvPr/>
        </p:nvSpPr>
        <p:spPr bwMode="auto">
          <a:xfrm rot="-2613461">
            <a:off x="3767138" y="1233488"/>
            <a:ext cx="887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a:t>CML</a:t>
            </a:r>
          </a:p>
        </p:txBody>
      </p:sp>
    </p:spTree>
    <p:extLst>
      <p:ext uri="{BB962C8B-B14F-4D97-AF65-F5344CB8AC3E}">
        <p14:creationId xmlns:p14="http://schemas.microsoft.com/office/powerpoint/2010/main" val="14760129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5"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fltVal val="0"/>
                                          </p:val>
                                        </p:tav>
                                        <p:tav tm="100000">
                                          <p:val>
                                            <p:strVal val="#ppt_w"/>
                                          </p:val>
                                        </p:tav>
                                      </p:tavLst>
                                    </p:anim>
                                    <p:anim calcmode="lin" valueType="num">
                                      <p:cBhvr>
                                        <p:cTn id="13" dur="1000" fill="hold"/>
                                        <p:tgtEl>
                                          <p:spTgt spid="15"/>
                                        </p:tgtEl>
                                        <p:attrNameLst>
                                          <p:attrName>ppt_h</p:attrName>
                                        </p:attrNameLst>
                                      </p:cBhvr>
                                      <p:tavLst>
                                        <p:tav tm="0">
                                          <p:val>
                                            <p:fltVal val="0"/>
                                          </p:val>
                                        </p:tav>
                                        <p:tav tm="100000">
                                          <p:val>
                                            <p:strVal val="#ppt_h"/>
                                          </p:val>
                                        </p:tav>
                                      </p:tavLst>
                                    </p:anim>
                                    <p:anim calcmode="lin" valueType="num">
                                      <p:cBhvr>
                                        <p:cTn id="14"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3" name="Text Box 15"/>
          <p:cNvSpPr txBox="1">
            <a:spLocks noChangeArrowheads="1"/>
          </p:cNvSpPr>
          <p:nvPr/>
        </p:nvSpPr>
        <p:spPr bwMode="auto">
          <a:xfrm>
            <a:off x="220663" y="2190750"/>
            <a:ext cx="8729662"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Variance = average squared deviation from the mean</a:t>
            </a:r>
          </a:p>
          <a:p>
            <a:pPr lvl="1" eaLnBrk="1" hangingPunct="1">
              <a:buFontTx/>
              <a:buChar char="•"/>
            </a:pPr>
            <a:r>
              <a:rPr lang="en-US" sz="2400">
                <a:solidFill>
                  <a:schemeClr val="bg1"/>
                </a:solidFill>
                <a:cs typeface="Arial" charset="0"/>
              </a:rPr>
              <a:t>Represents the dispersion of a given distribution</a:t>
            </a:r>
          </a:p>
          <a:p>
            <a:pPr lvl="1" eaLnBrk="1" hangingPunct="1">
              <a:buFontTx/>
              <a:buChar char="•"/>
            </a:pPr>
            <a:r>
              <a:rPr lang="en-US" sz="2400">
                <a:solidFill>
                  <a:schemeClr val="bg1"/>
                </a:solidFill>
                <a:cs typeface="Arial" charset="0"/>
              </a:rPr>
              <a:t>Variance is a natural measure of risk</a:t>
            </a:r>
            <a:endParaRPr lang="en-US" sz="2800">
              <a:solidFill>
                <a:schemeClr val="bg1"/>
              </a:solidFill>
              <a:cs typeface="Arial" charset="0"/>
            </a:endParaRPr>
          </a:p>
          <a:p>
            <a:pPr eaLnBrk="1" hangingPunct="1">
              <a:buFontTx/>
              <a:buChar char="•"/>
            </a:pPr>
            <a:endParaRPr lang="en-US" sz="2800">
              <a:solidFill>
                <a:schemeClr val="bg1"/>
              </a:solidFill>
              <a:cs typeface="Arial" charset="0"/>
            </a:endParaRPr>
          </a:p>
          <a:p>
            <a:pPr eaLnBrk="1" hangingPunct="1">
              <a:buFontTx/>
              <a:buChar char="•"/>
            </a:pPr>
            <a:r>
              <a:rPr lang="en-US" sz="2800">
                <a:solidFill>
                  <a:schemeClr val="bg1"/>
                </a:solidFill>
                <a:cs typeface="Arial" charset="0"/>
              </a:rPr>
              <a:t>Standard deviation = square root of variance</a:t>
            </a:r>
          </a:p>
          <a:p>
            <a:pPr eaLnBrk="1" hangingPunct="1">
              <a:buFontTx/>
              <a:buChar char="•"/>
            </a:pPr>
            <a:endParaRPr lang="en-US" sz="2800">
              <a:solidFill>
                <a:schemeClr val="bg1"/>
              </a:solidFill>
              <a:cs typeface="Arial" charset="0"/>
            </a:endParaRPr>
          </a:p>
          <a:p>
            <a:pPr lvl="1" eaLnBrk="1" hangingPunct="1">
              <a:buFontTx/>
              <a:buChar char="•"/>
            </a:pPr>
            <a:r>
              <a:rPr lang="en-US" sz="2800">
                <a:solidFill>
                  <a:schemeClr val="bg1"/>
                </a:solidFill>
                <a:cs typeface="Arial" charset="0"/>
              </a:rPr>
              <a:t>Higher variance (or standard deviation) represents greater dispersion and, hence, greater risk</a:t>
            </a:r>
            <a:endParaRPr lang="en-US" sz="2400">
              <a:solidFill>
                <a:schemeClr val="bg1"/>
              </a:solidFill>
              <a:cs typeface="Arial" charset="0"/>
            </a:endParaRPr>
          </a:p>
        </p:txBody>
      </p:sp>
      <p:sp>
        <p:nvSpPr>
          <p:cNvPr id="35844" name="Text Box 16"/>
          <p:cNvSpPr txBox="1">
            <a:spLocks noChangeArrowheads="1"/>
          </p:cNvSpPr>
          <p:nvPr/>
        </p:nvSpPr>
        <p:spPr bwMode="auto">
          <a:xfrm>
            <a:off x="258763" y="111442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Measuring Risk</a:t>
            </a:r>
          </a:p>
        </p:txBody>
      </p:sp>
      <p:sp>
        <p:nvSpPr>
          <p:cNvPr id="35845"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6"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5847"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9449964"/>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04800" y="381000"/>
            <a:ext cx="8610600" cy="914400"/>
          </a:xfrm>
        </p:spPr>
        <p:txBody>
          <a:bodyPr/>
          <a:lstStyle/>
          <a:p>
            <a:r>
              <a:rPr lang="en-US">
                <a:latin typeface="Times New Roman" charset="0"/>
              </a:rPr>
              <a:t>The Systematic Risk Principal</a:t>
            </a:r>
          </a:p>
        </p:txBody>
      </p:sp>
      <p:sp>
        <p:nvSpPr>
          <p:cNvPr id="25604" name="Rectangle 3"/>
          <p:cNvSpPr>
            <a:spLocks noGrp="1" noChangeArrowheads="1"/>
          </p:cNvSpPr>
          <p:nvPr>
            <p:ph type="body" idx="1"/>
          </p:nvPr>
        </p:nvSpPr>
        <p:spPr>
          <a:xfrm>
            <a:off x="228600" y="1371600"/>
            <a:ext cx="8763000" cy="5257800"/>
          </a:xfrm>
        </p:spPr>
        <p:txBody>
          <a:bodyPr/>
          <a:lstStyle/>
          <a:p>
            <a:r>
              <a:rPr lang="en-US" sz="3600" dirty="0">
                <a:latin typeface="Times New Roman" charset="0"/>
              </a:rPr>
              <a:t>Risk when holding the Market Portfolio, M</a:t>
            </a:r>
          </a:p>
          <a:p>
            <a:pPr lvl="1"/>
            <a:r>
              <a:rPr lang="en-US" dirty="0">
                <a:latin typeface="Times New Roman" charset="0"/>
              </a:rPr>
              <a:t>Researchers have shown that the best measure of the risk of a security in a large portfolio is the beta (</a:t>
            </a:r>
            <a:r>
              <a:rPr lang="el-GR" dirty="0">
                <a:latin typeface="Times New Roman" charset="0"/>
              </a:rPr>
              <a:t>β</a:t>
            </a:r>
            <a:r>
              <a:rPr lang="en-US" dirty="0">
                <a:latin typeface="Times New Roman" charset="0"/>
              </a:rPr>
              <a:t>) of the security</a:t>
            </a:r>
          </a:p>
          <a:p>
            <a:pPr lvl="1"/>
            <a:r>
              <a:rPr lang="en-US" dirty="0">
                <a:latin typeface="Times New Roman" charset="0"/>
              </a:rPr>
              <a:t>Beta measures the responsiveness of a security to movements in the market portfolio, i.e., </a:t>
            </a:r>
            <a:r>
              <a:rPr lang="en-US" b="1" i="1" dirty="0">
                <a:latin typeface="Times New Roman" charset="0"/>
              </a:rPr>
              <a:t>systematic risk</a:t>
            </a:r>
            <a:r>
              <a:rPr lang="en-US" dirty="0">
                <a:latin typeface="Times New Roman" charset="0"/>
              </a:rPr>
              <a:t> </a:t>
            </a:r>
          </a:p>
          <a:p>
            <a:pPr lvl="2"/>
            <a:r>
              <a:rPr lang="en-US" dirty="0">
                <a:latin typeface="Times New Roman" charset="0"/>
              </a:rPr>
              <a:t>The reward for bearing risk depends only upon systematic risk since unsystematic risk can be diversified away</a:t>
            </a:r>
          </a:p>
        </p:txBody>
      </p:sp>
      <p:graphicFrame>
        <p:nvGraphicFramePr>
          <p:cNvPr id="25602" name="Object 4"/>
          <p:cNvGraphicFramePr>
            <a:graphicFrameLocks noChangeAspect="1"/>
          </p:cNvGraphicFramePr>
          <p:nvPr/>
        </p:nvGraphicFramePr>
        <p:xfrm>
          <a:off x="3040063" y="5740400"/>
          <a:ext cx="2081212" cy="812800"/>
        </p:xfrm>
        <a:graphic>
          <a:graphicData uri="http://schemas.openxmlformats.org/presentationml/2006/ole">
            <mc:AlternateContent xmlns:mc="http://schemas.openxmlformats.org/markup-compatibility/2006">
              <mc:Choice xmlns:v="urn:schemas-microsoft-com:vml" Requires="v">
                <p:oleObj spid="_x0000_s144394" name="Equation" r:id="rId4" imgW="1104840" imgH="431640" progId="Equation.3">
                  <p:embed/>
                </p:oleObj>
              </mc:Choice>
              <mc:Fallback>
                <p:oleObj name="Equation" r:id="rId4" imgW="110484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0063" y="5740400"/>
                        <a:ext cx="2081212"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317784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304800" y="381000"/>
            <a:ext cx="8610600" cy="990600"/>
          </a:xfrm>
        </p:spPr>
        <p:txBody>
          <a:bodyPr/>
          <a:lstStyle/>
          <a:p>
            <a:r>
              <a:rPr lang="en-US">
                <a:latin typeface="Times New Roman" charset="0"/>
              </a:rPr>
              <a:t>Portfolio Betas (</a:t>
            </a:r>
            <a:r>
              <a:rPr lang="el-GR">
                <a:latin typeface="Times New Roman" charset="0"/>
              </a:rPr>
              <a:t>β</a:t>
            </a:r>
            <a:r>
              <a:rPr lang="en-US" baseline="-25000">
                <a:latin typeface="Times New Roman" charset="0"/>
              </a:rPr>
              <a:t>p</a:t>
            </a:r>
            <a:r>
              <a:rPr lang="en-US">
                <a:latin typeface="Times New Roman" charset="0"/>
              </a:rPr>
              <a:t>)</a:t>
            </a:r>
          </a:p>
        </p:txBody>
      </p:sp>
      <p:sp>
        <p:nvSpPr>
          <p:cNvPr id="26628" name="Rectangle 3"/>
          <p:cNvSpPr>
            <a:spLocks noGrp="1" noChangeArrowheads="1"/>
          </p:cNvSpPr>
          <p:nvPr>
            <p:ph type="body" idx="1"/>
          </p:nvPr>
        </p:nvSpPr>
        <p:spPr>
          <a:xfrm>
            <a:off x="228600" y="1371600"/>
            <a:ext cx="8763000" cy="5257800"/>
          </a:xfrm>
        </p:spPr>
        <p:txBody>
          <a:bodyPr/>
          <a:lstStyle/>
          <a:p>
            <a:r>
              <a:rPr lang="en-US" sz="3600">
                <a:latin typeface="Times New Roman" charset="0"/>
              </a:rPr>
              <a:t>Portfolio Betas</a:t>
            </a:r>
          </a:p>
          <a:p>
            <a:pPr lvl="1"/>
            <a:r>
              <a:rPr lang="en-US">
                <a:latin typeface="Times New Roman" charset="0"/>
              </a:rPr>
              <a:t>While portfolio variance is not equal to a simple weighted sum of individual security variances, portfolio betas are equal to the weighted sum of individual security betas</a:t>
            </a:r>
          </a:p>
          <a:p>
            <a:pPr lvl="1"/>
            <a:endParaRPr lang="en-US">
              <a:latin typeface="Times New Roman" charset="0"/>
            </a:endParaRPr>
          </a:p>
          <a:p>
            <a:pPr lvl="1"/>
            <a:endParaRPr lang="en-US">
              <a:latin typeface="Times New Roman" charset="0"/>
            </a:endParaRPr>
          </a:p>
          <a:p>
            <a:pPr lvl="2"/>
            <a:r>
              <a:rPr lang="en-US">
                <a:latin typeface="Times New Roman" charset="0"/>
              </a:rPr>
              <a:t>Where w is the proportion of security i</a:t>
            </a:r>
            <a:r>
              <a:rPr lang="ja-JP" altLang="en-US">
                <a:latin typeface="Times New Roman" charset="0"/>
              </a:rPr>
              <a:t>’</a:t>
            </a:r>
            <a:r>
              <a:rPr lang="en-US">
                <a:latin typeface="Times New Roman" charset="0"/>
              </a:rPr>
              <a:t>s market value to that of the entire portfolio, and N is the number of securities in the portfolio</a:t>
            </a:r>
            <a:endParaRPr lang="en-US" sz="3600">
              <a:latin typeface="Times New Roman" charset="0"/>
            </a:endParaRPr>
          </a:p>
        </p:txBody>
      </p:sp>
      <p:graphicFrame>
        <p:nvGraphicFramePr>
          <p:cNvPr id="26626" name="Object 4"/>
          <p:cNvGraphicFramePr>
            <a:graphicFrameLocks noChangeAspect="1"/>
          </p:cNvGraphicFramePr>
          <p:nvPr/>
        </p:nvGraphicFramePr>
        <p:xfrm>
          <a:off x="2743200" y="3886200"/>
          <a:ext cx="1524000" cy="796925"/>
        </p:xfrm>
        <a:graphic>
          <a:graphicData uri="http://schemas.openxmlformats.org/presentationml/2006/ole">
            <mc:AlternateContent xmlns:mc="http://schemas.openxmlformats.org/markup-compatibility/2006">
              <mc:Choice xmlns:v="urn:schemas-microsoft-com:vml" Requires="v">
                <p:oleObj spid="_x0000_s146441" name="Equation" r:id="rId4" imgW="825480" imgH="431640" progId="Equation.3">
                  <p:embed/>
                </p:oleObj>
              </mc:Choice>
              <mc:Fallback>
                <p:oleObj name="Equation" r:id="rId4" imgW="82548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886200"/>
                        <a:ext cx="152400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683934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304800" y="381000"/>
            <a:ext cx="8610600" cy="914400"/>
          </a:xfrm>
        </p:spPr>
        <p:txBody>
          <a:bodyPr>
            <a:normAutofit fontScale="90000"/>
          </a:bodyPr>
          <a:lstStyle/>
          <a:p>
            <a:r>
              <a:rPr lang="en-US">
                <a:latin typeface="Times New Roman" charset="0"/>
              </a:rPr>
              <a:t>Relationship between Risk and Expected Return (CAPM)</a:t>
            </a:r>
          </a:p>
        </p:txBody>
      </p:sp>
      <p:sp>
        <p:nvSpPr>
          <p:cNvPr id="27652" name="Rectangle 3"/>
          <p:cNvSpPr>
            <a:spLocks noGrp="1" noChangeArrowheads="1"/>
          </p:cNvSpPr>
          <p:nvPr>
            <p:ph type="body" idx="1"/>
          </p:nvPr>
        </p:nvSpPr>
        <p:spPr>
          <a:xfrm>
            <a:off x="228600" y="1524000"/>
            <a:ext cx="8763000" cy="5257800"/>
          </a:xfrm>
        </p:spPr>
        <p:txBody>
          <a:bodyPr/>
          <a:lstStyle/>
          <a:p>
            <a:r>
              <a:rPr lang="en-US" sz="3600">
                <a:latin typeface="Times New Roman" charset="0"/>
              </a:rPr>
              <a:t>Beta and the Risk Premium</a:t>
            </a:r>
          </a:p>
          <a:p>
            <a:pPr lvl="2"/>
            <a:r>
              <a:rPr lang="en-US">
                <a:latin typeface="Times New Roman" charset="0"/>
              </a:rPr>
              <a:t>A risk-free asset has a beta of zero</a:t>
            </a:r>
          </a:p>
          <a:p>
            <a:pPr lvl="2"/>
            <a:r>
              <a:rPr lang="en-US">
                <a:latin typeface="Times New Roman" charset="0"/>
              </a:rPr>
              <a:t>When a risky asset is combined with a risk-free asset, the resulting portfolio expected return is a weighted sum of their expected returns and the portfolio beta is the weighted sum of their betas</a:t>
            </a:r>
          </a:p>
          <a:p>
            <a:r>
              <a:rPr lang="en-US" sz="3600">
                <a:latin typeface="Times New Roman" charset="0"/>
              </a:rPr>
              <a:t>Reward-to-Risk Ratio</a:t>
            </a:r>
          </a:p>
          <a:p>
            <a:pPr lvl="2"/>
            <a:r>
              <a:rPr lang="en-US">
                <a:latin typeface="Times New Roman" charset="0"/>
              </a:rPr>
              <a:t>We can vary the amount invested in each type of asset and get an idea of the relationship between portfolio expected return and portfolio beta</a:t>
            </a:r>
          </a:p>
        </p:txBody>
      </p:sp>
      <p:graphicFrame>
        <p:nvGraphicFramePr>
          <p:cNvPr id="27650" name="Object 4"/>
          <p:cNvGraphicFramePr>
            <a:graphicFrameLocks noChangeAspect="1"/>
          </p:cNvGraphicFramePr>
          <p:nvPr/>
        </p:nvGraphicFramePr>
        <p:xfrm>
          <a:off x="2411413" y="5867400"/>
          <a:ext cx="4251325" cy="914400"/>
        </p:xfrm>
        <a:graphic>
          <a:graphicData uri="http://schemas.openxmlformats.org/presentationml/2006/ole">
            <mc:AlternateContent xmlns:mc="http://schemas.openxmlformats.org/markup-compatibility/2006">
              <mc:Choice xmlns:v="urn:schemas-microsoft-com:vml" Requires="v">
                <p:oleObj spid="_x0000_s148490" name="Equation" r:id="rId4" imgW="2184120" imgH="469800" progId="Equation.3">
                  <p:embed/>
                </p:oleObj>
              </mc:Choice>
              <mc:Fallback>
                <p:oleObj name="Equation" r:id="rId4" imgW="2184120" imgH="469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5867400"/>
                        <a:ext cx="42513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0527095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04800" y="381000"/>
            <a:ext cx="8610600" cy="914400"/>
          </a:xfrm>
        </p:spPr>
        <p:txBody>
          <a:bodyPr>
            <a:normAutofit fontScale="90000"/>
          </a:bodyPr>
          <a:lstStyle/>
          <a:p>
            <a:r>
              <a:rPr lang="en-US">
                <a:latin typeface="Times New Roman" charset="0"/>
              </a:rPr>
              <a:t>Relationship between Risk and Expected Return (CAPM)</a:t>
            </a:r>
          </a:p>
        </p:txBody>
      </p:sp>
      <p:sp>
        <p:nvSpPr>
          <p:cNvPr id="28676" name="Rectangle 3"/>
          <p:cNvSpPr>
            <a:spLocks noGrp="1" noChangeArrowheads="1"/>
          </p:cNvSpPr>
          <p:nvPr>
            <p:ph type="body" idx="1"/>
          </p:nvPr>
        </p:nvSpPr>
        <p:spPr>
          <a:xfrm>
            <a:off x="228600" y="1524000"/>
            <a:ext cx="8763000" cy="5257800"/>
          </a:xfrm>
        </p:spPr>
        <p:txBody>
          <a:bodyPr/>
          <a:lstStyle/>
          <a:p>
            <a:r>
              <a:rPr lang="en-US" sz="3600">
                <a:latin typeface="Times New Roman" charset="0"/>
              </a:rPr>
              <a:t>What happens if two assets have different reward-to-risk ratios?</a:t>
            </a:r>
          </a:p>
          <a:p>
            <a:pPr lvl="2"/>
            <a:r>
              <a:rPr lang="en-US">
                <a:latin typeface="Times New Roman" charset="0"/>
              </a:rPr>
              <a:t>Since systematic risk is all that matters in determining expected return, the reward-to-risk ratio must be the same for all assets and portfolios in equilibrium</a:t>
            </a:r>
          </a:p>
          <a:p>
            <a:pPr lvl="3"/>
            <a:r>
              <a:rPr lang="en-US">
                <a:latin typeface="Times New Roman" charset="0"/>
              </a:rPr>
              <a:t>If not, investors would only buy the assets (or portfolios) that offer a higher reward-to-risk ratio</a:t>
            </a:r>
          </a:p>
          <a:p>
            <a:pPr lvl="2"/>
            <a:r>
              <a:rPr lang="en-US">
                <a:latin typeface="Times New Roman" charset="0"/>
              </a:rPr>
              <a:t>Because the reward-to-risk ratio is the same for all assets, it must hold for the risk-free asset as well as for the market portfolio</a:t>
            </a:r>
          </a:p>
          <a:p>
            <a:pPr lvl="2"/>
            <a:r>
              <a:rPr lang="en-US">
                <a:latin typeface="Times New Roman" charset="0"/>
              </a:rPr>
              <a:t>Result:</a:t>
            </a:r>
          </a:p>
        </p:txBody>
      </p:sp>
      <p:graphicFrame>
        <p:nvGraphicFramePr>
          <p:cNvPr id="28674" name="Object 4"/>
          <p:cNvGraphicFramePr>
            <a:graphicFrameLocks noChangeAspect="1"/>
          </p:cNvGraphicFramePr>
          <p:nvPr/>
        </p:nvGraphicFramePr>
        <p:xfrm>
          <a:off x="2968625" y="5715000"/>
          <a:ext cx="3136900" cy="890588"/>
        </p:xfrm>
        <a:graphic>
          <a:graphicData uri="http://schemas.openxmlformats.org/presentationml/2006/ole">
            <mc:AlternateContent xmlns:mc="http://schemas.openxmlformats.org/markup-compatibility/2006">
              <mc:Choice xmlns:v="urn:schemas-microsoft-com:vml" Requires="v">
                <p:oleObj spid="_x0000_s150537" name="Equation" r:id="rId4" imgW="1612800" imgH="457200" progId="Equation.3">
                  <p:embed/>
                </p:oleObj>
              </mc:Choice>
              <mc:Fallback>
                <p:oleObj name="Equation" r:id="rId4" imgW="16128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8625" y="5715000"/>
                        <a:ext cx="3136900"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1374530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304800" y="381000"/>
            <a:ext cx="8610600" cy="914400"/>
          </a:xfrm>
        </p:spPr>
        <p:txBody>
          <a:bodyPr>
            <a:normAutofit fontScale="90000"/>
          </a:bodyPr>
          <a:lstStyle/>
          <a:p>
            <a:r>
              <a:rPr lang="en-US">
                <a:latin typeface="Times New Roman" charset="0"/>
              </a:rPr>
              <a:t>Relationship between Risk and Expected Return (CAPM)</a:t>
            </a:r>
          </a:p>
        </p:txBody>
      </p:sp>
      <p:sp>
        <p:nvSpPr>
          <p:cNvPr id="29700" name="Rectangle 3"/>
          <p:cNvSpPr>
            <a:spLocks noGrp="1" noChangeArrowheads="1"/>
          </p:cNvSpPr>
          <p:nvPr>
            <p:ph type="body" idx="1"/>
          </p:nvPr>
        </p:nvSpPr>
        <p:spPr>
          <a:xfrm>
            <a:off x="228600" y="1524000"/>
            <a:ext cx="8763000" cy="5257800"/>
          </a:xfrm>
        </p:spPr>
        <p:txBody>
          <a:bodyPr/>
          <a:lstStyle/>
          <a:p>
            <a:r>
              <a:rPr lang="en-US" sz="3600">
                <a:latin typeface="Times New Roman" charset="0"/>
              </a:rPr>
              <a:t>The Security Market Line (SML)</a:t>
            </a:r>
          </a:p>
          <a:p>
            <a:pPr lvl="1"/>
            <a:r>
              <a:rPr lang="en-US">
                <a:latin typeface="Times New Roman" charset="0"/>
              </a:rPr>
              <a:t>The security market line is the line which gives the expected return – systematic risk (beta) combinations of assets in a well functioning, active financial market</a:t>
            </a:r>
          </a:p>
          <a:p>
            <a:pPr lvl="2"/>
            <a:r>
              <a:rPr lang="en-US">
                <a:latin typeface="Times New Roman" charset="0"/>
              </a:rPr>
              <a:t>In an active, competitive market in which only systematic risk affects expected return, the reward-to-risk ratio must be the same for all assets in the market</a:t>
            </a:r>
          </a:p>
          <a:p>
            <a:pPr lvl="2"/>
            <a:r>
              <a:rPr lang="en-US">
                <a:latin typeface="Times New Roman" charset="0"/>
              </a:rPr>
              <a:t>The slope of the SML is the difference between the expected return on the market portfolio and the risk-free rate (i.e., the market risk premium)</a:t>
            </a:r>
          </a:p>
          <a:p>
            <a:pPr lvl="2"/>
            <a:r>
              <a:rPr lang="en-US">
                <a:latin typeface="Times New Roman" charset="0"/>
              </a:rPr>
              <a:t>Result:</a:t>
            </a:r>
          </a:p>
          <a:p>
            <a:pPr lvl="2">
              <a:buFontTx/>
              <a:buNone/>
            </a:pPr>
            <a:endParaRPr lang="en-US">
              <a:latin typeface="Times New Roman" charset="0"/>
            </a:endParaRPr>
          </a:p>
        </p:txBody>
      </p:sp>
      <p:graphicFrame>
        <p:nvGraphicFramePr>
          <p:cNvPr id="29698" name="Object 4"/>
          <p:cNvGraphicFramePr>
            <a:graphicFrameLocks noChangeAspect="1"/>
          </p:cNvGraphicFramePr>
          <p:nvPr/>
        </p:nvGraphicFramePr>
        <p:xfrm>
          <a:off x="2724150" y="5867400"/>
          <a:ext cx="3113088" cy="890588"/>
        </p:xfrm>
        <a:graphic>
          <a:graphicData uri="http://schemas.openxmlformats.org/presentationml/2006/ole">
            <mc:AlternateContent xmlns:mc="http://schemas.openxmlformats.org/markup-compatibility/2006">
              <mc:Choice xmlns:v="urn:schemas-microsoft-com:vml" Requires="v">
                <p:oleObj spid="_x0000_s152585" name="Equation" r:id="rId4" imgW="1600200" imgH="457200" progId="Equation.3">
                  <p:embed/>
                </p:oleObj>
              </mc:Choice>
              <mc:Fallback>
                <p:oleObj name="Equation" r:id="rId4" imgW="16002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150" y="5867400"/>
                        <a:ext cx="3113088"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6534813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a:xfrm>
            <a:off x="304800" y="381000"/>
            <a:ext cx="8610600" cy="914400"/>
          </a:xfrm>
        </p:spPr>
        <p:txBody>
          <a:bodyPr>
            <a:normAutofit fontScale="90000"/>
          </a:bodyPr>
          <a:lstStyle/>
          <a:p>
            <a:r>
              <a:rPr lang="en-US">
                <a:latin typeface="Times New Roman" charset="0"/>
              </a:rPr>
              <a:t>Relationship between Risk and Expected Return (CAPM)</a:t>
            </a:r>
          </a:p>
        </p:txBody>
      </p:sp>
      <p:sp>
        <p:nvSpPr>
          <p:cNvPr id="30726" name="Rectangle 3"/>
          <p:cNvSpPr>
            <a:spLocks noGrp="1" noChangeArrowheads="1"/>
          </p:cNvSpPr>
          <p:nvPr>
            <p:ph type="body" idx="1"/>
          </p:nvPr>
        </p:nvSpPr>
        <p:spPr>
          <a:xfrm>
            <a:off x="228600" y="1524000"/>
            <a:ext cx="8763000" cy="5257800"/>
          </a:xfrm>
        </p:spPr>
        <p:txBody>
          <a:bodyPr/>
          <a:lstStyle/>
          <a:p>
            <a:r>
              <a:rPr lang="en-US" sz="3600">
                <a:latin typeface="Times New Roman" charset="0"/>
              </a:rPr>
              <a:t>Expected Return on the Market</a:t>
            </a:r>
          </a:p>
          <a:p>
            <a:endParaRPr lang="en-US" sz="2800">
              <a:latin typeface="Times New Roman" charset="0"/>
            </a:endParaRPr>
          </a:p>
          <a:p>
            <a:r>
              <a:rPr lang="en-US" sz="3600">
                <a:latin typeface="Times New Roman" charset="0"/>
              </a:rPr>
              <a:t>Expected Return on an individual security</a:t>
            </a:r>
          </a:p>
          <a:p>
            <a:pPr>
              <a:buFontTx/>
              <a:buNone/>
            </a:pPr>
            <a:endParaRPr lang="en-US" sz="3600">
              <a:latin typeface="Times New Roman" charset="0"/>
            </a:endParaRPr>
          </a:p>
          <a:p>
            <a:pPr lvl="1"/>
            <a:endParaRPr lang="en-US" sz="800">
              <a:latin typeface="Times New Roman" charset="0"/>
            </a:endParaRPr>
          </a:p>
          <a:p>
            <a:pPr lvl="1"/>
            <a:r>
              <a:rPr lang="en-US">
                <a:latin typeface="Times New Roman" charset="0"/>
              </a:rPr>
              <a:t>Or</a:t>
            </a:r>
          </a:p>
          <a:p>
            <a:pPr lvl="1"/>
            <a:endParaRPr lang="en-US">
              <a:latin typeface="Times New Roman" charset="0"/>
            </a:endParaRPr>
          </a:p>
          <a:p>
            <a:pPr lvl="1"/>
            <a:endParaRPr lang="en-US" sz="1800">
              <a:latin typeface="Times New Roman" charset="0"/>
            </a:endParaRPr>
          </a:p>
          <a:p>
            <a:pPr lvl="2"/>
            <a:endParaRPr lang="en-US" sz="1600">
              <a:latin typeface="Times New Roman" charset="0"/>
            </a:endParaRPr>
          </a:p>
          <a:p>
            <a:pPr lvl="2"/>
            <a:r>
              <a:rPr lang="en-US">
                <a:latin typeface="Times New Roman" charset="0"/>
              </a:rPr>
              <a:t>This applies to individual securities held within well-diversified portfolios</a:t>
            </a:r>
          </a:p>
        </p:txBody>
      </p:sp>
      <p:graphicFrame>
        <p:nvGraphicFramePr>
          <p:cNvPr id="30722" name="Object 4"/>
          <p:cNvGraphicFramePr>
            <a:graphicFrameLocks noChangeAspect="1"/>
          </p:cNvGraphicFramePr>
          <p:nvPr/>
        </p:nvGraphicFramePr>
        <p:xfrm>
          <a:off x="1243013" y="3352800"/>
          <a:ext cx="3228975" cy="923925"/>
        </p:xfrm>
        <a:graphic>
          <a:graphicData uri="http://schemas.openxmlformats.org/presentationml/2006/ole">
            <mc:AlternateContent xmlns:mc="http://schemas.openxmlformats.org/markup-compatibility/2006">
              <mc:Choice xmlns:v="urn:schemas-microsoft-com:vml" Requires="v">
                <p:oleObj spid="_x0000_s154649" name="Equation" r:id="rId4" imgW="1600200" imgH="457200" progId="Equation.3">
                  <p:embed/>
                </p:oleObj>
              </mc:Choice>
              <mc:Fallback>
                <p:oleObj name="Equation" r:id="rId4" imgW="16002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3013" y="3352800"/>
                        <a:ext cx="3228975"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00707" name="Object 3"/>
          <p:cNvGraphicFramePr>
            <a:graphicFrameLocks noChangeAspect="1"/>
          </p:cNvGraphicFramePr>
          <p:nvPr/>
        </p:nvGraphicFramePr>
        <p:xfrm>
          <a:off x="1350963" y="2209800"/>
          <a:ext cx="4995862" cy="530225"/>
        </p:xfrm>
        <a:graphic>
          <a:graphicData uri="http://schemas.openxmlformats.org/presentationml/2006/ole">
            <mc:AlternateContent xmlns:mc="http://schemas.openxmlformats.org/markup-compatibility/2006">
              <mc:Choice xmlns:v="urn:schemas-microsoft-com:vml" Requires="v">
                <p:oleObj spid="_x0000_s154650" name="Equation" r:id="rId6" imgW="2273040" imgH="241200" progId="Equation.3">
                  <p:embed/>
                </p:oleObj>
              </mc:Choice>
              <mc:Fallback>
                <p:oleObj name="Equation" r:id="rId6" imgW="227304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0963" y="2209800"/>
                        <a:ext cx="499586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0724" name="Object 4"/>
          <p:cNvGraphicFramePr>
            <a:graphicFrameLocks noChangeAspect="1"/>
          </p:cNvGraphicFramePr>
          <p:nvPr/>
        </p:nvGraphicFramePr>
        <p:xfrm>
          <a:off x="1096963" y="4754563"/>
          <a:ext cx="3787775" cy="503237"/>
        </p:xfrm>
        <a:graphic>
          <a:graphicData uri="http://schemas.openxmlformats.org/presentationml/2006/ole">
            <mc:AlternateContent xmlns:mc="http://schemas.openxmlformats.org/markup-compatibility/2006">
              <mc:Choice xmlns:v="urn:schemas-microsoft-com:vml" Requires="v">
                <p:oleObj spid="_x0000_s154651" name="Equation" r:id="rId8" imgW="1815840" imgH="241200" progId="Equation.3">
                  <p:embed/>
                </p:oleObj>
              </mc:Choice>
              <mc:Fallback>
                <p:oleObj name="Equation" r:id="rId8" imgW="181584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6963" y="4754563"/>
                        <a:ext cx="378777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8" name="AutoShape 7"/>
          <p:cNvSpPr>
            <a:spLocks/>
          </p:cNvSpPr>
          <p:nvPr/>
        </p:nvSpPr>
        <p:spPr bwMode="auto">
          <a:xfrm rot="-5400000">
            <a:off x="3733800" y="4572000"/>
            <a:ext cx="304800" cy="1524000"/>
          </a:xfrm>
          <a:prstGeom prst="leftBrace">
            <a:avLst>
              <a:gd name="adj1" fmla="val 60833"/>
              <a:gd name="adj2" fmla="val 47255"/>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Text Box 8"/>
          <p:cNvSpPr txBox="1">
            <a:spLocks noChangeArrowheads="1"/>
          </p:cNvSpPr>
          <p:nvPr/>
        </p:nvSpPr>
        <p:spPr bwMode="auto">
          <a:xfrm>
            <a:off x="2362200" y="5376863"/>
            <a:ext cx="3200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sz="1600"/>
              <a:t>Market Risk Premium</a:t>
            </a:r>
          </a:p>
        </p:txBody>
      </p:sp>
    </p:spTree>
    <p:extLst>
      <p:ext uri="{BB962C8B-B14F-4D97-AF65-F5344CB8AC3E}">
        <p14:creationId xmlns:p14="http://schemas.microsoft.com/office/powerpoint/2010/main" val="32921513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00707"/>
                                        </p:tgtEl>
                                        <p:attrNameLst>
                                          <p:attrName>style.visibility</p:attrName>
                                        </p:attrNameLst>
                                      </p:cBhvr>
                                      <p:to>
                                        <p:strVal val="visible"/>
                                      </p:to>
                                    </p:set>
                                    <p:animEffect transition="in" filter="fade">
                                      <p:cBhvr>
                                        <p:cTn id="7" dur="1000"/>
                                        <p:tgtEl>
                                          <p:spTgt spid="200707"/>
                                        </p:tgtEl>
                                      </p:cBhvr>
                                    </p:animEffect>
                                    <p:anim calcmode="lin" valueType="num">
                                      <p:cBhvr>
                                        <p:cTn id="8" dur="1000" fill="hold"/>
                                        <p:tgtEl>
                                          <p:spTgt spid="200707"/>
                                        </p:tgtEl>
                                        <p:attrNameLst>
                                          <p:attrName>ppt_x</p:attrName>
                                        </p:attrNameLst>
                                      </p:cBhvr>
                                      <p:tavLst>
                                        <p:tav tm="0">
                                          <p:val>
                                            <p:strVal val="#ppt_x"/>
                                          </p:val>
                                        </p:tav>
                                        <p:tav tm="100000">
                                          <p:val>
                                            <p:strVal val="#ppt_x"/>
                                          </p:val>
                                        </p:tav>
                                      </p:tavLst>
                                    </p:anim>
                                    <p:anim calcmode="lin" valueType="num">
                                      <p:cBhvr>
                                        <p:cTn id="9" dur="1000" fill="hold"/>
                                        <p:tgtEl>
                                          <p:spTgt spid="20070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a:xfrm>
            <a:off x="304800" y="381000"/>
            <a:ext cx="8610600" cy="914400"/>
          </a:xfrm>
        </p:spPr>
        <p:txBody>
          <a:bodyPr>
            <a:normAutofit fontScale="90000"/>
          </a:bodyPr>
          <a:lstStyle/>
          <a:p>
            <a:r>
              <a:rPr lang="en-US">
                <a:latin typeface="Times New Roman" charset="0"/>
              </a:rPr>
              <a:t>Relationship between Risk and Expected Return (CAPM)</a:t>
            </a:r>
          </a:p>
        </p:txBody>
      </p:sp>
      <p:sp>
        <p:nvSpPr>
          <p:cNvPr id="31750" name="Rectangle 3"/>
          <p:cNvSpPr>
            <a:spLocks noGrp="1" noChangeArrowheads="1"/>
          </p:cNvSpPr>
          <p:nvPr>
            <p:ph type="body" idx="1"/>
          </p:nvPr>
        </p:nvSpPr>
        <p:spPr>
          <a:xfrm>
            <a:off x="0" y="1447800"/>
            <a:ext cx="8763000" cy="5257800"/>
          </a:xfrm>
        </p:spPr>
        <p:txBody>
          <a:bodyPr/>
          <a:lstStyle/>
          <a:p>
            <a:r>
              <a:rPr lang="en-US" sz="3600">
                <a:latin typeface="Times New Roman" charset="0"/>
              </a:rPr>
              <a:t>Capital Asset Pricing Model (CAPM)</a:t>
            </a:r>
          </a:p>
          <a:p>
            <a:endParaRPr lang="en-US" sz="2800">
              <a:latin typeface="Times New Roman" charset="0"/>
            </a:endParaRPr>
          </a:p>
        </p:txBody>
      </p:sp>
      <p:graphicFrame>
        <p:nvGraphicFramePr>
          <p:cNvPr id="31746" name="Object 4"/>
          <p:cNvGraphicFramePr>
            <a:graphicFrameLocks noChangeAspect="1"/>
          </p:cNvGraphicFramePr>
          <p:nvPr/>
        </p:nvGraphicFramePr>
        <p:xfrm>
          <a:off x="2735263" y="2392363"/>
          <a:ext cx="3787775" cy="503237"/>
        </p:xfrm>
        <a:graphic>
          <a:graphicData uri="http://schemas.openxmlformats.org/presentationml/2006/ole">
            <mc:AlternateContent xmlns:mc="http://schemas.openxmlformats.org/markup-compatibility/2006">
              <mc:Choice xmlns:v="urn:schemas-microsoft-com:vml" Requires="v">
                <p:oleObj spid="_x0000_s156697" name="Equation" r:id="rId4" imgW="1815840" imgH="241200" progId="Equation.3">
                  <p:embed/>
                </p:oleObj>
              </mc:Choice>
              <mc:Fallback>
                <p:oleObj name="Equation" r:id="rId4" imgW="181584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5263" y="2392363"/>
                        <a:ext cx="3787775"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1751" name="Line 6"/>
          <p:cNvSpPr>
            <a:spLocks noChangeShapeType="1"/>
          </p:cNvSpPr>
          <p:nvPr/>
        </p:nvSpPr>
        <p:spPr bwMode="auto">
          <a:xfrm flipV="1">
            <a:off x="2286000" y="2286000"/>
            <a:ext cx="0" cy="3124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2" name="Line 3"/>
          <p:cNvSpPr>
            <a:spLocks noChangeShapeType="1"/>
          </p:cNvSpPr>
          <p:nvPr/>
        </p:nvSpPr>
        <p:spPr bwMode="auto">
          <a:xfrm>
            <a:off x="2286000" y="5410200"/>
            <a:ext cx="457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3" name="Text Box 4"/>
          <p:cNvSpPr txBox="1">
            <a:spLocks noChangeArrowheads="1"/>
          </p:cNvSpPr>
          <p:nvPr/>
        </p:nvSpPr>
        <p:spPr bwMode="auto">
          <a:xfrm rot="-5400000">
            <a:off x="37306" y="2856707"/>
            <a:ext cx="2363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a:t>Expected return</a:t>
            </a:r>
          </a:p>
        </p:txBody>
      </p:sp>
      <p:graphicFrame>
        <p:nvGraphicFramePr>
          <p:cNvPr id="201733" name="Object 5"/>
          <p:cNvGraphicFramePr>
            <a:graphicFrameLocks noChangeAspect="1"/>
          </p:cNvGraphicFramePr>
          <p:nvPr/>
        </p:nvGraphicFramePr>
        <p:xfrm>
          <a:off x="1406525" y="3605213"/>
          <a:ext cx="777875" cy="357187"/>
        </p:xfrm>
        <a:graphic>
          <a:graphicData uri="http://schemas.openxmlformats.org/presentationml/2006/ole">
            <mc:AlternateContent xmlns:mc="http://schemas.openxmlformats.org/markup-compatibility/2006">
              <mc:Choice xmlns:v="urn:schemas-microsoft-com:vml" Requires="v">
                <p:oleObj spid="_x0000_s156698" name="Equation" r:id="rId6" imgW="469800" imgH="215640" progId="Equation.3">
                  <p:embed/>
                </p:oleObj>
              </mc:Choice>
              <mc:Fallback>
                <p:oleObj name="Equation" r:id="rId6" imgW="46980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6525" y="3605213"/>
                        <a:ext cx="777875"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01734" name="Object 6"/>
          <p:cNvGraphicFramePr>
            <a:graphicFrameLocks noChangeAspect="1"/>
          </p:cNvGraphicFramePr>
          <p:nvPr/>
        </p:nvGraphicFramePr>
        <p:xfrm>
          <a:off x="1722438" y="4478338"/>
          <a:ext cx="334962" cy="398462"/>
        </p:xfrm>
        <a:graphic>
          <a:graphicData uri="http://schemas.openxmlformats.org/presentationml/2006/ole">
            <mc:AlternateContent xmlns:mc="http://schemas.openxmlformats.org/markup-compatibility/2006">
              <mc:Choice xmlns:v="urn:schemas-microsoft-com:vml" Requires="v">
                <p:oleObj spid="_x0000_s156699" name="Equation" r:id="rId8" imgW="203040" imgH="241200" progId="Equation.3">
                  <p:embed/>
                </p:oleObj>
              </mc:Choice>
              <mc:Fallback>
                <p:oleObj name="Equation" r:id="rId8" imgW="20304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2438" y="4478338"/>
                        <a:ext cx="334962"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1754" name="Line 11"/>
          <p:cNvSpPr>
            <a:spLocks noChangeShapeType="1"/>
          </p:cNvSpPr>
          <p:nvPr/>
        </p:nvSpPr>
        <p:spPr bwMode="auto">
          <a:xfrm>
            <a:off x="2133600" y="4648200"/>
            <a:ext cx="15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55" name="Line 15"/>
          <p:cNvSpPr>
            <a:spLocks noChangeShapeType="1"/>
          </p:cNvSpPr>
          <p:nvPr/>
        </p:nvSpPr>
        <p:spPr bwMode="auto">
          <a:xfrm>
            <a:off x="2133600" y="3810000"/>
            <a:ext cx="15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 name="Line 12"/>
          <p:cNvSpPr>
            <a:spLocks noChangeShapeType="1"/>
          </p:cNvSpPr>
          <p:nvPr/>
        </p:nvSpPr>
        <p:spPr bwMode="auto">
          <a:xfrm flipV="1">
            <a:off x="2286000" y="3810000"/>
            <a:ext cx="18288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 name="Line 10"/>
          <p:cNvSpPr>
            <a:spLocks noChangeShapeType="1"/>
          </p:cNvSpPr>
          <p:nvPr/>
        </p:nvSpPr>
        <p:spPr bwMode="auto">
          <a:xfrm flipV="1">
            <a:off x="4114800" y="3810000"/>
            <a:ext cx="0" cy="16002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58" name="Text Box 5"/>
          <p:cNvSpPr txBox="1">
            <a:spLocks noChangeArrowheads="1"/>
          </p:cNvSpPr>
          <p:nvPr/>
        </p:nvSpPr>
        <p:spPr bwMode="auto">
          <a:xfrm>
            <a:off x="6172200" y="5334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b="1">
                <a:latin typeface="Symbol" charset="0"/>
                <a:sym typeface="Symbol" charset="0"/>
              </a:rPr>
              <a:t>b</a:t>
            </a:r>
            <a:endParaRPr lang="en-US" b="1" baseline="-25000">
              <a:latin typeface="Symbol" charset="0"/>
            </a:endParaRPr>
          </a:p>
        </p:txBody>
      </p:sp>
      <p:sp>
        <p:nvSpPr>
          <p:cNvPr id="19" name="Text Box 13"/>
          <p:cNvSpPr txBox="1">
            <a:spLocks noChangeArrowheads="1"/>
          </p:cNvSpPr>
          <p:nvPr/>
        </p:nvSpPr>
        <p:spPr bwMode="auto">
          <a:xfrm>
            <a:off x="3581400" y="54102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l-GR" sz="2000"/>
              <a:t>β</a:t>
            </a:r>
            <a:r>
              <a:rPr lang="en-US" sz="2000" baseline="-25000"/>
              <a:t>M</a:t>
            </a:r>
            <a:r>
              <a:rPr lang="en-US" sz="2000"/>
              <a:t> =1.0</a:t>
            </a:r>
          </a:p>
        </p:txBody>
      </p:sp>
      <p:sp>
        <p:nvSpPr>
          <p:cNvPr id="20" name="Line 8"/>
          <p:cNvSpPr>
            <a:spLocks noChangeShapeType="1"/>
          </p:cNvSpPr>
          <p:nvPr/>
        </p:nvSpPr>
        <p:spPr bwMode="auto">
          <a:xfrm flipV="1">
            <a:off x="2286000" y="3048000"/>
            <a:ext cx="3581400" cy="1600200"/>
          </a:xfrm>
          <a:prstGeom prst="line">
            <a:avLst/>
          </a:prstGeom>
          <a:noFill/>
          <a:ln w="38100">
            <a:solidFill>
              <a:srgbClr val="CC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414957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17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17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utoUpdateAnimBg="0"/>
      <p:bldP spid="2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304800" y="152400"/>
            <a:ext cx="8610600" cy="914400"/>
          </a:xfrm>
        </p:spPr>
        <p:txBody>
          <a:bodyPr/>
          <a:lstStyle/>
          <a:p>
            <a:r>
              <a:rPr lang="en-US">
                <a:latin typeface="Times New Roman" charset="0"/>
              </a:rPr>
              <a:t>The Capital Asset Pricing Model</a:t>
            </a:r>
          </a:p>
        </p:txBody>
      </p:sp>
      <p:sp>
        <p:nvSpPr>
          <p:cNvPr id="32772" name="Rectangle 3"/>
          <p:cNvSpPr>
            <a:spLocks noGrp="1" noChangeArrowheads="1"/>
          </p:cNvSpPr>
          <p:nvPr>
            <p:ph type="body" idx="1"/>
          </p:nvPr>
        </p:nvSpPr>
        <p:spPr>
          <a:xfrm>
            <a:off x="76200" y="1066800"/>
            <a:ext cx="8991600" cy="5562600"/>
          </a:xfrm>
        </p:spPr>
        <p:txBody>
          <a:bodyPr/>
          <a:lstStyle/>
          <a:p>
            <a:r>
              <a:rPr lang="en-US" sz="3600">
                <a:latin typeface="Times New Roman" charset="0"/>
              </a:rPr>
              <a:t>The Capital Asset Pricing Model (CAPM)</a:t>
            </a:r>
          </a:p>
          <a:p>
            <a:pPr lvl="1"/>
            <a:r>
              <a:rPr lang="en-US">
                <a:latin typeface="Times New Roman" charset="0"/>
              </a:rPr>
              <a:t>An equilibrium model of the relationship between risk and required return on assets in a diversified portfolio</a:t>
            </a:r>
          </a:p>
          <a:p>
            <a:pPr lvl="1"/>
            <a:endParaRPr lang="en-US" sz="2000">
              <a:latin typeface="Times New Roman" charset="0"/>
            </a:endParaRPr>
          </a:p>
          <a:p>
            <a:pPr lvl="1"/>
            <a:r>
              <a:rPr lang="en-US">
                <a:latin typeface="Times New Roman" charset="0"/>
              </a:rPr>
              <a:t>What determines an asset</a:t>
            </a:r>
            <a:r>
              <a:rPr lang="ja-JP" altLang="en-US">
                <a:latin typeface="Times New Roman" charset="0"/>
              </a:rPr>
              <a:t>’</a:t>
            </a:r>
            <a:r>
              <a:rPr lang="en-US">
                <a:latin typeface="Times New Roman" charset="0"/>
              </a:rPr>
              <a:t>s expected return?</a:t>
            </a:r>
          </a:p>
          <a:p>
            <a:pPr lvl="2"/>
            <a:r>
              <a:rPr lang="en-US">
                <a:latin typeface="Times New Roman" charset="0"/>
              </a:rPr>
              <a:t>The risk-free rate: the pure time value of money</a:t>
            </a:r>
          </a:p>
          <a:p>
            <a:pPr lvl="2"/>
            <a:r>
              <a:rPr lang="en-US">
                <a:latin typeface="Times New Roman" charset="0"/>
              </a:rPr>
              <a:t>The market risk premium: the reward for bearing systematic risk</a:t>
            </a:r>
          </a:p>
          <a:p>
            <a:pPr lvl="2"/>
            <a:r>
              <a:rPr lang="en-US">
                <a:latin typeface="Times New Roman" charset="0"/>
              </a:rPr>
              <a:t>The beta coefficient: a measure of the amount of systematic risk present in a particular asset</a:t>
            </a:r>
          </a:p>
          <a:p>
            <a:pPr lvl="2"/>
            <a:endParaRPr lang="en-US" sz="2000">
              <a:latin typeface="Times New Roman" charset="0"/>
            </a:endParaRPr>
          </a:p>
          <a:p>
            <a:pPr lvl="1"/>
            <a:r>
              <a:rPr lang="en-US">
                <a:latin typeface="Times New Roman" charset="0"/>
              </a:rPr>
              <a:t>The CAPM:</a:t>
            </a:r>
          </a:p>
        </p:txBody>
      </p:sp>
      <p:graphicFrame>
        <p:nvGraphicFramePr>
          <p:cNvPr id="32770" name="Object 4"/>
          <p:cNvGraphicFramePr>
            <a:graphicFrameLocks noChangeAspect="1"/>
          </p:cNvGraphicFramePr>
          <p:nvPr/>
        </p:nvGraphicFramePr>
        <p:xfrm>
          <a:off x="2717800" y="5943600"/>
          <a:ext cx="4127500" cy="547688"/>
        </p:xfrm>
        <a:graphic>
          <a:graphicData uri="http://schemas.openxmlformats.org/presentationml/2006/ole">
            <mc:AlternateContent xmlns:mc="http://schemas.openxmlformats.org/markup-compatibility/2006">
              <mc:Choice xmlns:v="urn:schemas-microsoft-com:vml" Requires="v">
                <p:oleObj spid="_x0000_s158729" name="Equation" r:id="rId4" imgW="1815840" imgH="241200" progId="Equation.3">
                  <p:embed/>
                </p:oleObj>
              </mc:Choice>
              <mc:Fallback>
                <p:oleObj name="Equation" r:id="rId4" imgW="181584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7800" y="5943600"/>
                        <a:ext cx="4127500"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9935980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304800" y="152400"/>
            <a:ext cx="8610600" cy="914400"/>
          </a:xfrm>
        </p:spPr>
        <p:txBody>
          <a:bodyPr/>
          <a:lstStyle/>
          <a:p>
            <a:r>
              <a:rPr lang="en-US">
                <a:latin typeface="Times New Roman" charset="0"/>
              </a:rPr>
              <a:t>The Capital Asset Pricing Model</a:t>
            </a:r>
          </a:p>
        </p:txBody>
      </p:sp>
      <p:sp>
        <p:nvSpPr>
          <p:cNvPr id="33797" name="Rectangle 3"/>
          <p:cNvSpPr>
            <a:spLocks noGrp="1" noChangeArrowheads="1"/>
          </p:cNvSpPr>
          <p:nvPr>
            <p:ph type="body" idx="1"/>
          </p:nvPr>
        </p:nvSpPr>
        <p:spPr>
          <a:xfrm>
            <a:off x="76200" y="1066800"/>
            <a:ext cx="8991600" cy="5562600"/>
          </a:xfrm>
        </p:spPr>
        <p:txBody>
          <a:bodyPr/>
          <a:lstStyle/>
          <a:p>
            <a:r>
              <a:rPr lang="en-US" sz="3600">
                <a:latin typeface="Times New Roman" charset="0"/>
              </a:rPr>
              <a:t>Example: Capital Asset Pricing Model </a:t>
            </a:r>
            <a:endParaRPr lang="en-US" sz="2000">
              <a:latin typeface="Times New Roman" charset="0"/>
            </a:endParaRPr>
          </a:p>
          <a:p>
            <a:pPr lvl="1"/>
            <a:r>
              <a:rPr lang="en-US">
                <a:latin typeface="Times New Roman" charset="0"/>
              </a:rPr>
              <a:t>Suppose a stock has 1.5 times the systematic risk as the market portfolio</a:t>
            </a:r>
          </a:p>
          <a:p>
            <a:pPr lvl="1"/>
            <a:r>
              <a:rPr lang="en-US">
                <a:latin typeface="Times New Roman" charset="0"/>
              </a:rPr>
              <a:t>The risk-free rate as measured by the T-bill rate is 3% and the expected risk premium on the market portfolio is 7%</a:t>
            </a:r>
          </a:p>
          <a:p>
            <a:pPr lvl="1"/>
            <a:r>
              <a:rPr lang="en-US">
                <a:latin typeface="Times New Roman" charset="0"/>
              </a:rPr>
              <a:t>What is the stock</a:t>
            </a:r>
            <a:r>
              <a:rPr lang="ja-JP" altLang="en-US">
                <a:latin typeface="Times New Roman" charset="0"/>
              </a:rPr>
              <a:t>’</a:t>
            </a:r>
            <a:r>
              <a:rPr lang="en-US">
                <a:latin typeface="Times New Roman" charset="0"/>
              </a:rPr>
              <a:t>s expected return according to the CAPM? </a:t>
            </a:r>
          </a:p>
        </p:txBody>
      </p:sp>
      <p:graphicFrame>
        <p:nvGraphicFramePr>
          <p:cNvPr id="33794" name="Object 4"/>
          <p:cNvGraphicFramePr>
            <a:graphicFrameLocks noChangeAspect="1"/>
          </p:cNvGraphicFramePr>
          <p:nvPr/>
        </p:nvGraphicFramePr>
        <p:xfrm>
          <a:off x="2070100" y="5181600"/>
          <a:ext cx="4129088" cy="547688"/>
        </p:xfrm>
        <a:graphic>
          <a:graphicData uri="http://schemas.openxmlformats.org/presentationml/2006/ole">
            <mc:AlternateContent xmlns:mc="http://schemas.openxmlformats.org/markup-compatibility/2006">
              <mc:Choice xmlns:v="urn:schemas-microsoft-com:vml" Requires="v">
                <p:oleObj spid="_x0000_s160785" name="Equation" r:id="rId4" imgW="1815840" imgH="241200" progId="Equation.3">
                  <p:embed/>
                </p:oleObj>
              </mc:Choice>
              <mc:Fallback>
                <p:oleObj name="Equation" r:id="rId4" imgW="181584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0100" y="5181600"/>
                        <a:ext cx="4129088"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3795" name="Object 4"/>
          <p:cNvGraphicFramePr>
            <a:graphicFrameLocks noChangeAspect="1"/>
          </p:cNvGraphicFramePr>
          <p:nvPr/>
        </p:nvGraphicFramePr>
        <p:xfrm>
          <a:off x="2228850" y="5791200"/>
          <a:ext cx="4273550" cy="519113"/>
        </p:xfrm>
        <a:graphic>
          <a:graphicData uri="http://schemas.openxmlformats.org/presentationml/2006/ole">
            <mc:AlternateContent xmlns:mc="http://schemas.openxmlformats.org/markup-compatibility/2006">
              <mc:Choice xmlns:v="urn:schemas-microsoft-com:vml" Requires="v">
                <p:oleObj spid="_x0000_s160786" name="Equation" r:id="rId6" imgW="1879560" imgH="228600" progId="Equation.3">
                  <p:embed/>
                </p:oleObj>
              </mc:Choice>
              <mc:Fallback>
                <p:oleObj name="Equation" r:id="rId6" imgW="187956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8850" y="5791200"/>
                        <a:ext cx="42735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5297813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2"/>
          <p:cNvSpPr>
            <a:spLocks noGrp="1" noChangeArrowheads="1"/>
          </p:cNvSpPr>
          <p:nvPr>
            <p:ph type="title"/>
          </p:nvPr>
        </p:nvSpPr>
        <p:spPr>
          <a:xfrm>
            <a:off x="304800" y="152400"/>
            <a:ext cx="8610600" cy="914400"/>
          </a:xfrm>
        </p:spPr>
        <p:txBody>
          <a:bodyPr/>
          <a:lstStyle/>
          <a:p>
            <a:r>
              <a:rPr lang="en-US">
                <a:latin typeface="Times New Roman" charset="0"/>
              </a:rPr>
              <a:t>The Capital Asset Pricing Model</a:t>
            </a:r>
          </a:p>
        </p:txBody>
      </p:sp>
      <p:sp>
        <p:nvSpPr>
          <p:cNvPr id="34823" name="Rectangle 3"/>
          <p:cNvSpPr>
            <a:spLocks noGrp="1" noChangeArrowheads="1"/>
          </p:cNvSpPr>
          <p:nvPr>
            <p:ph type="body" idx="1"/>
          </p:nvPr>
        </p:nvSpPr>
        <p:spPr>
          <a:xfrm>
            <a:off x="76200" y="1066800"/>
            <a:ext cx="8991600" cy="5562600"/>
          </a:xfrm>
        </p:spPr>
        <p:txBody>
          <a:bodyPr/>
          <a:lstStyle/>
          <a:p>
            <a:r>
              <a:rPr lang="en-US" sz="3600">
                <a:latin typeface="Times New Roman" charset="0"/>
              </a:rPr>
              <a:t>Example: Capital Asset Pricing Model </a:t>
            </a:r>
            <a:endParaRPr lang="en-US" sz="2000">
              <a:latin typeface="Times New Roman" charset="0"/>
            </a:endParaRPr>
          </a:p>
        </p:txBody>
      </p:sp>
      <p:graphicFrame>
        <p:nvGraphicFramePr>
          <p:cNvPr id="34818" name="Object 4"/>
          <p:cNvGraphicFramePr>
            <a:graphicFrameLocks noChangeAspect="1"/>
          </p:cNvGraphicFramePr>
          <p:nvPr/>
        </p:nvGraphicFramePr>
        <p:xfrm>
          <a:off x="2070100" y="5472113"/>
          <a:ext cx="4129088" cy="547687"/>
        </p:xfrm>
        <a:graphic>
          <a:graphicData uri="http://schemas.openxmlformats.org/presentationml/2006/ole">
            <mc:AlternateContent xmlns:mc="http://schemas.openxmlformats.org/markup-compatibility/2006">
              <mc:Choice xmlns:v="urn:schemas-microsoft-com:vml" Requires="v">
                <p:oleObj spid="_x0000_s162849" name="Equation" r:id="rId4" imgW="1815840" imgH="241200" progId="Equation.3">
                  <p:embed/>
                </p:oleObj>
              </mc:Choice>
              <mc:Fallback>
                <p:oleObj name="Equation" r:id="rId4" imgW="181584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0100" y="5472113"/>
                        <a:ext cx="4129088"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34819" name="Object 4"/>
          <p:cNvGraphicFramePr>
            <a:graphicFrameLocks noChangeAspect="1"/>
          </p:cNvGraphicFramePr>
          <p:nvPr/>
        </p:nvGraphicFramePr>
        <p:xfrm>
          <a:off x="2228850" y="6110288"/>
          <a:ext cx="4273550" cy="519112"/>
        </p:xfrm>
        <a:graphic>
          <a:graphicData uri="http://schemas.openxmlformats.org/presentationml/2006/ole">
            <mc:AlternateContent xmlns:mc="http://schemas.openxmlformats.org/markup-compatibility/2006">
              <mc:Choice xmlns:v="urn:schemas-microsoft-com:vml" Requires="v">
                <p:oleObj spid="_x0000_s162850" name="Equation" r:id="rId6" imgW="1879560" imgH="228600" progId="Equation.3">
                  <p:embed/>
                </p:oleObj>
              </mc:Choice>
              <mc:Fallback>
                <p:oleObj name="Equation" r:id="rId6" imgW="187956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8850" y="6110288"/>
                        <a:ext cx="42735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4824" name="Line 6"/>
          <p:cNvSpPr>
            <a:spLocks noChangeShapeType="1"/>
          </p:cNvSpPr>
          <p:nvPr/>
        </p:nvSpPr>
        <p:spPr bwMode="auto">
          <a:xfrm flipV="1">
            <a:off x="2971800" y="1752600"/>
            <a:ext cx="0" cy="3124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5" name="Line 3"/>
          <p:cNvSpPr>
            <a:spLocks noChangeShapeType="1"/>
          </p:cNvSpPr>
          <p:nvPr/>
        </p:nvSpPr>
        <p:spPr bwMode="auto">
          <a:xfrm>
            <a:off x="2971800" y="4876800"/>
            <a:ext cx="457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6" name="Text Box 4"/>
          <p:cNvSpPr txBox="1">
            <a:spLocks noChangeArrowheads="1"/>
          </p:cNvSpPr>
          <p:nvPr/>
        </p:nvSpPr>
        <p:spPr bwMode="auto">
          <a:xfrm rot="-5400000">
            <a:off x="144463" y="2903537"/>
            <a:ext cx="175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a:t>Expected return</a:t>
            </a:r>
          </a:p>
        </p:txBody>
      </p:sp>
      <p:graphicFrame>
        <p:nvGraphicFramePr>
          <p:cNvPr id="203780" name="Object 4"/>
          <p:cNvGraphicFramePr>
            <a:graphicFrameLocks noChangeAspect="1"/>
          </p:cNvGraphicFramePr>
          <p:nvPr/>
        </p:nvGraphicFramePr>
        <p:xfrm>
          <a:off x="1828800" y="2641600"/>
          <a:ext cx="1166813" cy="482600"/>
        </p:xfrm>
        <a:graphic>
          <a:graphicData uri="http://schemas.openxmlformats.org/presentationml/2006/ole">
            <mc:AlternateContent xmlns:mc="http://schemas.openxmlformats.org/markup-compatibility/2006">
              <mc:Choice xmlns:v="urn:schemas-microsoft-com:vml" Requires="v">
                <p:oleObj spid="_x0000_s162851" name="Equation" r:id="rId8" imgW="431640" imgH="177480" progId="Equation.3">
                  <p:embed/>
                </p:oleObj>
              </mc:Choice>
              <mc:Fallback>
                <p:oleObj name="Equation" r:id="rId8" imgW="43164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2641600"/>
                        <a:ext cx="116681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2" name="Group 10"/>
          <p:cNvGrpSpPr>
            <a:grpSpLocks/>
          </p:cNvGrpSpPr>
          <p:nvPr/>
        </p:nvGrpSpPr>
        <p:grpSpPr bwMode="auto">
          <a:xfrm>
            <a:off x="2209800" y="3860800"/>
            <a:ext cx="762000" cy="482600"/>
            <a:chOff x="1392" y="2352"/>
            <a:chExt cx="480" cy="304"/>
          </a:xfrm>
        </p:grpSpPr>
        <p:graphicFrame>
          <p:nvGraphicFramePr>
            <p:cNvPr id="34821" name="Object 5"/>
            <p:cNvGraphicFramePr>
              <a:graphicFrameLocks noChangeAspect="1"/>
            </p:cNvGraphicFramePr>
            <p:nvPr/>
          </p:nvGraphicFramePr>
          <p:xfrm>
            <a:off x="1392" y="2352"/>
            <a:ext cx="413" cy="304"/>
          </p:xfrm>
          <a:graphic>
            <a:graphicData uri="http://schemas.openxmlformats.org/presentationml/2006/ole">
              <mc:AlternateContent xmlns:mc="http://schemas.openxmlformats.org/markup-compatibility/2006">
                <mc:Choice xmlns:v="urn:schemas-microsoft-com:vml" Requires="v">
                  <p:oleObj spid="_x0000_s162852" name="Equation" r:id="rId10" imgW="241200" imgH="177480" progId="Equation.3">
                    <p:embed/>
                  </p:oleObj>
                </mc:Choice>
                <mc:Fallback>
                  <p:oleObj name="Equation" r:id="rId10" imgW="24120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2" y="2352"/>
                          <a:ext cx="413"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4833" name="Line 12"/>
            <p:cNvSpPr>
              <a:spLocks noChangeShapeType="1"/>
            </p:cNvSpPr>
            <p:nvPr/>
          </p:nvSpPr>
          <p:spPr bwMode="auto">
            <a:xfrm>
              <a:off x="1776" y="2496"/>
              <a:ext cx="96"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13" name="Line 13"/>
          <p:cNvSpPr>
            <a:spLocks noChangeShapeType="1"/>
          </p:cNvSpPr>
          <p:nvPr/>
        </p:nvSpPr>
        <p:spPr bwMode="auto">
          <a:xfrm flipV="1">
            <a:off x="2971800" y="2819400"/>
            <a:ext cx="28194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9"/>
          <p:cNvSpPr>
            <a:spLocks noChangeShapeType="1"/>
          </p:cNvSpPr>
          <p:nvPr/>
        </p:nvSpPr>
        <p:spPr bwMode="auto">
          <a:xfrm flipV="1">
            <a:off x="5791200" y="2819400"/>
            <a:ext cx="0" cy="20574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5" name="Line 8"/>
          <p:cNvSpPr>
            <a:spLocks noChangeShapeType="1"/>
          </p:cNvSpPr>
          <p:nvPr/>
        </p:nvSpPr>
        <p:spPr bwMode="auto">
          <a:xfrm flipV="1">
            <a:off x="2971800" y="2438400"/>
            <a:ext cx="3657600" cy="1676400"/>
          </a:xfrm>
          <a:prstGeom prst="line">
            <a:avLst/>
          </a:prstGeom>
          <a:noFill/>
          <a:ln w="38100">
            <a:solidFill>
              <a:srgbClr val="CC33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 name="Text Box 14"/>
          <p:cNvSpPr txBox="1">
            <a:spLocks noChangeArrowheads="1"/>
          </p:cNvSpPr>
          <p:nvPr/>
        </p:nvSpPr>
        <p:spPr bwMode="auto">
          <a:xfrm>
            <a:off x="5486400" y="4876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ctr">
              <a:spcBef>
                <a:spcPct val="50000"/>
              </a:spcBef>
            </a:pPr>
            <a:r>
              <a:rPr lang="en-US"/>
              <a:t>1.5</a:t>
            </a:r>
          </a:p>
        </p:txBody>
      </p:sp>
      <p:sp>
        <p:nvSpPr>
          <p:cNvPr id="34832" name="Text Box 5"/>
          <p:cNvSpPr txBox="1">
            <a:spLocks noChangeArrowheads="1"/>
          </p:cNvSpPr>
          <p:nvPr/>
        </p:nvSpPr>
        <p:spPr bwMode="auto">
          <a:xfrm>
            <a:off x="6858000" y="48006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b="1">
                <a:latin typeface="Symbol" charset="0"/>
                <a:sym typeface="Symbol" charset="0"/>
              </a:rPr>
              <a:t>b</a:t>
            </a:r>
            <a:endParaRPr lang="en-US" b="1" baseline="-25000">
              <a:latin typeface="Symbol" charset="0"/>
            </a:endParaRPr>
          </a:p>
        </p:txBody>
      </p:sp>
    </p:spTree>
    <p:extLst>
      <p:ext uri="{BB962C8B-B14F-4D97-AF65-F5344CB8AC3E}">
        <p14:creationId xmlns:p14="http://schemas.microsoft.com/office/powerpoint/2010/main" val="3895697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0378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nodeType="afterGroup">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right)">
                                      <p:cBhvr>
                                        <p:cTn id="13" dur="500"/>
                                        <p:tgtEl>
                                          <p:spTgt spid="13"/>
                                        </p:tgtEl>
                                      </p:cBhvr>
                                    </p:animEffect>
                                  </p:childTnLst>
                                </p:cTn>
                              </p:par>
                            </p:childTnLst>
                          </p:cTn>
                        </p:par>
                        <p:par>
                          <p:cTn id="14" fill="hold" nodeType="afterGroup">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par>
                          <p:cTn id="18" fill="hold" nodeType="afterGroup">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par>
                          <p:cTn id="22" fill="hold" nodeType="afterGroup">
                            <p:stCondLst>
                              <p:cond delay="2500"/>
                            </p:stCondLst>
                            <p:childTnLst>
                              <p:par>
                                <p:cTn id="23" presetID="1" presetClass="entr" presetSubtype="0" fill="hold" grpId="0" nodeType="afterEffect">
                                  <p:stCondLst>
                                    <p:cond delay="0"/>
                                  </p:stCondLst>
                                  <p:childTnLst>
                                    <p:set>
                                      <p:cBhvr>
                                        <p:cTn id="24"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 name="Text Box 16"/>
          <p:cNvSpPr txBox="1">
            <a:spLocks noChangeArrowheads="1"/>
          </p:cNvSpPr>
          <p:nvPr/>
        </p:nvSpPr>
        <p:spPr bwMode="auto">
          <a:xfrm>
            <a:off x="258763" y="857250"/>
            <a:ext cx="8605837"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Computing Standard Deviation: SF Example</a:t>
            </a:r>
          </a:p>
          <a:p>
            <a:pPr algn="ctr" eaLnBrk="1" hangingPunct="1">
              <a:spcBef>
                <a:spcPct val="50000"/>
              </a:spcBef>
            </a:pPr>
            <a:endParaRPr lang="en-US" sz="3200" b="1">
              <a:cs typeface="Arial" charset="0"/>
            </a:endParaRPr>
          </a:p>
          <a:p>
            <a:pPr eaLnBrk="1" hangingPunct="1">
              <a:spcBef>
                <a:spcPct val="50000"/>
              </a:spcBef>
              <a:buFontTx/>
              <a:buChar char="•"/>
            </a:pPr>
            <a:r>
              <a:rPr lang="en-US" sz="2800">
                <a:cs typeface="Arial" charset="0"/>
              </a:rPr>
              <a:t>The standard deviation is the square root of the variance</a:t>
            </a:r>
          </a:p>
          <a:p>
            <a:pPr eaLnBrk="1" hangingPunct="1">
              <a:spcBef>
                <a:spcPct val="50000"/>
              </a:spcBef>
              <a:buFontTx/>
              <a:buChar char="•"/>
            </a:pPr>
            <a:r>
              <a:rPr lang="en-US" sz="2800">
                <a:cs typeface="Arial" charset="0"/>
              </a:rPr>
              <a:t>The equation is:</a:t>
            </a:r>
          </a:p>
          <a:p>
            <a:pPr eaLnBrk="1" hangingPunct="1">
              <a:spcBef>
                <a:spcPct val="50000"/>
              </a:spcBef>
              <a:buFontTx/>
              <a:buChar char="•"/>
            </a:pPr>
            <a:endParaRPr lang="en-US" sz="2800">
              <a:cs typeface="Arial" charset="0"/>
            </a:endParaRPr>
          </a:p>
          <a:p>
            <a:pPr eaLnBrk="1" hangingPunct="1">
              <a:spcBef>
                <a:spcPct val="50000"/>
              </a:spcBef>
              <a:buFontTx/>
              <a:buChar char="•"/>
            </a:pPr>
            <a:endParaRPr lang="en-US" sz="2800">
              <a:cs typeface="Arial" charset="0"/>
            </a:endParaRPr>
          </a:p>
          <a:p>
            <a:pPr eaLnBrk="1" hangingPunct="1">
              <a:spcBef>
                <a:spcPct val="50000"/>
              </a:spcBef>
              <a:buFontTx/>
              <a:buChar char="•"/>
            </a:pPr>
            <a:r>
              <a:rPr lang="en-US" sz="2800">
                <a:cs typeface="Arial" charset="0"/>
              </a:rPr>
              <a:t>The standard deviation of our example follows:</a:t>
            </a:r>
          </a:p>
        </p:txBody>
      </p:sp>
      <p:sp>
        <p:nvSpPr>
          <p:cNvPr id="6151"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2"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153"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Rectangle 7"/>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6155" name="Rectangle 8"/>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6156" name="Rectangle 44"/>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6146" name="Object 43"/>
          <p:cNvGraphicFramePr>
            <a:graphicFrameLocks noChangeAspect="1"/>
          </p:cNvGraphicFramePr>
          <p:nvPr/>
        </p:nvGraphicFramePr>
        <p:xfrm>
          <a:off x="2582863" y="3509963"/>
          <a:ext cx="2393950" cy="981075"/>
        </p:xfrm>
        <a:graphic>
          <a:graphicData uri="http://schemas.openxmlformats.org/presentationml/2006/ole">
            <mc:AlternateContent xmlns:mc="http://schemas.openxmlformats.org/markup-compatibility/2006">
              <mc:Choice xmlns:v="urn:schemas-microsoft-com:vml" Requires="v">
                <p:oleObj spid="_x0000_s15381" name="Equation" r:id="rId5" imgW="1180800" imgH="482400" progId="Equation.3">
                  <p:embed/>
                </p:oleObj>
              </mc:Choice>
              <mc:Fallback>
                <p:oleObj name="Equation" r:id="rId5" imgW="118080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2863" y="3509963"/>
                        <a:ext cx="2393950"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7" name="Rectangle 46"/>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6147" name="Object 45"/>
          <p:cNvGraphicFramePr>
            <a:graphicFrameLocks noChangeAspect="1"/>
          </p:cNvGraphicFramePr>
          <p:nvPr/>
        </p:nvGraphicFramePr>
        <p:xfrm>
          <a:off x="428625" y="5648325"/>
          <a:ext cx="8386763" cy="581025"/>
        </p:xfrm>
        <a:graphic>
          <a:graphicData uri="http://schemas.openxmlformats.org/presentationml/2006/ole">
            <mc:AlternateContent xmlns:mc="http://schemas.openxmlformats.org/markup-compatibility/2006">
              <mc:Choice xmlns:v="urn:schemas-microsoft-com:vml" Requires="v">
                <p:oleObj spid="_x0000_s15382" name="Equation" r:id="rId7" imgW="3987800" imgH="279400" progId="Equation.3">
                  <p:embed/>
                </p:oleObj>
              </mc:Choice>
              <mc:Fallback>
                <p:oleObj name="Equation" r:id="rId7" imgW="3987800" imgH="279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25" y="5648325"/>
                        <a:ext cx="8386763"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60899711"/>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7" name="Text Box 15"/>
          <p:cNvSpPr txBox="1">
            <a:spLocks noChangeArrowheads="1"/>
          </p:cNvSpPr>
          <p:nvPr/>
        </p:nvSpPr>
        <p:spPr bwMode="auto">
          <a:xfrm>
            <a:off x="220663" y="1947863"/>
            <a:ext cx="8729662"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Economic value defined as: </a:t>
            </a:r>
            <a:r>
              <a:rPr lang="ja-JP" altLang="en-US" sz="2800" b="1" i="1">
                <a:solidFill>
                  <a:schemeClr val="bg1"/>
                </a:solidFill>
                <a:cs typeface="Arial" charset="0"/>
              </a:rPr>
              <a:t>“</a:t>
            </a:r>
            <a:r>
              <a:rPr lang="en-US" sz="2800" b="1" i="1">
                <a:solidFill>
                  <a:schemeClr val="bg1"/>
                </a:solidFill>
                <a:cs typeface="Arial" charset="0"/>
              </a:rPr>
              <a:t>The intrinsic worth of a financial asset</a:t>
            </a:r>
            <a:r>
              <a:rPr lang="ja-JP" altLang="en-US" sz="2800" b="1" i="1">
                <a:solidFill>
                  <a:schemeClr val="bg1"/>
                </a:solidFill>
                <a:cs typeface="Arial" charset="0"/>
              </a:rPr>
              <a:t>”</a:t>
            </a:r>
            <a:endParaRPr lang="en-US" sz="2800" b="1" i="1">
              <a:solidFill>
                <a:schemeClr val="bg1"/>
              </a:solidFill>
              <a:cs typeface="Arial" charset="0"/>
            </a:endParaRPr>
          </a:p>
          <a:p>
            <a:pPr lvl="1" eaLnBrk="1" hangingPunct="1">
              <a:buFontTx/>
              <a:buChar char="•"/>
            </a:pPr>
            <a:r>
              <a:rPr lang="en-US" sz="2400">
                <a:solidFill>
                  <a:schemeClr val="bg1"/>
                </a:solidFill>
                <a:cs typeface="Arial" charset="0"/>
              </a:rPr>
              <a:t>Intrinsic value derived from long-term cash flow generating ability of a company or project</a:t>
            </a:r>
          </a:p>
          <a:p>
            <a:pPr lvl="1" eaLnBrk="1" hangingPunct="1">
              <a:buFontTx/>
              <a:buChar char="•"/>
            </a:pPr>
            <a:r>
              <a:rPr lang="en-US" sz="2400">
                <a:solidFill>
                  <a:schemeClr val="bg1"/>
                </a:solidFill>
                <a:cs typeface="Arial" charset="0"/>
              </a:rPr>
              <a:t>Intrinsic value measured by discounted cash flow (DCF)</a:t>
            </a:r>
            <a:endParaRPr lang="en-US" sz="2800">
              <a:solidFill>
                <a:schemeClr val="bg1"/>
              </a:solidFill>
              <a:cs typeface="Arial" charset="0"/>
            </a:endParaRPr>
          </a:p>
          <a:p>
            <a:pPr eaLnBrk="1" hangingPunct="1">
              <a:buFontTx/>
              <a:buChar char="•"/>
            </a:pPr>
            <a:endParaRPr lang="en-US" sz="2800">
              <a:solidFill>
                <a:schemeClr val="bg1"/>
              </a:solidFill>
              <a:cs typeface="Arial" charset="0"/>
            </a:endParaRPr>
          </a:p>
          <a:p>
            <a:pPr eaLnBrk="1" hangingPunct="1">
              <a:buFontTx/>
              <a:buChar char="•"/>
            </a:pPr>
            <a:r>
              <a:rPr lang="en-US" sz="2800">
                <a:solidFill>
                  <a:schemeClr val="bg1"/>
                </a:solidFill>
                <a:cs typeface="Arial" charset="0"/>
              </a:rPr>
              <a:t>DCF used to evaluate specific investment opportunities (e.g., capital budgeting projects) or entire company</a:t>
            </a:r>
          </a:p>
          <a:p>
            <a:pPr eaLnBrk="1" hangingPunct="1">
              <a:buFontTx/>
              <a:buChar char="•"/>
            </a:pPr>
            <a:endParaRPr lang="en-US" sz="2800">
              <a:solidFill>
                <a:schemeClr val="bg1"/>
              </a:solidFill>
              <a:cs typeface="Arial" charset="0"/>
            </a:endParaRPr>
          </a:p>
          <a:p>
            <a:pPr eaLnBrk="1" hangingPunct="1">
              <a:buFontTx/>
              <a:buChar char="•"/>
            </a:pPr>
            <a:r>
              <a:rPr lang="en-US" sz="2800">
                <a:solidFill>
                  <a:schemeClr val="bg1"/>
                </a:solidFill>
                <a:cs typeface="Arial" charset="0"/>
              </a:rPr>
              <a:t>DCF used to obtain economic value of </a:t>
            </a:r>
            <a:r>
              <a:rPr lang="en-US" sz="2800" b="1" i="1">
                <a:solidFill>
                  <a:schemeClr val="bg1"/>
                </a:solidFill>
                <a:cs typeface="Arial" charset="0"/>
              </a:rPr>
              <a:t>any</a:t>
            </a:r>
            <a:r>
              <a:rPr lang="en-US" sz="2800">
                <a:solidFill>
                  <a:schemeClr val="bg1"/>
                </a:solidFill>
                <a:cs typeface="Arial" charset="0"/>
              </a:rPr>
              <a:t> financial asset (including human capital)</a:t>
            </a:r>
          </a:p>
        </p:txBody>
      </p:sp>
      <p:sp>
        <p:nvSpPr>
          <p:cNvPr id="11268" name="Text Box 16"/>
          <p:cNvSpPr txBox="1">
            <a:spLocks noChangeArrowheads="1"/>
          </p:cNvSpPr>
          <p:nvPr/>
        </p:nvSpPr>
        <p:spPr bwMode="auto">
          <a:xfrm>
            <a:off x="258763" y="971550"/>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What is Value?</a:t>
            </a:r>
          </a:p>
        </p:txBody>
      </p:sp>
      <p:sp>
        <p:nvSpPr>
          <p:cNvPr id="11269"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0"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1271"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1704920"/>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9" name="Text Box 15"/>
          <p:cNvSpPr txBox="1">
            <a:spLocks noChangeArrowheads="1"/>
          </p:cNvSpPr>
          <p:nvPr/>
        </p:nvSpPr>
        <p:spPr bwMode="auto">
          <a:xfrm>
            <a:off x="220663" y="1490663"/>
            <a:ext cx="872966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cs typeface="Arial" charset="0"/>
              </a:rPr>
              <a:t>Calculating present value is called </a:t>
            </a:r>
            <a:r>
              <a:rPr lang="en-US" sz="2800" b="1" i="1">
                <a:cs typeface="Arial" charset="0"/>
              </a:rPr>
              <a:t>discounting</a:t>
            </a:r>
          </a:p>
          <a:p>
            <a:pPr eaLnBrk="1" hangingPunct="1">
              <a:buFontTx/>
              <a:buChar char="•"/>
            </a:pPr>
            <a:r>
              <a:rPr lang="en-US" sz="2800">
                <a:cs typeface="Arial" charset="0"/>
              </a:rPr>
              <a:t>Interest rate used in discounting is called the </a:t>
            </a:r>
            <a:r>
              <a:rPr lang="en-US" sz="2800" b="1" i="1">
                <a:cs typeface="Arial" charset="0"/>
              </a:rPr>
              <a:t>discount rate</a:t>
            </a:r>
          </a:p>
          <a:p>
            <a:pPr eaLnBrk="1" hangingPunct="1">
              <a:buFontTx/>
              <a:buChar char="•"/>
            </a:pPr>
            <a:r>
              <a:rPr lang="en-US" sz="2800">
                <a:cs typeface="Arial" charset="0"/>
              </a:rPr>
              <a:t>General formula for the present value of $1 to be received </a:t>
            </a:r>
            <a:r>
              <a:rPr lang="en-US" sz="2800" i="1">
                <a:cs typeface="Arial" charset="0"/>
              </a:rPr>
              <a:t>t</a:t>
            </a:r>
            <a:r>
              <a:rPr lang="en-US" sz="2800">
                <a:cs typeface="Arial" charset="0"/>
              </a:rPr>
              <a:t> periods from now at discount rate </a:t>
            </a:r>
            <a:r>
              <a:rPr lang="en-US" sz="2800" i="1">
                <a:cs typeface="Arial" charset="0"/>
              </a:rPr>
              <a:t>R</a:t>
            </a:r>
            <a:r>
              <a:rPr lang="en-US" sz="2800">
                <a:cs typeface="Arial" charset="0"/>
              </a:rPr>
              <a:t> (per period) is:</a:t>
            </a:r>
            <a:endParaRPr lang="en-US" sz="2400">
              <a:cs typeface="Arial" charset="0"/>
            </a:endParaRPr>
          </a:p>
        </p:txBody>
      </p:sp>
      <p:sp>
        <p:nvSpPr>
          <p:cNvPr id="1030" name="Text Box 16"/>
          <p:cNvSpPr txBox="1">
            <a:spLocks noChangeArrowheads="1"/>
          </p:cNvSpPr>
          <p:nvPr/>
        </p:nvSpPr>
        <p:spPr bwMode="auto">
          <a:xfrm>
            <a:off x="258763" y="71437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Discounted Cash Flow (DCF)</a:t>
            </a:r>
          </a:p>
        </p:txBody>
      </p:sp>
      <p:sp>
        <p:nvSpPr>
          <p:cNvPr id="1031"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3"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6" name="Object 8"/>
          <p:cNvGraphicFramePr>
            <a:graphicFrameLocks noChangeAspect="1"/>
          </p:cNvGraphicFramePr>
          <p:nvPr/>
        </p:nvGraphicFramePr>
        <p:xfrm>
          <a:off x="3084513" y="4283075"/>
          <a:ext cx="1824037" cy="1092200"/>
        </p:xfrm>
        <a:graphic>
          <a:graphicData uri="http://schemas.openxmlformats.org/presentationml/2006/ole">
            <mc:AlternateContent xmlns:mc="http://schemas.openxmlformats.org/markup-compatibility/2006">
              <mc:Choice xmlns:v="urn:schemas-microsoft-com:vml" Requires="v">
                <p:oleObj spid="_x0000_s166920" name="Equation" r:id="rId5" imgW="876240" imgH="419040" progId="Equation.3">
                  <p:embed/>
                </p:oleObj>
              </mc:Choice>
              <mc:Fallback>
                <p:oleObj name="Equation" r:id="rId5" imgW="87624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4513" y="4283075"/>
                        <a:ext cx="1824037"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79761995"/>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 name="Text Box 15"/>
          <p:cNvSpPr txBox="1">
            <a:spLocks noChangeArrowheads="1"/>
          </p:cNvSpPr>
          <p:nvPr/>
        </p:nvSpPr>
        <p:spPr bwMode="auto">
          <a:xfrm>
            <a:off x="220663" y="1833563"/>
            <a:ext cx="8729662"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cs typeface="Arial" charset="0"/>
              </a:rPr>
              <a:t>A 3-year 10% bond that makes annual payments is selling for $960. If the appropriate discount rate (i.e., YTM) is 12%, would you buy the bond?</a:t>
            </a:r>
            <a:endParaRPr lang="en-US" sz="1600">
              <a:cs typeface="Arial" charset="0"/>
            </a:endParaRPr>
          </a:p>
          <a:p>
            <a:pPr eaLnBrk="1" hangingPunct="1">
              <a:buFontTx/>
              <a:buChar char="•"/>
            </a:pPr>
            <a:endParaRPr lang="en-US" sz="2000">
              <a:cs typeface="Arial" charset="0"/>
            </a:endParaRPr>
          </a:p>
          <a:p>
            <a:pPr eaLnBrk="1" hangingPunct="1">
              <a:buFontTx/>
              <a:buChar char="•"/>
            </a:pPr>
            <a:r>
              <a:rPr lang="en-US" sz="2800">
                <a:cs typeface="Arial" charset="0"/>
              </a:rPr>
              <a:t>Compute the NPV:</a:t>
            </a:r>
            <a:endParaRPr lang="en-US" sz="2400">
              <a:cs typeface="Arial" charset="0"/>
            </a:endParaRPr>
          </a:p>
        </p:txBody>
      </p:sp>
      <p:sp>
        <p:nvSpPr>
          <p:cNvPr id="5126" name="Text Box 16"/>
          <p:cNvSpPr txBox="1">
            <a:spLocks noChangeArrowheads="1"/>
          </p:cNvSpPr>
          <p:nvPr/>
        </p:nvSpPr>
        <p:spPr bwMode="auto">
          <a:xfrm>
            <a:off x="258763" y="985838"/>
            <a:ext cx="8605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NPV in Bond Valuation</a:t>
            </a:r>
          </a:p>
        </p:txBody>
      </p:sp>
      <p:sp>
        <p:nvSpPr>
          <p:cNvPr id="5127"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129"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24" name="Object 4"/>
          <p:cNvGraphicFramePr>
            <a:graphicFrameLocks noChangeAspect="1"/>
          </p:cNvGraphicFramePr>
          <p:nvPr/>
        </p:nvGraphicFramePr>
        <p:xfrm>
          <a:off x="849313" y="4456113"/>
          <a:ext cx="7373937" cy="822325"/>
        </p:xfrm>
        <a:graphic>
          <a:graphicData uri="http://schemas.openxmlformats.org/presentationml/2006/ole">
            <mc:AlternateContent xmlns:mc="http://schemas.openxmlformats.org/markup-compatibility/2006">
              <mc:Choice xmlns:v="urn:schemas-microsoft-com:vml" Requires="v">
                <p:oleObj spid="_x0000_s175111" name="Equation" r:id="rId5" imgW="3060360" imgH="393480" progId="Equation.3">
                  <p:embed/>
                </p:oleObj>
              </mc:Choice>
              <mc:Fallback>
                <p:oleObj name="Equation" r:id="rId5" imgW="306036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9313" y="4456113"/>
                        <a:ext cx="737393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564378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 name="Text Box 15"/>
          <p:cNvSpPr txBox="1">
            <a:spLocks noChangeArrowheads="1"/>
          </p:cNvSpPr>
          <p:nvPr/>
        </p:nvSpPr>
        <p:spPr bwMode="auto">
          <a:xfrm>
            <a:off x="220663" y="1833563"/>
            <a:ext cx="872966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cs typeface="Arial" charset="0"/>
              </a:rPr>
              <a:t>A stock just paid a dividend of $4. Its future dividends are expected to grow at 3% indefinitely and the current market price is $80. If the appropriate discount rate (i.e., required rate of return) is 8%, would you purchase the stock?</a:t>
            </a:r>
            <a:endParaRPr lang="en-US" sz="2000">
              <a:cs typeface="Arial" charset="0"/>
            </a:endParaRPr>
          </a:p>
          <a:p>
            <a:pPr eaLnBrk="1" hangingPunct="1">
              <a:buFontTx/>
              <a:buChar char="•"/>
            </a:pPr>
            <a:r>
              <a:rPr lang="en-US" sz="2800">
                <a:cs typeface="Arial" charset="0"/>
              </a:rPr>
              <a:t>Compute the NPV:</a:t>
            </a:r>
            <a:endParaRPr lang="en-US" sz="2400">
              <a:cs typeface="Arial" charset="0"/>
            </a:endParaRPr>
          </a:p>
        </p:txBody>
      </p:sp>
      <p:sp>
        <p:nvSpPr>
          <p:cNvPr id="6150" name="Text Box 16"/>
          <p:cNvSpPr txBox="1">
            <a:spLocks noChangeArrowheads="1"/>
          </p:cNvSpPr>
          <p:nvPr/>
        </p:nvSpPr>
        <p:spPr bwMode="auto">
          <a:xfrm>
            <a:off x="258763" y="985838"/>
            <a:ext cx="8605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NPV in Stock Valuation</a:t>
            </a:r>
          </a:p>
        </p:txBody>
      </p:sp>
      <p:sp>
        <p:nvSpPr>
          <p:cNvPr id="6151"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2"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153"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748" name="Object 4"/>
          <p:cNvGraphicFramePr>
            <a:graphicFrameLocks noChangeAspect="1"/>
          </p:cNvGraphicFramePr>
          <p:nvPr/>
        </p:nvGraphicFramePr>
        <p:xfrm>
          <a:off x="1776413" y="4776788"/>
          <a:ext cx="5559425" cy="1106487"/>
        </p:xfrm>
        <a:graphic>
          <a:graphicData uri="http://schemas.openxmlformats.org/presentationml/2006/ole">
            <mc:AlternateContent xmlns:mc="http://schemas.openxmlformats.org/markup-compatibility/2006">
              <mc:Choice xmlns:v="urn:schemas-microsoft-com:vml" Requires="v">
                <p:oleObj spid="_x0000_s177159" name="Equation" r:id="rId5" imgW="1828800" imgH="419040" progId="Equation.3">
                  <p:embed/>
                </p:oleObj>
              </mc:Choice>
              <mc:Fallback>
                <p:oleObj name="Equation" r:id="rId5" imgW="182880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413" y="4776788"/>
                        <a:ext cx="5559425" cy="110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950685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 name="Text Box 15"/>
          <p:cNvSpPr txBox="1">
            <a:spLocks noChangeArrowheads="1"/>
          </p:cNvSpPr>
          <p:nvPr/>
        </p:nvSpPr>
        <p:spPr bwMode="auto">
          <a:xfrm>
            <a:off x="220663" y="2019300"/>
            <a:ext cx="8729662"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Payback period is the time until cash flows recover the initial investment</a:t>
            </a:r>
          </a:p>
          <a:p>
            <a:pPr eaLnBrk="1" hangingPunct="1">
              <a:buFontTx/>
              <a:buChar char="•"/>
            </a:pPr>
            <a:endParaRPr lang="en-US" sz="2800">
              <a:solidFill>
                <a:schemeClr val="bg1"/>
              </a:solidFill>
              <a:cs typeface="Arial" charset="0"/>
            </a:endParaRPr>
          </a:p>
          <a:p>
            <a:pPr eaLnBrk="1" hangingPunct="1">
              <a:buFontTx/>
              <a:buChar char="•"/>
            </a:pPr>
            <a:r>
              <a:rPr lang="en-US" sz="2800">
                <a:solidFill>
                  <a:schemeClr val="bg1"/>
                </a:solidFill>
                <a:cs typeface="Arial" charset="0"/>
              </a:rPr>
              <a:t>The decision rule</a:t>
            </a:r>
          </a:p>
          <a:p>
            <a:pPr lvl="1" eaLnBrk="1" hangingPunct="1">
              <a:buFontTx/>
              <a:buChar char="•"/>
            </a:pPr>
            <a:endParaRPr lang="en-US" sz="2400">
              <a:solidFill>
                <a:schemeClr val="bg1"/>
              </a:solidFill>
              <a:cs typeface="Arial" charset="0"/>
            </a:endParaRPr>
          </a:p>
          <a:p>
            <a:pPr lvl="1" eaLnBrk="1" hangingPunct="1">
              <a:buFontTx/>
              <a:buChar char="•"/>
            </a:pPr>
            <a:r>
              <a:rPr lang="en-US" sz="2400">
                <a:solidFill>
                  <a:schemeClr val="bg1"/>
                </a:solidFill>
                <a:cs typeface="Arial" charset="0"/>
              </a:rPr>
              <a:t>Only accept projects with payback periods less than some pre-specified time horizon</a:t>
            </a:r>
            <a:endParaRPr lang="en-US" sz="2800">
              <a:solidFill>
                <a:schemeClr val="bg1"/>
              </a:solidFill>
              <a:cs typeface="Arial" charset="0"/>
            </a:endParaRPr>
          </a:p>
          <a:p>
            <a:pPr eaLnBrk="1" hangingPunct="1">
              <a:buFontTx/>
              <a:buChar char="•"/>
            </a:pPr>
            <a:endParaRPr lang="en-US" sz="2800">
              <a:solidFill>
                <a:schemeClr val="bg1"/>
              </a:solidFill>
              <a:cs typeface="Arial" charset="0"/>
            </a:endParaRPr>
          </a:p>
          <a:p>
            <a:pPr eaLnBrk="1" hangingPunct="1">
              <a:buFontTx/>
              <a:buChar char="•"/>
            </a:pPr>
            <a:r>
              <a:rPr lang="en-US" sz="2800">
                <a:solidFill>
                  <a:schemeClr val="bg1"/>
                </a:solidFill>
                <a:cs typeface="Arial" charset="0"/>
              </a:rPr>
              <a:t>Does this lead to optimal decisions?</a:t>
            </a:r>
            <a:endParaRPr lang="en-US" sz="2400">
              <a:solidFill>
                <a:schemeClr val="bg1"/>
              </a:solidFill>
              <a:cs typeface="Arial" charset="0"/>
            </a:endParaRPr>
          </a:p>
        </p:txBody>
      </p:sp>
      <p:sp>
        <p:nvSpPr>
          <p:cNvPr id="18436" name="Text Box 16"/>
          <p:cNvSpPr txBox="1">
            <a:spLocks noChangeArrowheads="1"/>
          </p:cNvSpPr>
          <p:nvPr/>
        </p:nvSpPr>
        <p:spPr bwMode="auto">
          <a:xfrm>
            <a:off x="258763" y="990600"/>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The Payback Rule</a:t>
            </a:r>
          </a:p>
        </p:txBody>
      </p:sp>
      <p:sp>
        <p:nvSpPr>
          <p:cNvPr id="18437"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8"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8439"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0568555"/>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59" name="Text Box 15"/>
          <p:cNvSpPr txBox="1">
            <a:spLocks noChangeArrowheads="1"/>
          </p:cNvSpPr>
          <p:nvPr/>
        </p:nvSpPr>
        <p:spPr bwMode="auto">
          <a:xfrm>
            <a:off x="220663" y="2019300"/>
            <a:ext cx="8729662"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Problem #1: Does not consider time value of money</a:t>
            </a:r>
          </a:p>
          <a:p>
            <a:pPr lvl="1" eaLnBrk="1" hangingPunct="1">
              <a:buFontTx/>
              <a:buChar char="•"/>
            </a:pPr>
            <a:endParaRPr lang="en-US" sz="2400">
              <a:solidFill>
                <a:schemeClr val="bg1"/>
              </a:solidFill>
              <a:cs typeface="Arial" charset="0"/>
            </a:endParaRPr>
          </a:p>
          <a:p>
            <a:pPr lvl="1" eaLnBrk="1" hangingPunct="1">
              <a:buFontTx/>
              <a:buChar char="•"/>
            </a:pPr>
            <a:r>
              <a:rPr lang="en-US" sz="2400">
                <a:solidFill>
                  <a:schemeClr val="bg1"/>
                </a:solidFill>
                <a:cs typeface="Arial" charset="0"/>
              </a:rPr>
              <a:t>Payback period treats all cash flows the same no matter whether they are received at time 0 or sometime in the future</a:t>
            </a:r>
          </a:p>
          <a:p>
            <a:pPr eaLnBrk="1" hangingPunct="1">
              <a:buFontTx/>
              <a:buChar char="•"/>
            </a:pPr>
            <a:endParaRPr lang="en-US" sz="2800">
              <a:solidFill>
                <a:schemeClr val="bg1"/>
              </a:solidFill>
              <a:cs typeface="Arial" charset="0"/>
            </a:endParaRPr>
          </a:p>
          <a:p>
            <a:pPr eaLnBrk="1" hangingPunct="1">
              <a:buFontTx/>
              <a:buChar char="•"/>
            </a:pPr>
            <a:r>
              <a:rPr lang="en-US" sz="2800">
                <a:solidFill>
                  <a:schemeClr val="bg1"/>
                </a:solidFill>
                <a:cs typeface="Arial" charset="0"/>
              </a:rPr>
              <a:t>Problem #2: Ignores all cash flows occurring after the cutoff period</a:t>
            </a:r>
          </a:p>
          <a:p>
            <a:pPr lvl="1" eaLnBrk="1" hangingPunct="1">
              <a:buFontTx/>
              <a:buChar char="•"/>
            </a:pPr>
            <a:endParaRPr lang="en-US" sz="2400">
              <a:solidFill>
                <a:schemeClr val="bg1"/>
              </a:solidFill>
              <a:cs typeface="Arial" charset="0"/>
            </a:endParaRPr>
          </a:p>
          <a:p>
            <a:pPr lvl="1" eaLnBrk="1" hangingPunct="1">
              <a:buFontTx/>
              <a:buChar char="•"/>
            </a:pPr>
            <a:r>
              <a:rPr lang="en-US" sz="2400">
                <a:solidFill>
                  <a:schemeClr val="bg1"/>
                </a:solidFill>
                <a:cs typeface="Arial" charset="0"/>
              </a:rPr>
              <a:t>Payback period considers only cash inflows until they sum to the cash outflow – all other cash flows are ignored</a:t>
            </a:r>
          </a:p>
        </p:txBody>
      </p:sp>
      <p:sp>
        <p:nvSpPr>
          <p:cNvPr id="19460" name="Text Box 16"/>
          <p:cNvSpPr txBox="1">
            <a:spLocks noChangeArrowheads="1"/>
          </p:cNvSpPr>
          <p:nvPr/>
        </p:nvSpPr>
        <p:spPr bwMode="auto">
          <a:xfrm>
            <a:off x="258763" y="990600"/>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The Payback Rule</a:t>
            </a:r>
          </a:p>
        </p:txBody>
      </p:sp>
      <p:sp>
        <p:nvSpPr>
          <p:cNvPr id="19461"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2"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9463"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5389517"/>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3" name="Text Box 15"/>
          <p:cNvSpPr txBox="1">
            <a:spLocks noChangeArrowheads="1"/>
          </p:cNvSpPr>
          <p:nvPr/>
        </p:nvSpPr>
        <p:spPr bwMode="auto">
          <a:xfrm>
            <a:off x="220663" y="2019300"/>
            <a:ext cx="87296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cs typeface="Arial" charset="0"/>
              </a:rPr>
              <a:t>Suppose the company accepts all projects with a 2-year payback period</a:t>
            </a:r>
          </a:p>
          <a:p>
            <a:pPr eaLnBrk="1" hangingPunct="1">
              <a:buFontTx/>
              <a:buChar char="•"/>
            </a:pPr>
            <a:endParaRPr lang="en-US" sz="2800">
              <a:cs typeface="Arial" charset="0"/>
            </a:endParaRPr>
          </a:p>
          <a:p>
            <a:pPr eaLnBrk="1" hangingPunct="1">
              <a:buFontTx/>
              <a:buChar char="•"/>
            </a:pPr>
            <a:r>
              <a:rPr lang="en-US" sz="2800">
                <a:cs typeface="Arial" charset="0"/>
              </a:rPr>
              <a:t>Consider the following:</a:t>
            </a:r>
          </a:p>
        </p:txBody>
      </p:sp>
      <p:sp>
        <p:nvSpPr>
          <p:cNvPr id="20484" name="Text Box 16"/>
          <p:cNvSpPr txBox="1">
            <a:spLocks noChangeArrowheads="1"/>
          </p:cNvSpPr>
          <p:nvPr/>
        </p:nvSpPr>
        <p:spPr bwMode="auto">
          <a:xfrm>
            <a:off x="258763" y="990600"/>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The Payback Rule</a:t>
            </a:r>
          </a:p>
        </p:txBody>
      </p:sp>
      <p:sp>
        <p:nvSpPr>
          <p:cNvPr id="20485"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6"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0487"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24481" name="Group 161"/>
          <p:cNvGraphicFramePr>
            <a:graphicFrameLocks noGrp="1"/>
          </p:cNvGraphicFramePr>
          <p:nvPr/>
        </p:nvGraphicFramePr>
        <p:xfrm>
          <a:off x="655638" y="4306888"/>
          <a:ext cx="7832725" cy="1749426"/>
        </p:xfrm>
        <a:graphic>
          <a:graphicData uri="http://schemas.openxmlformats.org/drawingml/2006/table">
            <a:tbl>
              <a:tblPr/>
              <a:tblGrid>
                <a:gridCol w="912812"/>
                <a:gridCol w="889000"/>
                <a:gridCol w="939800"/>
                <a:gridCol w="862013"/>
                <a:gridCol w="998537"/>
                <a:gridCol w="1273175"/>
                <a:gridCol w="1957388"/>
              </a:tblGrid>
              <a:tr h="436563">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Project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CF</a:t>
                      </a:r>
                      <a:r>
                        <a:rPr kumimoji="0" lang="en-US" sz="2000" b="0" i="0" u="none" strike="noStrike" cap="none" normalizeH="0" baseline="-25000" dirty="0" smtClean="0">
                          <a:ln>
                            <a:noFill/>
                          </a:ln>
                          <a:solidFill>
                            <a:schemeClr val="tx1"/>
                          </a:solidFill>
                          <a:effectLst/>
                          <a:latin typeface="Times New Roman" pitchFamily="18" charset="0"/>
                        </a:rPr>
                        <a:t>0</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CF</a:t>
                      </a:r>
                      <a:r>
                        <a:rPr kumimoji="0" lang="en-US" sz="2000" b="0" i="0" u="none" strike="noStrike" cap="none" normalizeH="0" baseline="-25000" dirty="0" smtClean="0">
                          <a:ln>
                            <a:noFill/>
                          </a:ln>
                          <a:solidFill>
                            <a:schemeClr val="tx1"/>
                          </a:solidFill>
                          <a:effectLst/>
                          <a:latin typeface="Times New Roman" pitchFamily="18" charset="0"/>
                        </a:rPr>
                        <a:t>1</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CF</a:t>
                      </a:r>
                      <a:r>
                        <a:rPr kumimoji="0" lang="en-US" sz="2000" b="0" i="0" u="none" strike="noStrike" cap="none" normalizeH="0" baseline="-25000" dirty="0" smtClean="0">
                          <a:ln>
                            <a:noFill/>
                          </a:ln>
                          <a:solidFill>
                            <a:schemeClr val="tx1"/>
                          </a:solidFill>
                          <a:effectLst/>
                          <a:latin typeface="Times New Roman" pitchFamily="18" charset="0"/>
                        </a:rPr>
                        <a:t>2</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CF</a:t>
                      </a:r>
                      <a:r>
                        <a:rPr kumimoji="0" lang="en-US" sz="2000" b="0" i="0" u="none" strike="noStrike" cap="none" normalizeH="0" baseline="-25000" dirty="0" smtClean="0">
                          <a:ln>
                            <a:noFill/>
                          </a:ln>
                          <a:solidFill>
                            <a:schemeClr val="tx1"/>
                          </a:solidFill>
                          <a:effectLst/>
                          <a:latin typeface="Times New Roman" pitchFamily="18" charset="0"/>
                        </a:rPr>
                        <a:t>3</a:t>
                      </a: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Payback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NPV @ 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2.05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6,794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-264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0000"/>
                        </a:buClr>
                        <a:buSzTx/>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-347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70992635"/>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7" name="Text Box 15"/>
          <p:cNvSpPr txBox="1">
            <a:spLocks noChangeArrowheads="1"/>
          </p:cNvSpPr>
          <p:nvPr/>
        </p:nvSpPr>
        <p:spPr bwMode="auto">
          <a:xfrm>
            <a:off x="220663" y="1554163"/>
            <a:ext cx="8729662" cy="488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600">
                <a:solidFill>
                  <a:schemeClr val="bg1"/>
                </a:solidFill>
                <a:cs typeface="Arial" charset="0"/>
              </a:rPr>
              <a:t>Unfortunately, many companies use the payback period as an initial screening device</a:t>
            </a:r>
          </a:p>
          <a:p>
            <a:pPr lvl="1" eaLnBrk="1" hangingPunct="1">
              <a:buFontTx/>
              <a:buChar char="•"/>
            </a:pPr>
            <a:r>
              <a:rPr lang="en-US" sz="2200">
                <a:solidFill>
                  <a:schemeClr val="bg1"/>
                </a:solidFill>
                <a:cs typeface="Arial" charset="0"/>
              </a:rPr>
              <a:t>Companies that employ payback period as a screening tool typically state that any project that has a payback period that exceeds some pre-specified time frame are automatically rejected</a:t>
            </a:r>
          </a:p>
          <a:p>
            <a:pPr eaLnBrk="1" hangingPunct="1">
              <a:buFontTx/>
              <a:buChar char="•"/>
            </a:pPr>
            <a:endParaRPr lang="en-US" sz="2000" b="1" i="1">
              <a:solidFill>
                <a:schemeClr val="bg1"/>
              </a:solidFill>
              <a:cs typeface="Arial" charset="0"/>
            </a:endParaRPr>
          </a:p>
          <a:p>
            <a:pPr eaLnBrk="1" hangingPunct="1">
              <a:buFontTx/>
              <a:buChar char="•"/>
            </a:pPr>
            <a:r>
              <a:rPr lang="en-US" sz="2600">
                <a:solidFill>
                  <a:schemeClr val="bg1"/>
                </a:solidFill>
                <a:cs typeface="Arial" charset="0"/>
              </a:rPr>
              <a:t>Any project that meets the payback period criteria is then analyzed using some other capital budgeting technique (e.g., NPV or IRR)</a:t>
            </a:r>
          </a:p>
          <a:p>
            <a:pPr eaLnBrk="1" hangingPunct="1">
              <a:buFontTx/>
              <a:buChar char="•"/>
            </a:pPr>
            <a:endParaRPr lang="en-US" sz="2000">
              <a:solidFill>
                <a:schemeClr val="bg1"/>
              </a:solidFill>
              <a:cs typeface="Arial" charset="0"/>
            </a:endParaRPr>
          </a:p>
          <a:p>
            <a:pPr eaLnBrk="1" hangingPunct="1">
              <a:buFontTx/>
              <a:buChar char="•"/>
            </a:pPr>
            <a:r>
              <a:rPr lang="en-US" sz="2600">
                <a:solidFill>
                  <a:schemeClr val="bg1"/>
                </a:solidFill>
                <a:cs typeface="Arial" charset="0"/>
              </a:rPr>
              <a:t>As we can see from the examples on the prior page, such companies would have rejected the only positive NPV project</a:t>
            </a:r>
          </a:p>
        </p:txBody>
      </p:sp>
      <p:sp>
        <p:nvSpPr>
          <p:cNvPr id="21508" name="Text Box 16"/>
          <p:cNvSpPr txBox="1">
            <a:spLocks noChangeArrowheads="1"/>
          </p:cNvSpPr>
          <p:nvPr/>
        </p:nvSpPr>
        <p:spPr bwMode="auto">
          <a:xfrm>
            <a:off x="258763" y="85407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Payback Period</a:t>
            </a:r>
          </a:p>
        </p:txBody>
      </p:sp>
      <p:sp>
        <p:nvSpPr>
          <p:cNvPr id="21509"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0"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1511"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9298005"/>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1" name="Text Box 15"/>
          <p:cNvSpPr txBox="1">
            <a:spLocks noChangeArrowheads="1"/>
          </p:cNvSpPr>
          <p:nvPr/>
        </p:nvSpPr>
        <p:spPr bwMode="auto">
          <a:xfrm>
            <a:off x="220663" y="2074863"/>
            <a:ext cx="8729662"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IRR is the discount rate that sets NPV equal to 0 (like the YTM does for a bond)</a:t>
            </a:r>
          </a:p>
          <a:p>
            <a:pPr eaLnBrk="1" hangingPunct="1">
              <a:buFontTx/>
              <a:buChar char="•"/>
            </a:pPr>
            <a:endParaRPr lang="en-US" sz="2800">
              <a:solidFill>
                <a:schemeClr val="bg1"/>
              </a:solidFill>
              <a:cs typeface="Arial" charset="0"/>
            </a:endParaRPr>
          </a:p>
          <a:p>
            <a:pPr eaLnBrk="1" hangingPunct="1">
              <a:buFontTx/>
              <a:buChar char="•"/>
            </a:pPr>
            <a:r>
              <a:rPr lang="en-US" sz="2800">
                <a:solidFill>
                  <a:schemeClr val="bg1"/>
                </a:solidFill>
                <a:cs typeface="Arial" charset="0"/>
              </a:rPr>
              <a:t>IRR Decision Rule: Accept only the projects with IRRs exceeding the discount rate (aka hurdle rate)</a:t>
            </a:r>
            <a:endParaRPr lang="en-US" sz="2800" b="1" i="1">
              <a:solidFill>
                <a:schemeClr val="bg1"/>
              </a:solidFill>
              <a:cs typeface="Arial" charset="0"/>
            </a:endParaRPr>
          </a:p>
          <a:p>
            <a:pPr lvl="1" eaLnBrk="1" hangingPunct="1">
              <a:buFontTx/>
              <a:buChar char="•"/>
            </a:pPr>
            <a:endParaRPr lang="en-US">
              <a:solidFill>
                <a:schemeClr val="bg1"/>
              </a:solidFill>
              <a:cs typeface="Arial" charset="0"/>
            </a:endParaRPr>
          </a:p>
          <a:p>
            <a:pPr lvl="1" eaLnBrk="1" hangingPunct="1">
              <a:buFontTx/>
              <a:buChar char="•"/>
            </a:pPr>
            <a:r>
              <a:rPr lang="en-US" sz="2400">
                <a:solidFill>
                  <a:schemeClr val="bg1"/>
                </a:solidFill>
                <a:cs typeface="Arial" charset="0"/>
              </a:rPr>
              <a:t>Hurdle rate typically used is the project</a:t>
            </a:r>
            <a:r>
              <a:rPr lang="ja-JP" altLang="en-US" sz="2400">
                <a:solidFill>
                  <a:schemeClr val="bg1"/>
                </a:solidFill>
                <a:cs typeface="Arial" charset="0"/>
              </a:rPr>
              <a:t>’</a:t>
            </a:r>
            <a:r>
              <a:rPr lang="en-US" sz="2400">
                <a:solidFill>
                  <a:schemeClr val="bg1"/>
                </a:solidFill>
                <a:cs typeface="Arial" charset="0"/>
              </a:rPr>
              <a:t>s risk-adjusted discount rate (i.e., the company</a:t>
            </a:r>
            <a:r>
              <a:rPr lang="ja-JP" altLang="en-US" sz="2400">
                <a:solidFill>
                  <a:schemeClr val="bg1"/>
                </a:solidFill>
                <a:cs typeface="Arial" charset="0"/>
              </a:rPr>
              <a:t>’</a:t>
            </a:r>
            <a:r>
              <a:rPr lang="en-US" sz="2400">
                <a:solidFill>
                  <a:schemeClr val="bg1"/>
                </a:solidFill>
                <a:cs typeface="Arial" charset="0"/>
              </a:rPr>
              <a:t>s WACC adjusted for the risk of the project relative to the risk of an average project of the firm)</a:t>
            </a:r>
          </a:p>
        </p:txBody>
      </p:sp>
      <p:sp>
        <p:nvSpPr>
          <p:cNvPr id="22532" name="Text Box 16"/>
          <p:cNvSpPr txBox="1">
            <a:spLocks noChangeArrowheads="1"/>
          </p:cNvSpPr>
          <p:nvPr/>
        </p:nvSpPr>
        <p:spPr bwMode="auto">
          <a:xfrm>
            <a:off x="258763" y="103187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Internal Rate of Return (IRR)</a:t>
            </a:r>
          </a:p>
        </p:txBody>
      </p:sp>
      <p:sp>
        <p:nvSpPr>
          <p:cNvPr id="22533"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4"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2535"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877115"/>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3" name="Text Box 15"/>
          <p:cNvSpPr txBox="1">
            <a:spLocks noChangeArrowheads="1"/>
          </p:cNvSpPr>
          <p:nvPr/>
        </p:nvSpPr>
        <p:spPr bwMode="auto">
          <a:xfrm>
            <a:off x="220663" y="2074863"/>
            <a:ext cx="8729662" cy="39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cs typeface="Arial" charset="0"/>
              </a:rPr>
              <a:t>IRR is the discount rate that sets NPV equal to 0 (like the YTM does for a bond)</a:t>
            </a:r>
          </a:p>
          <a:p>
            <a:pPr eaLnBrk="1" hangingPunct="1">
              <a:buFontTx/>
              <a:buChar char="•"/>
            </a:pPr>
            <a:endParaRPr lang="en-US" sz="2800">
              <a:cs typeface="Arial" charset="0"/>
            </a:endParaRPr>
          </a:p>
          <a:p>
            <a:pPr lvl="1" eaLnBrk="1" hangingPunct="1">
              <a:buFontTx/>
              <a:buChar char="•"/>
            </a:pPr>
            <a:endParaRPr lang="en-US" sz="2400">
              <a:cs typeface="Arial" charset="0"/>
            </a:endParaRPr>
          </a:p>
          <a:p>
            <a:pPr lvl="1" eaLnBrk="1" hangingPunct="1">
              <a:buFontTx/>
              <a:buChar char="•"/>
            </a:pPr>
            <a:endParaRPr lang="en-US" sz="2400">
              <a:cs typeface="Arial" charset="0"/>
            </a:endParaRPr>
          </a:p>
          <a:p>
            <a:pPr lvl="1" eaLnBrk="1" hangingPunct="1">
              <a:buFontTx/>
              <a:buChar char="•"/>
            </a:pPr>
            <a:endParaRPr lang="en-US" sz="2400">
              <a:cs typeface="Arial" charset="0"/>
            </a:endParaRPr>
          </a:p>
          <a:p>
            <a:pPr lvl="1" eaLnBrk="1" hangingPunct="1">
              <a:buFontTx/>
              <a:buChar char="•"/>
            </a:pPr>
            <a:endParaRPr lang="en-US" sz="2400">
              <a:cs typeface="Arial" charset="0"/>
            </a:endParaRPr>
          </a:p>
          <a:p>
            <a:pPr lvl="1" eaLnBrk="1" hangingPunct="1">
              <a:buFontTx/>
              <a:buChar char="•"/>
            </a:pPr>
            <a:endParaRPr lang="en-US" sz="2400">
              <a:cs typeface="Arial" charset="0"/>
            </a:endParaRPr>
          </a:p>
          <a:p>
            <a:pPr lvl="1" eaLnBrk="1" hangingPunct="1">
              <a:buFontTx/>
              <a:buChar char="•"/>
            </a:pPr>
            <a:r>
              <a:rPr lang="en-US" sz="2400">
                <a:cs typeface="Arial" charset="0"/>
              </a:rPr>
              <a:t>Without a financial calculator, determining the project</a:t>
            </a:r>
            <a:r>
              <a:rPr lang="ja-JP" altLang="en-US" sz="2400">
                <a:cs typeface="Arial" charset="0"/>
              </a:rPr>
              <a:t>’</a:t>
            </a:r>
            <a:r>
              <a:rPr lang="en-US" sz="2400">
                <a:cs typeface="Arial" charset="0"/>
              </a:rPr>
              <a:t>s IRR must be accomplished with trial-and-error (a tedious process)</a:t>
            </a:r>
          </a:p>
        </p:txBody>
      </p:sp>
      <p:sp>
        <p:nvSpPr>
          <p:cNvPr id="7174" name="Text Box 16"/>
          <p:cNvSpPr txBox="1">
            <a:spLocks noChangeArrowheads="1"/>
          </p:cNvSpPr>
          <p:nvPr/>
        </p:nvSpPr>
        <p:spPr bwMode="auto">
          <a:xfrm>
            <a:off x="258763" y="103187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Internal Rate of Return (IRR)</a:t>
            </a:r>
          </a:p>
        </p:txBody>
      </p:sp>
      <p:sp>
        <p:nvSpPr>
          <p:cNvPr id="7175"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177"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6868" name="Object 4"/>
          <p:cNvGraphicFramePr>
            <a:graphicFrameLocks noChangeAspect="1"/>
          </p:cNvGraphicFramePr>
          <p:nvPr/>
        </p:nvGraphicFramePr>
        <p:xfrm>
          <a:off x="849313" y="3467100"/>
          <a:ext cx="7361237" cy="1166813"/>
        </p:xfrm>
        <a:graphic>
          <a:graphicData uri="http://schemas.openxmlformats.org/presentationml/2006/ole">
            <mc:AlternateContent xmlns:mc="http://schemas.openxmlformats.org/markup-compatibility/2006">
              <mc:Choice xmlns:v="urn:schemas-microsoft-com:vml" Requires="v">
                <p:oleObj spid="_x0000_s189447" name="Equation" r:id="rId5" imgW="2577960" imgH="469800" progId="Equation.3">
                  <p:embed/>
                </p:oleObj>
              </mc:Choice>
              <mc:Fallback>
                <p:oleObj name="Equation" r:id="rId5" imgW="2577960" imgH="469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9313" y="3467100"/>
                        <a:ext cx="7361237"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3907418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6" name="Text Box 15"/>
          <p:cNvSpPr txBox="1">
            <a:spLocks noChangeArrowheads="1"/>
          </p:cNvSpPr>
          <p:nvPr/>
        </p:nvSpPr>
        <p:spPr bwMode="auto">
          <a:xfrm>
            <a:off x="220663" y="1462088"/>
            <a:ext cx="87296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cs typeface="Arial" charset="0"/>
              </a:rPr>
              <a:t>What is the average realized rate of return for Stock A and Stock B using the sample data?</a:t>
            </a:r>
          </a:p>
        </p:txBody>
      </p:sp>
      <p:sp>
        <p:nvSpPr>
          <p:cNvPr id="7177" name="Text Box 16"/>
          <p:cNvSpPr txBox="1">
            <a:spLocks noChangeArrowheads="1"/>
          </p:cNvSpPr>
          <p:nvPr/>
        </p:nvSpPr>
        <p:spPr bwMode="auto">
          <a:xfrm>
            <a:off x="258763" y="82867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Average (Mean) Realized Returns: Example</a:t>
            </a:r>
          </a:p>
        </p:txBody>
      </p:sp>
      <p:sp>
        <p:nvSpPr>
          <p:cNvPr id="7178"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9"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180"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Rectangle 12"/>
          <p:cNvSpPr>
            <a:spLocks noChangeArrowheads="1"/>
          </p:cNvSpPr>
          <p:nvPr/>
        </p:nvSpPr>
        <p:spPr bwMode="auto">
          <a:xfrm>
            <a:off x="0" y="2609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7170" name="Object 11"/>
          <p:cNvGraphicFramePr>
            <a:graphicFrameLocks noChangeAspect="1"/>
          </p:cNvGraphicFramePr>
          <p:nvPr/>
        </p:nvGraphicFramePr>
        <p:xfrm>
          <a:off x="1514475" y="2524125"/>
          <a:ext cx="5943600" cy="844550"/>
        </p:xfrm>
        <a:graphic>
          <a:graphicData uri="http://schemas.openxmlformats.org/presentationml/2006/ole">
            <mc:AlternateContent xmlns:mc="http://schemas.openxmlformats.org/markup-compatibility/2006">
              <mc:Choice xmlns:v="urn:schemas-microsoft-com:vml" Requires="v">
                <p:oleObj spid="_x0000_s17449" name="Equation" r:id="rId5" imgW="3022600" imgH="431800" progId="Equation.3">
                  <p:embed/>
                </p:oleObj>
              </mc:Choice>
              <mc:Fallback>
                <p:oleObj name="Equation" r:id="rId5" imgW="30226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4475" y="2524125"/>
                        <a:ext cx="5943600"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2" name="Rectangle 13"/>
          <p:cNvSpPr>
            <a:spLocks noChangeArrowheads="1"/>
          </p:cNvSpPr>
          <p:nvPr/>
        </p:nvSpPr>
        <p:spPr bwMode="auto">
          <a:xfrm>
            <a:off x="0" y="3038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en-US">
              <a:latin typeface="Arial" charset="0"/>
            </a:endParaRPr>
          </a:p>
        </p:txBody>
      </p:sp>
      <p:graphicFrame>
        <p:nvGraphicFramePr>
          <p:cNvPr id="7171" name="Object 10"/>
          <p:cNvGraphicFramePr>
            <a:graphicFrameLocks noChangeAspect="1"/>
          </p:cNvGraphicFramePr>
          <p:nvPr/>
        </p:nvGraphicFramePr>
        <p:xfrm>
          <a:off x="1557338" y="3417888"/>
          <a:ext cx="5973762" cy="847725"/>
        </p:xfrm>
        <a:graphic>
          <a:graphicData uri="http://schemas.openxmlformats.org/presentationml/2006/ole">
            <mc:AlternateContent xmlns:mc="http://schemas.openxmlformats.org/markup-compatibility/2006">
              <mc:Choice xmlns:v="urn:schemas-microsoft-com:vml" Requires="v">
                <p:oleObj spid="_x0000_s17450" name="Equation" r:id="rId7" imgW="3022600" imgH="431800" progId="Equation.3">
                  <p:embed/>
                </p:oleObj>
              </mc:Choice>
              <mc:Fallback>
                <p:oleObj name="Equation" r:id="rId7" imgW="30226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7338" y="3417888"/>
                        <a:ext cx="5973762"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3" name="Rectangle 14"/>
          <p:cNvSpPr>
            <a:spLocks noChangeArrowheads="1"/>
          </p:cNvSpPr>
          <p:nvPr/>
        </p:nvSpPr>
        <p:spPr bwMode="auto">
          <a:xfrm>
            <a:off x="0" y="3467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en-US">
              <a:latin typeface="Arial" charset="0"/>
            </a:endParaRPr>
          </a:p>
        </p:txBody>
      </p:sp>
      <p:graphicFrame>
        <p:nvGraphicFramePr>
          <p:cNvPr id="7172" name="Object 9"/>
          <p:cNvGraphicFramePr>
            <a:graphicFrameLocks noChangeAspect="1"/>
          </p:cNvGraphicFramePr>
          <p:nvPr/>
        </p:nvGraphicFramePr>
        <p:xfrm>
          <a:off x="1585913" y="4584700"/>
          <a:ext cx="6789737" cy="773113"/>
        </p:xfrm>
        <a:graphic>
          <a:graphicData uri="http://schemas.openxmlformats.org/presentationml/2006/ole">
            <mc:AlternateContent xmlns:mc="http://schemas.openxmlformats.org/markup-compatibility/2006">
              <mc:Choice xmlns:v="urn:schemas-microsoft-com:vml" Requires="v">
                <p:oleObj spid="_x0000_s17451" name="Equation" r:id="rId9" imgW="3429000" imgH="393700" progId="Equation.3">
                  <p:embed/>
                </p:oleObj>
              </mc:Choice>
              <mc:Fallback>
                <p:oleObj name="Equation" r:id="rId9" imgW="3429000" imgH="393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5913" y="4584700"/>
                        <a:ext cx="6789737"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4" name="Rectangle 15"/>
          <p:cNvSpPr>
            <a:spLocks noChangeArrowheads="1"/>
          </p:cNvSpPr>
          <p:nvPr/>
        </p:nvSpPr>
        <p:spPr bwMode="auto">
          <a:xfrm>
            <a:off x="0" y="3857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en-US">
              <a:latin typeface="Arial" charset="0"/>
            </a:endParaRPr>
          </a:p>
        </p:txBody>
      </p:sp>
      <p:graphicFrame>
        <p:nvGraphicFramePr>
          <p:cNvPr id="7173" name="Object 8"/>
          <p:cNvGraphicFramePr>
            <a:graphicFrameLocks noChangeAspect="1"/>
          </p:cNvGraphicFramePr>
          <p:nvPr/>
        </p:nvGraphicFramePr>
        <p:xfrm>
          <a:off x="1585913" y="5713413"/>
          <a:ext cx="6754812" cy="814387"/>
        </p:xfrm>
        <a:graphic>
          <a:graphicData uri="http://schemas.openxmlformats.org/presentationml/2006/ole">
            <mc:AlternateContent xmlns:mc="http://schemas.openxmlformats.org/markup-compatibility/2006">
              <mc:Choice xmlns:v="urn:schemas-microsoft-com:vml" Requires="v">
                <p:oleObj spid="_x0000_s17452" name="Equation" r:id="rId11" imgW="3238500" imgH="393700" progId="Equation.3">
                  <p:embed/>
                </p:oleObj>
              </mc:Choice>
              <mc:Fallback>
                <p:oleObj name="Equation" r:id="rId11" imgW="3238500" imgH="3937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5913" y="5713413"/>
                        <a:ext cx="6754812" cy="814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35811085"/>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 name="Text Box 16"/>
          <p:cNvSpPr txBox="1">
            <a:spLocks noChangeArrowheads="1"/>
          </p:cNvSpPr>
          <p:nvPr/>
        </p:nvSpPr>
        <p:spPr bwMode="auto">
          <a:xfrm>
            <a:off x="258763" y="1031875"/>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IRR Example</a:t>
            </a:r>
          </a:p>
        </p:txBody>
      </p:sp>
      <p:sp>
        <p:nvSpPr>
          <p:cNvPr id="8198"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9"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8200"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Rectangle 9"/>
          <p:cNvSpPr>
            <a:spLocks noChangeArrowheads="1"/>
          </p:cNvSpPr>
          <p:nvPr/>
        </p:nvSpPr>
        <p:spPr bwMode="auto">
          <a:xfrm>
            <a:off x="1784350" y="1812925"/>
            <a:ext cx="547528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pPr>
            <a:r>
              <a:rPr lang="en-US" sz="2400" i="1">
                <a:solidFill>
                  <a:srgbClr val="000000"/>
                </a:solidFill>
              </a:rPr>
              <a:t>You can purchase a building for $350,000. The investment will generate $16,000 in cash flows (i.e., rent) during the first three years.  At the end of three years you will sell the building for $450,000.  What is the IRR on this investment?</a:t>
            </a:r>
          </a:p>
        </p:txBody>
      </p:sp>
      <p:graphicFrame>
        <p:nvGraphicFramePr>
          <p:cNvPr id="37894" name="Object 6"/>
          <p:cNvGraphicFramePr>
            <a:graphicFrameLocks/>
          </p:cNvGraphicFramePr>
          <p:nvPr/>
        </p:nvGraphicFramePr>
        <p:xfrm>
          <a:off x="762000" y="4419600"/>
          <a:ext cx="7467600" cy="1066800"/>
        </p:xfrm>
        <a:graphic>
          <a:graphicData uri="http://schemas.openxmlformats.org/presentationml/2006/ole">
            <mc:AlternateContent xmlns:mc="http://schemas.openxmlformats.org/markup-compatibility/2006">
              <mc:Choice xmlns:v="urn:schemas-microsoft-com:vml" Requires="v">
                <p:oleObj spid="_x0000_s191495" name="Equation" r:id="rId5" imgW="3124080" imgH="419040" progId="Equation.3">
                  <p:embed/>
                </p:oleObj>
              </mc:Choice>
              <mc:Fallback>
                <p:oleObj name="Equation" r:id="rId5" imgW="3124080" imgH="41904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419600"/>
                        <a:ext cx="7467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7895" name="Rectangle 7"/>
          <p:cNvSpPr>
            <a:spLocks noChangeArrowheads="1"/>
          </p:cNvSpPr>
          <p:nvPr/>
        </p:nvSpPr>
        <p:spPr bwMode="auto">
          <a:xfrm>
            <a:off x="2713038" y="5735638"/>
            <a:ext cx="33623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eaLnBrk="0" hangingPunct="0">
              <a:spcBef>
                <a:spcPct val="50000"/>
              </a:spcBef>
            </a:pPr>
            <a:r>
              <a:rPr lang="en-US" sz="3200"/>
              <a:t>IRR = 12.96%</a:t>
            </a:r>
          </a:p>
        </p:txBody>
      </p:sp>
    </p:spTree>
    <p:extLst>
      <p:ext uri="{BB962C8B-B14F-4D97-AF65-F5344CB8AC3E}">
        <p14:creationId xmlns:p14="http://schemas.microsoft.com/office/powerpoint/2010/main" val="18514890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7894"/>
                                        </p:tgtEl>
                                        <p:attrNameLst>
                                          <p:attrName>style.visibility</p:attrName>
                                        </p:attrNameLst>
                                      </p:cBhvr>
                                      <p:to>
                                        <p:strVal val="visible"/>
                                      </p:to>
                                    </p:set>
                                    <p:anim calcmode="lin" valueType="num">
                                      <p:cBhvr additive="base">
                                        <p:cTn id="7" dur="500" fill="hold"/>
                                        <p:tgtEl>
                                          <p:spTgt spid="37894"/>
                                        </p:tgtEl>
                                        <p:attrNameLst>
                                          <p:attrName>ppt_x</p:attrName>
                                        </p:attrNameLst>
                                      </p:cBhvr>
                                      <p:tavLst>
                                        <p:tav tm="0">
                                          <p:val>
                                            <p:strVal val="0-#ppt_w/2"/>
                                          </p:val>
                                        </p:tav>
                                        <p:tav tm="100000">
                                          <p:val>
                                            <p:strVal val="#ppt_x"/>
                                          </p:val>
                                        </p:tav>
                                      </p:tavLst>
                                    </p:anim>
                                    <p:anim calcmode="lin" valueType="num">
                                      <p:cBhvr additive="base">
                                        <p:cTn id="8" dur="500" fill="hold"/>
                                        <p:tgtEl>
                                          <p:spTgt spid="378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5"/>
                                        </p:tgtEl>
                                        <p:attrNameLst>
                                          <p:attrName>style.visibility</p:attrName>
                                        </p:attrNameLst>
                                      </p:cBhvr>
                                      <p:to>
                                        <p:strVal val="visible"/>
                                      </p:to>
                                    </p:set>
                                    <p:anim calcmode="lin" valueType="num">
                                      <p:cBhvr additive="base">
                                        <p:cTn id="13" dur="500" fill="hold"/>
                                        <p:tgtEl>
                                          <p:spTgt spid="37895"/>
                                        </p:tgtEl>
                                        <p:attrNameLst>
                                          <p:attrName>ppt_x</p:attrName>
                                        </p:attrNameLst>
                                      </p:cBhvr>
                                      <p:tavLst>
                                        <p:tav tm="0">
                                          <p:val>
                                            <p:strVal val="0-#ppt_w/2"/>
                                          </p:val>
                                        </p:tav>
                                        <p:tav tm="100000">
                                          <p:val>
                                            <p:strVal val="#ppt_x"/>
                                          </p:val>
                                        </p:tav>
                                      </p:tavLst>
                                    </p:anim>
                                    <p:anim calcmode="lin" valueType="num">
                                      <p:cBhvr additive="base">
                                        <p:cTn id="14" dur="500" fill="hold"/>
                                        <p:tgtEl>
                                          <p:spTgt spid="378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79" name="Text Box 15"/>
          <p:cNvSpPr txBox="1">
            <a:spLocks noChangeArrowheads="1"/>
          </p:cNvSpPr>
          <p:nvPr/>
        </p:nvSpPr>
        <p:spPr bwMode="auto">
          <a:xfrm>
            <a:off x="220663" y="1438275"/>
            <a:ext cx="8729662"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Problem #1: Non-normal cash flows</a:t>
            </a:r>
          </a:p>
          <a:p>
            <a:pPr lvl="1" eaLnBrk="1" hangingPunct="1">
              <a:buFontTx/>
              <a:buChar char="•"/>
            </a:pPr>
            <a:r>
              <a:rPr lang="en-US" sz="2400">
                <a:solidFill>
                  <a:schemeClr val="bg1"/>
                </a:solidFill>
                <a:cs typeface="Arial" charset="0"/>
              </a:rPr>
              <a:t>Possible for a project to have multiple IRRs</a:t>
            </a:r>
          </a:p>
          <a:p>
            <a:pPr lvl="1" eaLnBrk="1" hangingPunct="1">
              <a:buFontTx/>
              <a:buChar char="•"/>
            </a:pPr>
            <a:r>
              <a:rPr lang="en-US" sz="2400">
                <a:solidFill>
                  <a:schemeClr val="bg1"/>
                </a:solidFill>
                <a:cs typeface="Arial" charset="0"/>
              </a:rPr>
              <a:t>Manager can</a:t>
            </a:r>
            <a:r>
              <a:rPr lang="ja-JP" altLang="en-US" sz="2400">
                <a:solidFill>
                  <a:schemeClr val="bg1"/>
                </a:solidFill>
                <a:cs typeface="Arial" charset="0"/>
              </a:rPr>
              <a:t>’</a:t>
            </a:r>
            <a:r>
              <a:rPr lang="en-US" sz="2400">
                <a:solidFill>
                  <a:schemeClr val="bg1"/>
                </a:solidFill>
                <a:cs typeface="Arial" charset="0"/>
              </a:rPr>
              <a:t>t make a decision because doesn</a:t>
            </a:r>
            <a:r>
              <a:rPr lang="ja-JP" altLang="en-US" sz="2400">
                <a:solidFill>
                  <a:schemeClr val="bg1"/>
                </a:solidFill>
                <a:cs typeface="Arial" charset="0"/>
              </a:rPr>
              <a:t>’</a:t>
            </a:r>
            <a:r>
              <a:rPr lang="en-US" sz="2400">
                <a:solidFill>
                  <a:schemeClr val="bg1"/>
                </a:solidFill>
                <a:cs typeface="Arial" charset="0"/>
              </a:rPr>
              <a:t>t know which one to use</a:t>
            </a:r>
          </a:p>
          <a:p>
            <a:pPr lvl="1" eaLnBrk="1" hangingPunct="1">
              <a:buFontTx/>
              <a:buChar char="•"/>
            </a:pPr>
            <a:r>
              <a:rPr lang="en-US" sz="2400">
                <a:solidFill>
                  <a:schemeClr val="bg1"/>
                </a:solidFill>
                <a:cs typeface="Arial" charset="0"/>
              </a:rPr>
              <a:t>In general, the number of sign changes in cash flows equals the number of IRRs</a:t>
            </a:r>
          </a:p>
          <a:p>
            <a:pPr eaLnBrk="1" hangingPunct="1">
              <a:buFontTx/>
              <a:buChar char="•"/>
            </a:pPr>
            <a:endParaRPr lang="en-US" sz="2800">
              <a:solidFill>
                <a:schemeClr val="bg1"/>
              </a:solidFill>
              <a:cs typeface="Arial" charset="0"/>
            </a:endParaRPr>
          </a:p>
          <a:p>
            <a:pPr eaLnBrk="1" hangingPunct="1">
              <a:buFontTx/>
              <a:buChar char="•"/>
            </a:pPr>
            <a:r>
              <a:rPr lang="en-US" sz="2800">
                <a:solidFill>
                  <a:schemeClr val="bg1"/>
                </a:solidFill>
                <a:cs typeface="Arial" charset="0"/>
              </a:rPr>
              <a:t>Problem #2: Choosing between mutually exclusive projects</a:t>
            </a:r>
            <a:endParaRPr lang="en-US" sz="2800" b="1" i="1">
              <a:solidFill>
                <a:schemeClr val="bg1"/>
              </a:solidFill>
              <a:cs typeface="Arial" charset="0"/>
            </a:endParaRPr>
          </a:p>
          <a:p>
            <a:pPr lvl="1" eaLnBrk="1" hangingPunct="1">
              <a:buFontTx/>
              <a:buChar char="•"/>
            </a:pPr>
            <a:r>
              <a:rPr lang="en-US" sz="2400">
                <a:solidFill>
                  <a:schemeClr val="bg1"/>
                </a:solidFill>
                <a:cs typeface="Arial" charset="0"/>
              </a:rPr>
              <a:t>NPV and IRR may tell the manager different things (NPV profile)</a:t>
            </a:r>
          </a:p>
          <a:p>
            <a:pPr lvl="1" eaLnBrk="1" hangingPunct="1">
              <a:buFontTx/>
              <a:buChar char="•"/>
            </a:pPr>
            <a:r>
              <a:rPr lang="en-US" sz="2400">
                <a:solidFill>
                  <a:schemeClr val="bg1"/>
                </a:solidFill>
                <a:cs typeface="Arial" charset="0"/>
              </a:rPr>
              <a:t>Since we know NPV is optimal, IRR won</a:t>
            </a:r>
            <a:r>
              <a:rPr lang="ja-JP" altLang="en-US" sz="2400">
                <a:solidFill>
                  <a:schemeClr val="bg1"/>
                </a:solidFill>
                <a:cs typeface="Arial" charset="0"/>
              </a:rPr>
              <a:t>’</a:t>
            </a:r>
            <a:r>
              <a:rPr lang="en-US" sz="2400">
                <a:solidFill>
                  <a:schemeClr val="bg1"/>
                </a:solidFill>
                <a:cs typeface="Arial" charset="0"/>
              </a:rPr>
              <a:t>t always lead to the correct decision</a:t>
            </a:r>
          </a:p>
        </p:txBody>
      </p:sp>
      <p:sp>
        <p:nvSpPr>
          <p:cNvPr id="24580" name="Text Box 16"/>
          <p:cNvSpPr txBox="1">
            <a:spLocks noChangeArrowheads="1"/>
          </p:cNvSpPr>
          <p:nvPr/>
        </p:nvSpPr>
        <p:spPr bwMode="auto">
          <a:xfrm>
            <a:off x="258763" y="642938"/>
            <a:ext cx="8605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IRR Problems</a:t>
            </a:r>
          </a:p>
        </p:txBody>
      </p:sp>
      <p:sp>
        <p:nvSpPr>
          <p:cNvPr id="24581"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2"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4583"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2125551"/>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5" name="Text Box 16"/>
          <p:cNvSpPr txBox="1">
            <a:spLocks noChangeArrowheads="1"/>
          </p:cNvSpPr>
          <p:nvPr/>
        </p:nvSpPr>
        <p:spPr bwMode="auto">
          <a:xfrm>
            <a:off x="258763" y="642938"/>
            <a:ext cx="8605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cs typeface="Arial" charset="0"/>
              </a:rPr>
              <a:t>IRR Problems</a:t>
            </a:r>
          </a:p>
        </p:txBody>
      </p:sp>
      <p:sp>
        <p:nvSpPr>
          <p:cNvPr id="10246"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248" name="Picture 19" descr="smu_logo_Revtype_186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Rectangle 8"/>
          <p:cNvSpPr>
            <a:spLocks noChangeArrowheads="1"/>
          </p:cNvSpPr>
          <p:nvPr/>
        </p:nvSpPr>
        <p:spPr bwMode="auto">
          <a:xfrm>
            <a:off x="1087438" y="2014538"/>
            <a:ext cx="69405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pPr>
            <a:r>
              <a:rPr lang="en-US" sz="2400" i="1">
                <a:solidFill>
                  <a:srgbClr val="000000"/>
                </a:solidFill>
              </a:rPr>
              <a:t>You have two proposals to choose between.  The initial proposal has a cash flow that is different than the revised proposal. Using IRR, which do you prefer?  What about NPV?</a:t>
            </a:r>
          </a:p>
        </p:txBody>
      </p:sp>
      <p:graphicFrame>
        <p:nvGraphicFramePr>
          <p:cNvPr id="44036" name="Object 4"/>
          <p:cNvGraphicFramePr>
            <a:graphicFrameLocks noChangeAspect="1"/>
          </p:cNvGraphicFramePr>
          <p:nvPr/>
        </p:nvGraphicFramePr>
        <p:xfrm>
          <a:off x="533400" y="4191000"/>
          <a:ext cx="8153400" cy="979488"/>
        </p:xfrm>
        <a:graphic>
          <a:graphicData uri="http://schemas.openxmlformats.org/presentationml/2006/ole">
            <mc:AlternateContent xmlns:mc="http://schemas.openxmlformats.org/markup-compatibility/2006">
              <mc:Choice xmlns:v="urn:schemas-microsoft-com:vml" Requires="v">
                <p:oleObj spid="_x0000_s195591" name="Worksheet" r:id="rId5" imgW="4314704" imgH="523956" progId="Excel.Sheet.8">
                  <p:embed/>
                </p:oleObj>
              </mc:Choice>
              <mc:Fallback>
                <p:oleObj name="Worksheet" r:id="rId5" imgW="4314704" imgH="523956"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191000"/>
                        <a:ext cx="8153400"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7072854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27" name="Text Box 15"/>
          <p:cNvSpPr txBox="1">
            <a:spLocks noChangeArrowheads="1"/>
          </p:cNvSpPr>
          <p:nvPr/>
        </p:nvSpPr>
        <p:spPr bwMode="auto">
          <a:xfrm>
            <a:off x="220663" y="1501775"/>
            <a:ext cx="8729662" cy="472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524000" indent="-609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Reinvestment rate assumption</a:t>
            </a:r>
            <a:r>
              <a:rPr lang="en-US" sz="2600">
                <a:solidFill>
                  <a:schemeClr val="bg1"/>
                </a:solidFill>
                <a:cs typeface="Arial" charset="0"/>
              </a:rPr>
              <a:t> </a:t>
            </a:r>
          </a:p>
          <a:p>
            <a:pPr lvl="1" eaLnBrk="1" hangingPunct="1">
              <a:buFontTx/>
              <a:buChar char="•"/>
            </a:pPr>
            <a:r>
              <a:rPr lang="en-US" sz="2200" b="1" i="1">
                <a:solidFill>
                  <a:schemeClr val="bg1"/>
                </a:solidFill>
                <a:cs typeface="Arial" charset="0"/>
              </a:rPr>
              <a:t>NPV</a:t>
            </a:r>
            <a:r>
              <a:rPr lang="en-US" sz="2200">
                <a:solidFill>
                  <a:schemeClr val="bg1"/>
                </a:solidFill>
                <a:cs typeface="Arial" charset="0"/>
              </a:rPr>
              <a:t> assumes cash flows from a project can be reinvested at the </a:t>
            </a:r>
            <a:r>
              <a:rPr lang="en-US" sz="2200" b="1" i="1">
                <a:solidFill>
                  <a:schemeClr val="bg1"/>
                </a:solidFill>
                <a:cs typeface="Arial" charset="0"/>
              </a:rPr>
              <a:t>project</a:t>
            </a:r>
            <a:r>
              <a:rPr lang="ja-JP" altLang="en-US" sz="2200" b="1" i="1">
                <a:solidFill>
                  <a:schemeClr val="bg1"/>
                </a:solidFill>
                <a:cs typeface="Arial" charset="0"/>
              </a:rPr>
              <a:t>’</a:t>
            </a:r>
            <a:r>
              <a:rPr lang="en-US" sz="2200" b="1" i="1">
                <a:solidFill>
                  <a:schemeClr val="bg1"/>
                </a:solidFill>
                <a:cs typeface="Arial" charset="0"/>
              </a:rPr>
              <a:t>s cost of capital</a:t>
            </a:r>
            <a:r>
              <a:rPr lang="en-US" sz="2200">
                <a:solidFill>
                  <a:schemeClr val="bg1"/>
                </a:solidFill>
                <a:cs typeface="Arial" charset="0"/>
              </a:rPr>
              <a:t> (i.e., project</a:t>
            </a:r>
            <a:r>
              <a:rPr lang="ja-JP" altLang="en-US" sz="2200">
                <a:solidFill>
                  <a:schemeClr val="bg1"/>
                </a:solidFill>
                <a:cs typeface="Arial" charset="0"/>
              </a:rPr>
              <a:t>’</a:t>
            </a:r>
            <a:r>
              <a:rPr lang="en-US" sz="2200">
                <a:solidFill>
                  <a:schemeClr val="bg1"/>
                </a:solidFill>
                <a:cs typeface="Arial" charset="0"/>
              </a:rPr>
              <a:t>s risk-adjusted discount rate)</a:t>
            </a:r>
          </a:p>
          <a:p>
            <a:pPr lvl="1" eaLnBrk="1" hangingPunct="1">
              <a:buFontTx/>
              <a:buChar char="•"/>
            </a:pPr>
            <a:r>
              <a:rPr lang="en-US" sz="2200" b="1" i="1">
                <a:solidFill>
                  <a:schemeClr val="bg1"/>
                </a:solidFill>
                <a:cs typeface="Arial" charset="0"/>
              </a:rPr>
              <a:t>IRR</a:t>
            </a:r>
            <a:r>
              <a:rPr lang="en-US" sz="2200">
                <a:solidFill>
                  <a:schemeClr val="bg1"/>
                </a:solidFill>
                <a:cs typeface="Arial" charset="0"/>
              </a:rPr>
              <a:t> assumes that cash flow from a project can be reinvested at the </a:t>
            </a:r>
            <a:r>
              <a:rPr lang="en-US" sz="2200" b="1" i="1">
                <a:solidFill>
                  <a:schemeClr val="bg1"/>
                </a:solidFill>
                <a:cs typeface="Arial" charset="0"/>
              </a:rPr>
              <a:t>project</a:t>
            </a:r>
            <a:r>
              <a:rPr lang="ja-JP" altLang="en-US" sz="2200" b="1" i="1">
                <a:solidFill>
                  <a:schemeClr val="bg1"/>
                </a:solidFill>
                <a:cs typeface="Arial" charset="0"/>
              </a:rPr>
              <a:t>’</a:t>
            </a:r>
            <a:r>
              <a:rPr lang="en-US" sz="2200" b="1" i="1">
                <a:solidFill>
                  <a:schemeClr val="bg1"/>
                </a:solidFill>
                <a:cs typeface="Arial" charset="0"/>
              </a:rPr>
              <a:t>s internal rate of return</a:t>
            </a:r>
          </a:p>
          <a:p>
            <a:pPr eaLnBrk="1" hangingPunct="1">
              <a:buFontTx/>
              <a:buChar char="•"/>
            </a:pPr>
            <a:endParaRPr lang="en-US" sz="2800" b="1" i="1">
              <a:solidFill>
                <a:schemeClr val="bg1"/>
              </a:solidFill>
              <a:cs typeface="Arial" charset="0"/>
            </a:endParaRPr>
          </a:p>
          <a:p>
            <a:pPr eaLnBrk="1" hangingPunct="1">
              <a:buFontTx/>
              <a:buChar char="•"/>
            </a:pPr>
            <a:r>
              <a:rPr lang="en-US" sz="2600" b="1" i="1">
                <a:solidFill>
                  <a:schemeClr val="bg1"/>
                </a:solidFill>
                <a:cs typeface="Arial" charset="0"/>
              </a:rPr>
              <a:t>What is the correct reinvestment rate assumption?</a:t>
            </a:r>
            <a:r>
              <a:rPr lang="en-US" sz="2800">
                <a:solidFill>
                  <a:schemeClr val="bg1"/>
                </a:solidFill>
                <a:cs typeface="Arial" charset="0"/>
              </a:rPr>
              <a:t>  </a:t>
            </a:r>
          </a:p>
          <a:p>
            <a:pPr lvl="1" eaLnBrk="1" hangingPunct="1">
              <a:buFontTx/>
              <a:buChar char="•"/>
            </a:pPr>
            <a:r>
              <a:rPr lang="en-US" sz="2200">
                <a:solidFill>
                  <a:schemeClr val="bg1"/>
                </a:solidFill>
                <a:cs typeface="Arial" charset="0"/>
              </a:rPr>
              <a:t>Company should be able to reinvest at its WACC (or it should be paying out earning to shareholders rather than reinvesting!) </a:t>
            </a:r>
          </a:p>
          <a:p>
            <a:pPr lvl="1" eaLnBrk="1" hangingPunct="1">
              <a:buFontTx/>
              <a:buChar char="•"/>
            </a:pPr>
            <a:r>
              <a:rPr lang="en-US" sz="2200">
                <a:solidFill>
                  <a:schemeClr val="bg1"/>
                </a:solidFill>
                <a:cs typeface="Arial" charset="0"/>
              </a:rPr>
              <a:t>However, a company may find it extremely difficult to reinvest at a project</a:t>
            </a:r>
            <a:r>
              <a:rPr lang="ja-JP" altLang="en-US" sz="2200">
                <a:solidFill>
                  <a:schemeClr val="bg1"/>
                </a:solidFill>
                <a:cs typeface="Arial" charset="0"/>
              </a:rPr>
              <a:t>’</a:t>
            </a:r>
            <a:r>
              <a:rPr lang="en-US" sz="2200">
                <a:solidFill>
                  <a:schemeClr val="bg1"/>
                </a:solidFill>
                <a:cs typeface="Arial" charset="0"/>
              </a:rPr>
              <a:t>s IRR if the project</a:t>
            </a:r>
            <a:r>
              <a:rPr lang="ja-JP" altLang="en-US" sz="2200">
                <a:solidFill>
                  <a:schemeClr val="bg1"/>
                </a:solidFill>
                <a:cs typeface="Arial" charset="0"/>
              </a:rPr>
              <a:t>’</a:t>
            </a:r>
            <a:r>
              <a:rPr lang="en-US" sz="2200">
                <a:solidFill>
                  <a:schemeClr val="bg1"/>
                </a:solidFill>
                <a:cs typeface="Arial" charset="0"/>
              </a:rPr>
              <a:t>s IRR is extremely high!</a:t>
            </a:r>
          </a:p>
          <a:p>
            <a:pPr lvl="2" eaLnBrk="1" hangingPunct="1">
              <a:buFontTx/>
              <a:buChar char="•"/>
            </a:pPr>
            <a:r>
              <a:rPr lang="en-US" sz="2200">
                <a:solidFill>
                  <a:schemeClr val="bg1"/>
                </a:solidFill>
                <a:cs typeface="Arial" charset="0"/>
              </a:rPr>
              <a:t>If  a company is unable to reinvest at the project</a:t>
            </a:r>
            <a:r>
              <a:rPr lang="ja-JP" altLang="en-US" sz="2200">
                <a:solidFill>
                  <a:schemeClr val="bg1"/>
                </a:solidFill>
                <a:cs typeface="Arial" charset="0"/>
              </a:rPr>
              <a:t>’</a:t>
            </a:r>
            <a:r>
              <a:rPr lang="en-US" sz="2200">
                <a:solidFill>
                  <a:schemeClr val="bg1"/>
                </a:solidFill>
                <a:cs typeface="Arial" charset="0"/>
              </a:rPr>
              <a:t>s IRR, then the project won</a:t>
            </a:r>
            <a:r>
              <a:rPr lang="ja-JP" altLang="en-US" sz="2200">
                <a:solidFill>
                  <a:schemeClr val="bg1"/>
                </a:solidFill>
                <a:cs typeface="Arial" charset="0"/>
              </a:rPr>
              <a:t>’</a:t>
            </a:r>
            <a:r>
              <a:rPr lang="en-US" sz="2200">
                <a:solidFill>
                  <a:schemeClr val="bg1"/>
                </a:solidFill>
                <a:cs typeface="Arial" charset="0"/>
              </a:rPr>
              <a:t>t earn its IRR (i.e., the IRR will be overstated)</a:t>
            </a:r>
          </a:p>
        </p:txBody>
      </p:sp>
      <p:sp>
        <p:nvSpPr>
          <p:cNvPr id="26628" name="Text Box 16"/>
          <p:cNvSpPr txBox="1">
            <a:spLocks noChangeArrowheads="1"/>
          </p:cNvSpPr>
          <p:nvPr/>
        </p:nvSpPr>
        <p:spPr bwMode="auto">
          <a:xfrm>
            <a:off x="258763" y="744538"/>
            <a:ext cx="8605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Comparing NPV and IRR</a:t>
            </a:r>
          </a:p>
        </p:txBody>
      </p:sp>
      <p:sp>
        <p:nvSpPr>
          <p:cNvPr id="26629"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0"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6631"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546631"/>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1" name="Text Box 15"/>
          <p:cNvSpPr txBox="1">
            <a:spLocks noChangeArrowheads="1"/>
          </p:cNvSpPr>
          <p:nvPr/>
        </p:nvSpPr>
        <p:spPr bwMode="auto">
          <a:xfrm>
            <a:off x="220663" y="1628775"/>
            <a:ext cx="8729662"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524000" indent="-609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600">
                <a:solidFill>
                  <a:schemeClr val="bg1"/>
                </a:solidFill>
                <a:cs typeface="Arial" charset="0"/>
              </a:rPr>
              <a:t>Independent projects means that the acceptance of one project doesn</a:t>
            </a:r>
            <a:r>
              <a:rPr lang="ja-JP" altLang="en-US" sz="2600">
                <a:solidFill>
                  <a:schemeClr val="bg1"/>
                </a:solidFill>
                <a:cs typeface="Arial" charset="0"/>
              </a:rPr>
              <a:t>’</a:t>
            </a:r>
            <a:r>
              <a:rPr lang="en-US" sz="2600">
                <a:solidFill>
                  <a:schemeClr val="bg1"/>
                </a:solidFill>
                <a:cs typeface="Arial" charset="0"/>
              </a:rPr>
              <a:t>t impact the decision of another project</a:t>
            </a:r>
          </a:p>
          <a:p>
            <a:pPr lvl="1" eaLnBrk="1" hangingPunct="1">
              <a:buFontTx/>
              <a:buChar char="•"/>
            </a:pPr>
            <a:r>
              <a:rPr lang="en-US" sz="2200">
                <a:solidFill>
                  <a:schemeClr val="bg1"/>
                </a:solidFill>
                <a:cs typeface="Arial" charset="0"/>
              </a:rPr>
              <a:t>For projects with normal cash flows, NPV and IRR criteria always lead to the same accept/reject decision</a:t>
            </a:r>
          </a:p>
          <a:p>
            <a:pPr eaLnBrk="1" hangingPunct="1">
              <a:buFontTx/>
              <a:buChar char="•"/>
            </a:pPr>
            <a:endParaRPr lang="en-US" sz="2000">
              <a:solidFill>
                <a:schemeClr val="bg1"/>
              </a:solidFill>
              <a:cs typeface="Arial" charset="0"/>
            </a:endParaRPr>
          </a:p>
          <a:p>
            <a:pPr eaLnBrk="1" hangingPunct="1">
              <a:buFontTx/>
              <a:buChar char="•"/>
            </a:pPr>
            <a:r>
              <a:rPr lang="en-US" sz="2600">
                <a:solidFill>
                  <a:schemeClr val="bg1"/>
                </a:solidFill>
                <a:cs typeface="Arial" charset="0"/>
              </a:rPr>
              <a:t>Mutually exclusive projects mean that the manager can only invest in one project from a set of projects</a:t>
            </a:r>
          </a:p>
          <a:p>
            <a:pPr lvl="1" eaLnBrk="1" hangingPunct="1">
              <a:buFontTx/>
              <a:buChar char="•"/>
            </a:pPr>
            <a:r>
              <a:rPr lang="en-US" sz="2200">
                <a:solidFill>
                  <a:schemeClr val="bg1"/>
                </a:solidFill>
                <a:cs typeface="Arial" charset="0"/>
              </a:rPr>
              <a:t>NPV will always lead to the correct accept/reject decision</a:t>
            </a:r>
          </a:p>
          <a:p>
            <a:pPr lvl="1" eaLnBrk="1" hangingPunct="1">
              <a:buFontTx/>
              <a:buChar char="•"/>
            </a:pPr>
            <a:r>
              <a:rPr lang="en-US" sz="2200">
                <a:solidFill>
                  <a:schemeClr val="bg1"/>
                </a:solidFill>
                <a:cs typeface="Arial" charset="0"/>
              </a:rPr>
              <a:t>If IRR decision is different from NPV it is due to one of two potential problems:</a:t>
            </a:r>
          </a:p>
          <a:p>
            <a:pPr lvl="2" eaLnBrk="1" hangingPunct="1">
              <a:buFontTx/>
              <a:buChar char="•"/>
            </a:pPr>
            <a:r>
              <a:rPr lang="en-US" sz="2200">
                <a:solidFill>
                  <a:schemeClr val="bg1"/>
                </a:solidFill>
                <a:cs typeface="Arial" charset="0"/>
              </a:rPr>
              <a:t>(1) Timing difference in cash flows</a:t>
            </a:r>
          </a:p>
          <a:p>
            <a:pPr lvl="2" eaLnBrk="1" hangingPunct="1">
              <a:buFontTx/>
              <a:buChar char="•"/>
            </a:pPr>
            <a:r>
              <a:rPr lang="en-US" sz="2200">
                <a:solidFill>
                  <a:schemeClr val="bg1"/>
                </a:solidFill>
                <a:cs typeface="Arial" charset="0"/>
              </a:rPr>
              <a:t>(2) Project size or scale differences</a:t>
            </a:r>
          </a:p>
          <a:p>
            <a:pPr eaLnBrk="1" hangingPunct="1">
              <a:buFontTx/>
              <a:buChar char="•"/>
            </a:pPr>
            <a:endParaRPr lang="en-US" sz="2200">
              <a:solidFill>
                <a:schemeClr val="bg1"/>
              </a:solidFill>
              <a:cs typeface="Arial" charset="0"/>
            </a:endParaRPr>
          </a:p>
        </p:txBody>
      </p:sp>
      <p:sp>
        <p:nvSpPr>
          <p:cNvPr id="27652" name="Text Box 16"/>
          <p:cNvSpPr txBox="1">
            <a:spLocks noChangeArrowheads="1"/>
          </p:cNvSpPr>
          <p:nvPr/>
        </p:nvSpPr>
        <p:spPr bwMode="auto">
          <a:xfrm>
            <a:off x="258763" y="744538"/>
            <a:ext cx="8605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Comparing NPV and IRR</a:t>
            </a:r>
          </a:p>
        </p:txBody>
      </p:sp>
      <p:sp>
        <p:nvSpPr>
          <p:cNvPr id="27653"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4"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7655"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2284757"/>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5" name="Text Box 15"/>
          <p:cNvSpPr txBox="1">
            <a:spLocks noChangeArrowheads="1"/>
          </p:cNvSpPr>
          <p:nvPr/>
        </p:nvSpPr>
        <p:spPr bwMode="auto">
          <a:xfrm>
            <a:off x="220663" y="1920875"/>
            <a:ext cx="8729662"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600">
                <a:solidFill>
                  <a:schemeClr val="bg1"/>
                </a:solidFill>
                <a:cs typeface="Arial" charset="0"/>
              </a:rPr>
              <a:t>Capital Budgeting Decision Rule: Since NPV always provides the correct accept/reject decision, always use NPV!</a:t>
            </a:r>
          </a:p>
          <a:p>
            <a:pPr eaLnBrk="1" hangingPunct="1">
              <a:buFontTx/>
              <a:buChar char="•"/>
            </a:pPr>
            <a:endParaRPr lang="en-US" sz="2600">
              <a:solidFill>
                <a:schemeClr val="bg1"/>
              </a:solidFill>
              <a:cs typeface="Arial" charset="0"/>
            </a:endParaRPr>
          </a:p>
          <a:p>
            <a:pPr eaLnBrk="1" hangingPunct="1">
              <a:buFontTx/>
              <a:buChar char="•"/>
            </a:pPr>
            <a:r>
              <a:rPr lang="en-US" sz="2600" b="1" i="1">
                <a:solidFill>
                  <a:schemeClr val="bg1"/>
                </a:solidFill>
                <a:cs typeface="Arial" charset="0"/>
              </a:rPr>
              <a:t>Question</a:t>
            </a:r>
            <a:r>
              <a:rPr lang="en-US" sz="2600">
                <a:solidFill>
                  <a:schemeClr val="bg1"/>
                </a:solidFill>
                <a:cs typeface="Arial" charset="0"/>
              </a:rPr>
              <a:t>: Why, then, do we even cover IRR?</a:t>
            </a:r>
          </a:p>
          <a:p>
            <a:pPr eaLnBrk="1" hangingPunct="1">
              <a:buFontTx/>
              <a:buChar char="•"/>
            </a:pPr>
            <a:endParaRPr lang="en-US" sz="2600">
              <a:solidFill>
                <a:schemeClr val="bg1"/>
              </a:solidFill>
              <a:cs typeface="Arial" charset="0"/>
            </a:endParaRPr>
          </a:p>
          <a:p>
            <a:pPr eaLnBrk="1" hangingPunct="1">
              <a:buFontTx/>
              <a:buChar char="•"/>
            </a:pPr>
            <a:r>
              <a:rPr lang="en-US" sz="2600" b="1" i="1">
                <a:solidFill>
                  <a:schemeClr val="bg1"/>
                </a:solidFill>
                <a:cs typeface="Arial" charset="0"/>
              </a:rPr>
              <a:t>Answer</a:t>
            </a:r>
            <a:r>
              <a:rPr lang="en-US" sz="2600">
                <a:solidFill>
                  <a:schemeClr val="bg1"/>
                </a:solidFill>
                <a:cs typeface="Arial" charset="0"/>
              </a:rPr>
              <a:t>: Many managers still use IRR in their capital budgeting decision-making!</a:t>
            </a:r>
            <a:endParaRPr lang="en-US" sz="2600" b="1" i="1">
              <a:solidFill>
                <a:schemeClr val="bg1"/>
              </a:solidFill>
              <a:cs typeface="Arial" charset="0"/>
            </a:endParaRPr>
          </a:p>
          <a:p>
            <a:pPr lvl="1" eaLnBrk="1" hangingPunct="1">
              <a:buFontTx/>
              <a:buChar char="•"/>
            </a:pPr>
            <a:endParaRPr lang="en-US" sz="2600">
              <a:solidFill>
                <a:schemeClr val="bg1"/>
              </a:solidFill>
              <a:cs typeface="Arial" charset="0"/>
            </a:endParaRPr>
          </a:p>
        </p:txBody>
      </p:sp>
      <p:sp>
        <p:nvSpPr>
          <p:cNvPr id="28676" name="Text Box 16"/>
          <p:cNvSpPr txBox="1">
            <a:spLocks noChangeArrowheads="1"/>
          </p:cNvSpPr>
          <p:nvPr/>
        </p:nvSpPr>
        <p:spPr bwMode="auto">
          <a:xfrm>
            <a:off x="258763" y="744538"/>
            <a:ext cx="8605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Comparing NPV and IRR</a:t>
            </a:r>
          </a:p>
        </p:txBody>
      </p:sp>
      <p:sp>
        <p:nvSpPr>
          <p:cNvPr id="28677"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8679"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6561741"/>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3" name="Text Box 15"/>
          <p:cNvSpPr txBox="1">
            <a:spLocks noChangeArrowheads="1"/>
          </p:cNvSpPr>
          <p:nvPr/>
        </p:nvSpPr>
        <p:spPr bwMode="auto">
          <a:xfrm>
            <a:off x="220663" y="1920875"/>
            <a:ext cx="8729662"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(1) Average Accounting Return (ARR)</a:t>
            </a:r>
          </a:p>
          <a:p>
            <a:pPr eaLnBrk="1" hangingPunct="1">
              <a:buFontTx/>
              <a:buChar char="•"/>
            </a:pPr>
            <a:endParaRPr lang="en-US" sz="2000">
              <a:solidFill>
                <a:schemeClr val="bg1"/>
              </a:solidFill>
              <a:cs typeface="Arial" charset="0"/>
            </a:endParaRPr>
          </a:p>
          <a:p>
            <a:pPr eaLnBrk="1" hangingPunct="1">
              <a:buFontTx/>
              <a:buChar char="•"/>
            </a:pPr>
            <a:r>
              <a:rPr lang="en-US" sz="2800">
                <a:solidFill>
                  <a:schemeClr val="bg1"/>
                </a:solidFill>
                <a:cs typeface="Arial" charset="0"/>
              </a:rPr>
              <a:t>(2) Discounted Payback Period</a:t>
            </a:r>
          </a:p>
          <a:p>
            <a:pPr eaLnBrk="1" hangingPunct="1">
              <a:buFontTx/>
              <a:buChar char="•"/>
            </a:pPr>
            <a:endParaRPr lang="en-US" sz="2000">
              <a:solidFill>
                <a:schemeClr val="bg1"/>
              </a:solidFill>
              <a:cs typeface="Arial" charset="0"/>
            </a:endParaRPr>
          </a:p>
          <a:p>
            <a:pPr eaLnBrk="1" hangingPunct="1">
              <a:buFontTx/>
              <a:buChar char="•"/>
            </a:pPr>
            <a:r>
              <a:rPr lang="en-US" sz="2800">
                <a:solidFill>
                  <a:schemeClr val="bg1"/>
                </a:solidFill>
                <a:cs typeface="Arial" charset="0"/>
              </a:rPr>
              <a:t>(3) Modified Internal Rate of Return (MIRR)</a:t>
            </a:r>
          </a:p>
          <a:p>
            <a:pPr eaLnBrk="1" hangingPunct="1">
              <a:buFontTx/>
              <a:buChar char="•"/>
            </a:pPr>
            <a:endParaRPr lang="en-US" sz="2000">
              <a:solidFill>
                <a:schemeClr val="bg1"/>
              </a:solidFill>
              <a:cs typeface="Arial" charset="0"/>
            </a:endParaRPr>
          </a:p>
          <a:p>
            <a:pPr eaLnBrk="1" hangingPunct="1">
              <a:buFontTx/>
              <a:buChar char="•"/>
            </a:pPr>
            <a:r>
              <a:rPr lang="en-US" sz="2800">
                <a:solidFill>
                  <a:schemeClr val="bg1"/>
                </a:solidFill>
                <a:cs typeface="Arial" charset="0"/>
              </a:rPr>
              <a:t>(4) Profitability Index (PI)</a:t>
            </a:r>
          </a:p>
        </p:txBody>
      </p:sp>
      <p:sp>
        <p:nvSpPr>
          <p:cNvPr id="30724" name="Text Box 16"/>
          <p:cNvSpPr txBox="1">
            <a:spLocks noChangeArrowheads="1"/>
          </p:cNvSpPr>
          <p:nvPr/>
        </p:nvSpPr>
        <p:spPr bwMode="auto">
          <a:xfrm>
            <a:off x="258763" y="744538"/>
            <a:ext cx="8605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Other Capital Budgeting Techniques</a:t>
            </a:r>
          </a:p>
        </p:txBody>
      </p:sp>
      <p:sp>
        <p:nvSpPr>
          <p:cNvPr id="30725"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6"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0727"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898063"/>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7" name="Text Box 15"/>
          <p:cNvSpPr txBox="1">
            <a:spLocks noChangeArrowheads="1"/>
          </p:cNvSpPr>
          <p:nvPr/>
        </p:nvSpPr>
        <p:spPr bwMode="auto">
          <a:xfrm>
            <a:off x="200025" y="1558925"/>
            <a:ext cx="8729663" cy="498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1066800" indent="-60960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The AAR is a measure of accounting profit relative to book value</a:t>
            </a:r>
          </a:p>
          <a:p>
            <a:pPr lvl="1" eaLnBrk="1" hangingPunct="1">
              <a:buFontTx/>
              <a:buChar char="•"/>
            </a:pPr>
            <a:endParaRPr lang="en-US" sz="2000">
              <a:solidFill>
                <a:schemeClr val="bg1"/>
              </a:solidFill>
              <a:cs typeface="Arial" charset="0"/>
            </a:endParaRPr>
          </a:p>
          <a:p>
            <a:pPr lvl="1" eaLnBrk="1" hangingPunct="1"/>
            <a:r>
              <a:rPr lang="en-US" sz="2200">
                <a:solidFill>
                  <a:schemeClr val="bg1"/>
                </a:solidFill>
                <a:cs typeface="Arial" charset="0"/>
              </a:rPr>
              <a:t>	ARR = [Average Net Income/Average Book Value]</a:t>
            </a:r>
          </a:p>
          <a:p>
            <a:pPr lvl="1" eaLnBrk="1" hangingPunct="1">
              <a:buFontTx/>
              <a:buChar char="•"/>
            </a:pPr>
            <a:endParaRPr lang="en-US" sz="1000">
              <a:solidFill>
                <a:schemeClr val="bg1"/>
              </a:solidFill>
              <a:cs typeface="Arial" charset="0"/>
            </a:endParaRPr>
          </a:p>
          <a:p>
            <a:pPr lvl="1" eaLnBrk="1" hangingPunct="1">
              <a:buFontTx/>
              <a:buChar char="•"/>
            </a:pPr>
            <a:r>
              <a:rPr lang="en-US" sz="2200">
                <a:solidFill>
                  <a:schemeClr val="bg1"/>
                </a:solidFill>
                <a:cs typeface="Arial" charset="0"/>
              </a:rPr>
              <a:t>The AAR is similar to the accounting return on assets (ROA)</a:t>
            </a:r>
          </a:p>
          <a:p>
            <a:pPr eaLnBrk="1" hangingPunct="1"/>
            <a:endParaRPr lang="en-US" sz="2000">
              <a:solidFill>
                <a:schemeClr val="bg1"/>
              </a:solidFill>
              <a:cs typeface="Arial" charset="0"/>
            </a:endParaRPr>
          </a:p>
          <a:p>
            <a:pPr eaLnBrk="1" hangingPunct="1">
              <a:buFontTx/>
              <a:buChar char="•"/>
            </a:pPr>
            <a:r>
              <a:rPr lang="en-US" sz="2800">
                <a:solidFill>
                  <a:schemeClr val="bg1"/>
                </a:solidFill>
                <a:cs typeface="Arial" charset="0"/>
              </a:rPr>
              <a:t>The AAR rule is to undertake a capital budgeting project if the project</a:t>
            </a:r>
            <a:r>
              <a:rPr lang="ja-JP" altLang="en-US" sz="2800">
                <a:solidFill>
                  <a:schemeClr val="bg1"/>
                </a:solidFill>
                <a:cs typeface="Arial" charset="0"/>
              </a:rPr>
              <a:t>’</a:t>
            </a:r>
            <a:r>
              <a:rPr lang="en-US" sz="2800">
                <a:solidFill>
                  <a:schemeClr val="bg1"/>
                </a:solidFill>
                <a:cs typeface="Arial" charset="0"/>
              </a:rPr>
              <a:t>s AAR exceeds a benchmark AAR</a:t>
            </a:r>
          </a:p>
          <a:p>
            <a:pPr eaLnBrk="1" hangingPunct="1">
              <a:buFontTx/>
              <a:buChar char="•"/>
            </a:pPr>
            <a:endParaRPr lang="en-US" sz="2000">
              <a:solidFill>
                <a:schemeClr val="bg1"/>
              </a:solidFill>
              <a:cs typeface="Arial" charset="0"/>
            </a:endParaRPr>
          </a:p>
          <a:p>
            <a:pPr eaLnBrk="1" hangingPunct="1">
              <a:buFontTx/>
              <a:buChar char="•"/>
            </a:pPr>
            <a:r>
              <a:rPr lang="en-US" sz="2600">
                <a:solidFill>
                  <a:schemeClr val="bg1"/>
                </a:solidFill>
                <a:cs typeface="Arial" charset="0"/>
              </a:rPr>
              <a:t>AAR is seriously flawed for a variety of reasons</a:t>
            </a:r>
          </a:p>
          <a:p>
            <a:pPr lvl="1" eaLnBrk="1" hangingPunct="1">
              <a:buFontTx/>
              <a:buChar char="•"/>
            </a:pPr>
            <a:r>
              <a:rPr lang="en-US" sz="2200">
                <a:solidFill>
                  <a:schemeClr val="bg1"/>
                </a:solidFill>
                <a:cs typeface="Arial" charset="0"/>
              </a:rPr>
              <a:t>AAR ignores time value</a:t>
            </a:r>
          </a:p>
          <a:p>
            <a:pPr lvl="1" eaLnBrk="1" hangingPunct="1">
              <a:buFontTx/>
              <a:buChar char="•"/>
            </a:pPr>
            <a:r>
              <a:rPr lang="en-US" sz="2200">
                <a:solidFill>
                  <a:schemeClr val="bg1"/>
                </a:solidFill>
                <a:cs typeface="Arial" charset="0"/>
              </a:rPr>
              <a:t>AAR uses net income and book value rather than cash flows and market value (therefore not economically meaningful)</a:t>
            </a:r>
            <a:endParaRPr lang="en-US" sz="2600">
              <a:solidFill>
                <a:schemeClr val="bg1"/>
              </a:solidFill>
              <a:cs typeface="Arial" charset="0"/>
            </a:endParaRPr>
          </a:p>
        </p:txBody>
      </p:sp>
      <p:sp>
        <p:nvSpPr>
          <p:cNvPr id="31748" name="Text Box 16"/>
          <p:cNvSpPr txBox="1">
            <a:spLocks noChangeArrowheads="1"/>
          </p:cNvSpPr>
          <p:nvPr/>
        </p:nvSpPr>
        <p:spPr bwMode="auto">
          <a:xfrm>
            <a:off x="258763" y="755650"/>
            <a:ext cx="8605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Average Accounting Return (AAR)</a:t>
            </a:r>
          </a:p>
        </p:txBody>
      </p:sp>
      <p:sp>
        <p:nvSpPr>
          <p:cNvPr id="31749"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0"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1751"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5214399"/>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1" name="Text Box 15"/>
          <p:cNvSpPr txBox="1">
            <a:spLocks noChangeArrowheads="1"/>
          </p:cNvSpPr>
          <p:nvPr/>
        </p:nvSpPr>
        <p:spPr bwMode="auto">
          <a:xfrm>
            <a:off x="220663" y="1868488"/>
            <a:ext cx="8729662" cy="403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1066800" indent="-60960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The Discounted Payback Period is the length of time until the sum of an investment</a:t>
            </a:r>
            <a:r>
              <a:rPr lang="ja-JP" altLang="en-US" sz="2800">
                <a:solidFill>
                  <a:schemeClr val="bg1"/>
                </a:solidFill>
                <a:cs typeface="Arial" charset="0"/>
              </a:rPr>
              <a:t>’</a:t>
            </a:r>
            <a:r>
              <a:rPr lang="en-US" sz="2800">
                <a:solidFill>
                  <a:schemeClr val="bg1"/>
                </a:solidFill>
                <a:cs typeface="Arial" charset="0"/>
              </a:rPr>
              <a:t>s discounted cash flows equals its cost</a:t>
            </a:r>
          </a:p>
          <a:p>
            <a:pPr lvl="1" eaLnBrk="1" hangingPunct="1"/>
            <a:endParaRPr lang="en-US" sz="2000">
              <a:solidFill>
                <a:schemeClr val="bg1"/>
              </a:solidFill>
              <a:cs typeface="Arial" charset="0"/>
            </a:endParaRPr>
          </a:p>
          <a:p>
            <a:pPr eaLnBrk="1" hangingPunct="1">
              <a:buFontTx/>
              <a:buChar char="•"/>
            </a:pPr>
            <a:r>
              <a:rPr lang="en-US" sz="2800">
                <a:solidFill>
                  <a:schemeClr val="bg1"/>
                </a:solidFill>
                <a:cs typeface="Arial" charset="0"/>
              </a:rPr>
              <a:t>The Discounted Payback Period rule is to undertake a capital budgeting project if the project</a:t>
            </a:r>
            <a:r>
              <a:rPr lang="ja-JP" altLang="en-US" sz="2800">
                <a:solidFill>
                  <a:schemeClr val="bg1"/>
                </a:solidFill>
                <a:cs typeface="Arial" charset="0"/>
              </a:rPr>
              <a:t>’</a:t>
            </a:r>
            <a:r>
              <a:rPr lang="en-US" sz="2800">
                <a:solidFill>
                  <a:schemeClr val="bg1"/>
                </a:solidFill>
                <a:cs typeface="Arial" charset="0"/>
              </a:rPr>
              <a:t>s discounted payback period is less than some cutoff</a:t>
            </a:r>
          </a:p>
          <a:p>
            <a:pPr eaLnBrk="1" hangingPunct="1">
              <a:buFontTx/>
              <a:buChar char="•"/>
            </a:pPr>
            <a:endParaRPr lang="en-US" sz="2000">
              <a:solidFill>
                <a:schemeClr val="bg1"/>
              </a:solidFill>
              <a:cs typeface="Arial" charset="0"/>
            </a:endParaRPr>
          </a:p>
          <a:p>
            <a:pPr eaLnBrk="1" hangingPunct="1">
              <a:buFontTx/>
              <a:buChar char="•"/>
            </a:pPr>
            <a:r>
              <a:rPr lang="en-US" sz="2600">
                <a:solidFill>
                  <a:schemeClr val="bg1"/>
                </a:solidFill>
                <a:cs typeface="Arial" charset="0"/>
              </a:rPr>
              <a:t>Discounted Payback Period is flawed </a:t>
            </a:r>
          </a:p>
          <a:p>
            <a:pPr lvl="1" eaLnBrk="1" hangingPunct="1">
              <a:buFontTx/>
              <a:buChar char="•"/>
            </a:pPr>
            <a:r>
              <a:rPr lang="en-US" sz="2200">
                <a:solidFill>
                  <a:schemeClr val="bg1"/>
                </a:solidFill>
                <a:cs typeface="Arial" charset="0"/>
              </a:rPr>
              <a:t>This method ignores cash flows that occur after the cutoff period</a:t>
            </a:r>
            <a:endParaRPr lang="en-US" sz="2600">
              <a:solidFill>
                <a:schemeClr val="bg1"/>
              </a:solidFill>
              <a:cs typeface="Arial" charset="0"/>
            </a:endParaRPr>
          </a:p>
        </p:txBody>
      </p:sp>
      <p:sp>
        <p:nvSpPr>
          <p:cNvPr id="32772" name="Text Box 16"/>
          <p:cNvSpPr txBox="1">
            <a:spLocks noChangeArrowheads="1"/>
          </p:cNvSpPr>
          <p:nvPr/>
        </p:nvSpPr>
        <p:spPr bwMode="auto">
          <a:xfrm>
            <a:off x="258763" y="744538"/>
            <a:ext cx="8605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Discounted Payback Period</a:t>
            </a:r>
          </a:p>
        </p:txBody>
      </p:sp>
      <p:sp>
        <p:nvSpPr>
          <p:cNvPr id="32773"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4"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2775"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2662741"/>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13"/>
          <p:cNvSpPr>
            <a:spLocks noChangeShapeType="1"/>
          </p:cNvSpPr>
          <p:nvPr/>
        </p:nvSpPr>
        <p:spPr bwMode="auto">
          <a:xfrm flipH="1">
            <a:off x="246063" y="6657975"/>
            <a:ext cx="8653462"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5" name="Text Box 15"/>
          <p:cNvSpPr txBox="1">
            <a:spLocks noChangeArrowheads="1"/>
          </p:cNvSpPr>
          <p:nvPr/>
        </p:nvSpPr>
        <p:spPr bwMode="auto">
          <a:xfrm>
            <a:off x="220663" y="1538288"/>
            <a:ext cx="8729662"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charset="0"/>
                <a:ea typeface="ＭＳ Ｐゴシック" charset="0"/>
              </a:defRPr>
            </a:lvl1pPr>
            <a:lvl2pPr marL="1066800" indent="-60960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eaLnBrk="1" hangingPunct="1">
              <a:buFontTx/>
              <a:buChar char="•"/>
            </a:pPr>
            <a:r>
              <a:rPr lang="en-US" sz="2800">
                <a:solidFill>
                  <a:schemeClr val="bg1"/>
                </a:solidFill>
                <a:cs typeface="Arial" charset="0"/>
              </a:rPr>
              <a:t>The MIRR is a modification to the IRR where the project</a:t>
            </a:r>
            <a:r>
              <a:rPr lang="ja-JP" altLang="en-US" sz="2800">
                <a:solidFill>
                  <a:schemeClr val="bg1"/>
                </a:solidFill>
                <a:cs typeface="Arial" charset="0"/>
              </a:rPr>
              <a:t>’</a:t>
            </a:r>
            <a:r>
              <a:rPr lang="en-US" sz="2800">
                <a:solidFill>
                  <a:schemeClr val="bg1"/>
                </a:solidFill>
                <a:cs typeface="Arial" charset="0"/>
              </a:rPr>
              <a:t>s cash flows are modified by:</a:t>
            </a:r>
          </a:p>
          <a:p>
            <a:pPr lvl="1" eaLnBrk="1" hangingPunct="1">
              <a:buFontTx/>
              <a:buChar char="•"/>
            </a:pPr>
            <a:r>
              <a:rPr lang="en-US" sz="2200">
                <a:solidFill>
                  <a:schemeClr val="bg1"/>
                </a:solidFill>
                <a:cs typeface="Arial" charset="0"/>
              </a:rPr>
              <a:t>(1) Discounting the negative cash flows back to the present</a:t>
            </a:r>
          </a:p>
          <a:p>
            <a:pPr lvl="1" eaLnBrk="1" hangingPunct="1">
              <a:buFontTx/>
              <a:buChar char="•"/>
            </a:pPr>
            <a:r>
              <a:rPr lang="en-US" sz="2200">
                <a:solidFill>
                  <a:schemeClr val="bg1"/>
                </a:solidFill>
                <a:cs typeface="Arial" charset="0"/>
              </a:rPr>
              <a:t>(2) Compounding all cash flows to the end of the project</a:t>
            </a:r>
            <a:r>
              <a:rPr lang="ja-JP" altLang="en-US" sz="2200">
                <a:solidFill>
                  <a:schemeClr val="bg1"/>
                </a:solidFill>
                <a:cs typeface="Arial" charset="0"/>
              </a:rPr>
              <a:t>’</a:t>
            </a:r>
            <a:r>
              <a:rPr lang="en-US" sz="2200">
                <a:solidFill>
                  <a:schemeClr val="bg1"/>
                </a:solidFill>
                <a:cs typeface="Arial" charset="0"/>
              </a:rPr>
              <a:t>s life, or</a:t>
            </a:r>
          </a:p>
          <a:p>
            <a:pPr lvl="1" eaLnBrk="1" hangingPunct="1">
              <a:buFontTx/>
              <a:buChar char="•"/>
            </a:pPr>
            <a:r>
              <a:rPr lang="en-US" sz="2200">
                <a:solidFill>
                  <a:schemeClr val="bg1"/>
                </a:solidFill>
                <a:cs typeface="Arial" charset="0"/>
              </a:rPr>
              <a:t>(3) Combining (1) and (2) above</a:t>
            </a:r>
            <a:endParaRPr lang="en-US" sz="2000">
              <a:solidFill>
                <a:schemeClr val="bg1"/>
              </a:solidFill>
              <a:cs typeface="Arial" charset="0"/>
            </a:endParaRPr>
          </a:p>
          <a:p>
            <a:pPr eaLnBrk="1" hangingPunct="1">
              <a:buFontTx/>
              <a:buChar char="•"/>
            </a:pPr>
            <a:r>
              <a:rPr lang="en-US" sz="2800">
                <a:solidFill>
                  <a:schemeClr val="bg1"/>
                </a:solidFill>
                <a:cs typeface="Arial" charset="0"/>
              </a:rPr>
              <a:t>An IRR is then computed on the modified cash flows</a:t>
            </a:r>
          </a:p>
          <a:p>
            <a:pPr eaLnBrk="1" hangingPunct="1">
              <a:buFontTx/>
              <a:buChar char="•"/>
            </a:pPr>
            <a:endParaRPr lang="en-US" sz="2000">
              <a:solidFill>
                <a:schemeClr val="bg1"/>
              </a:solidFill>
              <a:cs typeface="Arial" charset="0"/>
            </a:endParaRPr>
          </a:p>
          <a:p>
            <a:pPr eaLnBrk="1" hangingPunct="1">
              <a:buFontTx/>
              <a:buChar char="•"/>
            </a:pPr>
            <a:r>
              <a:rPr lang="en-US" sz="2600">
                <a:solidFill>
                  <a:schemeClr val="bg1"/>
                </a:solidFill>
                <a:cs typeface="Arial" charset="0"/>
              </a:rPr>
              <a:t>MIRRs are guaranteed to avoid the multiple rate of return problem, but: </a:t>
            </a:r>
          </a:p>
          <a:p>
            <a:pPr lvl="1" eaLnBrk="1" hangingPunct="1">
              <a:buFontTx/>
              <a:buChar char="•"/>
            </a:pPr>
            <a:r>
              <a:rPr lang="en-US" sz="2200">
                <a:solidFill>
                  <a:schemeClr val="bg1"/>
                </a:solidFill>
                <a:cs typeface="Arial" charset="0"/>
              </a:rPr>
              <a:t>(1) It is unclear how to interpret them</a:t>
            </a:r>
          </a:p>
          <a:p>
            <a:pPr lvl="1" eaLnBrk="1" hangingPunct="1">
              <a:buFontTx/>
              <a:buChar char="•"/>
            </a:pPr>
            <a:r>
              <a:rPr lang="en-US" sz="2200">
                <a:solidFill>
                  <a:schemeClr val="bg1"/>
                </a:solidFill>
                <a:cs typeface="Arial" charset="0"/>
              </a:rPr>
              <a:t>(2) They are not truly </a:t>
            </a:r>
            <a:r>
              <a:rPr lang="ja-JP" altLang="en-US" sz="2200">
                <a:solidFill>
                  <a:schemeClr val="bg1"/>
                </a:solidFill>
                <a:cs typeface="Arial" charset="0"/>
              </a:rPr>
              <a:t>“</a:t>
            </a:r>
            <a:r>
              <a:rPr lang="en-US" sz="2200">
                <a:solidFill>
                  <a:schemeClr val="bg1"/>
                </a:solidFill>
                <a:cs typeface="Arial" charset="0"/>
              </a:rPr>
              <a:t>internal</a:t>
            </a:r>
            <a:r>
              <a:rPr lang="ja-JP" altLang="en-US" sz="2200">
                <a:solidFill>
                  <a:schemeClr val="bg1"/>
                </a:solidFill>
                <a:cs typeface="Arial" charset="0"/>
              </a:rPr>
              <a:t>”</a:t>
            </a:r>
            <a:r>
              <a:rPr lang="en-US" sz="2200">
                <a:solidFill>
                  <a:schemeClr val="bg1"/>
                </a:solidFill>
                <a:cs typeface="Arial" charset="0"/>
              </a:rPr>
              <a:t> because they depend on externally supplied discounting or compounding rates</a:t>
            </a:r>
          </a:p>
          <a:p>
            <a:pPr lvl="1" eaLnBrk="1" hangingPunct="1">
              <a:buFontTx/>
              <a:buChar char="•"/>
            </a:pPr>
            <a:r>
              <a:rPr lang="en-US" sz="2200">
                <a:solidFill>
                  <a:schemeClr val="bg1"/>
                </a:solidFill>
                <a:cs typeface="Arial" charset="0"/>
              </a:rPr>
              <a:t>(3) Most importantly, MIRR, like IRR cannot be used to rank mutually exclusive projects</a:t>
            </a:r>
            <a:endParaRPr lang="en-US" sz="2600">
              <a:solidFill>
                <a:schemeClr val="bg1"/>
              </a:solidFill>
              <a:cs typeface="Arial" charset="0"/>
            </a:endParaRPr>
          </a:p>
        </p:txBody>
      </p:sp>
      <p:sp>
        <p:nvSpPr>
          <p:cNvPr id="33796" name="Text Box 16"/>
          <p:cNvSpPr txBox="1">
            <a:spLocks noChangeArrowheads="1"/>
          </p:cNvSpPr>
          <p:nvPr/>
        </p:nvSpPr>
        <p:spPr bwMode="auto">
          <a:xfrm>
            <a:off x="258763" y="744538"/>
            <a:ext cx="8605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charset="0"/>
                <a:ea typeface="ＭＳ Ｐゴシック" charset="0"/>
              </a:defRPr>
            </a:lvl1pPr>
            <a:lvl2pPr marL="742950" indent="-285750" eaLnBrk="0" hangingPunct="0">
              <a:defRPr>
                <a:solidFill>
                  <a:schemeClr val="tx1"/>
                </a:solidFill>
                <a:latin typeface="Times New Roman" charset="0"/>
                <a:ea typeface="ＭＳ Ｐゴシック" charset="0"/>
              </a:defRPr>
            </a:lvl2pPr>
            <a:lvl3pPr marL="1143000" indent="-228600" eaLnBrk="0" hangingPunct="0">
              <a:defRPr>
                <a:solidFill>
                  <a:schemeClr val="tx1"/>
                </a:solidFill>
                <a:latin typeface="Times New Roman" charset="0"/>
                <a:ea typeface="ＭＳ Ｐゴシック" charset="0"/>
              </a:defRPr>
            </a:lvl3pPr>
            <a:lvl4pPr marL="1600200" indent="-228600" eaLnBrk="0" hangingPunct="0">
              <a:defRPr>
                <a:solidFill>
                  <a:schemeClr val="tx1"/>
                </a:solidFill>
                <a:latin typeface="Times New Roman" charset="0"/>
                <a:ea typeface="ＭＳ Ｐゴシック" charset="0"/>
              </a:defRPr>
            </a:lvl4pPr>
            <a:lvl5pPr marL="2057400" indent="-228600" eaLnBrk="0" hangingPunct="0">
              <a:defRPr>
                <a:solidFill>
                  <a:schemeClr val="tx1"/>
                </a:solidFill>
                <a:latin typeface="Times New Roman" charset="0"/>
                <a:ea typeface="ＭＳ Ｐゴシック" charset="0"/>
              </a:defRPr>
            </a:lvl5pPr>
            <a:lvl6pPr marL="2514600" indent="-228600" eaLnBrk="0" fontAlgn="base" hangingPunct="0">
              <a:spcBef>
                <a:spcPct val="0"/>
              </a:spcBef>
              <a:spcAft>
                <a:spcPct val="0"/>
              </a:spcAft>
              <a:defRPr>
                <a:solidFill>
                  <a:schemeClr val="tx1"/>
                </a:solidFill>
                <a:latin typeface="Times New Roman" charset="0"/>
                <a:ea typeface="ＭＳ Ｐゴシック" charset="0"/>
              </a:defRPr>
            </a:lvl6pPr>
            <a:lvl7pPr marL="2971800" indent="-228600" eaLnBrk="0" fontAlgn="base" hangingPunct="0">
              <a:spcBef>
                <a:spcPct val="0"/>
              </a:spcBef>
              <a:spcAft>
                <a:spcPct val="0"/>
              </a:spcAft>
              <a:defRPr>
                <a:solidFill>
                  <a:schemeClr val="tx1"/>
                </a:solidFill>
                <a:latin typeface="Times New Roman" charset="0"/>
                <a:ea typeface="ＭＳ Ｐゴシック" charset="0"/>
              </a:defRPr>
            </a:lvl7pPr>
            <a:lvl8pPr marL="3429000" indent="-228600" eaLnBrk="0" fontAlgn="base" hangingPunct="0">
              <a:spcBef>
                <a:spcPct val="0"/>
              </a:spcBef>
              <a:spcAft>
                <a:spcPct val="0"/>
              </a:spcAft>
              <a:defRPr>
                <a:solidFill>
                  <a:schemeClr val="tx1"/>
                </a:solidFill>
                <a:latin typeface="Times New Roman" charset="0"/>
                <a:ea typeface="ＭＳ Ｐゴシック" charset="0"/>
              </a:defRPr>
            </a:lvl8pPr>
            <a:lvl9pPr marL="3886200" indent="-228600" eaLnBrk="0" fontAlgn="base" hangingPunct="0">
              <a:spcBef>
                <a:spcPct val="0"/>
              </a:spcBef>
              <a:spcAft>
                <a:spcPct val="0"/>
              </a:spcAft>
              <a:defRPr>
                <a:solidFill>
                  <a:schemeClr val="tx1"/>
                </a:solidFill>
                <a:latin typeface="Times New Roman" charset="0"/>
                <a:ea typeface="ＭＳ Ｐゴシック" charset="0"/>
              </a:defRPr>
            </a:lvl9pPr>
          </a:lstStyle>
          <a:p>
            <a:pPr algn="ctr" eaLnBrk="1" hangingPunct="1">
              <a:spcBef>
                <a:spcPct val="50000"/>
              </a:spcBef>
            </a:pPr>
            <a:r>
              <a:rPr lang="en-US" sz="3200" b="1">
                <a:solidFill>
                  <a:schemeClr val="bg1"/>
                </a:solidFill>
                <a:cs typeface="Arial" charset="0"/>
              </a:rPr>
              <a:t>Modified Internal Rate of Return (MIRR)</a:t>
            </a:r>
          </a:p>
        </p:txBody>
      </p:sp>
      <p:sp>
        <p:nvSpPr>
          <p:cNvPr id="33797" name="Line 17"/>
          <p:cNvSpPr>
            <a:spLocks noChangeShapeType="1"/>
          </p:cNvSpPr>
          <p:nvPr/>
        </p:nvSpPr>
        <p:spPr bwMode="auto">
          <a:xfrm flipH="1">
            <a:off x="231775" y="282575"/>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8" name="Line 18"/>
          <p:cNvSpPr>
            <a:spLocks noChangeShapeType="1"/>
          </p:cNvSpPr>
          <p:nvPr/>
        </p:nvSpPr>
        <p:spPr bwMode="auto">
          <a:xfrm flipH="1">
            <a:off x="5715000" y="254000"/>
            <a:ext cx="321945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3799" name="Picture 19" descr="smu_logo_Revtype_186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213" y="0"/>
            <a:ext cx="2181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03411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659</TotalTime>
  <Words>21534</Words>
  <Application>Microsoft Macintosh PowerPoint</Application>
  <PresentationFormat>On-screen Show (4:3)</PresentationFormat>
  <Paragraphs>2964</Paragraphs>
  <Slides>245</Slides>
  <Notes>245</Notes>
  <HiddenSlides>0</HiddenSlides>
  <MMClips>0</MMClips>
  <ScaleCrop>false</ScaleCrop>
  <HeadingPairs>
    <vt:vector size="6" baseType="variant">
      <vt:variant>
        <vt:lpstr>Theme</vt:lpstr>
      </vt:variant>
      <vt:variant>
        <vt:i4>1</vt:i4>
      </vt:variant>
      <vt:variant>
        <vt:lpstr>Embedded OLE Servers</vt:lpstr>
      </vt:variant>
      <vt:variant>
        <vt:i4>8</vt:i4>
      </vt:variant>
      <vt:variant>
        <vt:lpstr>Slide Titles</vt:lpstr>
      </vt:variant>
      <vt:variant>
        <vt:i4>245</vt:i4>
      </vt:variant>
    </vt:vector>
  </HeadingPairs>
  <TitlesOfParts>
    <vt:vector size="254" baseType="lpstr">
      <vt:lpstr>Office Theme</vt:lpstr>
      <vt:lpstr>Microsoft Equation 3.0</vt:lpstr>
      <vt:lpstr>Microsoft Equation</vt:lpstr>
      <vt:lpstr>Microsoft Excel Chart</vt:lpstr>
      <vt:lpstr>Microsoft Excel Worksheet</vt:lpstr>
      <vt:lpstr>Microsoft Excel 97 - 2004 Worksheet</vt:lpstr>
      <vt:lpstr>Microsoft Word 97 - 2004 Document</vt:lpstr>
      <vt:lpstr>Microsoft Word Document</vt:lpstr>
      <vt:lpstr>Micrografx FlowCharter 7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Returns </vt:lpstr>
      <vt:lpstr>Stock Returns </vt:lpstr>
      <vt:lpstr>Example: Calculating Stock Returns </vt:lpstr>
      <vt:lpstr>Holding Period Returns </vt:lpstr>
      <vt:lpstr>Example: Holding Period Returns </vt:lpstr>
      <vt:lpstr>Return Statistics </vt:lpstr>
      <vt:lpstr>Average Stock Returns and Risk-Free Returns </vt:lpstr>
      <vt:lpstr>Risk Premia </vt:lpstr>
      <vt:lpstr>Risk Statistics </vt:lpstr>
      <vt:lpstr>Risk Statistics </vt:lpstr>
      <vt:lpstr>More on Average Returns </vt:lpstr>
      <vt:lpstr>Forecasting Return</vt:lpstr>
      <vt:lpstr>Forecasting Return</vt:lpstr>
      <vt:lpstr>What is Investment Risk</vt:lpstr>
      <vt:lpstr>Types of Risk</vt:lpstr>
      <vt:lpstr>Individual Securities</vt:lpstr>
      <vt:lpstr>Expected Return, Variance, Standard Deviation, and Covariance</vt:lpstr>
      <vt:lpstr>Expected Return</vt:lpstr>
      <vt:lpstr>Expected Return</vt:lpstr>
      <vt:lpstr>Variance</vt:lpstr>
      <vt:lpstr>Variance</vt:lpstr>
      <vt:lpstr>Standard Deviation</vt:lpstr>
      <vt:lpstr>Covariance</vt:lpstr>
      <vt:lpstr>Correlation</vt:lpstr>
      <vt:lpstr>Return and Risk for Portfolios</vt:lpstr>
      <vt:lpstr>Portfolios</vt:lpstr>
      <vt:lpstr>Portfolios</vt:lpstr>
      <vt:lpstr>Portfolios</vt:lpstr>
      <vt:lpstr>The Efficient Set for Many Securities</vt:lpstr>
      <vt:lpstr>The Efficient Set for Many Securities</vt:lpstr>
      <vt:lpstr>Diversification and Portfolio Risk</vt:lpstr>
      <vt:lpstr>Portfolio Risk and Number of Stocks</vt:lpstr>
      <vt:lpstr>What is Diversifiable Risk?</vt:lpstr>
      <vt:lpstr>What is Market Risk?</vt:lpstr>
      <vt:lpstr>What is Total Risk?</vt:lpstr>
      <vt:lpstr>Stock Prices and Information</vt:lpstr>
      <vt:lpstr>Risk Free Assets</vt:lpstr>
      <vt:lpstr>Riskless Borrowing and Lending</vt:lpstr>
      <vt:lpstr>Riskless Borrowing and Lending</vt:lpstr>
      <vt:lpstr>Market Equilibrium</vt:lpstr>
      <vt:lpstr>The Systematic Risk Principal</vt:lpstr>
      <vt:lpstr>Portfolio Betas (βp)</vt:lpstr>
      <vt:lpstr>Relationship between Risk and Expected Return (CAPM)</vt:lpstr>
      <vt:lpstr>Relationship between Risk and Expected Return (CAPM)</vt:lpstr>
      <vt:lpstr>Relationship between Risk and Expected Return (CAPM)</vt:lpstr>
      <vt:lpstr>Relationship between Risk and Expected Return (CAPM)</vt:lpstr>
      <vt:lpstr>Relationship between Risk and Expected Return (CAPM)</vt:lpstr>
      <vt:lpstr>The Capital Asset Pricing Model</vt:lpstr>
      <vt:lpstr>The Capital Asset Pricing Model</vt:lpstr>
      <vt:lpstr>The Capital Asset Pricing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Relevant Cash Flows</vt:lpstr>
      <vt:lpstr>Aspects of Incremental Cash Flows</vt:lpstr>
      <vt:lpstr>Aspects of Incremental Cash Flows</vt:lpstr>
      <vt:lpstr>Net Working Capital (NWC)</vt:lpstr>
      <vt:lpstr>Net Working Capital (NWC)</vt:lpstr>
      <vt:lpstr>Additions to NWC</vt:lpstr>
      <vt:lpstr>Recovery of NWC</vt:lpstr>
      <vt:lpstr>Recovery of NWC</vt:lpstr>
      <vt:lpstr>Treatment of Financing Costs</vt:lpstr>
      <vt:lpstr>Depreciation and Capital Budgeting</vt:lpstr>
      <vt:lpstr>MACRS</vt:lpstr>
      <vt:lpstr>MACRS: Major Classes/Asset Lives</vt:lpstr>
      <vt:lpstr>Half-Year Convention</vt:lpstr>
      <vt:lpstr>MACRS Depreciation Allowance</vt:lpstr>
      <vt:lpstr>Depreciable Basis</vt:lpstr>
      <vt:lpstr>Depreciation Summary:  For Tax Purposes</vt:lpstr>
      <vt:lpstr>Depreciation Summary:  For Tax Purposes</vt:lpstr>
      <vt:lpstr>Straight Line versus MACRS</vt:lpstr>
      <vt:lpstr>Net Capital Spending</vt:lpstr>
      <vt:lpstr>Salvage Value</vt:lpstr>
      <vt:lpstr>Salvage Value</vt:lpstr>
      <vt:lpstr>Capital Budgeting Problem Cox Casting Company</vt:lpstr>
      <vt:lpstr>Capital Budgeting Problem Cox Casting Company</vt:lpstr>
      <vt:lpstr>Capital Budgeting Problem Cox Casting Company</vt:lpstr>
      <vt:lpstr>Capital Budgeting Problem Cox Casting Company</vt:lpstr>
      <vt:lpstr>Capital Budgeting Problem Cox Casting Company</vt:lpstr>
      <vt:lpstr>Capital Budgeting Problem Cox Casting Company</vt:lpstr>
      <vt:lpstr>Capital Budgeting Problem Cox Casting Company</vt:lpstr>
      <vt:lpstr>Capital Budgeting Problem Cox Casting Company</vt:lpstr>
      <vt:lpstr>Capital Budgeting Problem Cox Casting Company</vt:lpstr>
      <vt:lpstr>Capital Budgeting Problem Cox Casting Company</vt:lpstr>
      <vt:lpstr>Capital Budgeting Problem Cox Casting Company</vt:lpstr>
      <vt:lpstr>Capital Budgeting Problem Cox Casting Company</vt:lpstr>
      <vt:lpstr>Capital Budgeting Problem Cox Casting Company</vt:lpstr>
      <vt:lpstr>Capital Budgeting Problem Cox Casting Company</vt:lpstr>
      <vt:lpstr>Capital Budgeting Problem Cox Casting Company</vt:lpstr>
      <vt:lpstr>Capital Budgeting Problem Cox Casting Company</vt:lpstr>
      <vt:lpstr>Capital Budgeting Problem Cox Casting Company</vt:lpstr>
      <vt:lpstr>Capital Budgeting Problem Cox Casting Company</vt:lpstr>
      <vt:lpstr>Capital Budgeting Problem Cox Casting Company</vt:lpstr>
      <vt:lpstr>Capital Budgeting Problem Cox Casting Company</vt:lpstr>
      <vt:lpstr>Capital Budgeting Problem Cox Casting Company</vt:lpstr>
      <vt:lpstr>Two Methods</vt:lpstr>
      <vt:lpstr>Example: Two Methods</vt:lpstr>
      <vt:lpstr>Example: Two Methods</vt:lpstr>
      <vt:lpstr>Example: Replacement Chain</vt:lpstr>
      <vt:lpstr>Example: Equivalent Annual Cost</vt:lpstr>
      <vt:lpstr>Evaluating Cost Cutting Proposals</vt:lpstr>
      <vt:lpstr>Evaluating Cost Cutting Proposals</vt:lpstr>
      <vt:lpstr>Evaluating Cost Cutting Proposals</vt:lpstr>
      <vt:lpstr>Evaluating Cost Cutting Proposals</vt:lpstr>
      <vt:lpstr>Evaluating Cost Cutting Proposals</vt:lpstr>
      <vt:lpstr>Evaluating Cost Cutting Proposals</vt:lpstr>
      <vt:lpstr>What is Value? </vt:lpstr>
      <vt:lpstr>Discounted Cash Flow (DCF) </vt:lpstr>
      <vt:lpstr>How is Value Created?</vt:lpstr>
      <vt:lpstr>Three Revisions to Porter’s Model</vt:lpstr>
      <vt:lpstr>Financial Research: New Perspective</vt:lpstr>
      <vt:lpstr>New Technique: Real Options</vt:lpstr>
      <vt:lpstr>Feasibility Study</vt:lpstr>
      <vt:lpstr>Pro Forma Construction</vt:lpstr>
      <vt:lpstr>Free Cash Flows</vt:lpstr>
      <vt:lpstr>Time Value of Money</vt:lpstr>
      <vt:lpstr>Net Present Value</vt:lpstr>
      <vt:lpstr>Risk Identification</vt:lpstr>
      <vt:lpstr>Risk Analysis and Management</vt:lpstr>
      <vt:lpstr>Cost of Capital</vt:lpstr>
      <vt:lpstr>Sensitivity and Scenario Analyses</vt:lpstr>
      <vt:lpstr>Capital Budgeting Process</vt:lpstr>
      <vt:lpstr>Valuation</vt:lpstr>
      <vt:lpstr>Investment Decision</vt:lpstr>
      <vt:lpstr>Rick’s Hardware: A Simple Example </vt:lpstr>
      <vt:lpstr>Rick’s Hardware: A Simple Example </vt:lpstr>
      <vt:lpstr>Rick’s Hardware: A Simple Example </vt:lpstr>
      <vt:lpstr>Rick’s Hardware: A Simple Example </vt:lpstr>
      <vt:lpstr>Rick’s Hardware: A Simple Example </vt:lpstr>
      <vt:lpstr>Rick’s Hardware: A Simple Example </vt:lpstr>
      <vt:lpstr>Rick’s Hardware: A Simple Example </vt:lpstr>
      <vt:lpstr>Rick’s Hardware: A Simple Example </vt:lpstr>
      <vt:lpstr>Rick’s Hardware: A Simple Example </vt:lpstr>
      <vt:lpstr>Ingredients of Pro Forma</vt:lpstr>
      <vt:lpstr>Ingredients of Pro Forma</vt:lpstr>
      <vt:lpstr>Ingredients of Pro Forma</vt:lpstr>
      <vt:lpstr>Ingredients of Pro Forma</vt:lpstr>
      <vt:lpstr>Example: Pro Forma – The Plug</vt:lpstr>
      <vt:lpstr>Example: Pro Forma – The Plug</vt:lpstr>
      <vt:lpstr>Example: Pro Forma – The Plug</vt:lpstr>
      <vt:lpstr>Percent of Sales Method</vt:lpstr>
      <vt:lpstr>Percent of Sales Method</vt:lpstr>
      <vt:lpstr>Percent of Sales Method</vt:lpstr>
      <vt:lpstr>Percent of Sales Method</vt:lpstr>
      <vt:lpstr>Percent of Sales Method</vt:lpstr>
      <vt:lpstr>How to Forecast Interest Expense</vt:lpstr>
      <vt:lpstr>Forecasting Interest Expense</vt:lpstr>
      <vt:lpstr>Forecasting Interest Expense - Solution</vt:lpstr>
      <vt:lpstr>Additional Funds Needed (AFN)</vt:lpstr>
      <vt:lpstr>Additional Funds Needed (AFN)</vt:lpstr>
      <vt:lpstr>Problems with AFN and Percent of Sales Methods</vt:lpstr>
      <vt:lpstr>What Determines Sales Growth?</vt:lpstr>
      <vt:lpstr>Sustainable Growth Assumptions</vt:lpstr>
      <vt:lpstr>Sustainable Growth Assumptions</vt:lpstr>
      <vt:lpstr>Sustainable Growth Assumptions</vt:lpstr>
      <vt:lpstr>Example: Sustainable Growth </vt:lpstr>
      <vt:lpstr>Uses of Sustainable Growth</vt:lpstr>
      <vt:lpstr>PowerPoint Presentation</vt:lpstr>
      <vt:lpstr>Calculating FCFs</vt:lpstr>
      <vt:lpstr>PowerPoint Presentation</vt:lpstr>
      <vt:lpstr>Determining All the Firm’s FCFs</vt:lpstr>
      <vt:lpstr>Determining WACC</vt:lpstr>
      <vt:lpstr>PowerPoint Presentation</vt:lpstr>
      <vt:lpstr>PowerPoint Presentation</vt:lpstr>
      <vt:lpstr>Step 3: Component Costs of Capital</vt:lpstr>
      <vt:lpstr>PowerPoint Presentation</vt:lpstr>
      <vt:lpstr>PowerPoint Presentation</vt:lpstr>
      <vt:lpstr>PowerPoint Presentation</vt:lpstr>
      <vt:lpstr>PowerPoint Presentation</vt:lpstr>
      <vt:lpstr>PowerPoint Presentation</vt:lpstr>
      <vt:lpstr>Step 4: WACC</vt:lpstr>
      <vt:lpstr>PowerPoint Presentation</vt:lpstr>
      <vt:lpstr>Determine Project’s WACC</vt:lpstr>
      <vt:lpstr>Determine Firm’s Valuation</vt:lpstr>
      <vt:lpstr>What if FCFs are Wrong?</vt:lpstr>
      <vt:lpstr>What is WACC is Wrong?</vt:lpstr>
      <vt:lpstr>Sensitivity Analysis</vt:lpstr>
      <vt:lpstr>Question?</vt:lpstr>
      <vt:lpstr>Answer</vt:lpstr>
      <vt:lpstr>The Enterprise DCF Model</vt:lpstr>
      <vt:lpstr>The Enterprise DCF Model</vt:lpstr>
      <vt:lpstr>The Enterprise DCF Model</vt:lpstr>
      <vt:lpstr>PowerPoint Presentation</vt:lpstr>
      <vt:lpstr>PowerPoint Presentation</vt:lpstr>
      <vt:lpstr>PowerPoint Presentation</vt:lpstr>
      <vt:lpstr>PowerPoint Presentation</vt:lpstr>
      <vt:lpstr>Value of Debt and Value of Equity</vt:lpstr>
      <vt:lpstr>What Drives FCF and Value?</vt:lpstr>
      <vt:lpstr>Art of Valuation</vt:lpstr>
      <vt:lpstr>Art of Valuation</vt:lpstr>
      <vt:lpstr>Where is Value?</vt:lpstr>
      <vt:lpstr>PowerPoint Presentation</vt:lpstr>
      <vt:lpstr>Brief Mention of the Top </vt:lpstr>
      <vt:lpstr>Method versus Process </vt:lpstr>
      <vt:lpstr>Harsh Realities </vt:lpstr>
      <vt:lpstr>Real Options </vt:lpstr>
      <vt:lpstr>Big Picture: Dynamic Optimization </vt:lpstr>
      <vt:lpstr>Conclusion: Some Additional Sources of Value Creation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Wall</dc:creator>
  <cp:lastModifiedBy>Jacob Wall</cp:lastModifiedBy>
  <cp:revision>14</cp:revision>
  <dcterms:created xsi:type="dcterms:W3CDTF">2013-06-27T06:49:35Z</dcterms:created>
  <dcterms:modified xsi:type="dcterms:W3CDTF">2013-06-27T17:49:25Z</dcterms:modified>
</cp:coreProperties>
</file>