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7" r:id="rId5"/>
    <p:sldId id="268" r:id="rId6"/>
    <p:sldId id="368" r:id="rId7"/>
    <p:sldId id="389" r:id="rId8"/>
    <p:sldId id="381" r:id="rId9"/>
    <p:sldId id="369" r:id="rId10"/>
    <p:sldId id="370" r:id="rId11"/>
    <p:sldId id="390" r:id="rId12"/>
    <p:sldId id="391" r:id="rId13"/>
    <p:sldId id="392" r:id="rId14"/>
    <p:sldId id="371" r:id="rId15"/>
    <p:sldId id="273" r:id="rId16"/>
    <p:sldId id="377" r:id="rId17"/>
    <p:sldId id="378" r:id="rId18"/>
    <p:sldId id="262" r:id="rId19"/>
    <p:sldId id="277" r:id="rId20"/>
    <p:sldId id="264" r:id="rId21"/>
    <p:sldId id="342" r:id="rId22"/>
    <p:sldId id="279" r:id="rId23"/>
    <p:sldId id="285" r:id="rId24"/>
    <p:sldId id="341" r:id="rId25"/>
    <p:sldId id="286" r:id="rId26"/>
    <p:sldId id="379" r:id="rId27"/>
    <p:sldId id="382" r:id="rId28"/>
    <p:sldId id="361" r:id="rId29"/>
    <p:sldId id="363" r:id="rId30"/>
    <p:sldId id="374" r:id="rId31"/>
    <p:sldId id="384" r:id="rId32"/>
    <p:sldId id="383" r:id="rId33"/>
    <p:sldId id="386" r:id="rId34"/>
    <p:sldId id="385" r:id="rId35"/>
    <p:sldId id="387" r:id="rId36"/>
    <p:sldId id="388" r:id="rId37"/>
    <p:sldId id="393" r:id="rId38"/>
    <p:sldId id="394" r:id="rId39"/>
    <p:sldId id="3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5" autoAdjust="0"/>
    <p:restoredTop sz="84198" autoAdjust="0"/>
  </p:normalViewPr>
  <p:slideViewPr>
    <p:cSldViewPr>
      <p:cViewPr varScale="1">
        <p:scale>
          <a:sx n="94" d="100"/>
          <a:sy n="94" d="100"/>
        </p:scale>
        <p:origin x="-102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A0DB263-1996-49D3-8432-B8A2DFA54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3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7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678B3B2-E71D-41D1-B7D5-D3C03B2EF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2306E-31F6-4ECC-9A84-2AF6363643F9}" type="slidenum">
              <a:rPr lang="en-US"/>
              <a:pPr/>
              <a:t>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A7C4E-7DAF-4804-8BCC-77F0134DAC6B}" type="slidenum">
              <a:rPr lang="en-US"/>
              <a:pPr/>
              <a:t>10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C7A56-E93E-49EE-A71B-7FC8736ECB58}" type="slidenum">
              <a:rPr lang="en-US"/>
              <a:pPr/>
              <a:t>11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8798D-E80F-4D95-ACD5-9295AD7CD44E}" type="slidenum">
              <a:rPr lang="en-US"/>
              <a:pPr/>
              <a:t>12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C8DB3-9849-424E-936D-BD6CED4BA199}" type="slidenum">
              <a:rPr lang="en-US"/>
              <a:pPr/>
              <a:t>13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3749E-D4D7-46E1-9006-1F141811B623}" type="slidenum">
              <a:rPr lang="en-US"/>
              <a:pPr/>
              <a:t>14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83E5A-B349-46AC-BA5D-12FC278FBD29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AFEBC-F90A-4045-BEBA-8C0E69F5B4CE}" type="slidenum">
              <a:rPr lang="en-US"/>
              <a:pPr/>
              <a:t>16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F13D3-F0E3-4E85-B85F-A743F57E5D12}" type="slidenum">
              <a:rPr lang="en-US"/>
              <a:pPr/>
              <a:t>17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1CBEC-ED7C-46AF-A713-48D5695FFB79}" type="slidenum">
              <a:rPr lang="en-US"/>
              <a:pPr/>
              <a:t>18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7E1D0-B4E9-47C4-A766-5262DF599A55}" type="slidenum">
              <a:rPr lang="en-US"/>
              <a:pPr/>
              <a:t>19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6EF0E-8C4F-4167-9930-9BF1CB85C5BA}" type="slidenum">
              <a:rPr lang="en-US"/>
              <a:pPr/>
              <a:t>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91A27-C8A3-498E-90B2-D45F9907BE5B}" type="slidenum">
              <a:rPr lang="en-US"/>
              <a:pPr/>
              <a:t>20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899E4-CBC1-43E2-9DBE-AB8016602778}" type="slidenum">
              <a:rPr lang="en-US"/>
              <a:pPr/>
              <a:t>21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2AEE8-75B6-4140-A746-F3FB3E821097}" type="slidenum">
              <a:rPr lang="en-US"/>
              <a:pPr/>
              <a:t>22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1F8DC-820E-43D9-8F05-B6CF718F31A4}" type="slidenum">
              <a:rPr lang="en-US"/>
              <a:pPr/>
              <a:t>23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0B02B-EBB2-44B5-A9C7-785B449BA6E6}" type="slidenum">
              <a:rPr lang="en-US"/>
              <a:pPr/>
              <a:t>24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79E8E-8BC0-4A45-B074-1EAEBEEBA8D4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0F236-8401-4D6C-AF4C-090990347BEC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759E2D-2565-44F9-AA4E-5238A6C8D5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E86E7-46C9-4125-AF2B-4ECAB9B4B86E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634D5-B171-482A-9A4B-18C7C4CF1476}" type="slidenum">
              <a:rPr lang="en-US"/>
              <a:pPr/>
              <a:t>29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C19BE-B621-48E0-8374-3A2978C59C2E}" type="slidenum">
              <a:rPr lang="en-US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9B000-F471-4EB1-8922-5DD9A40F0DC8}" type="slidenum">
              <a:rPr lang="en-US"/>
              <a:pPr/>
              <a:t>30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4EF01-73C6-4B85-BD47-77CDF677156A}" type="slidenum">
              <a:rPr lang="en-US"/>
              <a:pPr/>
              <a:t>31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01D34-6A12-4B06-8E4D-77471369507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EC8A2-1E7F-4EFC-A732-AB24146BD9F4}" type="slidenum">
              <a:rPr lang="en-US"/>
              <a:pPr/>
              <a:t>33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6ECC6-4C48-4CCA-9D9B-12F7A9DF507E}" type="slidenum">
              <a:rPr lang="en-US"/>
              <a:pPr/>
              <a:t>34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0F0DF-3541-4C9B-A068-E540843212F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570AC-C86F-47B0-8B55-F9109C9F224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8B3B2-E71D-41D1-B7D5-D3C03B2EF3E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8B3B2-E71D-41D1-B7D5-D3C03B2EF3E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8B3B2-E71D-41D1-B7D5-D3C03B2EF3E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08279-FD9D-4C14-B350-0A41BD2F63C0}" type="slidenum">
              <a:rPr lang="en-US"/>
              <a:pPr/>
              <a:t>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13176-4008-4CBC-A8DB-C5DBBFEF50E7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682FB-2F3D-4093-94E6-E0E1D8ED21AD}" type="slidenum">
              <a:rPr lang="en-US"/>
              <a:pPr/>
              <a:t>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682FB-2F3D-4093-94E6-E0E1D8ED21AD}" type="slidenum">
              <a:rPr lang="en-US"/>
              <a:pPr/>
              <a:t>7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194A4-2C70-4C13-BB33-48E96B5C2F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BDB81-ADDD-4B55-BADC-3B3AA8402EE0}" type="slidenum">
              <a:rPr lang="en-US"/>
              <a:pPr/>
              <a:t>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1811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18116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17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18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19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20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21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22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123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4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5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6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7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8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129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218130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31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32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13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218134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35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36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137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18138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39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40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141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18142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43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44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145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18146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47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48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149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0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1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2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3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4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5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56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815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815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C2D405-CF64-46E5-9447-8F6B34AA42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81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81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65A26-FA1E-4E1F-B627-CFD64F89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1D64-1481-4A83-B6D2-5B05F4EFA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12285-21B1-4B53-B971-03706E1E0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9EE7E-9DAF-4385-941E-37A874F08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313A8-A2A1-4EA5-8F82-7E403497B9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FEC5C-858A-4796-B686-01A278A456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E7614-A798-4F64-B33C-DAF1AEDF13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24872-F15C-49AD-AF76-379485B33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A6DA5-B03A-44E0-B759-BC1A3F583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093DF-7A1B-46BC-80FE-A31509EDC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90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217091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7092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217093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94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95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096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7097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217098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99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00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01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02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7103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217104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105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106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7107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217108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09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10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111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217112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13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14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115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217116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17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18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711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2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2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3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3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3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13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713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7135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17136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17137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5C9211F-3299-4CA6-A7CE-33584366EB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2908300"/>
          </a:xfrm>
        </p:spPr>
        <p:txBody>
          <a:bodyPr/>
          <a:lstStyle/>
          <a:p>
            <a:r>
              <a:rPr lang="en-US"/>
              <a:t>Simulation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10000"/>
            <a:ext cx="6146800" cy="1485900"/>
          </a:xfrm>
        </p:spPr>
        <p:txBody>
          <a:bodyPr/>
          <a:lstStyle/>
          <a:p>
            <a:r>
              <a:rPr lang="en-US" sz="2800" dirty="0"/>
              <a:t>Chapter </a:t>
            </a:r>
            <a:r>
              <a:rPr lang="en-US" sz="2800" dirty="0" smtClean="0"/>
              <a:t>16 </a:t>
            </a:r>
            <a:r>
              <a:rPr lang="en-US" sz="2800" dirty="0"/>
              <a:t>of </a:t>
            </a:r>
            <a:r>
              <a:rPr lang="en-US" sz="2800" i="1" dirty="0"/>
              <a:t>Quantitative Methods for Business</a:t>
            </a:r>
            <a:r>
              <a:rPr lang="en-US" sz="2800" dirty="0"/>
              <a:t>, by Anderson, Sweeney and Williams  Read sections  </a:t>
            </a:r>
            <a:r>
              <a:rPr lang="en-US" sz="2800" dirty="0" smtClean="0"/>
              <a:t>16.1</a:t>
            </a:r>
            <a:r>
              <a:rPr lang="en-US" sz="2800" dirty="0"/>
              <a:t>, </a:t>
            </a:r>
            <a:r>
              <a:rPr lang="en-US" sz="2800" dirty="0" smtClean="0"/>
              <a:t>16.2</a:t>
            </a:r>
            <a:r>
              <a:rPr lang="en-US" sz="2800" dirty="0"/>
              <a:t>, </a:t>
            </a:r>
            <a:r>
              <a:rPr lang="en-US" sz="2800" dirty="0" smtClean="0"/>
              <a:t>16.3</a:t>
            </a:r>
            <a:r>
              <a:rPr lang="en-US" sz="2800" dirty="0"/>
              <a:t>, </a:t>
            </a:r>
            <a:r>
              <a:rPr lang="en-US" sz="2800" dirty="0" smtClean="0"/>
              <a:t>16.4</a:t>
            </a:r>
            <a:r>
              <a:rPr lang="en-US" sz="2800" dirty="0"/>
              <a:t>, and Appendix </a:t>
            </a:r>
            <a:r>
              <a:rPr lang="en-US" sz="2800" dirty="0" smtClean="0"/>
              <a:t>16.1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4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" pitchFamily="34" charset="0"/>
              </a:rPr>
              <a:t>Generating random values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Univers" pitchFamily="34" charset="0"/>
              </a:rPr>
              <a:t>To generate a new random value, just press F9</a:t>
            </a:r>
            <a:r>
              <a:rPr lang="en-US" dirty="0" smtClean="0">
                <a:latin typeface="Univers" pitchFamily="34" charset="0"/>
              </a:rPr>
              <a:t>. </a:t>
            </a:r>
          </a:p>
          <a:p>
            <a:r>
              <a:rPr lang="en-US" dirty="0" smtClean="0">
                <a:latin typeface="Univers" pitchFamily="34" charset="0"/>
              </a:rPr>
              <a:t>F9 actually “recalculates” all values on the workbook.</a:t>
            </a:r>
          </a:p>
          <a:p>
            <a:r>
              <a:rPr lang="en-US" dirty="0" smtClean="0">
                <a:latin typeface="Univers" pitchFamily="34" charset="0"/>
              </a:rPr>
              <a:t>This is done automatically whenever you change any cell in the workbook.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Univers" pitchFamily="34" charset="0"/>
              </a:rPr>
              <a:t>Building a Monte Carlo Simulation Model</a:t>
            </a:r>
            <a:endParaRPr lang="en-US" dirty="0">
              <a:solidFill>
                <a:schemeClr val="tx1"/>
              </a:solidFill>
              <a:latin typeface="Univers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dirty="0">
                <a:latin typeface="Univers" pitchFamily="34" charset="0"/>
              </a:rPr>
              <a:t>Identify the random values of interest, i.e. the things you model will need to </a:t>
            </a:r>
            <a:r>
              <a:rPr lang="en-US" dirty="0" smtClean="0">
                <a:latin typeface="Univers" pitchFamily="34" charset="0"/>
              </a:rPr>
              <a:t>randomly generate.  </a:t>
            </a:r>
            <a:r>
              <a:rPr lang="en-US" dirty="0">
                <a:latin typeface="Univers" pitchFamily="34" charset="0"/>
              </a:rPr>
              <a:t>(Outcome of flipping a coin, time a customer requires to complete a transaction, number of machine failures on a given day, etc.)</a:t>
            </a:r>
            <a:endParaRPr lang="en-US" sz="2800" b="1" dirty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Univers" pitchFamily="34" charset="0"/>
              </a:rPr>
              <a:t>Building a Monte Carlo Simulation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AutoNum type="arabicPeriod" startAt="2"/>
            </a:pPr>
            <a:r>
              <a:rPr lang="en-US" dirty="0">
                <a:latin typeface="Univers" pitchFamily="34" charset="0"/>
              </a:rPr>
              <a:t>Define a </a:t>
            </a:r>
            <a:r>
              <a:rPr lang="en-US" b="1" u="sng" dirty="0">
                <a:latin typeface="Univers" pitchFamily="34" charset="0"/>
              </a:rPr>
              <a:t>mapping</a:t>
            </a:r>
            <a:r>
              <a:rPr lang="en-US" dirty="0">
                <a:latin typeface="Univers" pitchFamily="34" charset="0"/>
              </a:rPr>
              <a:t> </a:t>
            </a:r>
            <a:r>
              <a:rPr lang="en-US" dirty="0" smtClean="0">
                <a:latin typeface="Univers" pitchFamily="34" charset="0"/>
              </a:rPr>
              <a:t>for </a:t>
            </a:r>
            <a:r>
              <a:rPr lang="en-US" dirty="0">
                <a:latin typeface="Univers" pitchFamily="34" charset="0"/>
              </a:rPr>
              <a:t>the desired random values, in such a way that the probabilities are observed.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latin typeface="Univers" pitchFamily="34" charset="0"/>
              </a:rPr>
              <a:t>May </a:t>
            </a:r>
            <a:r>
              <a:rPr lang="en-US" dirty="0" smtClean="0">
                <a:latin typeface="Univers" pitchFamily="34" charset="0"/>
              </a:rPr>
              <a:t>map from </a:t>
            </a:r>
            <a:r>
              <a:rPr lang="en-US" dirty="0">
                <a:latin typeface="Univers" pitchFamily="34" charset="0"/>
              </a:rPr>
              <a:t>“the numbers on [0,1</a:t>
            </a:r>
            <a:r>
              <a:rPr lang="en-US" dirty="0" smtClean="0">
                <a:latin typeface="Univers" pitchFamily="34" charset="0"/>
              </a:rPr>
              <a:t>)”, if </a:t>
            </a:r>
            <a:r>
              <a:rPr lang="en-US" dirty="0">
                <a:latin typeface="Univers" pitchFamily="34" charset="0"/>
              </a:rPr>
              <a:t>using Excel’s rand() function, or 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dirty="0">
                <a:latin typeface="Univers" pitchFamily="34" charset="0"/>
              </a:rPr>
              <a:t>May </a:t>
            </a:r>
            <a:r>
              <a:rPr lang="en-US" dirty="0" smtClean="0">
                <a:latin typeface="Univers" pitchFamily="34" charset="0"/>
              </a:rPr>
              <a:t>map from </a:t>
            </a:r>
            <a:r>
              <a:rPr lang="en-US" dirty="0">
                <a:latin typeface="Univers" pitchFamily="34" charset="0"/>
              </a:rPr>
              <a:t>“the X-digit integers” if using a random number table or multisided die</a:t>
            </a:r>
          </a:p>
        </p:txBody>
      </p:sp>
    </p:spTree>
    <p:extLst>
      <p:ext uri="{BB962C8B-B14F-4D97-AF65-F5344CB8AC3E}">
        <p14:creationId xmlns:p14="http://schemas.microsoft.com/office/powerpoint/2010/main" val="26547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Univers" pitchFamily="34" charset="0"/>
              </a:rPr>
              <a:t>Building a Monte Carlo Simulation Model</a:t>
            </a:r>
            <a:endParaRPr lang="en-US" sz="4000" dirty="0">
              <a:latin typeface="Univers" pitchFamily="34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AutoNum type="arabicPeriod" startAt="3"/>
            </a:pPr>
            <a:r>
              <a:rPr lang="en-US" dirty="0">
                <a:latin typeface="Univers" pitchFamily="34" charset="0"/>
              </a:rPr>
              <a:t>Define the logic associated with the </a:t>
            </a:r>
            <a:r>
              <a:rPr lang="en-US" dirty="0" smtClean="0">
                <a:latin typeface="Univers" pitchFamily="34" charset="0"/>
              </a:rPr>
              <a:t>system (and model). </a:t>
            </a:r>
            <a:endParaRPr lang="en-US" sz="3600" dirty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  <a:endParaRPr lang="en-US" sz="4000">
              <a:solidFill>
                <a:schemeClr val="tx1"/>
              </a:solidFill>
              <a:latin typeface="Univers" pitchFamily="34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Univers" pitchFamily="34" charset="0"/>
              </a:rPr>
              <a:t>You are asked to recommend whether </a:t>
            </a:r>
            <a:br>
              <a:rPr lang="en-US" sz="2800">
                <a:latin typeface="Univers" pitchFamily="34" charset="0"/>
              </a:rPr>
            </a:br>
            <a:r>
              <a:rPr lang="en-US" sz="2800">
                <a:latin typeface="Univers" pitchFamily="34" charset="0"/>
              </a:rPr>
              <a:t>your company should purchase a </a:t>
            </a:r>
            <a:br>
              <a:rPr lang="en-US" sz="2800">
                <a:latin typeface="Univers" pitchFamily="34" charset="0"/>
              </a:rPr>
            </a:br>
            <a:r>
              <a:rPr lang="en-US" sz="2800">
                <a:latin typeface="Univers" pitchFamily="34" charset="0"/>
              </a:rPr>
              <a:t>maintenance agreement for the copy</a:t>
            </a:r>
            <a:br>
              <a:rPr lang="en-US" sz="2800">
                <a:latin typeface="Univers" pitchFamily="34" charset="0"/>
              </a:rPr>
            </a:br>
            <a:r>
              <a:rPr lang="en-US" sz="2800">
                <a:latin typeface="Univers" pitchFamily="34" charset="0"/>
              </a:rPr>
              <a:t>machine.</a:t>
            </a:r>
          </a:p>
          <a:p>
            <a:r>
              <a:rPr lang="en-US" sz="2800">
                <a:latin typeface="Univers" pitchFamily="34" charset="0"/>
              </a:rPr>
              <a:t>Maintenance agreement costs $1000 per year and covers service call charges for all unscheduled maintenance.</a:t>
            </a:r>
          </a:p>
          <a:p>
            <a:r>
              <a:rPr lang="en-US" sz="2800">
                <a:latin typeface="Univers" pitchFamily="34" charset="0"/>
              </a:rPr>
              <a:t>Without agreement, unscheduled maintenance calls cost $50 each.</a:t>
            </a:r>
            <a:endParaRPr lang="en-US">
              <a:latin typeface="Univers" pitchFamily="34" charset="0"/>
            </a:endParaRPr>
          </a:p>
          <a:p>
            <a:endParaRPr lang="en-US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You find that the copy machine has breakdowns in this manner:</a:t>
            </a:r>
          </a:p>
          <a:p>
            <a:r>
              <a:rPr lang="en-US">
                <a:latin typeface="Univers" pitchFamily="34" charset="0"/>
              </a:rPr>
              <a:t>In any given day,</a:t>
            </a:r>
          </a:p>
          <a:p>
            <a:pPr lvl="1"/>
            <a:r>
              <a:rPr lang="en-US">
                <a:latin typeface="Univers" pitchFamily="34" charset="0"/>
              </a:rPr>
              <a:t>the probability of one machine failure is .03,</a:t>
            </a:r>
          </a:p>
          <a:p>
            <a:pPr lvl="1"/>
            <a:r>
              <a:rPr lang="en-US">
                <a:latin typeface="Univers" pitchFamily="34" charset="0"/>
              </a:rPr>
              <a:t>the probability of two failures is .01,</a:t>
            </a:r>
          </a:p>
          <a:p>
            <a:pPr lvl="1"/>
            <a:r>
              <a:rPr lang="en-US">
                <a:latin typeface="Univers" pitchFamily="34" charset="0"/>
              </a:rPr>
              <a:t>and the probability of 3 or more failures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 smtClean="0">
                <a:latin typeface="Univers" pitchFamily="34" charset="0"/>
              </a:rPr>
              <a:t>1. What </a:t>
            </a:r>
            <a:r>
              <a:rPr lang="en-US" dirty="0">
                <a:latin typeface="Univers" pitchFamily="34" charset="0"/>
              </a:rPr>
              <a:t>are the RANDOM VALUES in this situation</a:t>
            </a:r>
            <a:r>
              <a:rPr lang="en-US" dirty="0" smtClean="0">
                <a:latin typeface="Univers" pitchFamily="34" charset="0"/>
              </a:rPr>
              <a:t>?</a:t>
            </a:r>
          </a:p>
          <a:p>
            <a:pPr marL="533400" indent="-533400">
              <a:buClr>
                <a:schemeClr val="tx1"/>
              </a:buClr>
              <a:buFont typeface="Monotype Sorts" pitchFamily="2" charset="2"/>
              <a:buNone/>
            </a:pPr>
            <a:endParaRPr lang="en-US" sz="3600" dirty="0">
              <a:latin typeface="Univers" pitchFamily="34" charset="0"/>
            </a:endParaRPr>
          </a:p>
          <a:p>
            <a:pPr marL="533400" indent="-533400">
              <a:buClr>
                <a:schemeClr val="tx1"/>
              </a:buClr>
              <a:buFont typeface="Monotype Sorts" pitchFamily="2" charset="2"/>
              <a:buNone/>
            </a:pPr>
            <a:r>
              <a:rPr lang="en-US" sz="3600" dirty="0" smtClean="0">
                <a:latin typeface="Univers" pitchFamily="34" charset="0"/>
              </a:rPr>
              <a:t>	</a:t>
            </a:r>
            <a:r>
              <a:rPr lang="en-US" dirty="0" smtClean="0">
                <a:latin typeface="Univers" pitchFamily="34" charset="0"/>
              </a:rPr>
              <a:t># of failures on any given day</a:t>
            </a:r>
            <a:endParaRPr lang="en-US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>
                <a:latin typeface="Univers" pitchFamily="34" charset="0"/>
              </a:rPr>
              <a:t>2. </a:t>
            </a:r>
            <a:r>
              <a:rPr lang="en-US" sz="2800" dirty="0">
                <a:latin typeface="Univers" pitchFamily="34" charset="0"/>
              </a:rPr>
              <a:t>MAPPING:  Since the probabilities have at most 2 significant digits, we </a:t>
            </a:r>
            <a:r>
              <a:rPr lang="en-US" sz="2800" dirty="0" smtClean="0">
                <a:latin typeface="Univers" pitchFamily="34" charset="0"/>
              </a:rPr>
              <a:t>might </a:t>
            </a:r>
            <a:r>
              <a:rPr lang="en-US" sz="2800" dirty="0">
                <a:latin typeface="Univers" pitchFamily="34" charset="0"/>
              </a:rPr>
              <a:t>generate 2-digit random numbers.</a:t>
            </a:r>
          </a:p>
          <a:p>
            <a:pPr marL="914400" lvl="1" indent="-457200"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>
                <a:latin typeface="Univers" pitchFamily="34" charset="0"/>
              </a:rPr>
              <a:t>We might map them to the “number of failures in a day” like this</a:t>
            </a:r>
            <a:r>
              <a:rPr lang="en-US" dirty="0" smtClean="0">
                <a:latin typeface="Univers" pitchFamily="34" charset="0"/>
              </a:rPr>
              <a:t>:</a:t>
            </a:r>
          </a:p>
          <a:p>
            <a:pPr marL="914400" lvl="1" indent="-457200"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 smtClean="0">
                <a:latin typeface="Univers" pitchFamily="34" charset="0"/>
              </a:rPr>
              <a:t>	00-96	map to 	0 failures</a:t>
            </a:r>
          </a:p>
          <a:p>
            <a:pPr marL="914400" lvl="1" indent="-457200"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 smtClean="0">
                <a:latin typeface="Univers" pitchFamily="34" charset="0"/>
              </a:rPr>
              <a:t>	97-97	map to 	1 failure</a:t>
            </a:r>
          </a:p>
          <a:p>
            <a:pPr marL="914400" lvl="1" indent="-457200"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 smtClean="0">
                <a:latin typeface="Univers" pitchFamily="34" charset="0"/>
              </a:rPr>
              <a:t>	99		map to 	2 failures</a:t>
            </a:r>
            <a:r>
              <a:rPr lang="en-US" dirty="0">
                <a:latin typeface="Univers" pitchFamily="34" charset="0"/>
              </a:rPr>
              <a:t/>
            </a:r>
            <a:br>
              <a:rPr lang="en-US" dirty="0">
                <a:latin typeface="Univers" pitchFamily="34" charset="0"/>
              </a:rPr>
            </a:br>
            <a:endParaRPr lang="en-US" sz="3200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dirty="0" smtClean="0">
                <a:latin typeface="Univers" pitchFamily="34" charset="0"/>
              </a:rPr>
              <a:t>3. </a:t>
            </a:r>
            <a:r>
              <a:rPr lang="en-US" u="sng" dirty="0" smtClean="0">
                <a:latin typeface="Univers" pitchFamily="34" charset="0"/>
              </a:rPr>
              <a:t>LOGIC </a:t>
            </a:r>
            <a:r>
              <a:rPr lang="en-US" sz="1800" b="1" u="sng" dirty="0">
                <a:latin typeface="Univers" pitchFamily="34" charset="0"/>
              </a:rPr>
              <a:t>(TO SIMULATE ONE YEAR OF OPERATION)</a:t>
            </a:r>
            <a:r>
              <a:rPr lang="en-US" u="sng" dirty="0">
                <a:latin typeface="Univers" pitchFamily="34" charset="0"/>
              </a:rPr>
              <a:t>:</a:t>
            </a:r>
            <a:endParaRPr lang="en-US" sz="2800" u="sng" dirty="0">
              <a:latin typeface="Univers" pitchFamily="34" charset="0"/>
            </a:endParaRPr>
          </a:p>
          <a:p>
            <a:pPr marL="1009650" lvl="1" indent="-609600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>
                <a:latin typeface="Univers" pitchFamily="34" charset="0"/>
              </a:rPr>
              <a:t>Start</a:t>
            </a:r>
          </a:p>
          <a:p>
            <a:pPr marL="1009650" lvl="1" indent="-609600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>
                <a:latin typeface="Univers" pitchFamily="34" charset="0"/>
              </a:rPr>
              <a:t>Let </a:t>
            </a:r>
            <a:r>
              <a:rPr lang="en-US" sz="2000" b="1" dirty="0">
                <a:latin typeface="Univers" pitchFamily="34" charset="0"/>
              </a:rPr>
              <a:t>DAY</a:t>
            </a:r>
            <a:r>
              <a:rPr lang="en-US" sz="2400" dirty="0">
                <a:latin typeface="Univers" pitchFamily="34" charset="0"/>
              </a:rPr>
              <a:t> =1 (</a:t>
            </a:r>
            <a:r>
              <a:rPr lang="en-US" sz="2000" b="1" dirty="0">
                <a:latin typeface="Univers" pitchFamily="34" charset="0"/>
              </a:rPr>
              <a:t>DAY</a:t>
            </a:r>
            <a:r>
              <a:rPr lang="en-US" sz="2400" dirty="0">
                <a:latin typeface="Univers" pitchFamily="34" charset="0"/>
              </a:rPr>
              <a:t> will tell what day of the year it is)</a:t>
            </a:r>
          </a:p>
          <a:p>
            <a:pPr marL="1009650" lvl="1" indent="-609600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>
                <a:latin typeface="Univers" pitchFamily="34" charset="0"/>
              </a:rPr>
              <a:t>Generate  and record # of failures for the day (using mapping).</a:t>
            </a:r>
          </a:p>
          <a:p>
            <a:pPr marL="1009650" lvl="1" indent="-609600">
              <a:lnSpc>
                <a:spcPct val="80000"/>
              </a:lnSpc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en-US" sz="2400" dirty="0">
                <a:latin typeface="Univers" pitchFamily="34" charset="0"/>
              </a:rPr>
              <a:t>Is </a:t>
            </a:r>
            <a:r>
              <a:rPr lang="en-US" sz="2000" b="1" dirty="0">
                <a:latin typeface="Univers" pitchFamily="34" charset="0"/>
              </a:rPr>
              <a:t>DAY</a:t>
            </a:r>
            <a:r>
              <a:rPr lang="en-US" sz="2400" dirty="0">
                <a:latin typeface="Univers" pitchFamily="34" charset="0"/>
              </a:rPr>
              <a:t> = 365? </a:t>
            </a:r>
          </a:p>
          <a:p>
            <a:pPr marL="1390650" lvl="2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Univers" pitchFamily="34" charset="0"/>
              </a:rPr>
              <a:t>If no, then add one to </a:t>
            </a:r>
            <a:r>
              <a:rPr lang="en-US" sz="1600" b="1" dirty="0" smtClean="0">
                <a:latin typeface="Univers" pitchFamily="34" charset="0"/>
              </a:rPr>
              <a:t>DAY</a:t>
            </a:r>
            <a:r>
              <a:rPr lang="en-US" sz="2000" dirty="0" smtClean="0">
                <a:latin typeface="Univers" pitchFamily="34" charset="0"/>
              </a:rPr>
              <a:t> and go to step 3.</a:t>
            </a:r>
          </a:p>
          <a:p>
            <a:pPr marL="1390650" lvl="2" indent="-5334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Univers" pitchFamily="34" charset="0"/>
              </a:rPr>
              <a:t>If </a:t>
            </a:r>
            <a:r>
              <a:rPr lang="en-US" sz="2000" dirty="0">
                <a:latin typeface="Univers" pitchFamily="34" charset="0"/>
              </a:rPr>
              <a:t>yes, then stop and compute the total number of failures</a:t>
            </a:r>
            <a:r>
              <a:rPr lang="en-US" sz="2000" dirty="0" smtClean="0">
                <a:latin typeface="Univers" pitchFamily="34" charset="0"/>
              </a:rPr>
              <a:t>.</a:t>
            </a:r>
            <a:endParaRPr lang="en-US" sz="2000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Once the model is built, we run it a number of times, and perform statistical analysis of the results in order to predict how the real system will behave.</a:t>
            </a:r>
            <a:br>
              <a:rPr lang="en-US">
                <a:latin typeface="Univers" pitchFamily="34" charset="0"/>
              </a:rPr>
            </a:br>
            <a:r>
              <a:rPr lang="en-US">
                <a:latin typeface="Univers" pitchFamily="34" charset="0"/>
              </a:rPr>
              <a:t/>
            </a:r>
            <a:br>
              <a:rPr lang="en-US">
                <a:latin typeface="Univers" pitchFamily="34" charset="0"/>
              </a:rPr>
            </a:br>
            <a:endParaRPr lang="en-US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Univers" pitchFamily="34" charset="0"/>
              </a:rPr>
              <a:t>COMPUTER SIMULATION</a:t>
            </a:r>
            <a:r>
              <a:rPr lang="en-US" u="sng">
                <a:solidFill>
                  <a:schemeClr val="tx1"/>
                </a:solidFill>
                <a:effectLst/>
                <a:latin typeface="Univers" pitchFamily="34" charset="0"/>
              </a:rPr>
              <a:t/>
            </a:r>
            <a:br>
              <a:rPr lang="en-US" u="sng">
                <a:solidFill>
                  <a:schemeClr val="tx1"/>
                </a:solidFill>
                <a:effectLst/>
                <a:latin typeface="Univers" pitchFamily="34" charset="0"/>
              </a:rPr>
            </a:br>
            <a:endParaRPr lang="en-US" u="sng">
              <a:solidFill>
                <a:schemeClr val="tx1"/>
              </a:solidFill>
              <a:effectLst/>
              <a:latin typeface="Univers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What is it?</a:t>
            </a:r>
          </a:p>
          <a:p>
            <a:pPr lvl="1">
              <a:buFontTx/>
              <a:buChar char="•"/>
            </a:pPr>
            <a:r>
              <a:rPr lang="en-US">
                <a:latin typeface="Univers" pitchFamily="34" charset="0"/>
              </a:rPr>
              <a:t>Creating a computer model of a system</a:t>
            </a:r>
          </a:p>
          <a:p>
            <a:pPr lvl="1">
              <a:buFontTx/>
              <a:buChar char="•"/>
            </a:pPr>
            <a:r>
              <a:rPr lang="en-US">
                <a:latin typeface="Univers" pitchFamily="34" charset="0"/>
              </a:rPr>
              <a:t>Subjecting the model to various scenarios</a:t>
            </a:r>
          </a:p>
          <a:p>
            <a:pPr lvl="1">
              <a:buFontTx/>
              <a:buChar char="•"/>
            </a:pPr>
            <a:r>
              <a:rPr lang="en-US">
                <a:latin typeface="Univers" pitchFamily="34" charset="0"/>
              </a:rPr>
              <a:t>Statistically analyzing the results </a:t>
            </a:r>
            <a:r>
              <a:rPr lang="en-US" u="sng">
                <a:latin typeface="Univers" pitchFamily="34" charset="0"/>
              </a:rPr>
              <a:t>in order to predict how the real system will behave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Univers" pitchFamily="34" charset="0"/>
              </a:rPr>
              <a:t>To run the system, we generate random numbers (using a computer or a table or whatever).</a:t>
            </a:r>
            <a:br>
              <a:rPr lang="en-US" sz="2400" dirty="0">
                <a:latin typeface="Univers" pitchFamily="34" charset="0"/>
              </a:rPr>
            </a:br>
            <a:endParaRPr lang="en-US" sz="2400" dirty="0">
              <a:latin typeface="Univers" pitchFamily="34" charset="0"/>
            </a:endParaRPr>
          </a:p>
          <a:p>
            <a:r>
              <a:rPr lang="en-US" sz="2400" dirty="0">
                <a:latin typeface="Univers" pitchFamily="34" charset="0"/>
              </a:rPr>
              <a:t>For our first run, we might choose to generate 2-digit random numbers from, a pair of 10-sided dice. </a:t>
            </a:r>
          </a:p>
          <a:p>
            <a:r>
              <a:rPr lang="en-US" sz="2400" dirty="0">
                <a:latin typeface="Univers" pitchFamily="34" charset="0"/>
              </a:rPr>
              <a:t>Alternatively we could use, the numbers from some section of </a:t>
            </a:r>
            <a:r>
              <a:rPr lang="en-US" sz="2400" dirty="0" smtClean="0">
                <a:latin typeface="Univers" pitchFamily="34" charset="0"/>
              </a:rPr>
              <a:t>a Random Number table like Table 16.2 </a:t>
            </a:r>
            <a:r>
              <a:rPr lang="en-US" sz="2400" dirty="0">
                <a:latin typeface="Univers" pitchFamily="34" charset="0"/>
              </a:rPr>
              <a:t>(p. </a:t>
            </a:r>
            <a:r>
              <a:rPr lang="en-US" sz="2400" dirty="0" smtClean="0">
                <a:latin typeface="Univers" pitchFamily="34" charset="0"/>
              </a:rPr>
              <a:t>720 </a:t>
            </a:r>
            <a:r>
              <a:rPr lang="en-US" sz="2400" dirty="0">
                <a:latin typeface="Univers" pitchFamily="34" charset="0"/>
              </a:rPr>
              <a:t>of your text)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4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Univers" pitchFamily="34" charset="0"/>
              </a:rPr>
              <a:t>We can keep track of our observations in a table or chart.</a:t>
            </a:r>
          </a:p>
          <a:p>
            <a:r>
              <a:rPr lang="en-US" sz="2800" u="sng" dirty="0">
                <a:latin typeface="Univers" pitchFamily="34" charset="0"/>
              </a:rPr>
              <a:t>Day #</a:t>
            </a:r>
            <a:r>
              <a:rPr lang="en-US" sz="2800" dirty="0">
                <a:latin typeface="Univers" pitchFamily="34" charset="0"/>
              </a:rPr>
              <a:t>	</a:t>
            </a:r>
            <a:r>
              <a:rPr lang="en-US" sz="2800" u="sng" dirty="0">
                <a:latin typeface="Univers" pitchFamily="34" charset="0"/>
              </a:rPr>
              <a:t>random #	</a:t>
            </a:r>
            <a:r>
              <a:rPr lang="en-US" sz="2800" dirty="0">
                <a:latin typeface="Univers" pitchFamily="34" charset="0"/>
              </a:rPr>
              <a:t>	</a:t>
            </a:r>
            <a:r>
              <a:rPr lang="en-US" sz="2800" u="sng" dirty="0">
                <a:latin typeface="Univers" pitchFamily="34" charset="0"/>
              </a:rPr>
              <a:t># of failures</a:t>
            </a:r>
            <a:r>
              <a:rPr lang="en-US" sz="2800" dirty="0">
                <a:latin typeface="Univers" pitchFamily="34" charset="0"/>
              </a:rPr>
              <a:t/>
            </a:r>
            <a:br>
              <a:rPr lang="en-US" sz="2800" dirty="0">
                <a:latin typeface="Univers" pitchFamily="34" charset="0"/>
              </a:rPr>
            </a:br>
            <a:r>
              <a:rPr lang="en-US" sz="2800" dirty="0">
                <a:latin typeface="Univers" pitchFamily="34" charset="0"/>
              </a:rPr>
              <a:t>  1 </a:t>
            </a:r>
          </a:p>
          <a:p>
            <a:pPr>
              <a:buFontTx/>
              <a:buNone/>
            </a:pPr>
            <a:r>
              <a:rPr lang="en-US" sz="2800" dirty="0">
                <a:latin typeface="Univers" pitchFamily="34" charset="0"/>
              </a:rPr>
              <a:t>     2</a:t>
            </a:r>
          </a:p>
          <a:p>
            <a:pPr>
              <a:buFontTx/>
              <a:buNone/>
            </a:pPr>
            <a:r>
              <a:rPr lang="en-US" sz="2800" dirty="0">
                <a:latin typeface="Univers" pitchFamily="34" charset="0"/>
              </a:rPr>
              <a:t>     3</a:t>
            </a:r>
          </a:p>
          <a:p>
            <a:pPr>
              <a:buFontTx/>
              <a:buNone/>
            </a:pPr>
            <a:r>
              <a:rPr lang="en-US" sz="2800" dirty="0">
                <a:latin typeface="Univers" pitchFamily="34" charset="0"/>
              </a:rPr>
              <a:t>     4 </a:t>
            </a:r>
          </a:p>
          <a:p>
            <a:pPr>
              <a:buFontTx/>
              <a:buNone/>
            </a:pPr>
            <a:r>
              <a:rPr lang="en-US" sz="2800" dirty="0">
                <a:latin typeface="Univers" pitchFamily="34" charset="0"/>
              </a:rPr>
              <a:t>     5</a:t>
            </a:r>
          </a:p>
          <a:p>
            <a:pPr>
              <a:buFontTx/>
              <a:buNone/>
            </a:pPr>
            <a:r>
              <a:rPr lang="en-US" sz="2800" dirty="0">
                <a:latin typeface="Univers" pitchFamily="34" charset="0"/>
              </a:rPr>
              <a:t> 			and so on...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Univers" pitchFamily="34" charset="0"/>
              </a:rPr>
              <a:t>After 365 </a:t>
            </a:r>
            <a:r>
              <a:rPr lang="en-US" sz="2800" dirty="0" smtClean="0">
                <a:latin typeface="Univers" pitchFamily="34" charset="0"/>
              </a:rPr>
              <a:t>(simulated) days, </a:t>
            </a:r>
            <a:r>
              <a:rPr lang="en-US" sz="2800" dirty="0">
                <a:latin typeface="Univers" pitchFamily="34" charset="0"/>
              </a:rPr>
              <a:t>we could count the number of failures, and compute the cost of service calls with and without maintenance agreement.</a:t>
            </a:r>
          </a:p>
          <a:p>
            <a:r>
              <a:rPr lang="en-US" sz="2800" dirty="0">
                <a:latin typeface="Univers" pitchFamily="34" charset="0"/>
              </a:rPr>
              <a:t>We could run the model a number of times and then average the observations to reach a </a:t>
            </a:r>
            <a:r>
              <a:rPr lang="en-US" sz="2800" dirty="0" smtClean="0">
                <a:latin typeface="Univers" pitchFamily="34" charset="0"/>
              </a:rPr>
              <a:t>conclusion.  (In actuality, we’d probably build a confidence interval for the mean # of failures per year.)</a:t>
            </a:r>
            <a:endParaRPr lang="en-US" sz="2800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Univers" pitchFamily="34" charset="0"/>
              </a:rPr>
              <a:t>For example suppose the number of failures per (simulated) year were:</a:t>
            </a:r>
          </a:p>
          <a:p>
            <a:pPr lvl="1"/>
            <a:r>
              <a:rPr lang="en-US" dirty="0">
                <a:latin typeface="Univers" pitchFamily="34" charset="0"/>
              </a:rPr>
              <a:t>24, 20, 19, 18, 19, 16, 14, 17, 14,17</a:t>
            </a:r>
          </a:p>
          <a:p>
            <a:pPr lvl="1"/>
            <a:r>
              <a:rPr lang="en-US" dirty="0">
                <a:latin typeface="Univers" pitchFamily="34" charset="0"/>
              </a:rPr>
              <a:t>Estimated average number of failures per year (from this simulation) = </a:t>
            </a:r>
            <a:r>
              <a:rPr lang="en-US" dirty="0" smtClean="0">
                <a:latin typeface="Univers" pitchFamily="34" charset="0"/>
              </a:rPr>
              <a:t>17.8</a:t>
            </a:r>
            <a:endParaRPr lang="en-US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dirty="0">
                <a:latin typeface="Univers" pitchFamily="34" charset="0"/>
              </a:rPr>
              <a:t>Cost of paying $50 per maintenance call times average of 17.8 failures per year = $</a:t>
            </a:r>
            <a:r>
              <a:rPr lang="en-US" dirty="0" smtClean="0">
                <a:latin typeface="Univers" pitchFamily="34" charset="0"/>
              </a:rPr>
              <a:t>890 </a:t>
            </a:r>
            <a:r>
              <a:rPr lang="en-US" dirty="0">
                <a:latin typeface="Univers" pitchFamily="34" charset="0"/>
              </a:rPr>
              <a:t>per year.</a:t>
            </a:r>
          </a:p>
          <a:p>
            <a:pPr lvl="1">
              <a:buFontTx/>
              <a:buChar char="•"/>
            </a:pPr>
            <a:r>
              <a:rPr lang="en-US" dirty="0">
                <a:latin typeface="Univers" pitchFamily="34" charset="0"/>
              </a:rPr>
              <a:t>Cost of maintenance contract = $1000. per year.</a:t>
            </a:r>
          </a:p>
          <a:p>
            <a:pPr lvl="1">
              <a:buFontTx/>
              <a:buChar char="•"/>
            </a:pPr>
            <a:r>
              <a:rPr lang="en-US" dirty="0">
                <a:latin typeface="Univers" pitchFamily="34" charset="0"/>
              </a:rPr>
              <a:t>Conclusion:  Don’t buy the maintenance contract.</a:t>
            </a:r>
          </a:p>
          <a:p>
            <a:pPr lvl="1"/>
            <a:endParaRPr lang="en-US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Example #2-- </a:t>
            </a:r>
            <a:r>
              <a:rPr lang="en-US" sz="4000">
                <a:latin typeface="Univers" pitchFamily="34" charset="0"/>
              </a:rPr>
              <a:t>Machine failures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Univers" pitchFamily="34" charset="0"/>
              </a:rPr>
              <a:t>Why didn’t each (simulated) year get the same number of failures?</a:t>
            </a:r>
          </a:p>
          <a:p>
            <a:pPr>
              <a:lnSpc>
                <a:spcPct val="90000"/>
              </a:lnSpc>
            </a:pPr>
            <a:endParaRPr lang="en-US">
              <a:latin typeface="Univers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Univers" pitchFamily="34" charset="0"/>
              </a:rPr>
              <a:t>What conclusion would we have reached if we’d stopped after 2 (simulated years)?</a:t>
            </a:r>
          </a:p>
          <a:p>
            <a:pPr>
              <a:lnSpc>
                <a:spcPct val="90000"/>
              </a:lnSpc>
            </a:pPr>
            <a:endParaRPr lang="en-US">
              <a:latin typeface="Univers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Univers" pitchFamily="34" charset="0"/>
              </a:rPr>
              <a:t>How many years </a:t>
            </a:r>
            <a:r>
              <a:rPr lang="en-US" u="sng">
                <a:latin typeface="Univers" pitchFamily="34" charset="0"/>
              </a:rPr>
              <a:t>should</a:t>
            </a:r>
            <a:r>
              <a:rPr lang="en-US">
                <a:latin typeface="Univers" pitchFamily="34" charset="0"/>
              </a:rPr>
              <a:t> we simulate?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times to run a simulation model?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Make several (N</a:t>
            </a:r>
            <a:r>
              <a:rPr lang="en-US" sz="2800" baseline="-25000" dirty="0"/>
              <a:t>0</a:t>
            </a:r>
            <a:r>
              <a:rPr lang="en-US" sz="2800" dirty="0"/>
              <a:t>) preliminary runs of the model, recording the value of the quantity you wish to predict, and </a:t>
            </a:r>
            <a:r>
              <a:rPr lang="en-US" sz="2800" dirty="0" smtClean="0"/>
              <a:t>then computing </a:t>
            </a:r>
            <a:r>
              <a:rPr lang="en-US" sz="2800" dirty="0"/>
              <a:t>the sample standard deviation (s).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total estimated number of runs required to get a (1- </a:t>
            </a:r>
            <a:r>
              <a:rPr lang="el-GR" sz="2800" dirty="0">
                <a:latin typeface="Times New Roman" pitchFamily="18" charset="0"/>
              </a:rPr>
              <a:t>α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/>
              <a:t> confidence interval of width </a:t>
            </a:r>
            <a:r>
              <a:rPr lang="en-US" sz="2800" dirty="0">
                <a:latin typeface="Arial" charset="0"/>
                <a:cs typeface="Arial" charset="0"/>
              </a:rPr>
              <a:t>≤ W is given by: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 ≥ (t</a:t>
            </a:r>
            <a:r>
              <a:rPr lang="en-US" sz="2800" baseline="30000" dirty="0"/>
              <a:t>2</a:t>
            </a:r>
            <a:r>
              <a:rPr lang="en-US" sz="2800" dirty="0"/>
              <a:t> * s</a:t>
            </a:r>
            <a:r>
              <a:rPr lang="en-US" sz="2800" baseline="30000" dirty="0"/>
              <a:t>2</a:t>
            </a:r>
            <a:r>
              <a:rPr lang="en-US" sz="2800" dirty="0"/>
              <a:t>) / (W/2)</a:t>
            </a:r>
            <a:r>
              <a:rPr lang="en-US" sz="2800" baseline="30000" dirty="0"/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Where t is the t-statistic for N</a:t>
            </a:r>
            <a:r>
              <a:rPr lang="en-US" sz="2800" baseline="-25000" dirty="0"/>
              <a:t>0</a:t>
            </a:r>
            <a:r>
              <a:rPr lang="en-US" sz="2800" dirty="0"/>
              <a:t>-1 degrees of freedom and </a:t>
            </a:r>
            <a:r>
              <a:rPr lang="el-GR" sz="2800" dirty="0">
                <a:latin typeface="Times New Roman" pitchFamily="18" charset="0"/>
              </a:rPr>
              <a:t>α</a:t>
            </a:r>
            <a:r>
              <a:rPr lang="en-US" sz="2800" dirty="0"/>
              <a:t>/2 , where </a:t>
            </a:r>
            <a:r>
              <a:rPr lang="el-GR" sz="2800" dirty="0">
                <a:latin typeface="Times New Roman" pitchFamily="18" charset="0"/>
              </a:rPr>
              <a:t>α</a:t>
            </a:r>
            <a:r>
              <a:rPr lang="en-US" sz="2800" dirty="0">
                <a:latin typeface="Times New Roman" pitchFamily="18" charset="0"/>
              </a:rPr>
              <a:t>=</a:t>
            </a:r>
            <a:r>
              <a:rPr lang="en-US" sz="2800" dirty="0"/>
              <a:t>level of significance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Univers" pitchFamily="34" charset="0"/>
              </a:rPr>
              <a:t>Homework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Univers" pitchFamily="34" charset="0"/>
              </a:rPr>
              <a:t>At this point you should be able to complete the following homework problems in Chapter 16: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#3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#6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#8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#13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3058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Random Number Options in Excel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Univers" pitchFamily="34" charset="0"/>
              </a:rPr>
              <a:t>VLOOKUP to generate samples from a </a:t>
            </a:r>
            <a:r>
              <a:rPr lang="en-US" dirty="0" smtClean="0">
                <a:latin typeface="Univers" pitchFamily="34" charset="0"/>
              </a:rPr>
              <a:t>discrete distribution</a:t>
            </a:r>
          </a:p>
          <a:p>
            <a:pPr lvl="1"/>
            <a:r>
              <a:rPr lang="en-US" dirty="0">
                <a:latin typeface="Univers" pitchFamily="34" charset="0"/>
              </a:rPr>
              <a:t>To generate samples from a discrete distribution, we store the description of the distribution in 2 columns:</a:t>
            </a:r>
          </a:p>
          <a:p>
            <a:pPr lvl="2"/>
            <a:r>
              <a:rPr lang="en-US" dirty="0">
                <a:latin typeface="Univers" pitchFamily="34" charset="0"/>
              </a:rPr>
              <a:t>The first holds the </a:t>
            </a:r>
            <a:r>
              <a:rPr lang="en-US" b="1" i="1" dirty="0">
                <a:latin typeface="Univers" pitchFamily="34" charset="0"/>
              </a:rPr>
              <a:t>cumulative probability distribution</a:t>
            </a:r>
            <a:r>
              <a:rPr lang="en-US" dirty="0">
                <a:latin typeface="Univers" pitchFamily="34" charset="0"/>
              </a:rPr>
              <a:t>. (offset by one row and starting with zero)</a:t>
            </a:r>
          </a:p>
          <a:p>
            <a:pPr lvl="2"/>
            <a:r>
              <a:rPr lang="en-US" dirty="0">
                <a:latin typeface="Univers" pitchFamily="34" charset="0"/>
              </a:rPr>
              <a:t>The second holds the </a:t>
            </a:r>
            <a:r>
              <a:rPr lang="en-US" b="1" i="1" dirty="0">
                <a:latin typeface="Univers" pitchFamily="34" charset="0"/>
              </a:rPr>
              <a:t>values</a:t>
            </a:r>
            <a:r>
              <a:rPr lang="en-US" dirty="0">
                <a:latin typeface="Univers" pitchFamily="34" charset="0"/>
              </a:rPr>
              <a:t> that the random variable can take</a:t>
            </a:r>
          </a:p>
          <a:p>
            <a:pPr>
              <a:lnSpc>
                <a:spcPct val="90000"/>
              </a:lnSpc>
            </a:pPr>
            <a:endParaRPr lang="en-US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3820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Random Number Options in Excel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Univers" pitchFamily="34" charset="0"/>
              </a:rPr>
              <a:t>In the cells which are to hold the </a:t>
            </a:r>
            <a:r>
              <a:rPr lang="en-US" dirty="0" smtClean="0">
                <a:latin typeface="Univers" pitchFamily="34" charset="0"/>
              </a:rPr>
              <a:t>randomly generated values, we </a:t>
            </a:r>
            <a:r>
              <a:rPr lang="en-US" dirty="0">
                <a:latin typeface="Univers" pitchFamily="34" charset="0"/>
              </a:rPr>
              <a:t>specify </a:t>
            </a:r>
            <a:endParaRPr lang="en-US" dirty="0" smtClean="0">
              <a:latin typeface="Univers" pitchFamily="34" charset="0"/>
            </a:endParaRPr>
          </a:p>
          <a:p>
            <a:pPr lvl="1">
              <a:buNone/>
            </a:pPr>
            <a:endParaRPr lang="en-US" dirty="0">
              <a:latin typeface="Univers" pitchFamily="34" charset="0"/>
            </a:endParaRPr>
          </a:p>
          <a:p>
            <a:pPr>
              <a:buNone/>
            </a:pPr>
            <a:r>
              <a:rPr lang="en-US" sz="1800" dirty="0">
                <a:latin typeface="Univers" pitchFamily="34" charset="0"/>
              </a:rPr>
              <a:t>=VLOOKUP(RAND(), area where table describing distribution is stored, 2)</a:t>
            </a:r>
          </a:p>
          <a:p>
            <a:pPr lvl="2"/>
            <a:endParaRPr lang="en-US" dirty="0" smtClean="0">
              <a:latin typeface="Univers" pitchFamily="34" charset="0"/>
            </a:endParaRPr>
          </a:p>
          <a:p>
            <a:pPr lvl="2"/>
            <a:r>
              <a:rPr lang="en-US" dirty="0" smtClean="0">
                <a:latin typeface="Univers" pitchFamily="34" charset="0"/>
              </a:rPr>
              <a:t>The </a:t>
            </a:r>
            <a:r>
              <a:rPr lang="en-US" dirty="0">
                <a:latin typeface="Univers" pitchFamily="34" charset="0"/>
              </a:rPr>
              <a:t>first argument is a randomly generated value between 0 and 1</a:t>
            </a:r>
          </a:p>
          <a:p>
            <a:pPr lvl="2"/>
            <a:r>
              <a:rPr lang="en-US" dirty="0">
                <a:latin typeface="Univers" pitchFamily="34" charset="0"/>
              </a:rPr>
              <a:t>The third argument is the column number (in the table) where the values are 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Univers" pitchFamily="34" charset="0"/>
              </a:rPr>
              <a:t>EXAMPLE #1--coin tossing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A gambling game where a coin is tossed repeatedly until the number of heads and number of tails differ by 3.</a:t>
            </a:r>
          </a:p>
          <a:p>
            <a:r>
              <a:rPr lang="en-US">
                <a:latin typeface="Univers" pitchFamily="34" charset="0"/>
              </a:rPr>
              <a:t>You pay $100 for each toss.  You collect $800 at the end of each game.</a:t>
            </a:r>
          </a:p>
          <a:p>
            <a:r>
              <a:rPr lang="en-US">
                <a:latin typeface="Univers" pitchFamily="34" charset="0"/>
              </a:rPr>
              <a:t>Do you want to play?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4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#3--Inventory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an inventory system which uses a reorder quantity model.  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the </a:t>
            </a:r>
            <a:r>
              <a:rPr lang="en-US" u="sng" dirty="0"/>
              <a:t>assumptions</a:t>
            </a:r>
            <a:r>
              <a:rPr lang="en-US" dirty="0"/>
              <a:t> of EOQ, EPLS, Shortages, or Quantity Discounts models </a:t>
            </a:r>
            <a:r>
              <a:rPr lang="en-US" u="sng" dirty="0"/>
              <a:t>are not satisfied</a:t>
            </a:r>
            <a:r>
              <a:rPr lang="en-US" dirty="0"/>
              <a:t>.  Specifically suppose demand is not “known and constant”.</a:t>
            </a:r>
          </a:p>
          <a:p>
            <a:pPr>
              <a:lnSpc>
                <a:spcPct val="90000"/>
              </a:lnSpc>
            </a:pPr>
            <a:r>
              <a:rPr lang="en-US" dirty="0"/>
              <a:t>How to determine a good </a:t>
            </a:r>
            <a:r>
              <a:rPr lang="en-US" dirty="0" smtClean="0"/>
              <a:t>lot size, Q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#3--Inventory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Items cost $10 each and annual holding rate is 45%.  Fixed cost to place an order is $15.  </a:t>
            </a:r>
            <a:r>
              <a:rPr lang="en-US" sz="2400" i="1" u="sng" dirty="0"/>
              <a:t>Weekly demand is distributed in this way: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800" i="1" u="sng" dirty="0"/>
              <a:t>Weekly Demand	Probability</a:t>
            </a:r>
            <a:endParaRPr lang="en-US" sz="1800" i="1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i="1" dirty="0"/>
              <a:t>  9			.1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i="1" dirty="0"/>
              <a:t>10			.2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i="1" dirty="0"/>
              <a:t>11			.4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i="1" dirty="0"/>
              <a:t>12			.2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600" i="1" dirty="0"/>
              <a:t>13			.1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1600" i="1" dirty="0"/>
          </a:p>
          <a:p>
            <a:pPr>
              <a:lnSpc>
                <a:spcPct val="80000"/>
              </a:lnSpc>
            </a:pPr>
            <a:r>
              <a:rPr lang="en-US" sz="2400" dirty="0"/>
              <a:t>The company is considering using lot sizes of 50, 75, and 100.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Use simulation to determine which lot size tends to give </a:t>
            </a:r>
            <a:r>
              <a:rPr lang="en-US" sz="2400" dirty="0" smtClean="0"/>
              <a:t>the lowest </a:t>
            </a:r>
            <a:r>
              <a:rPr lang="en-US" sz="2400" dirty="0"/>
              <a:t>annual costs.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Univers" pitchFamily="34" charset="0"/>
              </a:rPr>
              <a:t>Homework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Univers" pitchFamily="34" charset="0"/>
              </a:rPr>
              <a:t>At this point you should be able to complete the following homework problems in Chapter 16: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#15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382000" cy="11430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Univers" pitchFamily="34" charset="0"/>
              </a:rPr>
              <a:t>Random Number Options in Excel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</a:t>
            </a:r>
            <a:r>
              <a:rPr lang="en-US" dirty="0"/>
              <a:t>to generate samples from a Normal distribution with mean </a:t>
            </a:r>
            <a:r>
              <a:rPr lang="el-GR" dirty="0"/>
              <a:t>μ</a:t>
            </a:r>
            <a:r>
              <a:rPr lang="en-US" dirty="0"/>
              <a:t> and standard deviation </a:t>
            </a:r>
            <a:r>
              <a:rPr lang="el-GR" dirty="0"/>
              <a:t>σ</a:t>
            </a:r>
            <a:r>
              <a:rPr lang="en-US" dirty="0" smtClean="0"/>
              <a:t>?</a:t>
            </a:r>
          </a:p>
          <a:p>
            <a:pPr marL="914400" lvl="2" indent="0">
              <a:buNone/>
            </a:pPr>
            <a:r>
              <a:rPr lang="en-US" dirty="0" smtClean="0"/>
              <a:t>=NORMINV(</a:t>
            </a:r>
            <a:r>
              <a:rPr lang="en-US" i="1" dirty="0" smtClean="0"/>
              <a:t>R,</a:t>
            </a:r>
            <a:r>
              <a:rPr lang="el-GR" i="1" dirty="0" smtClean="0"/>
              <a:t> μ</a:t>
            </a:r>
            <a:r>
              <a:rPr lang="en-US" i="1" dirty="0" smtClean="0"/>
              <a:t>,</a:t>
            </a:r>
            <a:r>
              <a:rPr lang="el-GR" i="1" dirty="0"/>
              <a:t> </a:t>
            </a:r>
            <a:r>
              <a:rPr lang="el-GR" i="1" dirty="0" smtClean="0"/>
              <a:t>σ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How to generate samples from a Uniform distribution on [</a:t>
            </a:r>
            <a:r>
              <a:rPr lang="en-US" dirty="0" err="1"/>
              <a:t>a,b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=a+(b-a)*R</a:t>
            </a:r>
            <a:endParaRPr lang="en-US" dirty="0"/>
          </a:p>
          <a:p>
            <a:pPr lvl="1"/>
            <a:endParaRPr lang="en-US" dirty="0" smtClean="0">
              <a:latin typeface="Univers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Univers" pitchFamily="34" charset="0"/>
              </a:rPr>
              <a:t>where R is a random number on [0,1)</a:t>
            </a:r>
            <a:endParaRPr lang="en-US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#4--Inventory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Items cost $10 each and annual holding rate is 45%.  Fixed cost to place an order is $15.  </a:t>
            </a:r>
            <a:r>
              <a:rPr lang="en-US" sz="2800" i="1" u="sng" dirty="0"/>
              <a:t>Weekly demand is normally distributed with mean of 22 units and a standard deviation of 5 units.</a:t>
            </a:r>
          </a:p>
          <a:p>
            <a:r>
              <a:rPr lang="en-US" sz="2800" dirty="0"/>
              <a:t>The company is considering using lot sizes of 50, 75, and 100.</a:t>
            </a:r>
          </a:p>
          <a:p>
            <a:r>
              <a:rPr lang="en-US" sz="2800" dirty="0"/>
              <a:t>Use simulation to determine which lot size tends to give </a:t>
            </a:r>
            <a:r>
              <a:rPr lang="en-US" sz="2800" dirty="0" smtClean="0"/>
              <a:t>the lowest </a:t>
            </a:r>
            <a:r>
              <a:rPr lang="en-US" sz="2800" dirty="0"/>
              <a:t>annual costs.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 #4--Inventory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Items cost $10 each and annual holding rate is 45%.  Fixed cost to place an order is $15.  </a:t>
            </a:r>
            <a:r>
              <a:rPr lang="en-US" sz="2800" i="1" u="sng" dirty="0" smtClean="0"/>
              <a:t>Weekly demand is uniformly distributed between 15 and 20 units.</a:t>
            </a:r>
          </a:p>
          <a:p>
            <a:pPr eaLnBrk="1" hangingPunct="1"/>
            <a:r>
              <a:rPr lang="en-US" sz="2800" dirty="0" smtClean="0"/>
              <a:t>The company is considering using lot sizes of 50, 75, and 100.</a:t>
            </a:r>
          </a:p>
          <a:p>
            <a:pPr eaLnBrk="1" hangingPunct="1"/>
            <a:r>
              <a:rPr lang="en-US" sz="2800" dirty="0" smtClean="0"/>
              <a:t>Use simulation to determine which lot size tends to give the lowest annual costs.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Univers" pitchFamily="34" charset="0"/>
              </a:rPr>
              <a:t>Homework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Univers" pitchFamily="34" charset="0"/>
              </a:rPr>
              <a:t>At this point you should be able to complete the following homework problems in Chapter 16: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#17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#21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Dates assignment (</a:t>
            </a:r>
            <a:r>
              <a:rPr lang="en-US" sz="2400" smtClean="0">
                <a:latin typeface="Univers" pitchFamily="34" charset="0"/>
              </a:rPr>
              <a:t>on Blackboard)</a:t>
            </a:r>
            <a:endParaRPr lang="en-US" sz="2400" dirty="0" smtClean="0">
              <a:latin typeface="Univers" pitchFamily="34" charset="0"/>
            </a:endParaRPr>
          </a:p>
          <a:p>
            <a:pPr lvl="1" eaLnBrk="1" hangingPunct="1">
              <a:buFontTx/>
              <a:buNone/>
            </a:pPr>
            <a:endParaRPr lang="en-US" sz="2400" dirty="0" smtClean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Line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Up until now, the examples we have considered could be considered “static” models, in that they have involved independent trials</a:t>
            </a:r>
          </a:p>
          <a:p>
            <a:pPr lvl="1"/>
            <a:r>
              <a:rPr lang="en-US" sz="1600" dirty="0" smtClean="0"/>
              <a:t>In the Machine Failure problem, the number of failures on one day did not affect the number of failures on any other day.  </a:t>
            </a:r>
          </a:p>
          <a:p>
            <a:pPr lvl="1"/>
            <a:r>
              <a:rPr lang="en-US" sz="1600" dirty="0" smtClean="0"/>
              <a:t>In the Inventory examples, the demand in one week did not affect the demand in another week.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How can we create a model of a system in which that’s not the case?</a:t>
            </a:r>
          </a:p>
          <a:p>
            <a:pPr lvl="1"/>
            <a:r>
              <a:rPr lang="en-US" sz="1600" dirty="0" smtClean="0"/>
              <a:t>That is, what if the state of the system changes as a result of one event, so that the state of the system is different when the next event occurs?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71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11212"/>
          </a:xfrm>
        </p:spPr>
        <p:txBody>
          <a:bodyPr/>
          <a:lstStyle/>
          <a:p>
            <a:r>
              <a:rPr lang="en-US" dirty="0" smtClean="0"/>
              <a:t>Waiting Line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65713"/>
          </a:xfrm>
        </p:spPr>
        <p:txBody>
          <a:bodyPr/>
          <a:lstStyle/>
          <a:p>
            <a:r>
              <a:rPr lang="en-US" sz="1600" dirty="0" smtClean="0"/>
              <a:t>Consider a customer service system with one server</a:t>
            </a:r>
          </a:p>
          <a:p>
            <a:r>
              <a:rPr lang="en-US" sz="1600" dirty="0" smtClean="0"/>
              <a:t>Customers arrive with </a:t>
            </a:r>
            <a:r>
              <a:rPr lang="en-US" sz="1600" dirty="0" err="1" smtClean="0"/>
              <a:t>interarrival</a:t>
            </a:r>
            <a:r>
              <a:rPr lang="en-US" sz="1600" dirty="0" smtClean="0"/>
              <a:t> times distributed like this: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Service times are distributed normally with mean=1.5 minutes, and standard deviation = .5 minutes</a:t>
            </a:r>
          </a:p>
          <a:p>
            <a:r>
              <a:rPr lang="en-US" sz="1600" dirty="0" smtClean="0"/>
              <a:t>Create a simulation model which simulates 1000 customer arrivals and computes </a:t>
            </a:r>
          </a:p>
          <a:p>
            <a:pPr lvl="1"/>
            <a:r>
              <a:rPr lang="en-US" sz="1200" dirty="0" smtClean="0"/>
              <a:t>Average wait time</a:t>
            </a:r>
          </a:p>
          <a:p>
            <a:pPr lvl="1"/>
            <a:r>
              <a:rPr lang="en-US" sz="1200" dirty="0" smtClean="0"/>
              <a:t># of customers who must wait</a:t>
            </a:r>
          </a:p>
          <a:p>
            <a:pPr lvl="1"/>
            <a:r>
              <a:rPr lang="en-US" sz="1200" dirty="0" smtClean="0"/>
              <a:t>% of customers who must wait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0470"/>
              </p:ext>
            </p:extLst>
          </p:nvPr>
        </p:nvGraphicFramePr>
        <p:xfrm>
          <a:off x="1447800" y="1676400"/>
          <a:ext cx="5257800" cy="21945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28900"/>
                <a:gridCol w="26289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Interarrival</a:t>
                      </a:r>
                      <a:r>
                        <a:rPr lang="en-US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6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Line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Challenge:</a:t>
            </a:r>
          </a:p>
          <a:p>
            <a:pPr lvl="1"/>
            <a:r>
              <a:rPr lang="en-US" sz="1600" dirty="0" smtClean="0"/>
              <a:t>Modify your model for 2 servers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23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Univers" pitchFamily="34" charset="0"/>
              </a:rPr>
              <a:t>EXAMPLE #1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By hand simulation of the game:</a:t>
            </a:r>
          </a:p>
          <a:p>
            <a:endParaRPr lang="en-US">
              <a:latin typeface="Univers" pitchFamily="34" charset="0"/>
            </a:endParaRPr>
          </a:p>
          <a:p>
            <a:r>
              <a:rPr lang="en-US" u="sng">
                <a:latin typeface="Univers" pitchFamily="34" charset="0"/>
              </a:rPr>
              <a:t>Heads</a:t>
            </a:r>
            <a:r>
              <a:rPr lang="en-US">
                <a:latin typeface="Univers" pitchFamily="34" charset="0"/>
              </a:rPr>
              <a:t>		</a:t>
            </a:r>
            <a:r>
              <a:rPr lang="en-US" u="sng">
                <a:latin typeface="Univers" pitchFamily="34" charset="0"/>
              </a:rPr>
              <a:t>Tails</a:t>
            </a:r>
            <a:r>
              <a:rPr lang="en-US">
                <a:latin typeface="Univers" pitchFamily="34" charset="0"/>
              </a:rPr>
              <a:t>			</a:t>
            </a:r>
            <a:r>
              <a:rPr lang="en-US" u="sng">
                <a:latin typeface="Univers" pitchFamily="34" charset="0"/>
              </a:rPr>
              <a:t>Payoff</a:t>
            </a:r>
            <a:r>
              <a:rPr lang="en-US">
                <a:latin typeface="Univers" pitchFamily="34" charset="0"/>
              </a:rPr>
              <a:t/>
            </a:r>
            <a:br>
              <a:rPr lang="en-US">
                <a:latin typeface="Univers" pitchFamily="34" charset="0"/>
              </a:rPr>
            </a:br>
            <a:r>
              <a:rPr lang="en-US">
                <a:latin typeface="Univers" pitchFamily="34" charset="0"/>
              </a:rPr>
              <a:t/>
            </a:r>
            <a:br>
              <a:rPr lang="en-US">
                <a:latin typeface="Univers" pitchFamily="34" charset="0"/>
              </a:rPr>
            </a:br>
            <a:endParaRPr lang="en-US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Univers" pitchFamily="34" charset="0"/>
              </a:rPr>
              <a:t>EXAMPLE #1</a:t>
            </a:r>
            <a:r>
              <a:rPr lang="en-US">
                <a:effectLst/>
                <a:latin typeface="Univers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Univers" pitchFamily="34" charset="0"/>
              </a:rPr>
              <a:t>Suppose we simulate 10 games and find the number of tosses to be:</a:t>
            </a:r>
            <a:br>
              <a:rPr lang="en-US" dirty="0">
                <a:latin typeface="Univers" pitchFamily="34" charset="0"/>
              </a:rPr>
            </a:br>
            <a:r>
              <a:rPr lang="en-US" dirty="0">
                <a:latin typeface="Univers" pitchFamily="34" charset="0"/>
              </a:rPr>
              <a:t>5,13,7,5,9,5,3,11,5, and 7.</a:t>
            </a:r>
          </a:p>
          <a:p>
            <a:endParaRPr lang="en-US" dirty="0">
              <a:latin typeface="Univers" pitchFamily="34" charset="0"/>
            </a:endParaRPr>
          </a:p>
          <a:p>
            <a:endParaRPr lang="en-US" dirty="0">
              <a:latin typeface="Univers" pitchFamily="34" charset="0"/>
            </a:endParaRPr>
          </a:p>
          <a:p>
            <a:r>
              <a:rPr lang="en-US" dirty="0">
                <a:latin typeface="Univers" pitchFamily="34" charset="0"/>
              </a:rPr>
              <a:t>Avg. # of tosses / game = 7</a:t>
            </a:r>
          </a:p>
          <a:p>
            <a:r>
              <a:rPr lang="en-US" dirty="0">
                <a:latin typeface="Univers" pitchFamily="34" charset="0"/>
              </a:rPr>
              <a:t>Do you want to play?</a:t>
            </a:r>
            <a:br>
              <a:rPr lang="en-US" dirty="0">
                <a:latin typeface="Univers" pitchFamily="34" charset="0"/>
              </a:rPr>
            </a:br>
            <a:endParaRPr lang="en-US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EXAMPLE #1</a:t>
            </a:r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Univers" pitchFamily="34" charset="0"/>
              </a:rPr>
              <a:t>To simulate this game on Excel, we need to get Excel to generate “heads” and “tails” </a:t>
            </a:r>
            <a:r>
              <a:rPr lang="en-US" sz="2800" dirty="0" smtClean="0">
                <a:latin typeface="Univers" pitchFamily="34" charset="0"/>
              </a:rPr>
              <a:t>randomly.</a:t>
            </a:r>
            <a:endParaRPr lang="en-US" sz="2800" dirty="0">
              <a:latin typeface="Univers" pitchFamily="34" charset="0"/>
            </a:endParaRPr>
          </a:p>
          <a:p>
            <a:r>
              <a:rPr lang="en-US" sz="2800" dirty="0" smtClean="0">
                <a:latin typeface="Univers" pitchFamily="34" charset="0"/>
              </a:rPr>
              <a:t>The RAND() </a:t>
            </a:r>
            <a:r>
              <a:rPr lang="en-US" sz="2800" dirty="0">
                <a:latin typeface="Univers" pitchFamily="34" charset="0"/>
              </a:rPr>
              <a:t>function</a:t>
            </a:r>
          </a:p>
          <a:p>
            <a:pPr lvl="1">
              <a:buFontTx/>
              <a:buNone/>
            </a:pPr>
            <a:r>
              <a:rPr lang="en-US" sz="2400" dirty="0">
                <a:latin typeface="Univers" pitchFamily="34" charset="0"/>
              </a:rPr>
              <a:t>	</a:t>
            </a:r>
            <a:r>
              <a:rPr lang="en-US" sz="2400" dirty="0" smtClean="0">
                <a:latin typeface="Univers" pitchFamily="34" charset="0"/>
              </a:rPr>
              <a:t>=RAND()</a:t>
            </a:r>
            <a:endParaRPr lang="en-US" sz="2400" dirty="0">
              <a:latin typeface="Univers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Univers" pitchFamily="34" charset="0"/>
              </a:rPr>
              <a:t>causes </a:t>
            </a:r>
            <a:r>
              <a:rPr lang="en-US" sz="2400" dirty="0">
                <a:latin typeface="Univers" pitchFamily="34" charset="0"/>
              </a:rPr>
              <a:t>Excel to generate a </a:t>
            </a:r>
            <a:r>
              <a:rPr lang="en-US" sz="2400" dirty="0" smtClean="0">
                <a:latin typeface="Univers" pitchFamily="34" charset="0"/>
              </a:rPr>
              <a:t>(uniformly distributed) random </a:t>
            </a:r>
            <a:r>
              <a:rPr lang="en-US" sz="2400" dirty="0">
                <a:latin typeface="Univers" pitchFamily="34" charset="0"/>
              </a:rPr>
              <a:t>value between 0 and 1 in that </a:t>
            </a:r>
            <a:r>
              <a:rPr lang="en-US" sz="2400" dirty="0" smtClean="0">
                <a:latin typeface="Univers" pitchFamily="34" charset="0"/>
              </a:rPr>
              <a:t>cell.</a:t>
            </a:r>
            <a:endParaRPr lang="en-US" sz="2400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EXAMPLE #1</a:t>
            </a:r>
          </a:p>
        </p:txBody>
      </p:sp>
      <p:sp>
        <p:nvSpPr>
          <p:cNvPr id="145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Univers" pitchFamily="34" charset="0"/>
              </a:rPr>
              <a:t>How could we </a:t>
            </a:r>
            <a:r>
              <a:rPr lang="en-US" sz="2800" dirty="0" smtClean="0">
                <a:latin typeface="Univers" pitchFamily="34" charset="0"/>
              </a:rPr>
              <a:t>randomly generate </a:t>
            </a:r>
            <a:r>
              <a:rPr lang="en-US" sz="2800" dirty="0">
                <a:latin typeface="Univers" pitchFamily="34" charset="0"/>
              </a:rPr>
              <a:t>“Heads” or “Tails”?</a:t>
            </a:r>
          </a:p>
          <a:p>
            <a:r>
              <a:rPr lang="en-US" sz="2800" dirty="0" smtClean="0">
                <a:latin typeface="Univers" pitchFamily="34" charset="0"/>
              </a:rPr>
              <a:t>The IF() function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Univers" pitchFamily="34" charset="0"/>
              </a:rPr>
              <a:t>=IF(</a:t>
            </a:r>
            <a:r>
              <a:rPr lang="en-US" sz="2400" i="1" dirty="0" smtClean="0">
                <a:latin typeface="Univers" pitchFamily="34" charset="0"/>
              </a:rPr>
              <a:t>logical </a:t>
            </a:r>
            <a:r>
              <a:rPr lang="en-US" sz="2400" i="1" dirty="0" err="1" smtClean="0">
                <a:latin typeface="Univers" pitchFamily="34" charset="0"/>
              </a:rPr>
              <a:t>condition</a:t>
            </a:r>
            <a:r>
              <a:rPr lang="en-US" sz="2400" dirty="0" err="1" smtClean="0">
                <a:latin typeface="Univers" pitchFamily="34" charset="0"/>
              </a:rPr>
              <a:t>,</a:t>
            </a:r>
            <a:r>
              <a:rPr lang="en-US" sz="2400" i="1" dirty="0" err="1" smtClean="0">
                <a:latin typeface="Univers" pitchFamily="34" charset="0"/>
              </a:rPr>
              <a:t>value</a:t>
            </a:r>
            <a:r>
              <a:rPr lang="en-US" sz="2400" i="1" dirty="0" smtClean="0">
                <a:latin typeface="Univers" pitchFamily="34" charset="0"/>
              </a:rPr>
              <a:t> if </a:t>
            </a:r>
            <a:r>
              <a:rPr lang="en-US" sz="2400" i="1" dirty="0" err="1" smtClean="0">
                <a:latin typeface="Univers" pitchFamily="34" charset="0"/>
              </a:rPr>
              <a:t>true</a:t>
            </a:r>
            <a:r>
              <a:rPr lang="en-US" sz="2400" dirty="0" err="1" smtClean="0">
                <a:latin typeface="Univers" pitchFamily="34" charset="0"/>
              </a:rPr>
              <a:t>,</a:t>
            </a:r>
            <a:r>
              <a:rPr lang="en-US" sz="2400" i="1" dirty="0" err="1" smtClean="0">
                <a:latin typeface="Univers" pitchFamily="34" charset="0"/>
              </a:rPr>
              <a:t>value</a:t>
            </a:r>
            <a:r>
              <a:rPr lang="en-US" sz="2400" i="1" dirty="0" smtClean="0">
                <a:latin typeface="Univers" pitchFamily="34" charset="0"/>
              </a:rPr>
              <a:t> if false</a:t>
            </a:r>
            <a:r>
              <a:rPr lang="en-US" sz="2400" dirty="0" smtClean="0">
                <a:latin typeface="Univers" pitchFamily="34" charset="0"/>
              </a:rPr>
              <a:t>)</a:t>
            </a:r>
          </a:p>
          <a:p>
            <a:pPr marL="514350" indent="-457200"/>
            <a:endParaRPr lang="en-US" dirty="0" smtClean="0">
              <a:latin typeface="Univers" pitchFamily="34" charset="0"/>
            </a:endParaRPr>
          </a:p>
          <a:p>
            <a:pPr marL="514350" indent="-457200"/>
            <a:r>
              <a:rPr lang="en-US" dirty="0" smtClean="0">
                <a:latin typeface="Univers" pitchFamily="34" charset="0"/>
              </a:rPr>
              <a:t>Using these tools, create </a:t>
            </a:r>
            <a:r>
              <a:rPr lang="en-US" dirty="0">
                <a:latin typeface="Univers" pitchFamily="34" charset="0"/>
              </a:rPr>
              <a:t>a model which will simulate the gambling game.</a:t>
            </a:r>
          </a:p>
          <a:p>
            <a:pPr marL="57150" indent="0">
              <a:buNone/>
            </a:pPr>
            <a:endParaRPr lang="en-US" dirty="0" smtClean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Univers" pitchFamily="34" charset="0"/>
              </a:rPr>
              <a:t>Homework Status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Univers" pitchFamily="34" charset="0"/>
              </a:rPr>
              <a:t>At this point you should be able to complete the following homework problems in Chapter 16:</a:t>
            </a:r>
          </a:p>
          <a:p>
            <a:pPr lvl="1" eaLnBrk="1" hangingPunct="1"/>
            <a:r>
              <a:rPr lang="en-US" sz="2400" dirty="0" smtClean="0">
                <a:latin typeface="Univers" pitchFamily="34" charset="0"/>
              </a:rPr>
              <a:t>#1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Generating random values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Univers" pitchFamily="34" charset="0"/>
              </a:rPr>
              <a:t>What about generating the weather on a given day if the probability of “rainy” is .5, the probability of “cloudy” is .3, and the probability of “clear” is .2?</a:t>
            </a:r>
          </a:p>
          <a:p>
            <a:endParaRPr lang="en-US" sz="2400" dirty="0">
              <a:latin typeface="Univers" pitchFamily="34" charset="0"/>
            </a:endParaRPr>
          </a:p>
          <a:p>
            <a:r>
              <a:rPr lang="en-US" sz="2400" dirty="0">
                <a:latin typeface="Univers" pitchFamily="34" charset="0"/>
              </a:rPr>
              <a:t>How could we use Excel to generate outcome from the throw of a single die</a:t>
            </a:r>
            <a:r>
              <a:rPr lang="en-US" sz="2400" dirty="0" smtClean="0">
                <a:latin typeface="Univers" pitchFamily="34" charset="0"/>
              </a:rPr>
              <a:t>?</a:t>
            </a:r>
          </a:p>
          <a:p>
            <a:endParaRPr lang="en-US" sz="2400" dirty="0" smtClean="0">
              <a:latin typeface="Univers" pitchFamily="34" charset="0"/>
            </a:endParaRPr>
          </a:p>
          <a:p>
            <a:r>
              <a:rPr lang="en-US" sz="2400" dirty="0" smtClean="0">
                <a:latin typeface="Univers" pitchFamily="34" charset="0"/>
              </a:rPr>
              <a:t>How could we use Excel to generate the outcome from the throw of a single die, if the die had “A”, “B”, “C”, “D”, “E”, “F” on its faces?</a:t>
            </a:r>
            <a:endParaRPr lang="en-US" sz="2400" dirty="0">
              <a:latin typeface="Univer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1139</TotalTime>
  <Words>1840</Words>
  <Application>Microsoft Office PowerPoint</Application>
  <PresentationFormat>On-screen Show (4:3)</PresentationFormat>
  <Paragraphs>252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Balloons</vt:lpstr>
      <vt:lpstr>Simulation</vt:lpstr>
      <vt:lpstr>COMPUTER SIMULATION </vt:lpstr>
      <vt:lpstr>EXAMPLE #1--coin tossing</vt:lpstr>
      <vt:lpstr>EXAMPLE #1</vt:lpstr>
      <vt:lpstr>EXAMPLE #1 </vt:lpstr>
      <vt:lpstr>EXAMPLE #1</vt:lpstr>
      <vt:lpstr>EXAMPLE #1</vt:lpstr>
      <vt:lpstr>Homework Status</vt:lpstr>
      <vt:lpstr>Generating random values</vt:lpstr>
      <vt:lpstr>Generating random values</vt:lpstr>
      <vt:lpstr>Building a Monte Carlo Simulation Model</vt:lpstr>
      <vt:lpstr>Building a Monte Carlo Simulation Model</vt:lpstr>
      <vt:lpstr>Building a Monte Carlo Simulation Model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Example #2-- Machine failures</vt:lpstr>
      <vt:lpstr>How many times to run a simulation model?</vt:lpstr>
      <vt:lpstr>Homework</vt:lpstr>
      <vt:lpstr>Random Number Options in Excel</vt:lpstr>
      <vt:lpstr>Random Number Options in Excel</vt:lpstr>
      <vt:lpstr>EXAMPLE #3--Inventory</vt:lpstr>
      <vt:lpstr>EXAMPLE #3--Inventory</vt:lpstr>
      <vt:lpstr>Homework</vt:lpstr>
      <vt:lpstr>Random Number Options in Excel</vt:lpstr>
      <vt:lpstr>EXAMPLE #4--Inventory</vt:lpstr>
      <vt:lpstr>EXAMPLE #4--Inventory</vt:lpstr>
      <vt:lpstr>Homework</vt:lpstr>
      <vt:lpstr>Waiting Line Models</vt:lpstr>
      <vt:lpstr>Waiting Line Models</vt:lpstr>
      <vt:lpstr>Waiting Line Models</vt:lpstr>
    </vt:vector>
  </TitlesOfParts>
  <Company>Optimal Results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Dave Allen</dc:creator>
  <cp:lastModifiedBy>epa</cp:lastModifiedBy>
  <cp:revision>119</cp:revision>
  <cp:lastPrinted>1998-09-13T21:00:58Z</cp:lastPrinted>
  <dcterms:created xsi:type="dcterms:W3CDTF">1998-01-08T16:32:58Z</dcterms:created>
  <dcterms:modified xsi:type="dcterms:W3CDTF">2012-10-26T21:18:30Z</dcterms:modified>
</cp:coreProperties>
</file>