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97" r:id="rId4"/>
    <p:sldId id="260" r:id="rId5"/>
    <p:sldId id="325" r:id="rId6"/>
    <p:sldId id="262" r:id="rId7"/>
    <p:sldId id="264" r:id="rId8"/>
    <p:sldId id="265" r:id="rId9"/>
    <p:sldId id="266" r:id="rId10"/>
    <p:sldId id="370" r:id="rId11"/>
    <p:sldId id="267" r:id="rId12"/>
    <p:sldId id="352" r:id="rId13"/>
    <p:sldId id="269" r:id="rId14"/>
    <p:sldId id="371" r:id="rId15"/>
    <p:sldId id="327" r:id="rId16"/>
    <p:sldId id="328" r:id="rId17"/>
    <p:sldId id="372" r:id="rId18"/>
    <p:sldId id="348" r:id="rId19"/>
    <p:sldId id="350" r:id="rId20"/>
    <p:sldId id="353" r:id="rId21"/>
    <p:sldId id="39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5" autoAdjust="0"/>
    <p:restoredTop sz="73786" autoAdjust="0"/>
  </p:normalViewPr>
  <p:slideViewPr>
    <p:cSldViewPr>
      <p:cViewPr varScale="1">
        <p:scale>
          <a:sx n="95" d="100"/>
          <a:sy n="95" d="100"/>
        </p:scale>
        <p:origin x="7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B8B3337-8E3C-423A-84B6-E811FD074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118B3D2-8BA4-463C-BA33-E3B7350066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9D621-FF56-4E55-92D2-36E06022E89D}" type="slidenum">
              <a:rPr lang="en-US"/>
              <a:pPr/>
              <a:t>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E63C3-7347-44FB-9A99-62C11F6BD745}" type="slidenum">
              <a:rPr lang="en-US"/>
              <a:pPr/>
              <a:t>10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3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6061-B5E8-4F17-9289-EEBB274E4A29}" type="slidenum">
              <a:rPr lang="en-US"/>
              <a:pPr/>
              <a:t>11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1291B-CCE3-4813-AEDF-3866C4FB6EDD}" type="slidenum">
              <a:rPr lang="en-US"/>
              <a:pPr/>
              <a:t>12</a:t>
            </a:fld>
            <a:endParaRPr lang="en-US"/>
          </a:p>
        </p:txBody>
      </p:sp>
      <p:sp>
        <p:nvSpPr>
          <p:cNvPr id="168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0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73576-392A-4E25-ACDE-8A21A12A92D8}" type="slidenum">
              <a:rPr lang="en-US"/>
              <a:pPr/>
              <a:t>13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1D0BF-66A6-4B1D-A25C-46B160DE6525}" type="slidenum">
              <a:rPr lang="en-US"/>
              <a:pPr/>
              <a:t>14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1AF73-78E0-4664-A87C-E2264AF8B4EB}" type="slidenum">
              <a:rPr lang="en-US"/>
              <a:pPr/>
              <a:t>15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423F5-C37B-4624-A267-A2569B78767D}" type="slidenum">
              <a:rPr lang="en-US"/>
              <a:pPr/>
              <a:t>16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92B58-A050-4B80-92B7-FB4711DEF762}" type="slidenum">
              <a:rPr lang="en-US"/>
              <a:pPr/>
              <a:t>17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7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81A1C-C33B-4943-920F-FE0F6D1762C1}" type="slidenum">
              <a:rPr lang="en-US"/>
              <a:pPr/>
              <a:t>18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8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76732-44E0-4FBC-9784-FDC22615ED10}" type="slidenum">
              <a:rPr lang="en-US"/>
              <a:pPr/>
              <a:t>19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93704-E960-437C-A958-61D6B0C955CE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2ECB7-4C58-4362-9F89-54AE7653B4A8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8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CC6AB-1EB0-4B36-8295-9886002F59B5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9DF8F-1D33-411C-9402-5C3391C6C156}" type="slidenum">
              <a:rPr lang="en-US"/>
              <a:pPr/>
              <a:t>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417735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BA2AF-9350-4F2E-AE10-735EE869A063}" type="slidenum">
              <a:rPr lang="en-US"/>
              <a:pPr/>
              <a:t>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A89F8-0755-4907-A24B-5C7F8107E289}" type="slidenum">
              <a:rPr lang="en-US"/>
              <a:pPr/>
              <a:t>6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2438E-B072-48DE-AC52-B3744B044635}" type="slidenum">
              <a:rPr lang="en-US"/>
              <a:pPr/>
              <a:t>7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634C2-3F11-43CE-9C28-11825F0606FA}" type="slidenum">
              <a:rPr lang="en-US"/>
              <a:pPr/>
              <a:t>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CE111-0541-4E8E-9441-DD428A285F18}" type="slidenum">
              <a:rPr lang="en-US"/>
              <a:pPr/>
              <a:t>9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173E1F-4C62-4910-BE17-9729E7B53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A42F73-26BC-4499-8920-65133DCEF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71B2EC-D652-484A-B8AC-8C9171502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F3ED83-3C50-44DF-A959-6395CC08E0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0C240-F8C7-4B45-86D5-40BC83396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FD652-0493-42F5-AC19-EA0E50C1E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378576-F9B8-478A-9EC6-0E4DCD7403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FB77BB-2D72-41F7-8C37-50E0D51A4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4E012-313F-4D5D-820E-EADB4B548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B0EA3-2AB2-4953-A617-57DC9533EC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A13A3-506D-43F4-8920-3AA1A15A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1DF948-3C22-4E9C-98B9-E0650BC5D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FD1027-C7D6-434E-A443-360E2D768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Inventory Management</a:t>
            </a:r>
            <a:r>
              <a:rPr 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quick 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TC (=Total annual costs) </a:t>
            </a:r>
            <a:r>
              <a:rPr lang="en-US" dirty="0">
                <a:effectLst/>
              </a:rPr>
              <a:t>=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ffectLst/>
              </a:rPr>
              <a:t>Holding </a:t>
            </a:r>
            <a:r>
              <a:rPr lang="en-US" sz="2400" dirty="0">
                <a:effectLst/>
              </a:rPr>
              <a:t>costs + </a:t>
            </a:r>
            <a:r>
              <a:rPr lang="en-US" sz="2400" dirty="0" smtClean="0">
                <a:effectLst/>
              </a:rPr>
              <a:t>Ordering </a:t>
            </a:r>
            <a:r>
              <a:rPr lang="en-US" sz="2400" dirty="0">
                <a:effectLst/>
              </a:rPr>
              <a:t>costs + </a:t>
            </a:r>
            <a:r>
              <a:rPr lang="en-US" sz="2400" dirty="0" smtClean="0">
                <a:effectLst/>
              </a:rPr>
              <a:t>Cost </a:t>
            </a:r>
            <a:r>
              <a:rPr lang="en-US" sz="2400" dirty="0">
                <a:effectLst/>
              </a:rPr>
              <a:t>of </a:t>
            </a:r>
            <a:r>
              <a:rPr lang="en-US" sz="2400" dirty="0" smtClean="0">
                <a:effectLst/>
              </a:rPr>
              <a:t>Items</a:t>
            </a:r>
          </a:p>
          <a:p>
            <a:pPr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dirty="0">
                <a:effectLst/>
              </a:rPr>
              <a:t>Holding costs = </a:t>
            </a:r>
            <a:r>
              <a:rPr lang="en-US" dirty="0" err="1">
                <a:effectLst/>
              </a:rPr>
              <a:t>C</a:t>
            </a:r>
            <a:r>
              <a:rPr lang="en-US" baseline="-25000" dirty="0" err="1">
                <a:effectLst/>
              </a:rPr>
              <a:t>h</a:t>
            </a:r>
            <a:r>
              <a:rPr lang="en-US" dirty="0">
                <a:effectLst/>
              </a:rPr>
              <a:t> * (Q/2)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dirty="0">
                <a:effectLst/>
              </a:rPr>
              <a:t>Ordering costs = C</a:t>
            </a:r>
            <a:r>
              <a:rPr lang="en-US" baseline="-25000" dirty="0">
                <a:effectLst/>
              </a:rPr>
              <a:t>o</a:t>
            </a:r>
            <a:r>
              <a:rPr lang="en-US" dirty="0">
                <a:effectLst/>
              </a:rPr>
              <a:t> * (D/Q)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dirty="0">
                <a:effectLst/>
              </a:rPr>
              <a:t>Unit costs = C * D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So, for any value of Q, we can calculate TC as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effectLst/>
            </a:endParaRP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effectLst/>
              </a:rPr>
              <a:t>TC </a:t>
            </a:r>
            <a:r>
              <a:rPr lang="en-US" dirty="0">
                <a:effectLst/>
              </a:rPr>
              <a:t>= </a:t>
            </a:r>
            <a:r>
              <a:rPr lang="en-US" dirty="0" err="1">
                <a:effectLst/>
              </a:rPr>
              <a:t>C</a:t>
            </a:r>
            <a:r>
              <a:rPr lang="en-US" baseline="-25000" dirty="0" err="1">
                <a:effectLst/>
              </a:rPr>
              <a:t>h</a:t>
            </a:r>
            <a:r>
              <a:rPr lang="en-US" dirty="0">
                <a:effectLst/>
              </a:rPr>
              <a:t> (Q/2)  + C</a:t>
            </a:r>
            <a:r>
              <a:rPr lang="en-US" baseline="-25000" dirty="0">
                <a:effectLst/>
              </a:rPr>
              <a:t>o</a:t>
            </a:r>
            <a:r>
              <a:rPr lang="en-US" dirty="0">
                <a:effectLst/>
              </a:rPr>
              <a:t> (D/Q) + C D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seek a value for Q which minimizes costs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How </a:t>
            </a:r>
            <a:r>
              <a:rPr lang="en-US" dirty="0">
                <a:effectLst/>
              </a:rPr>
              <a:t>to find it?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Univers" pitchFamily="34" charset="0"/>
              </a:rPr>
              <a:t>Trial and error?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If Q = 300, then 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TC = .75(300/2) + 20(3600/300) + 3(3600)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      = 112.50 + 240 + 10800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      = $11,152.50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endParaRPr lang="en-US" sz="2000">
              <a:latin typeface="Univers" pitchFamily="34" charset="0"/>
            </a:endParaRP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If Q = 400, then 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TC = .75(400/2) + 20(3600/400) + 3(3600)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      = 150 + 180 + 10800</a:t>
            </a:r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latin typeface="Univers" pitchFamily="34" charset="0"/>
              </a:rPr>
              <a:t>      = $11,130.00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2400">
              <a:latin typeface="Univers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Consider graph of costs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Is there an easier way to find Q*?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Univers" pitchFamily="34" charset="0"/>
            </a:endParaRPr>
          </a:p>
          <a:p>
            <a:endParaRPr lang="en-US">
              <a:latin typeface="Univers" pitchFamily="34" charset="0"/>
            </a:endParaRPr>
          </a:p>
          <a:p>
            <a:endParaRPr lang="en-US">
              <a:latin typeface="Univers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Univers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Univers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Univers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Univers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Univers" pitchFamily="3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2743200" y="2133600"/>
          <a:ext cx="22860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Equation" r:id="rId4" imgW="863280" imgH="482400" progId="Equation.3">
                  <p:embed/>
                </p:oleObj>
              </mc:Choice>
              <mc:Fallback>
                <p:oleObj name="Equation" r:id="rId4" imgW="8632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2286000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587500" y="4038600"/>
          <a:ext cx="45767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6" imgW="1955520" imgH="444240" progId="Equation.3">
                  <p:embed/>
                </p:oleObj>
              </mc:Choice>
              <mc:Fallback>
                <p:oleObj name="Equation" r:id="rId6" imgW="19555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38600"/>
                        <a:ext cx="4576763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2305050" y="5334000"/>
          <a:ext cx="35417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8" imgW="1143000" imgH="253800" progId="Equation.3">
                  <p:embed/>
                </p:oleObj>
              </mc:Choice>
              <mc:Fallback>
                <p:oleObj name="Equation" r:id="rId8" imgW="11430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334000"/>
                        <a:ext cx="3541713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362200" y="1828800"/>
            <a:ext cx="3352800" cy="1828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TC if Q = 438?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dirty="0">
                <a:effectLst/>
              </a:rPr>
              <a:t>TC = </a:t>
            </a:r>
            <a:r>
              <a:rPr lang="en-US" dirty="0" err="1">
                <a:effectLst/>
              </a:rPr>
              <a:t>C</a:t>
            </a:r>
            <a:r>
              <a:rPr lang="en-US" baseline="-25000" dirty="0" err="1">
                <a:effectLst/>
              </a:rPr>
              <a:t>h</a:t>
            </a:r>
            <a:r>
              <a:rPr lang="en-US" dirty="0">
                <a:effectLst/>
              </a:rPr>
              <a:t> (Q/2)  + C</a:t>
            </a:r>
            <a:r>
              <a:rPr lang="en-US" baseline="-25000" dirty="0">
                <a:effectLst/>
              </a:rPr>
              <a:t>o</a:t>
            </a:r>
            <a:r>
              <a:rPr lang="en-US" dirty="0">
                <a:effectLst/>
              </a:rPr>
              <a:t> (D/Q) + C D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 </a:t>
            </a:r>
            <a:r>
              <a:rPr lang="en-US" sz="2400" dirty="0">
                <a:effectLst/>
              </a:rPr>
              <a:t>= .75(438/2) + 20(3600/438) + 3(3600)</a:t>
            </a:r>
            <a:endParaRPr lang="en-US" sz="2800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 = 164.25 + 164.38 + 10,800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 = $11,128.63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often to order?</a:t>
            </a:r>
          </a:p>
          <a:p>
            <a:pPr marL="393192" lvl="1" indent="0">
              <a:buClr>
                <a:schemeClr val="hlink"/>
              </a:buClr>
              <a:buNone/>
            </a:pPr>
            <a:r>
              <a:rPr lang="en-US" dirty="0">
                <a:effectLst/>
              </a:rPr>
              <a:t>T = Q/D = 438/3600 = .121666 years </a:t>
            </a:r>
          </a:p>
          <a:p>
            <a:pPr marL="393192" lvl="1" indent="0">
              <a:buClr>
                <a:schemeClr val="hlink"/>
              </a:buClr>
              <a:buNone/>
            </a:pPr>
            <a:r>
              <a:rPr lang="en-US" dirty="0">
                <a:effectLst/>
              </a:rPr>
              <a:t>.121666 * 250 = 30.4 days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When to order?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r = md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  = 5(14.4)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		  = 72 </a:t>
            </a:r>
            <a:r>
              <a:rPr lang="en-US" dirty="0" smtClean="0">
                <a:effectLst/>
              </a:rPr>
              <a:t>cases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i.e. Optimal inventory policy is this: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effectLst/>
              </a:rPr>
              <a:t>Order 438 cases whenever inventory level drops to 72 cases.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(This will happen about every 30 working days, and this policy will cost about $11,128 per year.)</a:t>
            </a:r>
            <a:endParaRPr lang="en-US" sz="2400" dirty="0">
              <a:effectLst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1027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r>
              <a:rPr lang="en-US" sz="3600">
                <a:effectLst/>
              </a:rPr>
              <a:t>Would you ever consider ordering some quantity other than 438 cases at a time?</a:t>
            </a:r>
          </a:p>
        </p:txBody>
      </p:sp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Management Judgment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4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</a:pPr>
            <a:r>
              <a:rPr lang="en-US">
                <a:effectLst/>
              </a:rPr>
              <a:t>What is it?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r>
              <a:rPr lang="en-US" sz="3600">
                <a:effectLst/>
              </a:rPr>
              <a:t>It turns out the EOQ model is not very sensitive to small changes in the costs or demand</a:t>
            </a:r>
          </a:p>
          <a:p>
            <a:r>
              <a:rPr lang="en-US" sz="3600">
                <a:effectLst/>
              </a:rPr>
              <a:t>This is good!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Sensitivity of EOQ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nivers" pitchFamily="34" charset="0"/>
              </a:rPr>
              <a:t>I have posted </a:t>
            </a:r>
            <a:r>
              <a:rPr lang="en-US" dirty="0" smtClean="0">
                <a:latin typeface="Univers" pitchFamily="34" charset="0"/>
              </a:rPr>
              <a:t>an </a:t>
            </a:r>
            <a:r>
              <a:rPr lang="en-US" dirty="0" smtClean="0">
                <a:latin typeface="Univers" pitchFamily="34" charset="0"/>
              </a:rPr>
              <a:t>inventory </a:t>
            </a:r>
            <a:r>
              <a:rPr lang="en-US" dirty="0" smtClean="0">
                <a:latin typeface="Univers" pitchFamily="34" charset="0"/>
              </a:rPr>
              <a:t>problem </a:t>
            </a:r>
            <a:r>
              <a:rPr lang="en-US" dirty="0" smtClean="0">
                <a:latin typeface="Univers" pitchFamily="34" charset="0"/>
              </a:rPr>
              <a:t>(and </a:t>
            </a:r>
            <a:r>
              <a:rPr lang="en-US" dirty="0" err="1" smtClean="0">
                <a:latin typeface="Univers" pitchFamily="34" charset="0"/>
              </a:rPr>
              <a:t>solutios</a:t>
            </a:r>
            <a:r>
              <a:rPr lang="en-US" dirty="0" smtClean="0">
                <a:latin typeface="Univers" pitchFamily="34" charset="0"/>
              </a:rPr>
              <a:t>) on Blackboard.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status 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Why maintain inventory?</a:t>
            </a: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Why minimize inventory?</a:t>
            </a:r>
            <a:r>
              <a:rPr lang="en-US"/>
              <a:t>  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There are many inventory models.  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You pick the one that most closely resembles your situation.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We’ll examine the easiest </a:t>
            </a:r>
            <a:r>
              <a:rPr lang="en-US" dirty="0" smtClean="0">
                <a:effectLst/>
              </a:rPr>
              <a:t>model.  It assumes:</a:t>
            </a:r>
            <a:endParaRPr lang="en-US" dirty="0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u="sng" dirty="0">
                <a:effectLst/>
              </a:rPr>
              <a:t>Demand is known and constant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effectLst/>
              </a:rPr>
              <a:t>Costs are known and constant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effectLst/>
              </a:rPr>
              <a:t>Lead time is known and constant</a:t>
            </a:r>
          </a:p>
          <a:p>
            <a:pPr lvl="2">
              <a:lnSpc>
                <a:spcPct val="90000"/>
              </a:lnSpc>
            </a:pPr>
            <a:r>
              <a:rPr lang="en-US" u="sng" dirty="0" smtClean="0">
                <a:effectLst/>
              </a:rPr>
              <a:t>We are managing inventory for only one item</a:t>
            </a:r>
            <a:endParaRPr lang="en-US" u="sng" dirty="0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u="sng" dirty="0">
                <a:effectLst/>
              </a:rPr>
              <a:t>Continuous review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 inventory policy </a:t>
            </a:r>
            <a:r>
              <a:rPr lang="en-US" dirty="0" smtClean="0">
                <a:effectLst/>
              </a:rPr>
              <a:t>answers two </a:t>
            </a:r>
            <a:r>
              <a:rPr lang="en-US" dirty="0">
                <a:effectLst/>
              </a:rPr>
              <a:t>questions: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>
                <a:effectLst/>
              </a:rPr>
              <a:t>How much to order </a:t>
            </a:r>
            <a:r>
              <a:rPr lang="en-US" dirty="0" smtClean="0">
                <a:effectLst/>
              </a:rPr>
              <a:t>at </a:t>
            </a:r>
            <a:r>
              <a:rPr lang="en-US" dirty="0">
                <a:effectLst/>
              </a:rPr>
              <a:t>a time?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>
                <a:effectLst/>
              </a:rPr>
              <a:t>When to place an order?</a:t>
            </a:r>
          </a:p>
          <a:p>
            <a:pPr lvl="2"/>
            <a:endParaRPr lang="en-US" dirty="0">
              <a:effectLst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Inventory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Economic Order Quantity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Used when each order arrives all at once and when backorders/shortages aren’t allowed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Notation</a:t>
            </a:r>
            <a:r>
              <a:rPr lang="en-US" sz="2800" dirty="0" smtClean="0">
                <a:effectLst/>
              </a:rPr>
              <a:t>: (These items are typically </a:t>
            </a:r>
            <a:r>
              <a:rPr lang="en-US" sz="2800" u="sng" dirty="0" smtClean="0">
                <a:effectLst/>
              </a:rPr>
              <a:t>inputs</a:t>
            </a:r>
            <a:r>
              <a:rPr lang="en-US" sz="2800" dirty="0" smtClean="0">
                <a:effectLst/>
              </a:rPr>
              <a:t>)</a:t>
            </a:r>
            <a:endParaRPr lang="en-US" sz="2800" dirty="0">
              <a:effectLst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>
                <a:effectLst/>
              </a:rPr>
              <a:t>D = annual demand or usage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>
                <a:effectLst/>
              </a:rPr>
              <a:t>d = daily demand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>
                <a:effectLst/>
              </a:rPr>
              <a:t>C = unit cost of items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>
                <a:effectLst/>
              </a:rPr>
              <a:t>I = annual inventory holding rate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 smtClean="0">
                <a:effectLst/>
              </a:rPr>
              <a:t>C</a:t>
            </a:r>
            <a:r>
              <a:rPr lang="en-US" sz="2400" baseline="-25000" dirty="0" smtClean="0">
                <a:effectLst/>
              </a:rPr>
              <a:t>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= fixed cost of placing an </a:t>
            </a:r>
            <a:r>
              <a:rPr lang="en-US" sz="2400" dirty="0" smtClean="0">
                <a:effectLst/>
              </a:rPr>
              <a:t>order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sz="2400" dirty="0"/>
              <a:t>m = lead time (in days)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endParaRPr lang="en-US" sz="2400" dirty="0">
              <a:effectLst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400" dirty="0">
              <a:effectLst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EOQ </a:t>
            </a:r>
            <a:r>
              <a:rPr lang="en-US" dirty="0">
                <a:solidFill>
                  <a:schemeClr val="bg2"/>
                </a:solidFill>
              </a:rPr>
              <a:t>Inventory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Notation</a:t>
            </a:r>
            <a:r>
              <a:rPr lang="en-US" sz="2400" dirty="0" smtClean="0">
                <a:effectLst/>
              </a:rPr>
              <a:t>: (These items are typically </a:t>
            </a:r>
            <a:r>
              <a:rPr lang="en-US" sz="2400" u="sng" dirty="0" smtClean="0">
                <a:effectLst/>
              </a:rPr>
              <a:t>calculated</a:t>
            </a:r>
            <a:r>
              <a:rPr lang="en-US" sz="2400" dirty="0" smtClean="0">
                <a:effectLst/>
              </a:rPr>
              <a:t>)</a:t>
            </a:r>
            <a:endParaRPr lang="en-US" sz="2400" dirty="0">
              <a:effectLst/>
            </a:endParaRPr>
          </a:p>
          <a:p>
            <a:pPr lvl="1">
              <a:buClr>
                <a:schemeClr val="tx1"/>
              </a:buClr>
              <a:buNone/>
            </a:pPr>
            <a:r>
              <a:rPr lang="en-US" sz="2200" dirty="0" err="1"/>
              <a:t>C</a:t>
            </a:r>
            <a:r>
              <a:rPr lang="en-US" sz="2200" baseline="-25000" dirty="0" err="1"/>
              <a:t>h</a:t>
            </a:r>
            <a:r>
              <a:rPr lang="en-US" sz="2200" dirty="0"/>
              <a:t> = IC = holding cost per item per year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 smtClean="0">
                <a:effectLst/>
              </a:rPr>
              <a:t>Q </a:t>
            </a:r>
            <a:r>
              <a:rPr lang="en-US" sz="2200" dirty="0">
                <a:effectLst/>
              </a:rPr>
              <a:t>= order quantity or “lot size”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>
                <a:effectLst/>
              </a:rPr>
              <a:t>T = Q/D = cycle time (in years)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 smtClean="0">
                <a:effectLst/>
              </a:rPr>
              <a:t>r </a:t>
            </a:r>
            <a:r>
              <a:rPr lang="en-US" sz="2200" dirty="0">
                <a:effectLst/>
              </a:rPr>
              <a:t>= md = reorder point (as long as m &lt; T)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200" dirty="0">
                <a:effectLst/>
              </a:rPr>
              <a:t>TC = Total annual cost of </a:t>
            </a:r>
            <a:r>
              <a:rPr lang="en-US" sz="2200" dirty="0" smtClean="0">
                <a:effectLst/>
              </a:rPr>
              <a:t>managing inventory</a:t>
            </a:r>
            <a:endParaRPr lang="en-US" sz="2200" dirty="0">
              <a:effectLst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Inventory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Inventory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r>
              <a:rPr lang="en-US" sz="2800">
                <a:effectLst/>
              </a:rPr>
              <a:t>Consider graph of Inventory level over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effectLst/>
              </a:rPr>
              <a:t>		</a:t>
            </a:r>
            <a:r>
              <a:rPr lang="en-US" sz="2800" dirty="0">
                <a:effectLst/>
              </a:rPr>
              <a:t>D </a:t>
            </a:r>
            <a:r>
              <a:rPr lang="en-US" sz="2800" dirty="0" smtClean="0">
                <a:effectLst/>
              </a:rPr>
              <a:t>= 3600 cases per year</a:t>
            </a:r>
            <a:endParaRPr lang="en-US" sz="2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</a:rPr>
              <a:t>		C</a:t>
            </a:r>
            <a:r>
              <a:rPr lang="en-US" sz="2800" baseline="-25000" dirty="0">
                <a:effectLst/>
              </a:rPr>
              <a:t>o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= $20</a:t>
            </a:r>
            <a:endParaRPr lang="en-US" sz="2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</a:rPr>
              <a:t>		I </a:t>
            </a:r>
            <a:r>
              <a:rPr lang="en-US" sz="2800" dirty="0" smtClean="0">
                <a:effectLst/>
              </a:rPr>
              <a:t>= 25%</a:t>
            </a:r>
            <a:endParaRPr lang="en-US" sz="2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</a:rPr>
              <a:t>		</a:t>
            </a:r>
            <a:r>
              <a:rPr lang="en-US" sz="2800" dirty="0" smtClean="0"/>
              <a:t>C </a:t>
            </a:r>
            <a:r>
              <a:rPr lang="en-US" sz="2800" dirty="0"/>
              <a:t>= $3.00 per </a:t>
            </a:r>
            <a:r>
              <a:rPr lang="en-US" sz="2800" dirty="0" smtClean="0"/>
              <a:t>case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m </a:t>
            </a:r>
            <a:r>
              <a:rPr lang="en-US" sz="2800" dirty="0" smtClean="0"/>
              <a:t>= 5 days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</a:t>
            </a:r>
            <a:r>
              <a:rPr lang="en-US" sz="2800" baseline="-25000" dirty="0" err="1" smtClean="0">
                <a:effectLst/>
              </a:rPr>
              <a:t>h</a:t>
            </a:r>
            <a:r>
              <a:rPr lang="en-US" sz="2800" dirty="0" smtClean="0">
                <a:effectLst/>
              </a:rPr>
              <a:t> = $_____ </a:t>
            </a:r>
            <a:r>
              <a:rPr lang="en-US" sz="2800" dirty="0" smtClean="0"/>
              <a:t>per case per year</a:t>
            </a:r>
            <a:r>
              <a:rPr lang="en-US" sz="2800" dirty="0" smtClean="0">
                <a:effectLst/>
              </a:rPr>
              <a:t>     </a:t>
            </a:r>
            <a:endParaRPr lang="en-US" sz="2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</a:rPr>
              <a:t>		</a:t>
            </a:r>
            <a:r>
              <a:rPr lang="en-US" sz="2800" dirty="0" smtClean="0">
                <a:effectLst/>
              </a:rPr>
              <a:t>d = _____ cases/day</a:t>
            </a:r>
            <a:endParaRPr lang="en-US" sz="2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effectLst/>
              </a:rPr>
              <a:t>(Suppose there are 250 </a:t>
            </a:r>
            <a:r>
              <a:rPr lang="en-US" sz="2400" dirty="0">
                <a:effectLst/>
              </a:rPr>
              <a:t>working days </a:t>
            </a:r>
            <a:r>
              <a:rPr lang="en-US" sz="2400" dirty="0" smtClean="0">
                <a:effectLst/>
              </a:rPr>
              <a:t>per </a:t>
            </a:r>
            <a:r>
              <a:rPr lang="en-US" sz="2400" dirty="0">
                <a:effectLst/>
              </a:rPr>
              <a:t>year)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effectLst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EOQ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2183</TotalTime>
  <Words>532</Words>
  <Application>Microsoft Office PowerPoint</Application>
  <PresentationFormat>On-screen Show (4:3)</PresentationFormat>
  <Paragraphs>137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Lucida Sans Unicode</vt:lpstr>
      <vt:lpstr>Tahoma</vt:lpstr>
      <vt:lpstr>Times New Roman</vt:lpstr>
      <vt:lpstr>Univers</vt:lpstr>
      <vt:lpstr>Verdana</vt:lpstr>
      <vt:lpstr>Wingdings</vt:lpstr>
      <vt:lpstr>Wingdings 2</vt:lpstr>
      <vt:lpstr>Wingdings 3</vt:lpstr>
      <vt:lpstr>Concourse</vt:lpstr>
      <vt:lpstr>Equation</vt:lpstr>
      <vt:lpstr>Inventory Management </vt:lpstr>
      <vt:lpstr>Inventory</vt:lpstr>
      <vt:lpstr>Inventory</vt:lpstr>
      <vt:lpstr>Inventory</vt:lpstr>
      <vt:lpstr>Inventory Policy</vt:lpstr>
      <vt:lpstr>EOQ Inventory Model</vt:lpstr>
      <vt:lpstr>EOQ Inventory Model</vt:lpstr>
      <vt:lpstr>EOQ Inventory Model</vt:lpstr>
      <vt:lpstr>EOQ Example</vt:lpstr>
      <vt:lpstr>EOQ Example</vt:lpstr>
      <vt:lpstr>EOQ Example</vt:lpstr>
      <vt:lpstr>EOQ Example</vt:lpstr>
      <vt:lpstr>EOQ Example</vt:lpstr>
      <vt:lpstr>EOQ Example</vt:lpstr>
      <vt:lpstr>EOQ Example</vt:lpstr>
      <vt:lpstr>EOQ Example</vt:lpstr>
      <vt:lpstr>EOQ Example</vt:lpstr>
      <vt:lpstr>EOQ Example</vt:lpstr>
      <vt:lpstr>Management Judgment</vt:lpstr>
      <vt:lpstr>Sensitivity of EOQ model</vt:lpstr>
      <vt:lpstr>Homework status  </vt:lpstr>
    </vt:vector>
  </TitlesOfParts>
  <Company>Optimal Results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</dc:title>
  <dc:creator>Dave Allen</dc:creator>
  <cp:lastModifiedBy>Allen, Ellen P.</cp:lastModifiedBy>
  <cp:revision>222</cp:revision>
  <cp:lastPrinted>1998-10-04T23:38:38Z</cp:lastPrinted>
  <dcterms:created xsi:type="dcterms:W3CDTF">1998-01-08T16:09:24Z</dcterms:created>
  <dcterms:modified xsi:type="dcterms:W3CDTF">2013-11-11T17:40:59Z</dcterms:modified>
</cp:coreProperties>
</file>