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8" r:id="rId1"/>
  </p:sldMasterIdLst>
  <p:notesMasterIdLst>
    <p:notesMasterId r:id="rId52"/>
  </p:notesMasterIdLst>
  <p:handoutMasterIdLst>
    <p:handoutMasterId r:id="rId53"/>
  </p:handoutMasterIdLst>
  <p:sldIdLst>
    <p:sldId id="281" r:id="rId2"/>
    <p:sldId id="257" r:id="rId3"/>
    <p:sldId id="258" r:id="rId4"/>
    <p:sldId id="284" r:id="rId5"/>
    <p:sldId id="285" r:id="rId6"/>
    <p:sldId id="286" r:id="rId7"/>
    <p:sldId id="259" r:id="rId8"/>
    <p:sldId id="287" r:id="rId9"/>
    <p:sldId id="288" r:id="rId10"/>
    <p:sldId id="289" r:id="rId11"/>
    <p:sldId id="320" r:id="rId12"/>
    <p:sldId id="262" r:id="rId13"/>
    <p:sldId id="290" r:id="rId14"/>
    <p:sldId id="263" r:id="rId15"/>
    <p:sldId id="291" r:id="rId16"/>
    <p:sldId id="264" r:id="rId17"/>
    <p:sldId id="292" r:id="rId18"/>
    <p:sldId id="293" r:id="rId19"/>
    <p:sldId id="294" r:id="rId20"/>
    <p:sldId id="307" r:id="rId21"/>
    <p:sldId id="312" r:id="rId22"/>
    <p:sldId id="309" r:id="rId23"/>
    <p:sldId id="321" r:id="rId24"/>
    <p:sldId id="313" r:id="rId25"/>
    <p:sldId id="314" r:id="rId26"/>
    <p:sldId id="283" r:id="rId27"/>
    <p:sldId id="265" r:id="rId28"/>
    <p:sldId id="316" r:id="rId29"/>
    <p:sldId id="317" r:id="rId30"/>
    <p:sldId id="267" r:id="rId31"/>
    <p:sldId id="318" r:id="rId32"/>
    <p:sldId id="268" r:id="rId33"/>
    <p:sldId id="295" r:id="rId34"/>
    <p:sldId id="269" r:id="rId35"/>
    <p:sldId id="270" r:id="rId36"/>
    <p:sldId id="322" r:id="rId37"/>
    <p:sldId id="319" r:id="rId38"/>
    <p:sldId id="298" r:id="rId39"/>
    <p:sldId id="297" r:id="rId40"/>
    <p:sldId id="273" r:id="rId41"/>
    <p:sldId id="302" r:id="rId42"/>
    <p:sldId id="303" r:id="rId43"/>
    <p:sldId id="305" r:id="rId44"/>
    <p:sldId id="310" r:id="rId45"/>
    <p:sldId id="304" r:id="rId46"/>
    <p:sldId id="299" r:id="rId47"/>
    <p:sldId id="300" r:id="rId48"/>
    <p:sldId id="306" r:id="rId49"/>
    <p:sldId id="323" r:id="rId50"/>
    <p:sldId id="280" r:id="rId5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p:defaultTextStyle>
  <p:extLst>
    <p:ext uri="{EFAFB233-063F-42B5-8137-9DF3F51BA10A}">
      <p15:sldGuideLst xmlns:p15="http://schemas.microsoft.com/office/powerpoint/2012/main">
        <p15:guide id="1" orient="horz" pos="805">
          <p15:clr>
            <a:srgbClr val="A4A3A4"/>
          </p15:clr>
        </p15:guide>
        <p15:guide id="2" pos="5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33CCCC"/>
    <a:srgbClr val="808080"/>
    <a:srgbClr val="006699"/>
    <a:srgbClr val="66FFFF"/>
    <a:srgbClr val="FFFF00"/>
    <a:srgbClr val="339966"/>
    <a:srgbClr val="00CC99"/>
    <a:srgbClr val="FF99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3772" autoAdjust="0"/>
    <p:restoredTop sz="95462" autoAdjust="0"/>
  </p:normalViewPr>
  <p:slideViewPr>
    <p:cSldViewPr snapToGrid="0">
      <p:cViewPr varScale="1">
        <p:scale>
          <a:sx n="93" d="100"/>
          <a:sy n="93" d="100"/>
        </p:scale>
        <p:origin x="102" y="1206"/>
      </p:cViewPr>
      <p:guideLst>
        <p:guide orient="horz" pos="805"/>
        <p:guide pos="50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notesViewPr>
    <p:cSldViewPr snapToGrid="0">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0.xml"/><Relationship Id="rId7" Type="http://schemas.openxmlformats.org/officeDocument/2006/relationships/slide" Target="slides/slide47.xml"/><Relationship Id="rId2" Type="http://schemas.openxmlformats.org/officeDocument/2006/relationships/slide" Target="slides/slide39.xml"/><Relationship Id="rId1" Type="http://schemas.openxmlformats.org/officeDocument/2006/relationships/slide" Target="slides/slide20.xml"/><Relationship Id="rId6" Type="http://schemas.openxmlformats.org/officeDocument/2006/relationships/slide" Target="slides/slide46.xml"/><Relationship Id="rId5" Type="http://schemas.openxmlformats.org/officeDocument/2006/relationships/slide" Target="slides/slide44.xml"/><Relationship Id="rId4"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148406BA-E080-496C-BFBB-A6A86240C94F}" type="slidenum">
              <a:rPr lang="en-US" sz="1400">
                <a:effectLst/>
              </a:rPr>
              <a:pPr algn="r"/>
              <a:t>‹#›</a:t>
            </a:fld>
            <a:endParaRPr lang="en-US" sz="1400">
              <a:effectLst/>
            </a:endParaRPr>
          </a:p>
        </p:txBody>
      </p:sp>
    </p:spTree>
    <p:extLst>
      <p:ext uri="{BB962C8B-B14F-4D97-AF65-F5344CB8AC3E}">
        <p14:creationId xmlns:p14="http://schemas.microsoft.com/office/powerpoint/2010/main" val="37186449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notes styles</a:t>
            </a:r>
          </a:p>
          <a:p>
            <a:pPr lvl="0"/>
            <a:r>
              <a:rPr lang="en-US" smtClean="0"/>
              <a:t>Second Level</a:t>
            </a:r>
          </a:p>
          <a:p>
            <a:pPr lvl="0"/>
            <a:r>
              <a:rPr lang="en-US" smtClean="0"/>
              <a:t>Third Level</a:t>
            </a:r>
          </a:p>
          <a:p>
            <a:pPr lvl="0"/>
            <a:r>
              <a:rPr lang="en-US" smtClean="0"/>
              <a:t>Fourth Level</a:t>
            </a:r>
          </a:p>
          <a:p>
            <a:pPr lvl="0"/>
            <a:r>
              <a:rPr lang="en-US"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675A6B47-5803-48A8-86CD-96882AF53F59}" type="slidenum">
              <a:rPr lang="en-US" sz="1400">
                <a:effectLst/>
              </a:rPr>
              <a:pPr algn="r"/>
              <a:t>‹#›</a:t>
            </a:fld>
            <a:endParaRPr lang="en-US" sz="1400">
              <a:effectLst/>
            </a:endParaRPr>
          </a:p>
        </p:txBody>
      </p:sp>
    </p:spTree>
    <p:extLst>
      <p:ext uri="{BB962C8B-B14F-4D97-AF65-F5344CB8AC3E}">
        <p14:creationId xmlns:p14="http://schemas.microsoft.com/office/powerpoint/2010/main" val="23554227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1150938" y="692150"/>
            <a:ext cx="4556125" cy="3416300"/>
          </a:xfrm>
          <a:ln/>
        </p:spPr>
      </p:sp>
      <p:sp>
        <p:nvSpPr>
          <p:cNvPr id="5734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3098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50938" y="692150"/>
            <a:ext cx="4556125" cy="3416300"/>
          </a:xfrm>
          <a:ln/>
        </p:spPr>
      </p:sp>
      <p:sp>
        <p:nvSpPr>
          <p:cNvPr id="88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397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3536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687911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50938" y="692150"/>
            <a:ext cx="4556125" cy="3416300"/>
          </a:xfrm>
          <a:ln/>
        </p:spPr>
      </p:sp>
      <p:sp>
        <p:nvSpPr>
          <p:cNvPr id="89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8617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2190749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50938" y="692150"/>
            <a:ext cx="4556125" cy="3416300"/>
          </a:xfrm>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8201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727358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50938" y="692150"/>
            <a:ext cx="4556125" cy="3416300"/>
          </a:xfrm>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9665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50938" y="692150"/>
            <a:ext cx="4556125" cy="3416300"/>
          </a:xfrm>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76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50938" y="692150"/>
            <a:ext cx="4556125" cy="3416300"/>
          </a:xfrm>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4930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50938" y="692150"/>
            <a:ext cx="4556125" cy="3416300"/>
          </a:xfrm>
          <a:ln/>
        </p:spPr>
      </p:sp>
      <p:sp>
        <p:nvSpPr>
          <p:cNvPr id="30723"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1062655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2621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9632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150938" y="692150"/>
            <a:ext cx="4556125" cy="3416300"/>
          </a:xfrm>
          <a:ln/>
        </p:spPr>
      </p:sp>
      <p:sp>
        <p:nvSpPr>
          <p:cNvPr id="12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5945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8043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60102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7571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xfrm>
            <a:off x="1150938" y="692150"/>
            <a:ext cx="4556125" cy="3416300"/>
          </a:xfrm>
          <a:ln/>
        </p:spPr>
      </p:sp>
      <p:sp>
        <p:nvSpPr>
          <p:cNvPr id="614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6138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4030684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2332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92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50938" y="692150"/>
            <a:ext cx="4556125" cy="3416300"/>
          </a:xfrm>
          <a:ln/>
        </p:spPr>
      </p:sp>
      <p:sp>
        <p:nvSpPr>
          <p:cNvPr id="31747"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4129561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2025465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p:spPr>
      </p:sp>
      <p:sp>
        <p:nvSpPr>
          <p:cNvPr id="39939"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12331288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ln/>
        </p:spPr>
      </p:sp>
      <p:sp>
        <p:nvSpPr>
          <p:cNvPr id="41987"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2496730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01427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8430693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21205531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0657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8236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50938" y="692150"/>
            <a:ext cx="4556125" cy="3416300"/>
          </a:xfrm>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1312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50938" y="692150"/>
            <a:ext cx="4556125" cy="3416300"/>
          </a:xfrm>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873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50938" y="692150"/>
            <a:ext cx="4556125" cy="3416300"/>
          </a:xfrm>
          <a:ln/>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8986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7617112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99695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150938" y="692150"/>
            <a:ext cx="4556125" cy="3416300"/>
          </a:xfrm>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88701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1150938" y="692150"/>
            <a:ext cx="4556125" cy="3416300"/>
          </a:xfrm>
          <a:ln/>
        </p:spPr>
      </p:sp>
      <p:sp>
        <p:nvSpPr>
          <p:cNvPr id="116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6052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5352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50938" y="692150"/>
            <a:ext cx="4556125" cy="3416300"/>
          </a:xfrm>
          <a:ln/>
        </p:spPr>
      </p:sp>
      <p:sp>
        <p:nvSpPr>
          <p:cNvPr id="114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98062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50938" y="692150"/>
            <a:ext cx="4556125" cy="3416300"/>
          </a:xfrm>
          <a:ln/>
        </p:spPr>
      </p:sp>
      <p:sp>
        <p:nvSpPr>
          <p:cNvPr id="10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73143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50938" y="692150"/>
            <a:ext cx="4556125" cy="3416300"/>
          </a:xfrm>
          <a:ln/>
        </p:spPr>
      </p:sp>
      <p:sp>
        <p:nvSpPr>
          <p:cNvPr id="10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85506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50938" y="692150"/>
            <a:ext cx="4556125" cy="3416300"/>
          </a:xfrm>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132096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0647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06918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50938" y="692150"/>
            <a:ext cx="4556125" cy="3416300"/>
          </a:xfrm>
          <a:ln/>
        </p:spPr>
      </p:sp>
      <p:sp>
        <p:nvSpPr>
          <p:cNvPr id="54275"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153379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148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50938" y="692150"/>
            <a:ext cx="4556125" cy="3416300"/>
          </a:xfrm>
          <a:ln/>
        </p:spPr>
      </p:sp>
      <p:sp>
        <p:nvSpPr>
          <p:cNvPr id="32771" name="Rectangle 3"/>
          <p:cNvSpPr>
            <a:spLocks noGrp="1" noChangeArrowheads="1"/>
          </p:cNvSpPr>
          <p:nvPr>
            <p:ph type="body" idx="1"/>
          </p:nvPr>
        </p:nvSpPr>
        <p:spPr/>
        <p:txBody>
          <a:bodyPr/>
          <a:lstStyle/>
          <a:p>
            <a:pPr>
              <a:spcBef>
                <a:spcPct val="0"/>
              </a:spcBef>
            </a:pPr>
            <a:endParaRPr lang="en-US" sz="2400">
              <a:latin typeface="Times New Roman" pitchFamily="18" charset="0"/>
            </a:endParaRPr>
          </a:p>
        </p:txBody>
      </p:sp>
    </p:spTree>
    <p:extLst>
      <p:ext uri="{BB962C8B-B14F-4D97-AF65-F5344CB8AC3E}">
        <p14:creationId xmlns:p14="http://schemas.microsoft.com/office/powerpoint/2010/main" val="893298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9879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2328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6FCCF5D-0F2D-4FEC-BF2B-9DC9ED27AA08}" type="datetime1">
              <a:rPr lang="en-US" smtClean="0"/>
              <a:t>6/23/2014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1359DFD-D678-43BB-96B7-38CFB4D298C2}" type="slidenum">
              <a:rPr lang="en-US" smtClean="0"/>
              <a:t>‹#›</a:t>
            </a:fld>
            <a:endParaRPr lang="en-US"/>
          </a:p>
        </p:txBody>
      </p:sp>
    </p:spTree>
  </p:cSld>
  <p:clrMapOvr>
    <a:masterClrMapping/>
  </p:clrMapOvr>
  <p:transition>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2F90B4-BA94-4D4F-9819-D06917B02728}" type="datetime1">
              <a:rPr lang="en-US" smtClean="0"/>
              <a:t>6/23/2014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359DFD-D678-43BB-96B7-38CFB4D298C2}" type="slidenum">
              <a:rPr lang="en-US" smtClean="0"/>
              <a:t>‹#›</a:t>
            </a:fld>
            <a:endParaRPr lang="en-US"/>
          </a:p>
        </p:txBody>
      </p:sp>
    </p:spTree>
  </p:cSld>
  <p:clrMapOvr>
    <a:masterClrMapping/>
  </p:clrMapOvr>
  <p:transition>
    <p:zo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1CDB6C-E539-47F8-A8A1-7E5C04C09F46}" type="datetime1">
              <a:rPr lang="en-US" smtClean="0"/>
              <a:t>6/23/2014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359DFD-D678-43BB-96B7-38CFB4D298C2}" type="slidenum">
              <a:rPr lang="en-US" smtClean="0"/>
              <a:t>‹#›</a:t>
            </a:fld>
            <a:endParaRPr lang="en-US"/>
          </a:p>
        </p:txBody>
      </p:sp>
    </p:spTree>
  </p:cSld>
  <p:clrMapOvr>
    <a:masterClrMapping/>
  </p:clrMapOvr>
  <p:transition>
    <p:zo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D25ED8D-1D54-44A5-997D-8E384FCF6ADB}" type="datetime1">
              <a:rPr lang="en-US" smtClean="0"/>
              <a:t>6/23/2014</a:t>
            </a:fld>
            <a:endParaRPr lang="en-US" dirty="0"/>
          </a:p>
        </p:txBody>
      </p:sp>
      <p:sp>
        <p:nvSpPr>
          <p:cNvPr id="5" name="Footer Placeholder 4"/>
          <p:cNvSpPr>
            <a:spLocks noGrp="1"/>
          </p:cNvSpPr>
          <p:nvPr>
            <p:ph type="ftr" sz="quarter" idx="11"/>
          </p:nvPr>
        </p:nvSpPr>
        <p:spPr>
          <a:xfrm>
            <a:off x="5949538" y="6407944"/>
            <a:ext cx="781215" cy="365125"/>
          </a:xfrm>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359DFD-D678-43BB-96B7-38CFB4D298C2}"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90CA2E2-A0A9-436E-8D99-D57DEC0247D2}" type="datetime1">
              <a:rPr lang="en-US" smtClean="0"/>
              <a:t>6/23/2014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359DFD-D678-43BB-96B7-38CFB4D298C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93D0A6-CC6A-4B71-976E-33F63AA58A3B}" type="datetime1">
              <a:rPr lang="en-US" smtClean="0"/>
              <a:t>6/23/2014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1359DFD-D678-43BB-96B7-38CFB4D298C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E10AF96-10DD-4C8D-8FAC-37BDD90817F7}" type="datetime1">
              <a:rPr lang="en-US" smtClean="0"/>
              <a:t>6/23/2014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1359DFD-D678-43BB-96B7-38CFB4D298C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1D4B2E3-B028-47F0-887F-AD1C2687BCCD}" type="datetime1">
              <a:rPr lang="en-US" smtClean="0"/>
              <a:t>6/23/2014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1359DFD-D678-43BB-96B7-38CFB4D298C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A4E4E15-CC30-4E29-910F-BAE60B5634EA}" type="datetime1">
              <a:rPr lang="en-US" smtClean="0"/>
              <a:t>6/23/2014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1359DFD-D678-43BB-96B7-38CFB4D298C2}" type="slidenum">
              <a:rPr lang="en-US" smtClean="0"/>
              <a:t>‹#›</a:t>
            </a:fld>
            <a:endParaRPr lang="en-US"/>
          </a:p>
        </p:txBody>
      </p:sp>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0C67D18-0539-4CA8-901E-C8494D9BC69E}" type="datetime1">
              <a:rPr lang="en-US" smtClean="0"/>
              <a:t>6/23/2014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1359DFD-D678-43BB-96B7-38CFB4D298C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816BB94-2AE5-4028-BCA7-EBA209F5000D}" type="datetime1">
              <a:rPr lang="en-US" smtClean="0"/>
              <a:t>6/23/2014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1359DFD-D678-43BB-96B7-38CFB4D298C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9BB51E8-8D1F-4469-BCED-9F0FC18972B7}" type="datetime1">
              <a:rPr lang="en-US" smtClean="0"/>
              <a:t>6/23/2014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1359DFD-D678-43BB-96B7-38CFB4D298C2}" type="slidenum">
              <a:rPr lang="en-US" smtClean="0"/>
              <a:t>‹#›</a:t>
            </a:fld>
            <a:endParaRPr lang="en-US"/>
          </a:p>
        </p:txBody>
      </p:sp>
      <p:sp>
        <p:nvSpPr>
          <p:cNvPr id="11" name="Rectangle 10"/>
          <p:cNvSpPr>
            <a:spLocks noChangeArrowheads="1"/>
          </p:cNvSpPr>
          <p:nvPr userDrawn="1"/>
        </p:nvSpPr>
        <p:spPr bwMode="auto">
          <a:xfrm>
            <a:off x="8012658" y="6322219"/>
            <a:ext cx="543420" cy="366767"/>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a:lstStyle>
          <a:p>
            <a:pPr algn="l"/>
            <a:r>
              <a:rPr lang="en-US" sz="1800" dirty="0">
                <a:effectLst/>
              </a:rPr>
              <a:t>  </a:t>
            </a:r>
            <a:fld id="{52D30340-E83C-4288-85A8-74FE9C04A5A1}" type="slidenum">
              <a:rPr lang="en-US" sz="1500" baseline="0">
                <a:effectLst/>
              </a:rPr>
              <a:pPr algn="l"/>
              <a:t>‹#›</a:t>
            </a:fld>
            <a:endParaRPr lang="en-US" sz="1500" baseline="0" dirty="0">
              <a:effectLst/>
            </a:endParaRPr>
          </a:p>
        </p:txBody>
      </p:sp>
      <p:sp>
        <p:nvSpPr>
          <p:cNvPr id="16" name="Rectangle 15"/>
          <p:cNvSpPr>
            <a:spLocks noChangeArrowheads="1"/>
          </p:cNvSpPr>
          <p:nvPr userDrawn="1"/>
        </p:nvSpPr>
        <p:spPr bwMode="auto">
          <a:xfrm>
            <a:off x="7596733" y="6085682"/>
            <a:ext cx="831850" cy="597599"/>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a:lstStyle>
          <a:p>
            <a:pPr algn="l"/>
            <a:r>
              <a:rPr lang="en-US" sz="1800" dirty="0">
                <a:effectLst/>
              </a:rPr>
              <a:t>            </a:t>
            </a:r>
            <a:r>
              <a:rPr lang="en-US" sz="1500" baseline="0" dirty="0">
                <a:effectLst/>
              </a:rPr>
              <a:t>Slide</a:t>
            </a: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p:zoom/>
  </p:transition>
  <p:timing>
    <p:tnLst>
      <p:par>
        <p:cTn id="1" dur="indefinite" restart="never" nodeType="tmRoot"/>
      </p:par>
    </p:tnLst>
  </p:timing>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Microsoft_Word_97_-_2003_Document2.doc"/><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Management	</a:t>
            </a:r>
            <a:endParaRPr lang="en-US" dirty="0"/>
          </a:p>
        </p:txBody>
      </p:sp>
      <p:sp>
        <p:nvSpPr>
          <p:cNvPr id="3" name="Subtitle 2"/>
          <p:cNvSpPr>
            <a:spLocks noGrp="1"/>
          </p:cNvSpPr>
          <p:nvPr>
            <p:ph type="subTitle" idx="1"/>
          </p:nvPr>
        </p:nvSpPr>
        <p:spPr/>
        <p:txBody>
          <a:bodyPr/>
          <a:lstStyle/>
          <a:p>
            <a:r>
              <a:rPr lang="en-US" dirty="0" smtClean="0"/>
              <a:t>Chapter 13</a:t>
            </a:r>
          </a:p>
          <a:p>
            <a:r>
              <a:rPr lang="en-US" dirty="0" smtClean="0"/>
              <a:t>Sections 13.1, 13.2, and 13.3</a:t>
            </a:r>
            <a:endParaRPr lang="en-US" dirty="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55" name="Rectangle 375"/>
          <p:cNvSpPr>
            <a:spLocks noChangeArrowheads="1"/>
          </p:cNvSpPr>
          <p:nvPr/>
        </p:nvSpPr>
        <p:spPr bwMode="auto">
          <a:xfrm>
            <a:off x="495300" y="1638300"/>
            <a:ext cx="8248650" cy="3257550"/>
          </a:xfrm>
          <a:prstGeom prst="rect">
            <a:avLst/>
          </a:prstGeom>
          <a:solidFill>
            <a:srgbClr val="33CCCC"/>
          </a:soli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71683" name="Rectangle 3"/>
          <p:cNvSpPr>
            <a:spLocks noGrp="1" noChangeArrowheads="1"/>
          </p:cNvSpPr>
          <p:nvPr>
            <p:ph idx="1"/>
          </p:nvPr>
        </p:nvSpPr>
        <p:spPr>
          <a:xfrm>
            <a:off x="687388" y="1104900"/>
            <a:ext cx="3259137" cy="477838"/>
          </a:xfrm>
        </p:spPr>
        <p:txBody>
          <a:bodyPr>
            <a:normAutofit lnSpcReduction="10000"/>
          </a:bodyPr>
          <a:lstStyle/>
          <a:p>
            <a:r>
              <a:rPr lang="en-US" dirty="0">
                <a:solidFill>
                  <a:srgbClr val="00B0F0"/>
                </a:solidFill>
              </a:rPr>
              <a:t>Project Network</a:t>
            </a:r>
          </a:p>
        </p:txBody>
      </p:sp>
      <p:sp>
        <p:nvSpPr>
          <p:cNvPr id="71682" name="Rectangle 2"/>
          <p:cNvSpPr>
            <a:spLocks noGrp="1" noChangeArrowheads="1"/>
          </p:cNvSpPr>
          <p:nvPr>
            <p:ph type="title"/>
          </p:nvPr>
        </p:nvSpPr>
        <p:spPr/>
        <p:txBody>
          <a:bodyPr/>
          <a:lstStyle/>
          <a:p>
            <a:r>
              <a:rPr lang="en-US"/>
              <a:t>Example:  Frank’s Fine Floats</a:t>
            </a:r>
          </a:p>
        </p:txBody>
      </p:sp>
      <p:sp>
        <p:nvSpPr>
          <p:cNvPr id="71906" name="Rectangle 226"/>
          <p:cNvSpPr>
            <a:spLocks noChangeArrowheads="1"/>
          </p:cNvSpPr>
          <p:nvPr/>
        </p:nvSpPr>
        <p:spPr bwMode="auto">
          <a:xfrm>
            <a:off x="720725" y="3173413"/>
            <a:ext cx="898525" cy="642937"/>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pPr algn="l"/>
            <a:endParaRPr lang="en-US" sz="2000">
              <a:solidFill>
                <a:srgbClr val="FFFFFF"/>
              </a:solidFill>
              <a:effectLst/>
              <a:latin typeface="Arial Narrow" pitchFamily="34" charset="0"/>
            </a:endParaRPr>
          </a:p>
        </p:txBody>
      </p:sp>
      <p:sp>
        <p:nvSpPr>
          <p:cNvPr id="71907" name="Rectangle 227"/>
          <p:cNvSpPr>
            <a:spLocks noChangeArrowheads="1"/>
          </p:cNvSpPr>
          <p:nvPr/>
        </p:nvSpPr>
        <p:spPr bwMode="auto">
          <a:xfrm>
            <a:off x="889000" y="3335338"/>
            <a:ext cx="577850" cy="334962"/>
          </a:xfrm>
          <a:prstGeom prst="rect">
            <a:avLst/>
          </a:prstGeom>
          <a:noFill/>
          <a:ln w="9525">
            <a:noFill/>
            <a:miter lim="800000"/>
            <a:headEnd/>
            <a:tailEnd/>
          </a:ln>
        </p:spPr>
        <p:txBody>
          <a:bodyPr wrap="none" lIns="0" tIns="0" rIns="0" bIns="0">
            <a:spAutoFit/>
          </a:bodyPr>
          <a:lstStyle/>
          <a:p>
            <a:pPr algn="l"/>
            <a:r>
              <a:rPr lang="en-US">
                <a:solidFill>
                  <a:srgbClr val="FFFFFF"/>
                </a:solidFill>
                <a:effectLst>
                  <a:outerShdw blurRad="38100" dist="38100" dir="2700000" algn="tl">
                    <a:srgbClr val="000000"/>
                  </a:outerShdw>
                </a:effectLst>
              </a:rPr>
              <a:t>Start</a:t>
            </a:r>
          </a:p>
        </p:txBody>
      </p:sp>
      <p:sp>
        <p:nvSpPr>
          <p:cNvPr id="71957" name="Rectangle 277"/>
          <p:cNvSpPr>
            <a:spLocks noChangeArrowheads="1"/>
          </p:cNvSpPr>
          <p:nvPr/>
        </p:nvSpPr>
        <p:spPr bwMode="auto">
          <a:xfrm>
            <a:off x="7596188" y="3244850"/>
            <a:ext cx="927100" cy="58420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1958" name="Rectangle 278"/>
          <p:cNvSpPr>
            <a:spLocks noChangeArrowheads="1"/>
          </p:cNvSpPr>
          <p:nvPr/>
        </p:nvSpPr>
        <p:spPr bwMode="auto">
          <a:xfrm>
            <a:off x="7689850" y="3354388"/>
            <a:ext cx="760413" cy="334962"/>
          </a:xfrm>
          <a:prstGeom prst="rect">
            <a:avLst/>
          </a:prstGeom>
          <a:noFill/>
          <a:ln w="9525">
            <a:noFill/>
            <a:miter lim="800000"/>
            <a:headEnd/>
            <a:tailEnd/>
          </a:ln>
        </p:spPr>
        <p:txBody>
          <a:bodyPr wrap="none" lIns="0" tIns="0" rIns="0" bIns="0">
            <a:spAutoFit/>
          </a:bodyPr>
          <a:lstStyle/>
          <a:p>
            <a:pPr algn="l"/>
            <a:r>
              <a:rPr lang="en-US">
                <a:solidFill>
                  <a:srgbClr val="FFFFFF"/>
                </a:solidFill>
                <a:effectLst>
                  <a:outerShdw blurRad="38100" dist="38100" dir="2700000" algn="tl">
                    <a:srgbClr val="000000"/>
                  </a:outerShdw>
                </a:effectLst>
              </a:rPr>
              <a:t>Finish</a:t>
            </a:r>
          </a:p>
        </p:txBody>
      </p:sp>
      <p:grpSp>
        <p:nvGrpSpPr>
          <p:cNvPr id="71991" name="Group 311"/>
          <p:cNvGrpSpPr>
            <a:grpSpLocks/>
          </p:cNvGrpSpPr>
          <p:nvPr/>
        </p:nvGrpSpPr>
        <p:grpSpPr bwMode="auto">
          <a:xfrm>
            <a:off x="4278313" y="4260850"/>
            <a:ext cx="1906587" cy="122238"/>
            <a:chOff x="2695" y="2600"/>
            <a:chExt cx="1201" cy="77"/>
          </a:xfrm>
        </p:grpSpPr>
        <p:sp>
          <p:nvSpPr>
            <p:cNvPr id="71959" name="Line 279"/>
            <p:cNvSpPr>
              <a:spLocks noChangeShapeType="1"/>
            </p:cNvSpPr>
            <p:nvPr/>
          </p:nvSpPr>
          <p:spPr bwMode="auto">
            <a:xfrm>
              <a:off x="2695" y="2639"/>
              <a:ext cx="1135" cy="1"/>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1960" name="Freeform 280"/>
            <p:cNvSpPr>
              <a:spLocks/>
            </p:cNvSpPr>
            <p:nvPr/>
          </p:nvSpPr>
          <p:spPr bwMode="auto">
            <a:xfrm>
              <a:off x="3770" y="2600"/>
              <a:ext cx="126" cy="77"/>
            </a:xfrm>
            <a:custGeom>
              <a:avLst/>
              <a:gdLst/>
              <a:ahLst/>
              <a:cxnLst>
                <a:cxn ang="0">
                  <a:pos x="126" y="39"/>
                </a:cxn>
                <a:cxn ang="0">
                  <a:pos x="0" y="0"/>
                </a:cxn>
                <a:cxn ang="0">
                  <a:pos x="0" y="77"/>
                </a:cxn>
                <a:cxn ang="0">
                  <a:pos x="126" y="39"/>
                </a:cxn>
              </a:cxnLst>
              <a:rect l="0" t="0" r="r" b="b"/>
              <a:pathLst>
                <a:path w="126" h="77">
                  <a:moveTo>
                    <a:pt x="126" y="39"/>
                  </a:moveTo>
                  <a:lnTo>
                    <a:pt x="0" y="0"/>
                  </a:lnTo>
                  <a:lnTo>
                    <a:pt x="0" y="77"/>
                  </a:lnTo>
                  <a:lnTo>
                    <a:pt x="126" y="3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1997" name="Group 317"/>
          <p:cNvGrpSpPr>
            <a:grpSpLocks/>
          </p:cNvGrpSpPr>
          <p:nvPr/>
        </p:nvGrpSpPr>
        <p:grpSpPr bwMode="auto">
          <a:xfrm>
            <a:off x="4283075" y="2192338"/>
            <a:ext cx="496888" cy="122237"/>
            <a:chOff x="2695" y="1342"/>
            <a:chExt cx="313" cy="77"/>
          </a:xfrm>
        </p:grpSpPr>
        <p:sp>
          <p:nvSpPr>
            <p:cNvPr id="71961" name="Line 281"/>
            <p:cNvSpPr>
              <a:spLocks noChangeShapeType="1"/>
            </p:cNvSpPr>
            <p:nvPr/>
          </p:nvSpPr>
          <p:spPr bwMode="auto">
            <a:xfrm>
              <a:off x="2695" y="1381"/>
              <a:ext cx="248" cy="1"/>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1962" name="Freeform 282"/>
            <p:cNvSpPr>
              <a:spLocks/>
            </p:cNvSpPr>
            <p:nvPr/>
          </p:nvSpPr>
          <p:spPr bwMode="auto">
            <a:xfrm>
              <a:off x="2879" y="1342"/>
              <a:ext cx="129" cy="77"/>
            </a:xfrm>
            <a:custGeom>
              <a:avLst/>
              <a:gdLst/>
              <a:ahLst/>
              <a:cxnLst>
                <a:cxn ang="0">
                  <a:pos x="129" y="39"/>
                </a:cxn>
                <a:cxn ang="0">
                  <a:pos x="0" y="0"/>
                </a:cxn>
                <a:cxn ang="0">
                  <a:pos x="0" y="77"/>
                </a:cxn>
                <a:cxn ang="0">
                  <a:pos x="129" y="39"/>
                </a:cxn>
              </a:cxnLst>
              <a:rect l="0" t="0" r="r" b="b"/>
              <a:pathLst>
                <a:path w="129" h="77">
                  <a:moveTo>
                    <a:pt x="129" y="39"/>
                  </a:moveTo>
                  <a:lnTo>
                    <a:pt x="0" y="0"/>
                  </a:lnTo>
                  <a:lnTo>
                    <a:pt x="0" y="77"/>
                  </a:lnTo>
                  <a:lnTo>
                    <a:pt x="129" y="3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1996" name="Group 316"/>
          <p:cNvGrpSpPr>
            <a:grpSpLocks/>
          </p:cNvGrpSpPr>
          <p:nvPr/>
        </p:nvGrpSpPr>
        <p:grpSpPr bwMode="auto">
          <a:xfrm>
            <a:off x="5667375" y="2824163"/>
            <a:ext cx="517525" cy="712787"/>
            <a:chOff x="3582" y="1695"/>
            <a:chExt cx="314" cy="473"/>
          </a:xfrm>
        </p:grpSpPr>
        <p:sp>
          <p:nvSpPr>
            <p:cNvPr id="71963" name="Line 283"/>
            <p:cNvSpPr>
              <a:spLocks noChangeShapeType="1"/>
            </p:cNvSpPr>
            <p:nvPr/>
          </p:nvSpPr>
          <p:spPr bwMode="auto">
            <a:xfrm flipV="1">
              <a:off x="3582" y="1761"/>
              <a:ext cx="271" cy="407"/>
            </a:xfrm>
            <a:prstGeom prst="line">
              <a:avLst/>
            </a:prstGeom>
            <a:noFill/>
            <a:ln w="14288">
              <a:solidFill>
                <a:srgbClr val="FFFFFF"/>
              </a:solidFill>
              <a:round/>
              <a:headEnd/>
              <a:tailEnd/>
            </a:ln>
            <a:effectLst>
              <a:outerShdw dist="17961" dir="2700000" algn="ctr" rotWithShape="0">
                <a:srgbClr val="000000"/>
              </a:outerShdw>
            </a:effectLst>
          </p:spPr>
          <p:txBody>
            <a:bodyPr/>
            <a:lstStyle/>
            <a:p>
              <a:endParaRPr lang="en-US"/>
            </a:p>
          </p:txBody>
        </p:sp>
        <p:sp>
          <p:nvSpPr>
            <p:cNvPr id="71964" name="Freeform 284"/>
            <p:cNvSpPr>
              <a:spLocks/>
            </p:cNvSpPr>
            <p:nvPr/>
          </p:nvSpPr>
          <p:spPr bwMode="auto">
            <a:xfrm>
              <a:off x="3792" y="1695"/>
              <a:ext cx="104" cy="130"/>
            </a:xfrm>
            <a:custGeom>
              <a:avLst/>
              <a:gdLst/>
              <a:ahLst/>
              <a:cxnLst>
                <a:cxn ang="0">
                  <a:pos x="104" y="0"/>
                </a:cxn>
                <a:cxn ang="0">
                  <a:pos x="0" y="88"/>
                </a:cxn>
                <a:cxn ang="0">
                  <a:pos x="63" y="130"/>
                </a:cxn>
                <a:cxn ang="0">
                  <a:pos x="104" y="0"/>
                </a:cxn>
              </a:cxnLst>
              <a:rect l="0" t="0" r="r" b="b"/>
              <a:pathLst>
                <a:path w="104" h="130">
                  <a:moveTo>
                    <a:pt x="104" y="0"/>
                  </a:moveTo>
                  <a:lnTo>
                    <a:pt x="0" y="88"/>
                  </a:lnTo>
                  <a:lnTo>
                    <a:pt x="63" y="130"/>
                  </a:lnTo>
                  <a:lnTo>
                    <a:pt x="104" y="0"/>
                  </a:lnTo>
                  <a:close/>
                </a:path>
              </a:pathLst>
            </a:custGeom>
            <a:solidFill>
              <a:srgbClr val="FFFFFF"/>
            </a:solidFill>
            <a:ln w="9525">
              <a:solidFill>
                <a:srgbClr val="FFFFFF"/>
              </a:solidFill>
              <a:round/>
              <a:headEnd/>
              <a:tailEnd/>
            </a:ln>
            <a:effectLst>
              <a:outerShdw dist="17961" dir="2700000" algn="ctr" rotWithShape="0">
                <a:srgbClr val="000000"/>
              </a:outerShdw>
            </a:effectLst>
          </p:spPr>
          <p:txBody>
            <a:bodyPr/>
            <a:lstStyle/>
            <a:p>
              <a:endParaRPr lang="en-US"/>
            </a:p>
          </p:txBody>
        </p:sp>
      </p:grpSp>
      <p:grpSp>
        <p:nvGrpSpPr>
          <p:cNvPr id="71995" name="Group 315"/>
          <p:cNvGrpSpPr>
            <a:grpSpLocks/>
          </p:cNvGrpSpPr>
          <p:nvPr/>
        </p:nvGrpSpPr>
        <p:grpSpPr bwMode="auto">
          <a:xfrm>
            <a:off x="5686425" y="2282825"/>
            <a:ext cx="498475" cy="252413"/>
            <a:chOff x="3582" y="1381"/>
            <a:chExt cx="314" cy="159"/>
          </a:xfrm>
        </p:grpSpPr>
        <p:sp>
          <p:nvSpPr>
            <p:cNvPr id="71965" name="Line 285"/>
            <p:cNvSpPr>
              <a:spLocks noChangeShapeType="1"/>
            </p:cNvSpPr>
            <p:nvPr/>
          </p:nvSpPr>
          <p:spPr bwMode="auto">
            <a:xfrm>
              <a:off x="3582" y="1381"/>
              <a:ext cx="248" cy="124"/>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1966" name="Freeform 286"/>
            <p:cNvSpPr>
              <a:spLocks/>
            </p:cNvSpPr>
            <p:nvPr/>
          </p:nvSpPr>
          <p:spPr bwMode="auto">
            <a:xfrm>
              <a:off x="3762" y="1447"/>
              <a:ext cx="134" cy="93"/>
            </a:xfrm>
            <a:custGeom>
              <a:avLst/>
              <a:gdLst/>
              <a:ahLst/>
              <a:cxnLst>
                <a:cxn ang="0">
                  <a:pos x="134" y="93"/>
                </a:cxn>
                <a:cxn ang="0">
                  <a:pos x="35" y="0"/>
                </a:cxn>
                <a:cxn ang="0">
                  <a:pos x="0" y="67"/>
                </a:cxn>
                <a:cxn ang="0">
                  <a:pos x="134" y="93"/>
                </a:cxn>
              </a:cxnLst>
              <a:rect l="0" t="0" r="r" b="b"/>
              <a:pathLst>
                <a:path w="134" h="93">
                  <a:moveTo>
                    <a:pt x="134" y="93"/>
                  </a:moveTo>
                  <a:lnTo>
                    <a:pt x="35" y="0"/>
                  </a:lnTo>
                  <a:lnTo>
                    <a:pt x="0" y="67"/>
                  </a:lnTo>
                  <a:lnTo>
                    <a:pt x="134" y="93"/>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1986" name="Group 306"/>
          <p:cNvGrpSpPr>
            <a:grpSpLocks/>
          </p:cNvGrpSpPr>
          <p:nvPr/>
        </p:nvGrpSpPr>
        <p:grpSpPr bwMode="auto">
          <a:xfrm>
            <a:off x="1625600" y="3429000"/>
            <a:ext cx="498475" cy="122238"/>
            <a:chOff x="1024" y="2076"/>
            <a:chExt cx="314" cy="77"/>
          </a:xfrm>
        </p:grpSpPr>
        <p:sp>
          <p:nvSpPr>
            <p:cNvPr id="71967" name="Line 287"/>
            <p:cNvSpPr>
              <a:spLocks noChangeShapeType="1"/>
            </p:cNvSpPr>
            <p:nvPr/>
          </p:nvSpPr>
          <p:spPr bwMode="auto">
            <a:xfrm>
              <a:off x="1024" y="2115"/>
              <a:ext cx="248" cy="1"/>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1968" name="Freeform 288"/>
            <p:cNvSpPr>
              <a:spLocks/>
            </p:cNvSpPr>
            <p:nvPr/>
          </p:nvSpPr>
          <p:spPr bwMode="auto">
            <a:xfrm>
              <a:off x="1208" y="2076"/>
              <a:ext cx="130" cy="77"/>
            </a:xfrm>
            <a:custGeom>
              <a:avLst/>
              <a:gdLst/>
              <a:ahLst/>
              <a:cxnLst>
                <a:cxn ang="0">
                  <a:pos x="130" y="39"/>
                </a:cxn>
                <a:cxn ang="0">
                  <a:pos x="0" y="0"/>
                </a:cxn>
                <a:cxn ang="0">
                  <a:pos x="0" y="77"/>
                </a:cxn>
                <a:cxn ang="0">
                  <a:pos x="130" y="39"/>
                </a:cxn>
              </a:cxnLst>
              <a:rect l="0" t="0" r="r" b="b"/>
              <a:pathLst>
                <a:path w="130" h="77">
                  <a:moveTo>
                    <a:pt x="130" y="39"/>
                  </a:moveTo>
                  <a:lnTo>
                    <a:pt x="0" y="0"/>
                  </a:lnTo>
                  <a:lnTo>
                    <a:pt x="0" y="77"/>
                  </a:lnTo>
                  <a:lnTo>
                    <a:pt x="130" y="3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1993" name="Group 313"/>
          <p:cNvGrpSpPr>
            <a:grpSpLocks/>
          </p:cNvGrpSpPr>
          <p:nvPr/>
        </p:nvGrpSpPr>
        <p:grpSpPr bwMode="auto">
          <a:xfrm>
            <a:off x="5676900" y="3073400"/>
            <a:ext cx="1916113" cy="433388"/>
            <a:chOff x="3582" y="1852"/>
            <a:chExt cx="1201" cy="273"/>
          </a:xfrm>
        </p:grpSpPr>
        <p:sp>
          <p:nvSpPr>
            <p:cNvPr id="71969" name="Line 289"/>
            <p:cNvSpPr>
              <a:spLocks noChangeShapeType="1"/>
            </p:cNvSpPr>
            <p:nvPr/>
          </p:nvSpPr>
          <p:spPr bwMode="auto">
            <a:xfrm>
              <a:off x="3582" y="1852"/>
              <a:ext cx="1136" cy="247"/>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1970" name="Freeform 290"/>
            <p:cNvSpPr>
              <a:spLocks/>
            </p:cNvSpPr>
            <p:nvPr/>
          </p:nvSpPr>
          <p:spPr bwMode="auto">
            <a:xfrm>
              <a:off x="4649" y="2051"/>
              <a:ext cx="134" cy="74"/>
            </a:xfrm>
            <a:custGeom>
              <a:avLst/>
              <a:gdLst/>
              <a:ahLst/>
              <a:cxnLst>
                <a:cxn ang="0">
                  <a:pos x="134" y="64"/>
                </a:cxn>
                <a:cxn ang="0">
                  <a:pos x="16" y="0"/>
                </a:cxn>
                <a:cxn ang="0">
                  <a:pos x="0" y="74"/>
                </a:cxn>
                <a:cxn ang="0">
                  <a:pos x="134" y="64"/>
                </a:cxn>
              </a:cxnLst>
              <a:rect l="0" t="0" r="r" b="b"/>
              <a:pathLst>
                <a:path w="134" h="74">
                  <a:moveTo>
                    <a:pt x="134" y="64"/>
                  </a:moveTo>
                  <a:lnTo>
                    <a:pt x="16" y="0"/>
                  </a:lnTo>
                  <a:lnTo>
                    <a:pt x="0" y="74"/>
                  </a:lnTo>
                  <a:lnTo>
                    <a:pt x="134" y="64"/>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1994" name="Group 314"/>
          <p:cNvGrpSpPr>
            <a:grpSpLocks/>
          </p:cNvGrpSpPr>
          <p:nvPr/>
        </p:nvGrpSpPr>
        <p:grpSpPr bwMode="auto">
          <a:xfrm>
            <a:off x="7096125" y="2825750"/>
            <a:ext cx="496888" cy="417513"/>
            <a:chOff x="4470" y="1696"/>
            <a:chExt cx="313" cy="263"/>
          </a:xfrm>
        </p:grpSpPr>
        <p:sp>
          <p:nvSpPr>
            <p:cNvPr id="71971" name="Line 291"/>
            <p:cNvSpPr>
              <a:spLocks noChangeShapeType="1"/>
            </p:cNvSpPr>
            <p:nvPr/>
          </p:nvSpPr>
          <p:spPr bwMode="auto">
            <a:xfrm>
              <a:off x="4470" y="1696"/>
              <a:ext cx="248" cy="207"/>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1972" name="Freeform 292"/>
            <p:cNvSpPr>
              <a:spLocks/>
            </p:cNvSpPr>
            <p:nvPr/>
          </p:nvSpPr>
          <p:spPr bwMode="auto">
            <a:xfrm>
              <a:off x="4660" y="1846"/>
              <a:ext cx="123" cy="113"/>
            </a:xfrm>
            <a:custGeom>
              <a:avLst/>
              <a:gdLst/>
              <a:ahLst/>
              <a:cxnLst>
                <a:cxn ang="0">
                  <a:pos x="123" y="113"/>
                </a:cxn>
                <a:cxn ang="0">
                  <a:pos x="48" y="0"/>
                </a:cxn>
                <a:cxn ang="0">
                  <a:pos x="0" y="59"/>
                </a:cxn>
                <a:cxn ang="0">
                  <a:pos x="123" y="113"/>
                </a:cxn>
              </a:cxnLst>
              <a:rect l="0" t="0" r="r" b="b"/>
              <a:pathLst>
                <a:path w="123" h="113">
                  <a:moveTo>
                    <a:pt x="123" y="113"/>
                  </a:moveTo>
                  <a:lnTo>
                    <a:pt x="48" y="0"/>
                  </a:lnTo>
                  <a:lnTo>
                    <a:pt x="0" y="59"/>
                  </a:lnTo>
                  <a:lnTo>
                    <a:pt x="123" y="113"/>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1988" name="Group 308"/>
          <p:cNvGrpSpPr>
            <a:grpSpLocks/>
          </p:cNvGrpSpPr>
          <p:nvPr/>
        </p:nvGrpSpPr>
        <p:grpSpPr bwMode="auto">
          <a:xfrm>
            <a:off x="3035300" y="2573338"/>
            <a:ext cx="331788" cy="590550"/>
            <a:chOff x="1912" y="1537"/>
            <a:chExt cx="209" cy="420"/>
          </a:xfrm>
        </p:grpSpPr>
        <p:sp>
          <p:nvSpPr>
            <p:cNvPr id="71973" name="Line 293"/>
            <p:cNvSpPr>
              <a:spLocks noChangeShapeType="1"/>
            </p:cNvSpPr>
            <p:nvPr/>
          </p:nvSpPr>
          <p:spPr bwMode="auto">
            <a:xfrm flipV="1">
              <a:off x="1912" y="1604"/>
              <a:ext cx="176" cy="353"/>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1974" name="Freeform 294"/>
            <p:cNvSpPr>
              <a:spLocks/>
            </p:cNvSpPr>
            <p:nvPr/>
          </p:nvSpPr>
          <p:spPr bwMode="auto">
            <a:xfrm>
              <a:off x="2029" y="1537"/>
              <a:ext cx="92" cy="135"/>
            </a:xfrm>
            <a:custGeom>
              <a:avLst/>
              <a:gdLst/>
              <a:ahLst/>
              <a:cxnLst>
                <a:cxn ang="0">
                  <a:pos x="92" y="0"/>
                </a:cxn>
                <a:cxn ang="0">
                  <a:pos x="0" y="100"/>
                </a:cxn>
                <a:cxn ang="0">
                  <a:pos x="68" y="135"/>
                </a:cxn>
                <a:cxn ang="0">
                  <a:pos x="92" y="0"/>
                </a:cxn>
              </a:cxnLst>
              <a:rect l="0" t="0" r="r" b="b"/>
              <a:pathLst>
                <a:path w="92" h="135">
                  <a:moveTo>
                    <a:pt x="92" y="0"/>
                  </a:moveTo>
                  <a:lnTo>
                    <a:pt x="0" y="100"/>
                  </a:lnTo>
                  <a:lnTo>
                    <a:pt x="68" y="135"/>
                  </a:lnTo>
                  <a:lnTo>
                    <a:pt x="92"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1998" name="Group 318"/>
          <p:cNvGrpSpPr>
            <a:grpSpLocks/>
          </p:cNvGrpSpPr>
          <p:nvPr/>
        </p:nvGrpSpPr>
        <p:grpSpPr bwMode="auto">
          <a:xfrm>
            <a:off x="4278313" y="2574925"/>
            <a:ext cx="496887" cy="252413"/>
            <a:chOff x="2695" y="1538"/>
            <a:chExt cx="313" cy="159"/>
          </a:xfrm>
        </p:grpSpPr>
        <p:sp>
          <p:nvSpPr>
            <p:cNvPr id="71975" name="Line 295"/>
            <p:cNvSpPr>
              <a:spLocks noChangeShapeType="1"/>
            </p:cNvSpPr>
            <p:nvPr/>
          </p:nvSpPr>
          <p:spPr bwMode="auto">
            <a:xfrm>
              <a:off x="2695" y="1538"/>
              <a:ext cx="248" cy="124"/>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1976" name="Freeform 296"/>
            <p:cNvSpPr>
              <a:spLocks/>
            </p:cNvSpPr>
            <p:nvPr/>
          </p:nvSpPr>
          <p:spPr bwMode="auto">
            <a:xfrm>
              <a:off x="2874" y="1604"/>
              <a:ext cx="134" cy="93"/>
            </a:xfrm>
            <a:custGeom>
              <a:avLst/>
              <a:gdLst/>
              <a:ahLst/>
              <a:cxnLst>
                <a:cxn ang="0">
                  <a:pos x="134" y="93"/>
                </a:cxn>
                <a:cxn ang="0">
                  <a:pos x="35" y="0"/>
                </a:cxn>
                <a:cxn ang="0">
                  <a:pos x="0" y="68"/>
                </a:cxn>
                <a:cxn ang="0">
                  <a:pos x="134" y="93"/>
                </a:cxn>
              </a:cxnLst>
              <a:rect l="0" t="0" r="r" b="b"/>
              <a:pathLst>
                <a:path w="134" h="93">
                  <a:moveTo>
                    <a:pt x="134" y="93"/>
                  </a:moveTo>
                  <a:lnTo>
                    <a:pt x="35" y="0"/>
                  </a:lnTo>
                  <a:lnTo>
                    <a:pt x="0" y="68"/>
                  </a:lnTo>
                  <a:lnTo>
                    <a:pt x="134" y="93"/>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1987" name="Group 307"/>
          <p:cNvGrpSpPr>
            <a:grpSpLocks/>
          </p:cNvGrpSpPr>
          <p:nvPr/>
        </p:nvGrpSpPr>
        <p:grpSpPr bwMode="auto">
          <a:xfrm>
            <a:off x="3025775" y="3813175"/>
            <a:ext cx="341313" cy="466725"/>
            <a:chOff x="1912" y="2273"/>
            <a:chExt cx="209" cy="210"/>
          </a:xfrm>
        </p:grpSpPr>
        <p:sp>
          <p:nvSpPr>
            <p:cNvPr id="71977" name="Line 297"/>
            <p:cNvSpPr>
              <a:spLocks noChangeShapeType="1"/>
            </p:cNvSpPr>
            <p:nvPr/>
          </p:nvSpPr>
          <p:spPr bwMode="auto">
            <a:xfrm>
              <a:off x="1912" y="2273"/>
              <a:ext cx="143" cy="143"/>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1978" name="Freeform 298"/>
            <p:cNvSpPr>
              <a:spLocks/>
            </p:cNvSpPr>
            <p:nvPr/>
          </p:nvSpPr>
          <p:spPr bwMode="auto">
            <a:xfrm>
              <a:off x="2002" y="2364"/>
              <a:ext cx="119" cy="119"/>
            </a:xfrm>
            <a:custGeom>
              <a:avLst/>
              <a:gdLst/>
              <a:ahLst/>
              <a:cxnLst>
                <a:cxn ang="0">
                  <a:pos x="119" y="119"/>
                </a:cxn>
                <a:cxn ang="0">
                  <a:pos x="54" y="0"/>
                </a:cxn>
                <a:cxn ang="0">
                  <a:pos x="0" y="55"/>
                </a:cxn>
                <a:cxn ang="0">
                  <a:pos x="119" y="119"/>
                </a:cxn>
              </a:cxnLst>
              <a:rect l="0" t="0" r="r" b="b"/>
              <a:pathLst>
                <a:path w="119" h="119">
                  <a:moveTo>
                    <a:pt x="119" y="119"/>
                  </a:moveTo>
                  <a:lnTo>
                    <a:pt x="54" y="0"/>
                  </a:lnTo>
                  <a:lnTo>
                    <a:pt x="0" y="55"/>
                  </a:lnTo>
                  <a:lnTo>
                    <a:pt x="119" y="11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1992" name="Group 312"/>
          <p:cNvGrpSpPr>
            <a:grpSpLocks/>
          </p:cNvGrpSpPr>
          <p:nvPr/>
        </p:nvGrpSpPr>
        <p:grpSpPr bwMode="auto">
          <a:xfrm>
            <a:off x="7096125" y="3738563"/>
            <a:ext cx="496888" cy="336550"/>
            <a:chOff x="4470" y="2271"/>
            <a:chExt cx="313" cy="212"/>
          </a:xfrm>
        </p:grpSpPr>
        <p:sp>
          <p:nvSpPr>
            <p:cNvPr id="71979" name="Line 299"/>
            <p:cNvSpPr>
              <a:spLocks noChangeShapeType="1"/>
            </p:cNvSpPr>
            <p:nvPr/>
          </p:nvSpPr>
          <p:spPr bwMode="auto">
            <a:xfrm flipV="1">
              <a:off x="4470" y="2317"/>
              <a:ext cx="248" cy="166"/>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1980" name="Freeform 300"/>
            <p:cNvSpPr>
              <a:spLocks/>
            </p:cNvSpPr>
            <p:nvPr/>
          </p:nvSpPr>
          <p:spPr bwMode="auto">
            <a:xfrm>
              <a:off x="4655" y="2271"/>
              <a:ext cx="128" cy="104"/>
            </a:xfrm>
            <a:custGeom>
              <a:avLst/>
              <a:gdLst/>
              <a:ahLst/>
              <a:cxnLst>
                <a:cxn ang="0">
                  <a:pos x="128" y="0"/>
                </a:cxn>
                <a:cxn ang="0">
                  <a:pos x="0" y="41"/>
                </a:cxn>
                <a:cxn ang="0">
                  <a:pos x="41" y="104"/>
                </a:cxn>
                <a:cxn ang="0">
                  <a:pos x="128" y="0"/>
                </a:cxn>
              </a:cxnLst>
              <a:rect l="0" t="0" r="r" b="b"/>
              <a:pathLst>
                <a:path w="128" h="104">
                  <a:moveTo>
                    <a:pt x="128" y="0"/>
                  </a:moveTo>
                  <a:lnTo>
                    <a:pt x="0" y="41"/>
                  </a:lnTo>
                  <a:lnTo>
                    <a:pt x="41" y="104"/>
                  </a:lnTo>
                  <a:lnTo>
                    <a:pt x="128"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1989" name="Group 309"/>
          <p:cNvGrpSpPr>
            <a:grpSpLocks/>
          </p:cNvGrpSpPr>
          <p:nvPr/>
        </p:nvGrpSpPr>
        <p:grpSpPr bwMode="auto">
          <a:xfrm>
            <a:off x="4273550" y="3322638"/>
            <a:ext cx="501650" cy="655637"/>
            <a:chOff x="2695" y="2009"/>
            <a:chExt cx="313" cy="473"/>
          </a:xfrm>
        </p:grpSpPr>
        <p:sp>
          <p:nvSpPr>
            <p:cNvPr id="71981" name="Line 301"/>
            <p:cNvSpPr>
              <a:spLocks noChangeShapeType="1"/>
            </p:cNvSpPr>
            <p:nvPr/>
          </p:nvSpPr>
          <p:spPr bwMode="auto">
            <a:xfrm flipV="1">
              <a:off x="2695" y="2076"/>
              <a:ext cx="269" cy="406"/>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1982" name="Freeform 302"/>
            <p:cNvSpPr>
              <a:spLocks/>
            </p:cNvSpPr>
            <p:nvPr/>
          </p:nvSpPr>
          <p:spPr bwMode="auto">
            <a:xfrm>
              <a:off x="2905" y="2009"/>
              <a:ext cx="103" cy="130"/>
            </a:xfrm>
            <a:custGeom>
              <a:avLst/>
              <a:gdLst/>
              <a:ahLst/>
              <a:cxnLst>
                <a:cxn ang="0">
                  <a:pos x="103" y="0"/>
                </a:cxn>
                <a:cxn ang="0">
                  <a:pos x="0" y="89"/>
                </a:cxn>
                <a:cxn ang="0">
                  <a:pos x="63" y="130"/>
                </a:cxn>
                <a:cxn ang="0">
                  <a:pos x="103" y="0"/>
                </a:cxn>
              </a:cxnLst>
              <a:rect l="0" t="0" r="r" b="b"/>
              <a:pathLst>
                <a:path w="103" h="130">
                  <a:moveTo>
                    <a:pt x="103" y="0"/>
                  </a:moveTo>
                  <a:lnTo>
                    <a:pt x="0" y="89"/>
                  </a:lnTo>
                  <a:lnTo>
                    <a:pt x="63" y="130"/>
                  </a:lnTo>
                  <a:lnTo>
                    <a:pt x="103"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1990" name="Group 310"/>
          <p:cNvGrpSpPr>
            <a:grpSpLocks/>
          </p:cNvGrpSpPr>
          <p:nvPr/>
        </p:nvGrpSpPr>
        <p:grpSpPr bwMode="auto">
          <a:xfrm>
            <a:off x="4278313" y="3862388"/>
            <a:ext cx="501650" cy="322262"/>
            <a:chOff x="2695" y="2481"/>
            <a:chExt cx="313" cy="158"/>
          </a:xfrm>
        </p:grpSpPr>
        <p:sp>
          <p:nvSpPr>
            <p:cNvPr id="71983" name="Line 303"/>
            <p:cNvSpPr>
              <a:spLocks noChangeShapeType="1"/>
            </p:cNvSpPr>
            <p:nvPr/>
          </p:nvSpPr>
          <p:spPr bwMode="auto">
            <a:xfrm flipV="1">
              <a:off x="2695" y="2515"/>
              <a:ext cx="248" cy="124"/>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1984" name="Freeform 304"/>
            <p:cNvSpPr>
              <a:spLocks/>
            </p:cNvSpPr>
            <p:nvPr/>
          </p:nvSpPr>
          <p:spPr bwMode="auto">
            <a:xfrm>
              <a:off x="2874" y="2481"/>
              <a:ext cx="134" cy="93"/>
            </a:xfrm>
            <a:custGeom>
              <a:avLst/>
              <a:gdLst/>
              <a:ahLst/>
              <a:cxnLst>
                <a:cxn ang="0">
                  <a:pos x="134" y="0"/>
                </a:cxn>
                <a:cxn ang="0">
                  <a:pos x="0" y="25"/>
                </a:cxn>
                <a:cxn ang="0">
                  <a:pos x="35" y="93"/>
                </a:cxn>
                <a:cxn ang="0">
                  <a:pos x="134" y="0"/>
                </a:cxn>
              </a:cxnLst>
              <a:rect l="0" t="0" r="r" b="b"/>
              <a:pathLst>
                <a:path w="134" h="93">
                  <a:moveTo>
                    <a:pt x="134" y="0"/>
                  </a:moveTo>
                  <a:lnTo>
                    <a:pt x="0" y="25"/>
                  </a:lnTo>
                  <a:lnTo>
                    <a:pt x="35" y="93"/>
                  </a:lnTo>
                  <a:lnTo>
                    <a:pt x="134"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sp>
        <p:nvSpPr>
          <p:cNvPr id="71999" name="Rectangle 319"/>
          <p:cNvSpPr>
            <a:spLocks noChangeArrowheads="1"/>
          </p:cNvSpPr>
          <p:nvPr/>
        </p:nvSpPr>
        <p:spPr bwMode="auto">
          <a:xfrm>
            <a:off x="3697288" y="1919288"/>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2000" name="Rectangle 320"/>
          <p:cNvSpPr>
            <a:spLocks noChangeArrowheads="1"/>
          </p:cNvSpPr>
          <p:nvPr/>
        </p:nvSpPr>
        <p:spPr bwMode="auto">
          <a:xfrm>
            <a:off x="3959225" y="2041525"/>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2001" name="Rectangle 321"/>
          <p:cNvSpPr>
            <a:spLocks noChangeArrowheads="1"/>
          </p:cNvSpPr>
          <p:nvPr/>
        </p:nvSpPr>
        <p:spPr bwMode="auto">
          <a:xfrm>
            <a:off x="3697288" y="2254250"/>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2002" name="Rectangle 322"/>
          <p:cNvSpPr>
            <a:spLocks noChangeArrowheads="1"/>
          </p:cNvSpPr>
          <p:nvPr/>
        </p:nvSpPr>
        <p:spPr bwMode="auto">
          <a:xfrm>
            <a:off x="3387725" y="1919288"/>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03" name="Rectangle 323"/>
          <p:cNvSpPr>
            <a:spLocks noChangeArrowheads="1"/>
          </p:cNvSpPr>
          <p:nvPr/>
        </p:nvSpPr>
        <p:spPr bwMode="auto">
          <a:xfrm>
            <a:off x="3486150" y="1955800"/>
            <a:ext cx="155575"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B</a:t>
            </a:r>
          </a:p>
        </p:txBody>
      </p:sp>
      <p:sp>
        <p:nvSpPr>
          <p:cNvPr id="72004" name="Rectangle 324"/>
          <p:cNvSpPr>
            <a:spLocks noChangeArrowheads="1"/>
          </p:cNvSpPr>
          <p:nvPr/>
        </p:nvSpPr>
        <p:spPr bwMode="auto">
          <a:xfrm>
            <a:off x="3387725" y="2254250"/>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05" name="Rectangle 325"/>
          <p:cNvSpPr>
            <a:spLocks noChangeArrowheads="1"/>
          </p:cNvSpPr>
          <p:nvPr/>
        </p:nvSpPr>
        <p:spPr bwMode="auto">
          <a:xfrm>
            <a:off x="3495675" y="2292350"/>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72006" name="Rectangle 326"/>
          <p:cNvSpPr>
            <a:spLocks noChangeArrowheads="1"/>
          </p:cNvSpPr>
          <p:nvPr/>
        </p:nvSpPr>
        <p:spPr bwMode="auto">
          <a:xfrm>
            <a:off x="5092700" y="1914525"/>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2007" name="Rectangle 327"/>
          <p:cNvSpPr>
            <a:spLocks noChangeArrowheads="1"/>
          </p:cNvSpPr>
          <p:nvPr/>
        </p:nvSpPr>
        <p:spPr bwMode="auto">
          <a:xfrm>
            <a:off x="5354638" y="2036763"/>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2008" name="Rectangle 328"/>
          <p:cNvSpPr>
            <a:spLocks noChangeArrowheads="1"/>
          </p:cNvSpPr>
          <p:nvPr/>
        </p:nvSpPr>
        <p:spPr bwMode="auto">
          <a:xfrm>
            <a:off x="5092700" y="2249488"/>
            <a:ext cx="574675" cy="322262"/>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2009" name="Rectangle 329"/>
          <p:cNvSpPr>
            <a:spLocks noChangeArrowheads="1"/>
          </p:cNvSpPr>
          <p:nvPr/>
        </p:nvSpPr>
        <p:spPr bwMode="auto">
          <a:xfrm>
            <a:off x="4783138" y="1914525"/>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10" name="Rectangle 330"/>
          <p:cNvSpPr>
            <a:spLocks noChangeArrowheads="1"/>
          </p:cNvSpPr>
          <p:nvPr/>
        </p:nvSpPr>
        <p:spPr bwMode="auto">
          <a:xfrm>
            <a:off x="4852988" y="1965325"/>
            <a:ext cx="196850"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D</a:t>
            </a:r>
          </a:p>
        </p:txBody>
      </p:sp>
      <p:sp>
        <p:nvSpPr>
          <p:cNvPr id="72011" name="Rectangle 331"/>
          <p:cNvSpPr>
            <a:spLocks noChangeArrowheads="1"/>
          </p:cNvSpPr>
          <p:nvPr/>
        </p:nvSpPr>
        <p:spPr bwMode="auto">
          <a:xfrm>
            <a:off x="4783138" y="2249488"/>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12" name="Rectangle 332"/>
          <p:cNvSpPr>
            <a:spLocks noChangeArrowheads="1"/>
          </p:cNvSpPr>
          <p:nvPr/>
        </p:nvSpPr>
        <p:spPr bwMode="auto">
          <a:xfrm>
            <a:off x="4876800" y="228758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72013" name="Rectangle 333"/>
          <p:cNvSpPr>
            <a:spLocks noChangeArrowheads="1"/>
          </p:cNvSpPr>
          <p:nvPr/>
        </p:nvSpPr>
        <p:spPr bwMode="auto">
          <a:xfrm>
            <a:off x="2449513" y="3157538"/>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2014" name="Rectangle 334"/>
          <p:cNvSpPr>
            <a:spLocks noChangeArrowheads="1"/>
          </p:cNvSpPr>
          <p:nvPr/>
        </p:nvSpPr>
        <p:spPr bwMode="auto">
          <a:xfrm>
            <a:off x="2711450" y="3279775"/>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2015" name="Rectangle 335"/>
          <p:cNvSpPr>
            <a:spLocks noChangeArrowheads="1"/>
          </p:cNvSpPr>
          <p:nvPr/>
        </p:nvSpPr>
        <p:spPr bwMode="auto">
          <a:xfrm>
            <a:off x="2449513" y="3492500"/>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2016" name="Rectangle 336"/>
          <p:cNvSpPr>
            <a:spLocks noChangeArrowheads="1"/>
          </p:cNvSpPr>
          <p:nvPr/>
        </p:nvSpPr>
        <p:spPr bwMode="auto">
          <a:xfrm>
            <a:off x="2139950" y="3157538"/>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17" name="Rectangle 337"/>
          <p:cNvSpPr>
            <a:spLocks noChangeArrowheads="1"/>
          </p:cNvSpPr>
          <p:nvPr/>
        </p:nvSpPr>
        <p:spPr bwMode="auto">
          <a:xfrm>
            <a:off x="2209800" y="3194050"/>
            <a:ext cx="196850"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A</a:t>
            </a:r>
          </a:p>
        </p:txBody>
      </p:sp>
      <p:sp>
        <p:nvSpPr>
          <p:cNvPr id="72018" name="Rectangle 338"/>
          <p:cNvSpPr>
            <a:spLocks noChangeArrowheads="1"/>
          </p:cNvSpPr>
          <p:nvPr/>
        </p:nvSpPr>
        <p:spPr bwMode="auto">
          <a:xfrm>
            <a:off x="2139950" y="3492500"/>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19" name="Rectangle 339"/>
          <p:cNvSpPr>
            <a:spLocks noChangeArrowheads="1"/>
          </p:cNvSpPr>
          <p:nvPr/>
        </p:nvSpPr>
        <p:spPr bwMode="auto">
          <a:xfrm>
            <a:off x="2247900" y="3530600"/>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72020" name="Rectangle 340"/>
          <p:cNvSpPr>
            <a:spLocks noChangeArrowheads="1"/>
          </p:cNvSpPr>
          <p:nvPr/>
        </p:nvSpPr>
        <p:spPr bwMode="auto">
          <a:xfrm>
            <a:off x="3692525" y="3971925"/>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2021" name="Rectangle 341"/>
          <p:cNvSpPr>
            <a:spLocks noChangeArrowheads="1"/>
          </p:cNvSpPr>
          <p:nvPr/>
        </p:nvSpPr>
        <p:spPr bwMode="auto">
          <a:xfrm>
            <a:off x="3954463" y="4094163"/>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2022" name="Rectangle 342"/>
          <p:cNvSpPr>
            <a:spLocks noChangeArrowheads="1"/>
          </p:cNvSpPr>
          <p:nvPr/>
        </p:nvSpPr>
        <p:spPr bwMode="auto">
          <a:xfrm>
            <a:off x="3692525" y="4306888"/>
            <a:ext cx="574675" cy="322262"/>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2023" name="Rectangle 343"/>
          <p:cNvSpPr>
            <a:spLocks noChangeArrowheads="1"/>
          </p:cNvSpPr>
          <p:nvPr/>
        </p:nvSpPr>
        <p:spPr bwMode="auto">
          <a:xfrm>
            <a:off x="3382963" y="3971925"/>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24" name="Rectangle 344"/>
          <p:cNvSpPr>
            <a:spLocks noChangeArrowheads="1"/>
          </p:cNvSpPr>
          <p:nvPr/>
        </p:nvSpPr>
        <p:spPr bwMode="auto">
          <a:xfrm>
            <a:off x="3467100" y="4008438"/>
            <a:ext cx="179388"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C</a:t>
            </a:r>
          </a:p>
        </p:txBody>
      </p:sp>
      <p:sp>
        <p:nvSpPr>
          <p:cNvPr id="72025" name="Rectangle 345"/>
          <p:cNvSpPr>
            <a:spLocks noChangeArrowheads="1"/>
          </p:cNvSpPr>
          <p:nvPr/>
        </p:nvSpPr>
        <p:spPr bwMode="auto">
          <a:xfrm>
            <a:off x="3382963" y="4306888"/>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26" name="Rectangle 346"/>
          <p:cNvSpPr>
            <a:spLocks noChangeArrowheads="1"/>
          </p:cNvSpPr>
          <p:nvPr/>
        </p:nvSpPr>
        <p:spPr bwMode="auto">
          <a:xfrm>
            <a:off x="3476625" y="434498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2</a:t>
            </a:r>
          </a:p>
        </p:txBody>
      </p:sp>
      <p:sp>
        <p:nvSpPr>
          <p:cNvPr id="72027" name="Rectangle 347"/>
          <p:cNvSpPr>
            <a:spLocks noChangeArrowheads="1"/>
          </p:cNvSpPr>
          <p:nvPr/>
        </p:nvSpPr>
        <p:spPr bwMode="auto">
          <a:xfrm>
            <a:off x="6507163" y="2314575"/>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2028" name="Rectangle 348"/>
          <p:cNvSpPr>
            <a:spLocks noChangeArrowheads="1"/>
          </p:cNvSpPr>
          <p:nvPr/>
        </p:nvSpPr>
        <p:spPr bwMode="auto">
          <a:xfrm>
            <a:off x="6769100" y="2436813"/>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2029" name="Rectangle 349"/>
          <p:cNvSpPr>
            <a:spLocks noChangeArrowheads="1"/>
          </p:cNvSpPr>
          <p:nvPr/>
        </p:nvSpPr>
        <p:spPr bwMode="auto">
          <a:xfrm>
            <a:off x="6507163" y="2649538"/>
            <a:ext cx="574675" cy="322262"/>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2030" name="Rectangle 350"/>
          <p:cNvSpPr>
            <a:spLocks noChangeArrowheads="1"/>
          </p:cNvSpPr>
          <p:nvPr/>
        </p:nvSpPr>
        <p:spPr bwMode="auto">
          <a:xfrm>
            <a:off x="6197600" y="2314575"/>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31" name="Rectangle 351"/>
          <p:cNvSpPr>
            <a:spLocks noChangeArrowheads="1"/>
          </p:cNvSpPr>
          <p:nvPr/>
        </p:nvSpPr>
        <p:spPr bwMode="auto">
          <a:xfrm>
            <a:off x="6267450" y="2351088"/>
            <a:ext cx="193675"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G</a:t>
            </a:r>
          </a:p>
        </p:txBody>
      </p:sp>
      <p:sp>
        <p:nvSpPr>
          <p:cNvPr id="72032" name="Rectangle 352"/>
          <p:cNvSpPr>
            <a:spLocks noChangeArrowheads="1"/>
          </p:cNvSpPr>
          <p:nvPr/>
        </p:nvSpPr>
        <p:spPr bwMode="auto">
          <a:xfrm>
            <a:off x="6197600" y="2649538"/>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33" name="Rectangle 353"/>
          <p:cNvSpPr>
            <a:spLocks noChangeArrowheads="1"/>
          </p:cNvSpPr>
          <p:nvPr/>
        </p:nvSpPr>
        <p:spPr bwMode="auto">
          <a:xfrm>
            <a:off x="6291263" y="268763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6</a:t>
            </a:r>
          </a:p>
        </p:txBody>
      </p:sp>
      <p:sp>
        <p:nvSpPr>
          <p:cNvPr id="72034" name="Rectangle 354"/>
          <p:cNvSpPr>
            <a:spLocks noChangeArrowheads="1"/>
          </p:cNvSpPr>
          <p:nvPr/>
        </p:nvSpPr>
        <p:spPr bwMode="auto">
          <a:xfrm>
            <a:off x="5092700" y="2728913"/>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2035" name="Rectangle 355"/>
          <p:cNvSpPr>
            <a:spLocks noChangeArrowheads="1"/>
          </p:cNvSpPr>
          <p:nvPr/>
        </p:nvSpPr>
        <p:spPr bwMode="auto">
          <a:xfrm>
            <a:off x="5354638" y="2851150"/>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2036" name="Rectangle 356"/>
          <p:cNvSpPr>
            <a:spLocks noChangeArrowheads="1"/>
          </p:cNvSpPr>
          <p:nvPr/>
        </p:nvSpPr>
        <p:spPr bwMode="auto">
          <a:xfrm>
            <a:off x="5092700" y="3063875"/>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2037" name="Rectangle 357"/>
          <p:cNvSpPr>
            <a:spLocks noChangeArrowheads="1"/>
          </p:cNvSpPr>
          <p:nvPr/>
        </p:nvSpPr>
        <p:spPr bwMode="auto">
          <a:xfrm>
            <a:off x="4783138" y="2728913"/>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38" name="Rectangle 358"/>
          <p:cNvSpPr>
            <a:spLocks noChangeArrowheads="1"/>
          </p:cNvSpPr>
          <p:nvPr/>
        </p:nvSpPr>
        <p:spPr bwMode="auto">
          <a:xfrm>
            <a:off x="4881563" y="2779713"/>
            <a:ext cx="141287"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F</a:t>
            </a:r>
          </a:p>
        </p:txBody>
      </p:sp>
      <p:sp>
        <p:nvSpPr>
          <p:cNvPr id="72039" name="Rectangle 359"/>
          <p:cNvSpPr>
            <a:spLocks noChangeArrowheads="1"/>
          </p:cNvSpPr>
          <p:nvPr/>
        </p:nvSpPr>
        <p:spPr bwMode="auto">
          <a:xfrm>
            <a:off x="4783138" y="3063875"/>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40" name="Rectangle 360"/>
          <p:cNvSpPr>
            <a:spLocks noChangeArrowheads="1"/>
          </p:cNvSpPr>
          <p:nvPr/>
        </p:nvSpPr>
        <p:spPr bwMode="auto">
          <a:xfrm>
            <a:off x="4876800" y="3101975"/>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72041" name="Rectangle 361"/>
          <p:cNvSpPr>
            <a:spLocks noChangeArrowheads="1"/>
          </p:cNvSpPr>
          <p:nvPr/>
        </p:nvSpPr>
        <p:spPr bwMode="auto">
          <a:xfrm>
            <a:off x="6507163" y="3986213"/>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2042" name="Rectangle 362"/>
          <p:cNvSpPr>
            <a:spLocks noChangeArrowheads="1"/>
          </p:cNvSpPr>
          <p:nvPr/>
        </p:nvSpPr>
        <p:spPr bwMode="auto">
          <a:xfrm>
            <a:off x="6769100" y="4108450"/>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2043" name="Rectangle 363"/>
          <p:cNvSpPr>
            <a:spLocks noChangeArrowheads="1"/>
          </p:cNvSpPr>
          <p:nvPr/>
        </p:nvSpPr>
        <p:spPr bwMode="auto">
          <a:xfrm>
            <a:off x="6507163" y="4321175"/>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2044" name="Rectangle 364"/>
          <p:cNvSpPr>
            <a:spLocks noChangeArrowheads="1"/>
          </p:cNvSpPr>
          <p:nvPr/>
        </p:nvSpPr>
        <p:spPr bwMode="auto">
          <a:xfrm>
            <a:off x="6197600" y="3986213"/>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45" name="Rectangle 365"/>
          <p:cNvSpPr>
            <a:spLocks noChangeArrowheads="1"/>
          </p:cNvSpPr>
          <p:nvPr/>
        </p:nvSpPr>
        <p:spPr bwMode="auto">
          <a:xfrm>
            <a:off x="6253163" y="4008438"/>
            <a:ext cx="211137"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H</a:t>
            </a:r>
          </a:p>
        </p:txBody>
      </p:sp>
      <p:sp>
        <p:nvSpPr>
          <p:cNvPr id="72046" name="Rectangle 366"/>
          <p:cNvSpPr>
            <a:spLocks noChangeArrowheads="1"/>
          </p:cNvSpPr>
          <p:nvPr/>
        </p:nvSpPr>
        <p:spPr bwMode="auto">
          <a:xfrm>
            <a:off x="6197600" y="4322763"/>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47" name="Rectangle 367"/>
          <p:cNvSpPr>
            <a:spLocks noChangeArrowheads="1"/>
          </p:cNvSpPr>
          <p:nvPr/>
        </p:nvSpPr>
        <p:spPr bwMode="auto">
          <a:xfrm>
            <a:off x="6305550" y="4359275"/>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2</a:t>
            </a:r>
          </a:p>
        </p:txBody>
      </p:sp>
      <p:sp>
        <p:nvSpPr>
          <p:cNvPr id="72048" name="Rectangle 368"/>
          <p:cNvSpPr>
            <a:spLocks noChangeArrowheads="1"/>
          </p:cNvSpPr>
          <p:nvPr/>
        </p:nvSpPr>
        <p:spPr bwMode="auto">
          <a:xfrm>
            <a:off x="5092700" y="3529013"/>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2049" name="Rectangle 369"/>
          <p:cNvSpPr>
            <a:spLocks noChangeArrowheads="1"/>
          </p:cNvSpPr>
          <p:nvPr/>
        </p:nvSpPr>
        <p:spPr bwMode="auto">
          <a:xfrm>
            <a:off x="5354638" y="3651250"/>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2050" name="Rectangle 370"/>
          <p:cNvSpPr>
            <a:spLocks noChangeArrowheads="1"/>
          </p:cNvSpPr>
          <p:nvPr/>
        </p:nvSpPr>
        <p:spPr bwMode="auto">
          <a:xfrm>
            <a:off x="5092700" y="3863975"/>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2051" name="Rectangle 371"/>
          <p:cNvSpPr>
            <a:spLocks noChangeArrowheads="1"/>
          </p:cNvSpPr>
          <p:nvPr/>
        </p:nvSpPr>
        <p:spPr bwMode="auto">
          <a:xfrm>
            <a:off x="4783138" y="3529013"/>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52" name="Rectangle 372"/>
          <p:cNvSpPr>
            <a:spLocks noChangeArrowheads="1"/>
          </p:cNvSpPr>
          <p:nvPr/>
        </p:nvSpPr>
        <p:spPr bwMode="auto">
          <a:xfrm>
            <a:off x="4867275" y="3565525"/>
            <a:ext cx="155575"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E</a:t>
            </a:r>
          </a:p>
        </p:txBody>
      </p:sp>
      <p:sp>
        <p:nvSpPr>
          <p:cNvPr id="72053" name="Rectangle 373"/>
          <p:cNvSpPr>
            <a:spLocks noChangeArrowheads="1"/>
          </p:cNvSpPr>
          <p:nvPr/>
        </p:nvSpPr>
        <p:spPr bwMode="auto">
          <a:xfrm>
            <a:off x="4783138" y="3863975"/>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2054" name="Rectangle 374"/>
          <p:cNvSpPr>
            <a:spLocks noChangeArrowheads="1"/>
          </p:cNvSpPr>
          <p:nvPr/>
        </p:nvSpPr>
        <p:spPr bwMode="auto">
          <a:xfrm>
            <a:off x="4876800" y="388778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7</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Before the next class, you should complete the following homework </a:t>
            </a:r>
            <a:r>
              <a:rPr lang="en-US" dirty="0" smtClean="0"/>
              <a:t>problem </a:t>
            </a:r>
            <a:r>
              <a:rPr lang="en-US" dirty="0"/>
              <a:t>in chapter </a:t>
            </a:r>
            <a:r>
              <a:rPr lang="en-US" dirty="0" smtClean="0"/>
              <a:t>13:</a:t>
            </a:r>
            <a:endParaRPr lang="en-US" dirty="0">
              <a:solidFill>
                <a:schemeClr val="tx2"/>
              </a:solidFill>
            </a:endParaRPr>
          </a:p>
          <a:p>
            <a:pPr lvl="1"/>
            <a:r>
              <a:rPr lang="en-US" dirty="0">
                <a:solidFill>
                  <a:schemeClr val="tx2"/>
                </a:solidFill>
              </a:rPr>
              <a:t>3</a:t>
            </a:r>
          </a:p>
        </p:txBody>
      </p:sp>
      <p:sp>
        <p:nvSpPr>
          <p:cNvPr id="4" name="Title 3"/>
          <p:cNvSpPr>
            <a:spLocks noGrp="1"/>
          </p:cNvSpPr>
          <p:nvPr>
            <p:ph type="title"/>
          </p:nvPr>
        </p:nvSpPr>
        <p:spPr/>
        <p:txBody>
          <a:bodyPr/>
          <a:lstStyle/>
          <a:p>
            <a:r>
              <a:rPr lang="en-US" dirty="0" smtClean="0"/>
              <a:t>Homework status</a:t>
            </a:r>
            <a:endParaRPr lang="en-US" dirty="0"/>
          </a:p>
        </p:txBody>
      </p:sp>
    </p:spTree>
    <p:extLst>
      <p:ext uri="{BB962C8B-B14F-4D97-AF65-F5344CB8AC3E}">
        <p14:creationId xmlns:p14="http://schemas.microsoft.com/office/powerpoint/2010/main" val="2825378112"/>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687388" y="1106488"/>
            <a:ext cx="7705725" cy="4406900"/>
          </a:xfrm>
          <a:noFill/>
          <a:ln/>
        </p:spPr>
        <p:txBody>
          <a:bodyPr>
            <a:normAutofit lnSpcReduction="10000"/>
          </a:bodyPr>
          <a:lstStyle/>
          <a:p>
            <a:r>
              <a:rPr lang="en-US" dirty="0">
                <a:solidFill>
                  <a:srgbClr val="00B0F0"/>
                </a:solidFill>
              </a:rPr>
              <a:t>Step 1:</a:t>
            </a:r>
            <a:r>
              <a:rPr lang="en-US" dirty="0">
                <a:solidFill>
                  <a:schemeClr val="tx2"/>
                </a:solidFill>
              </a:rPr>
              <a:t>  </a:t>
            </a:r>
            <a:r>
              <a:rPr lang="en-US" dirty="0"/>
              <a:t>Make a forward pass through the network as follows:  For each activity </a:t>
            </a:r>
            <a:r>
              <a:rPr lang="en-US" i="1" dirty="0" err="1"/>
              <a:t>i</a:t>
            </a:r>
            <a:r>
              <a:rPr lang="en-US" i="1" dirty="0"/>
              <a:t>  </a:t>
            </a:r>
            <a:r>
              <a:rPr lang="en-US" dirty="0"/>
              <a:t>beginning at the Start  node</a:t>
            </a:r>
            <a:r>
              <a:rPr lang="en-US" i="1" dirty="0"/>
              <a:t>, </a:t>
            </a:r>
            <a:r>
              <a:rPr lang="en-US" dirty="0"/>
              <a:t>compute:</a:t>
            </a:r>
          </a:p>
          <a:p>
            <a:pPr lvl="1"/>
            <a:r>
              <a:rPr lang="en-US" u="sng" dirty="0"/>
              <a:t>Earliest Start Time</a:t>
            </a:r>
            <a:r>
              <a:rPr lang="en-US" dirty="0"/>
              <a:t> = the maximum of the earliest finish times of all activities immediately preceding activity </a:t>
            </a:r>
            <a:r>
              <a:rPr lang="en-US" i="1" dirty="0" err="1"/>
              <a:t>i</a:t>
            </a:r>
            <a:r>
              <a:rPr lang="en-US" dirty="0"/>
              <a:t>. (This is 0 for an activity with no predecessors.)</a:t>
            </a:r>
          </a:p>
          <a:p>
            <a:pPr lvl="1"/>
            <a:r>
              <a:rPr lang="en-US" u="sng" dirty="0"/>
              <a:t>Earliest Finish Time</a:t>
            </a:r>
            <a:r>
              <a:rPr lang="en-US" dirty="0"/>
              <a:t> = (Earliest Start Time) + (Time to complete activity </a:t>
            </a:r>
            <a:r>
              <a:rPr lang="en-US" i="1" dirty="0" err="1"/>
              <a:t>i</a:t>
            </a:r>
            <a:r>
              <a:rPr lang="en-US" i="1" dirty="0"/>
              <a:t> </a:t>
            </a:r>
            <a:r>
              <a:rPr lang="en-US" dirty="0"/>
              <a:t>).</a:t>
            </a:r>
          </a:p>
          <a:p>
            <a:pPr>
              <a:buFont typeface="Monotype Sorts" pitchFamily="2" charset="2"/>
              <a:buNone/>
            </a:pPr>
            <a:r>
              <a:rPr lang="en-US" dirty="0"/>
              <a:t>	The project completion time is the maximum of the Earliest Finish Times at the Finish node.</a:t>
            </a:r>
          </a:p>
        </p:txBody>
      </p:sp>
      <p:sp>
        <p:nvSpPr>
          <p:cNvPr id="10242" name="Rectangle 2"/>
          <p:cNvSpPr>
            <a:spLocks noGrp="1" noChangeArrowheads="1"/>
          </p:cNvSpPr>
          <p:nvPr>
            <p:ph type="title"/>
          </p:nvPr>
        </p:nvSpPr>
        <p:spPr>
          <a:xfrm>
            <a:off x="836613" y="242888"/>
            <a:ext cx="7475537" cy="433387"/>
          </a:xfrm>
          <a:noFill/>
          <a:ln/>
        </p:spPr>
        <p:txBody>
          <a:bodyPr>
            <a:normAutofit fontScale="90000"/>
          </a:bodyPr>
          <a:lstStyle/>
          <a:p>
            <a:r>
              <a:rPr lang="en-US"/>
              <a:t>Earliest Start and Finish Times</a:t>
            </a: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78" name="Rectangle 202"/>
          <p:cNvSpPr>
            <a:spLocks noChangeArrowheads="1"/>
          </p:cNvSpPr>
          <p:nvPr/>
        </p:nvSpPr>
        <p:spPr bwMode="auto">
          <a:xfrm>
            <a:off x="495300" y="1676400"/>
            <a:ext cx="8248650" cy="3257550"/>
          </a:xfrm>
          <a:prstGeom prst="rect">
            <a:avLst/>
          </a:prstGeom>
          <a:solidFill>
            <a:srgbClr val="33CCCC"/>
          </a:soli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75779" name="Rectangle 3"/>
          <p:cNvSpPr>
            <a:spLocks noGrp="1" noChangeArrowheads="1"/>
          </p:cNvSpPr>
          <p:nvPr>
            <p:ph idx="1"/>
          </p:nvPr>
        </p:nvSpPr>
        <p:spPr>
          <a:xfrm>
            <a:off x="687388" y="1104900"/>
            <a:ext cx="4835525" cy="503238"/>
          </a:xfrm>
        </p:spPr>
        <p:txBody>
          <a:bodyPr>
            <a:normAutofit fontScale="85000" lnSpcReduction="10000"/>
          </a:bodyPr>
          <a:lstStyle/>
          <a:p>
            <a:r>
              <a:rPr lang="en-US" dirty="0">
                <a:solidFill>
                  <a:srgbClr val="00B0F0"/>
                </a:solidFill>
              </a:rPr>
              <a:t>Earliest Start and Finish Times</a:t>
            </a:r>
          </a:p>
        </p:txBody>
      </p:sp>
      <p:sp>
        <p:nvSpPr>
          <p:cNvPr id="75778" name="Rectangle 2"/>
          <p:cNvSpPr>
            <a:spLocks noGrp="1" noChangeArrowheads="1"/>
          </p:cNvSpPr>
          <p:nvPr>
            <p:ph type="title"/>
          </p:nvPr>
        </p:nvSpPr>
        <p:spPr>
          <a:xfrm>
            <a:off x="457200" y="274638"/>
            <a:ext cx="8229600" cy="1233528"/>
          </a:xfrm>
        </p:spPr>
        <p:txBody>
          <a:bodyPr/>
          <a:lstStyle/>
          <a:p>
            <a:r>
              <a:rPr lang="en-US" dirty="0"/>
              <a:t>Example:  Frank’s Fine Floats</a:t>
            </a:r>
          </a:p>
        </p:txBody>
      </p:sp>
      <p:sp>
        <p:nvSpPr>
          <p:cNvPr id="75879" name="Rectangle 103"/>
          <p:cNvSpPr>
            <a:spLocks noChangeArrowheads="1"/>
          </p:cNvSpPr>
          <p:nvPr/>
        </p:nvSpPr>
        <p:spPr bwMode="auto">
          <a:xfrm>
            <a:off x="720725" y="3230563"/>
            <a:ext cx="898525" cy="642937"/>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pPr algn="l"/>
            <a:endParaRPr lang="en-US" sz="2000">
              <a:solidFill>
                <a:srgbClr val="FFFFFF"/>
              </a:solidFill>
              <a:effectLst/>
              <a:latin typeface="Arial Narrow" pitchFamily="34" charset="0"/>
            </a:endParaRPr>
          </a:p>
        </p:txBody>
      </p:sp>
      <p:sp>
        <p:nvSpPr>
          <p:cNvPr id="75880" name="Rectangle 104"/>
          <p:cNvSpPr>
            <a:spLocks noChangeArrowheads="1"/>
          </p:cNvSpPr>
          <p:nvPr/>
        </p:nvSpPr>
        <p:spPr bwMode="auto">
          <a:xfrm>
            <a:off x="889000" y="3392488"/>
            <a:ext cx="577850" cy="334962"/>
          </a:xfrm>
          <a:prstGeom prst="rect">
            <a:avLst/>
          </a:prstGeom>
          <a:noFill/>
          <a:ln w="9525">
            <a:noFill/>
            <a:miter lim="800000"/>
            <a:headEnd/>
            <a:tailEnd/>
          </a:ln>
        </p:spPr>
        <p:txBody>
          <a:bodyPr wrap="none" lIns="0" tIns="0" rIns="0" bIns="0">
            <a:spAutoFit/>
          </a:bodyPr>
          <a:lstStyle/>
          <a:p>
            <a:pPr algn="l"/>
            <a:r>
              <a:rPr lang="en-US">
                <a:solidFill>
                  <a:srgbClr val="FFFFFF"/>
                </a:solidFill>
                <a:effectLst>
                  <a:outerShdw blurRad="38100" dist="38100" dir="2700000" algn="tl">
                    <a:srgbClr val="000000"/>
                  </a:outerShdw>
                </a:effectLst>
              </a:rPr>
              <a:t>Start</a:t>
            </a:r>
          </a:p>
        </p:txBody>
      </p:sp>
      <p:sp>
        <p:nvSpPr>
          <p:cNvPr id="75881" name="Rectangle 105"/>
          <p:cNvSpPr>
            <a:spLocks noChangeArrowheads="1"/>
          </p:cNvSpPr>
          <p:nvPr/>
        </p:nvSpPr>
        <p:spPr bwMode="auto">
          <a:xfrm>
            <a:off x="7596188" y="3302000"/>
            <a:ext cx="927100" cy="58420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882" name="Rectangle 106"/>
          <p:cNvSpPr>
            <a:spLocks noChangeArrowheads="1"/>
          </p:cNvSpPr>
          <p:nvPr/>
        </p:nvSpPr>
        <p:spPr bwMode="auto">
          <a:xfrm>
            <a:off x="7689850" y="3411538"/>
            <a:ext cx="760413" cy="334962"/>
          </a:xfrm>
          <a:prstGeom prst="rect">
            <a:avLst/>
          </a:prstGeom>
          <a:noFill/>
          <a:ln w="9525">
            <a:noFill/>
            <a:miter lim="800000"/>
            <a:headEnd/>
            <a:tailEnd/>
          </a:ln>
        </p:spPr>
        <p:txBody>
          <a:bodyPr wrap="none" lIns="0" tIns="0" rIns="0" bIns="0">
            <a:spAutoFit/>
          </a:bodyPr>
          <a:lstStyle/>
          <a:p>
            <a:pPr algn="l"/>
            <a:r>
              <a:rPr lang="en-US">
                <a:solidFill>
                  <a:srgbClr val="FFFFFF"/>
                </a:solidFill>
                <a:effectLst>
                  <a:outerShdw blurRad="38100" dist="38100" dir="2700000" algn="tl">
                    <a:srgbClr val="000000"/>
                  </a:outerShdw>
                </a:effectLst>
              </a:rPr>
              <a:t>Finish</a:t>
            </a:r>
          </a:p>
        </p:txBody>
      </p:sp>
      <p:grpSp>
        <p:nvGrpSpPr>
          <p:cNvPr id="75883" name="Group 107"/>
          <p:cNvGrpSpPr>
            <a:grpSpLocks/>
          </p:cNvGrpSpPr>
          <p:nvPr/>
        </p:nvGrpSpPr>
        <p:grpSpPr bwMode="auto">
          <a:xfrm>
            <a:off x="4278313" y="4318000"/>
            <a:ext cx="1906587" cy="122238"/>
            <a:chOff x="2695" y="2600"/>
            <a:chExt cx="1201" cy="77"/>
          </a:xfrm>
        </p:grpSpPr>
        <p:sp>
          <p:nvSpPr>
            <p:cNvPr id="75884" name="Line 108"/>
            <p:cNvSpPr>
              <a:spLocks noChangeShapeType="1"/>
            </p:cNvSpPr>
            <p:nvPr/>
          </p:nvSpPr>
          <p:spPr bwMode="auto">
            <a:xfrm>
              <a:off x="2695" y="2639"/>
              <a:ext cx="1135" cy="1"/>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5885" name="Freeform 109"/>
            <p:cNvSpPr>
              <a:spLocks/>
            </p:cNvSpPr>
            <p:nvPr/>
          </p:nvSpPr>
          <p:spPr bwMode="auto">
            <a:xfrm>
              <a:off x="3770" y="2600"/>
              <a:ext cx="126" cy="77"/>
            </a:xfrm>
            <a:custGeom>
              <a:avLst/>
              <a:gdLst/>
              <a:ahLst/>
              <a:cxnLst>
                <a:cxn ang="0">
                  <a:pos x="126" y="39"/>
                </a:cxn>
                <a:cxn ang="0">
                  <a:pos x="0" y="0"/>
                </a:cxn>
                <a:cxn ang="0">
                  <a:pos x="0" y="77"/>
                </a:cxn>
                <a:cxn ang="0">
                  <a:pos x="126" y="39"/>
                </a:cxn>
              </a:cxnLst>
              <a:rect l="0" t="0" r="r" b="b"/>
              <a:pathLst>
                <a:path w="126" h="77">
                  <a:moveTo>
                    <a:pt x="126" y="39"/>
                  </a:moveTo>
                  <a:lnTo>
                    <a:pt x="0" y="0"/>
                  </a:lnTo>
                  <a:lnTo>
                    <a:pt x="0" y="77"/>
                  </a:lnTo>
                  <a:lnTo>
                    <a:pt x="126" y="3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5886" name="Group 110"/>
          <p:cNvGrpSpPr>
            <a:grpSpLocks/>
          </p:cNvGrpSpPr>
          <p:nvPr/>
        </p:nvGrpSpPr>
        <p:grpSpPr bwMode="auto">
          <a:xfrm>
            <a:off x="4278313" y="2249488"/>
            <a:ext cx="496887" cy="122237"/>
            <a:chOff x="2695" y="1342"/>
            <a:chExt cx="313" cy="77"/>
          </a:xfrm>
        </p:grpSpPr>
        <p:sp>
          <p:nvSpPr>
            <p:cNvPr id="75887" name="Line 111"/>
            <p:cNvSpPr>
              <a:spLocks noChangeShapeType="1"/>
            </p:cNvSpPr>
            <p:nvPr/>
          </p:nvSpPr>
          <p:spPr bwMode="auto">
            <a:xfrm>
              <a:off x="2695" y="1381"/>
              <a:ext cx="248" cy="1"/>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5888" name="Freeform 112"/>
            <p:cNvSpPr>
              <a:spLocks/>
            </p:cNvSpPr>
            <p:nvPr/>
          </p:nvSpPr>
          <p:spPr bwMode="auto">
            <a:xfrm>
              <a:off x="2879" y="1342"/>
              <a:ext cx="129" cy="77"/>
            </a:xfrm>
            <a:custGeom>
              <a:avLst/>
              <a:gdLst/>
              <a:ahLst/>
              <a:cxnLst>
                <a:cxn ang="0">
                  <a:pos x="129" y="39"/>
                </a:cxn>
                <a:cxn ang="0">
                  <a:pos x="0" y="0"/>
                </a:cxn>
                <a:cxn ang="0">
                  <a:pos x="0" y="77"/>
                </a:cxn>
                <a:cxn ang="0">
                  <a:pos x="129" y="39"/>
                </a:cxn>
              </a:cxnLst>
              <a:rect l="0" t="0" r="r" b="b"/>
              <a:pathLst>
                <a:path w="129" h="77">
                  <a:moveTo>
                    <a:pt x="129" y="39"/>
                  </a:moveTo>
                  <a:lnTo>
                    <a:pt x="0" y="0"/>
                  </a:lnTo>
                  <a:lnTo>
                    <a:pt x="0" y="77"/>
                  </a:lnTo>
                  <a:lnTo>
                    <a:pt x="129" y="3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5889" name="Group 113"/>
          <p:cNvGrpSpPr>
            <a:grpSpLocks/>
          </p:cNvGrpSpPr>
          <p:nvPr/>
        </p:nvGrpSpPr>
        <p:grpSpPr bwMode="auto">
          <a:xfrm>
            <a:off x="5686425" y="2881313"/>
            <a:ext cx="498475" cy="750887"/>
            <a:chOff x="3582" y="1695"/>
            <a:chExt cx="314" cy="473"/>
          </a:xfrm>
        </p:grpSpPr>
        <p:sp>
          <p:nvSpPr>
            <p:cNvPr id="75890" name="Line 114"/>
            <p:cNvSpPr>
              <a:spLocks noChangeShapeType="1"/>
            </p:cNvSpPr>
            <p:nvPr/>
          </p:nvSpPr>
          <p:spPr bwMode="auto">
            <a:xfrm flipV="1">
              <a:off x="3582" y="1761"/>
              <a:ext cx="271" cy="407"/>
            </a:xfrm>
            <a:prstGeom prst="line">
              <a:avLst/>
            </a:prstGeom>
            <a:noFill/>
            <a:ln w="14288">
              <a:solidFill>
                <a:srgbClr val="FFFFFF"/>
              </a:solidFill>
              <a:round/>
              <a:headEnd/>
              <a:tailEnd/>
            </a:ln>
          </p:spPr>
          <p:txBody>
            <a:bodyPr/>
            <a:lstStyle/>
            <a:p>
              <a:endParaRPr lang="en-US"/>
            </a:p>
          </p:txBody>
        </p:sp>
        <p:sp>
          <p:nvSpPr>
            <p:cNvPr id="75891" name="Freeform 115"/>
            <p:cNvSpPr>
              <a:spLocks/>
            </p:cNvSpPr>
            <p:nvPr/>
          </p:nvSpPr>
          <p:spPr bwMode="auto">
            <a:xfrm>
              <a:off x="3792" y="1695"/>
              <a:ext cx="104" cy="130"/>
            </a:xfrm>
            <a:custGeom>
              <a:avLst/>
              <a:gdLst/>
              <a:ahLst/>
              <a:cxnLst>
                <a:cxn ang="0">
                  <a:pos x="104" y="0"/>
                </a:cxn>
                <a:cxn ang="0">
                  <a:pos x="0" y="88"/>
                </a:cxn>
                <a:cxn ang="0">
                  <a:pos x="63" y="130"/>
                </a:cxn>
                <a:cxn ang="0">
                  <a:pos x="104" y="0"/>
                </a:cxn>
              </a:cxnLst>
              <a:rect l="0" t="0" r="r" b="b"/>
              <a:pathLst>
                <a:path w="104" h="130">
                  <a:moveTo>
                    <a:pt x="104" y="0"/>
                  </a:moveTo>
                  <a:lnTo>
                    <a:pt x="0" y="88"/>
                  </a:lnTo>
                  <a:lnTo>
                    <a:pt x="63" y="130"/>
                  </a:lnTo>
                  <a:lnTo>
                    <a:pt x="104" y="0"/>
                  </a:lnTo>
                  <a:close/>
                </a:path>
              </a:pathLst>
            </a:custGeom>
            <a:solidFill>
              <a:srgbClr val="FFFFFF"/>
            </a:solidFill>
            <a:ln w="9525">
              <a:solidFill>
                <a:srgbClr val="FFFFFF"/>
              </a:solidFill>
              <a:round/>
              <a:headEnd/>
              <a:tailEnd/>
            </a:ln>
          </p:spPr>
          <p:txBody>
            <a:bodyPr/>
            <a:lstStyle/>
            <a:p>
              <a:endParaRPr lang="en-US"/>
            </a:p>
          </p:txBody>
        </p:sp>
      </p:grpSp>
      <p:grpSp>
        <p:nvGrpSpPr>
          <p:cNvPr id="75892" name="Group 116"/>
          <p:cNvGrpSpPr>
            <a:grpSpLocks/>
          </p:cNvGrpSpPr>
          <p:nvPr/>
        </p:nvGrpSpPr>
        <p:grpSpPr bwMode="auto">
          <a:xfrm>
            <a:off x="5686425" y="2339975"/>
            <a:ext cx="498475" cy="252413"/>
            <a:chOff x="3582" y="1381"/>
            <a:chExt cx="314" cy="159"/>
          </a:xfrm>
        </p:grpSpPr>
        <p:sp>
          <p:nvSpPr>
            <p:cNvPr id="75893" name="Line 117"/>
            <p:cNvSpPr>
              <a:spLocks noChangeShapeType="1"/>
            </p:cNvSpPr>
            <p:nvPr/>
          </p:nvSpPr>
          <p:spPr bwMode="auto">
            <a:xfrm>
              <a:off x="3582" y="1381"/>
              <a:ext cx="248" cy="124"/>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5894" name="Freeform 118"/>
            <p:cNvSpPr>
              <a:spLocks/>
            </p:cNvSpPr>
            <p:nvPr/>
          </p:nvSpPr>
          <p:spPr bwMode="auto">
            <a:xfrm>
              <a:off x="3762" y="1447"/>
              <a:ext cx="134" cy="93"/>
            </a:xfrm>
            <a:custGeom>
              <a:avLst/>
              <a:gdLst/>
              <a:ahLst/>
              <a:cxnLst>
                <a:cxn ang="0">
                  <a:pos x="134" y="93"/>
                </a:cxn>
                <a:cxn ang="0">
                  <a:pos x="35" y="0"/>
                </a:cxn>
                <a:cxn ang="0">
                  <a:pos x="0" y="67"/>
                </a:cxn>
                <a:cxn ang="0">
                  <a:pos x="134" y="93"/>
                </a:cxn>
              </a:cxnLst>
              <a:rect l="0" t="0" r="r" b="b"/>
              <a:pathLst>
                <a:path w="134" h="93">
                  <a:moveTo>
                    <a:pt x="134" y="93"/>
                  </a:moveTo>
                  <a:lnTo>
                    <a:pt x="35" y="0"/>
                  </a:lnTo>
                  <a:lnTo>
                    <a:pt x="0" y="67"/>
                  </a:lnTo>
                  <a:lnTo>
                    <a:pt x="134" y="93"/>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5895" name="Group 119"/>
          <p:cNvGrpSpPr>
            <a:grpSpLocks/>
          </p:cNvGrpSpPr>
          <p:nvPr/>
        </p:nvGrpSpPr>
        <p:grpSpPr bwMode="auto">
          <a:xfrm>
            <a:off x="1625600" y="3486150"/>
            <a:ext cx="498475" cy="122238"/>
            <a:chOff x="1024" y="2076"/>
            <a:chExt cx="314" cy="77"/>
          </a:xfrm>
        </p:grpSpPr>
        <p:sp>
          <p:nvSpPr>
            <p:cNvPr id="75896" name="Line 120"/>
            <p:cNvSpPr>
              <a:spLocks noChangeShapeType="1"/>
            </p:cNvSpPr>
            <p:nvPr/>
          </p:nvSpPr>
          <p:spPr bwMode="auto">
            <a:xfrm>
              <a:off x="1024" y="2115"/>
              <a:ext cx="248" cy="1"/>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5897" name="Freeform 121"/>
            <p:cNvSpPr>
              <a:spLocks/>
            </p:cNvSpPr>
            <p:nvPr/>
          </p:nvSpPr>
          <p:spPr bwMode="auto">
            <a:xfrm>
              <a:off x="1208" y="2076"/>
              <a:ext cx="130" cy="77"/>
            </a:xfrm>
            <a:custGeom>
              <a:avLst/>
              <a:gdLst/>
              <a:ahLst/>
              <a:cxnLst>
                <a:cxn ang="0">
                  <a:pos x="130" y="39"/>
                </a:cxn>
                <a:cxn ang="0">
                  <a:pos x="0" y="0"/>
                </a:cxn>
                <a:cxn ang="0">
                  <a:pos x="0" y="77"/>
                </a:cxn>
                <a:cxn ang="0">
                  <a:pos x="130" y="39"/>
                </a:cxn>
              </a:cxnLst>
              <a:rect l="0" t="0" r="r" b="b"/>
              <a:pathLst>
                <a:path w="130" h="77">
                  <a:moveTo>
                    <a:pt x="130" y="39"/>
                  </a:moveTo>
                  <a:lnTo>
                    <a:pt x="0" y="0"/>
                  </a:lnTo>
                  <a:lnTo>
                    <a:pt x="0" y="77"/>
                  </a:lnTo>
                  <a:lnTo>
                    <a:pt x="130" y="3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5898" name="Group 122"/>
          <p:cNvGrpSpPr>
            <a:grpSpLocks/>
          </p:cNvGrpSpPr>
          <p:nvPr/>
        </p:nvGrpSpPr>
        <p:grpSpPr bwMode="auto">
          <a:xfrm>
            <a:off x="5686425" y="3130550"/>
            <a:ext cx="1906588" cy="433388"/>
            <a:chOff x="3582" y="1852"/>
            <a:chExt cx="1201" cy="273"/>
          </a:xfrm>
        </p:grpSpPr>
        <p:sp>
          <p:nvSpPr>
            <p:cNvPr id="75899" name="Line 123"/>
            <p:cNvSpPr>
              <a:spLocks noChangeShapeType="1"/>
            </p:cNvSpPr>
            <p:nvPr/>
          </p:nvSpPr>
          <p:spPr bwMode="auto">
            <a:xfrm>
              <a:off x="3582" y="1852"/>
              <a:ext cx="1136" cy="247"/>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5900" name="Freeform 124"/>
            <p:cNvSpPr>
              <a:spLocks/>
            </p:cNvSpPr>
            <p:nvPr/>
          </p:nvSpPr>
          <p:spPr bwMode="auto">
            <a:xfrm>
              <a:off x="4649" y="2051"/>
              <a:ext cx="134" cy="74"/>
            </a:xfrm>
            <a:custGeom>
              <a:avLst/>
              <a:gdLst/>
              <a:ahLst/>
              <a:cxnLst>
                <a:cxn ang="0">
                  <a:pos x="134" y="64"/>
                </a:cxn>
                <a:cxn ang="0">
                  <a:pos x="16" y="0"/>
                </a:cxn>
                <a:cxn ang="0">
                  <a:pos x="0" y="74"/>
                </a:cxn>
                <a:cxn ang="0">
                  <a:pos x="134" y="64"/>
                </a:cxn>
              </a:cxnLst>
              <a:rect l="0" t="0" r="r" b="b"/>
              <a:pathLst>
                <a:path w="134" h="74">
                  <a:moveTo>
                    <a:pt x="134" y="64"/>
                  </a:moveTo>
                  <a:lnTo>
                    <a:pt x="16" y="0"/>
                  </a:lnTo>
                  <a:lnTo>
                    <a:pt x="0" y="74"/>
                  </a:lnTo>
                  <a:lnTo>
                    <a:pt x="134" y="64"/>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5901" name="Group 125"/>
          <p:cNvGrpSpPr>
            <a:grpSpLocks/>
          </p:cNvGrpSpPr>
          <p:nvPr/>
        </p:nvGrpSpPr>
        <p:grpSpPr bwMode="auto">
          <a:xfrm>
            <a:off x="7096125" y="2882900"/>
            <a:ext cx="496888" cy="417513"/>
            <a:chOff x="4470" y="1696"/>
            <a:chExt cx="313" cy="263"/>
          </a:xfrm>
        </p:grpSpPr>
        <p:sp>
          <p:nvSpPr>
            <p:cNvPr id="75902" name="Line 126"/>
            <p:cNvSpPr>
              <a:spLocks noChangeShapeType="1"/>
            </p:cNvSpPr>
            <p:nvPr/>
          </p:nvSpPr>
          <p:spPr bwMode="auto">
            <a:xfrm>
              <a:off x="4470" y="1696"/>
              <a:ext cx="248" cy="207"/>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5903" name="Freeform 127"/>
            <p:cNvSpPr>
              <a:spLocks/>
            </p:cNvSpPr>
            <p:nvPr/>
          </p:nvSpPr>
          <p:spPr bwMode="auto">
            <a:xfrm>
              <a:off x="4660" y="1846"/>
              <a:ext cx="123" cy="113"/>
            </a:xfrm>
            <a:custGeom>
              <a:avLst/>
              <a:gdLst/>
              <a:ahLst/>
              <a:cxnLst>
                <a:cxn ang="0">
                  <a:pos x="123" y="113"/>
                </a:cxn>
                <a:cxn ang="0">
                  <a:pos x="48" y="0"/>
                </a:cxn>
                <a:cxn ang="0">
                  <a:pos x="0" y="59"/>
                </a:cxn>
                <a:cxn ang="0">
                  <a:pos x="123" y="113"/>
                </a:cxn>
              </a:cxnLst>
              <a:rect l="0" t="0" r="r" b="b"/>
              <a:pathLst>
                <a:path w="123" h="113">
                  <a:moveTo>
                    <a:pt x="123" y="113"/>
                  </a:moveTo>
                  <a:lnTo>
                    <a:pt x="48" y="0"/>
                  </a:lnTo>
                  <a:lnTo>
                    <a:pt x="0" y="59"/>
                  </a:lnTo>
                  <a:lnTo>
                    <a:pt x="123" y="113"/>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5904" name="Group 128"/>
          <p:cNvGrpSpPr>
            <a:grpSpLocks/>
          </p:cNvGrpSpPr>
          <p:nvPr/>
        </p:nvGrpSpPr>
        <p:grpSpPr bwMode="auto">
          <a:xfrm>
            <a:off x="3035300" y="2630488"/>
            <a:ext cx="331788" cy="666750"/>
            <a:chOff x="1912" y="1537"/>
            <a:chExt cx="209" cy="420"/>
          </a:xfrm>
        </p:grpSpPr>
        <p:sp>
          <p:nvSpPr>
            <p:cNvPr id="75905" name="Line 129"/>
            <p:cNvSpPr>
              <a:spLocks noChangeShapeType="1"/>
            </p:cNvSpPr>
            <p:nvPr/>
          </p:nvSpPr>
          <p:spPr bwMode="auto">
            <a:xfrm flipV="1">
              <a:off x="1912" y="1604"/>
              <a:ext cx="176" cy="353"/>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5906" name="Freeform 130"/>
            <p:cNvSpPr>
              <a:spLocks/>
            </p:cNvSpPr>
            <p:nvPr/>
          </p:nvSpPr>
          <p:spPr bwMode="auto">
            <a:xfrm>
              <a:off x="2029" y="1537"/>
              <a:ext cx="92" cy="135"/>
            </a:xfrm>
            <a:custGeom>
              <a:avLst/>
              <a:gdLst/>
              <a:ahLst/>
              <a:cxnLst>
                <a:cxn ang="0">
                  <a:pos x="92" y="0"/>
                </a:cxn>
                <a:cxn ang="0">
                  <a:pos x="0" y="100"/>
                </a:cxn>
                <a:cxn ang="0">
                  <a:pos x="68" y="135"/>
                </a:cxn>
                <a:cxn ang="0">
                  <a:pos x="92" y="0"/>
                </a:cxn>
              </a:cxnLst>
              <a:rect l="0" t="0" r="r" b="b"/>
              <a:pathLst>
                <a:path w="92" h="135">
                  <a:moveTo>
                    <a:pt x="92" y="0"/>
                  </a:moveTo>
                  <a:lnTo>
                    <a:pt x="0" y="100"/>
                  </a:lnTo>
                  <a:lnTo>
                    <a:pt x="68" y="135"/>
                  </a:lnTo>
                  <a:lnTo>
                    <a:pt x="92"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5907" name="Group 131"/>
          <p:cNvGrpSpPr>
            <a:grpSpLocks/>
          </p:cNvGrpSpPr>
          <p:nvPr/>
        </p:nvGrpSpPr>
        <p:grpSpPr bwMode="auto">
          <a:xfrm>
            <a:off x="4278313" y="2632075"/>
            <a:ext cx="496887" cy="252413"/>
            <a:chOff x="2695" y="1538"/>
            <a:chExt cx="313" cy="159"/>
          </a:xfrm>
        </p:grpSpPr>
        <p:sp>
          <p:nvSpPr>
            <p:cNvPr id="75908" name="Line 132"/>
            <p:cNvSpPr>
              <a:spLocks noChangeShapeType="1"/>
            </p:cNvSpPr>
            <p:nvPr/>
          </p:nvSpPr>
          <p:spPr bwMode="auto">
            <a:xfrm>
              <a:off x="2695" y="1538"/>
              <a:ext cx="248" cy="124"/>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5909" name="Freeform 133"/>
            <p:cNvSpPr>
              <a:spLocks/>
            </p:cNvSpPr>
            <p:nvPr/>
          </p:nvSpPr>
          <p:spPr bwMode="auto">
            <a:xfrm>
              <a:off x="2874" y="1604"/>
              <a:ext cx="134" cy="93"/>
            </a:xfrm>
            <a:custGeom>
              <a:avLst/>
              <a:gdLst/>
              <a:ahLst/>
              <a:cxnLst>
                <a:cxn ang="0">
                  <a:pos x="134" y="93"/>
                </a:cxn>
                <a:cxn ang="0">
                  <a:pos x="35" y="0"/>
                </a:cxn>
                <a:cxn ang="0">
                  <a:pos x="0" y="68"/>
                </a:cxn>
                <a:cxn ang="0">
                  <a:pos x="134" y="93"/>
                </a:cxn>
              </a:cxnLst>
              <a:rect l="0" t="0" r="r" b="b"/>
              <a:pathLst>
                <a:path w="134" h="93">
                  <a:moveTo>
                    <a:pt x="134" y="93"/>
                  </a:moveTo>
                  <a:lnTo>
                    <a:pt x="35" y="0"/>
                  </a:lnTo>
                  <a:lnTo>
                    <a:pt x="0" y="68"/>
                  </a:lnTo>
                  <a:lnTo>
                    <a:pt x="134" y="93"/>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5910" name="Group 134"/>
          <p:cNvGrpSpPr>
            <a:grpSpLocks/>
          </p:cNvGrpSpPr>
          <p:nvPr/>
        </p:nvGrpSpPr>
        <p:grpSpPr bwMode="auto">
          <a:xfrm>
            <a:off x="3035300" y="3798888"/>
            <a:ext cx="331788" cy="333375"/>
            <a:chOff x="1912" y="2273"/>
            <a:chExt cx="209" cy="210"/>
          </a:xfrm>
        </p:grpSpPr>
        <p:sp>
          <p:nvSpPr>
            <p:cNvPr id="75911" name="Line 135"/>
            <p:cNvSpPr>
              <a:spLocks noChangeShapeType="1"/>
            </p:cNvSpPr>
            <p:nvPr/>
          </p:nvSpPr>
          <p:spPr bwMode="auto">
            <a:xfrm>
              <a:off x="1912" y="2273"/>
              <a:ext cx="143" cy="143"/>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5912" name="Freeform 136"/>
            <p:cNvSpPr>
              <a:spLocks/>
            </p:cNvSpPr>
            <p:nvPr/>
          </p:nvSpPr>
          <p:spPr bwMode="auto">
            <a:xfrm>
              <a:off x="2002" y="2364"/>
              <a:ext cx="119" cy="119"/>
            </a:xfrm>
            <a:custGeom>
              <a:avLst/>
              <a:gdLst/>
              <a:ahLst/>
              <a:cxnLst>
                <a:cxn ang="0">
                  <a:pos x="119" y="119"/>
                </a:cxn>
                <a:cxn ang="0">
                  <a:pos x="54" y="0"/>
                </a:cxn>
                <a:cxn ang="0">
                  <a:pos x="0" y="55"/>
                </a:cxn>
                <a:cxn ang="0">
                  <a:pos x="119" y="119"/>
                </a:cxn>
              </a:cxnLst>
              <a:rect l="0" t="0" r="r" b="b"/>
              <a:pathLst>
                <a:path w="119" h="119">
                  <a:moveTo>
                    <a:pt x="119" y="119"/>
                  </a:moveTo>
                  <a:lnTo>
                    <a:pt x="54" y="0"/>
                  </a:lnTo>
                  <a:lnTo>
                    <a:pt x="0" y="55"/>
                  </a:lnTo>
                  <a:lnTo>
                    <a:pt x="119" y="11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5913" name="Group 137"/>
          <p:cNvGrpSpPr>
            <a:grpSpLocks/>
          </p:cNvGrpSpPr>
          <p:nvPr/>
        </p:nvGrpSpPr>
        <p:grpSpPr bwMode="auto">
          <a:xfrm>
            <a:off x="7096125" y="3795713"/>
            <a:ext cx="496888" cy="336550"/>
            <a:chOff x="4470" y="2271"/>
            <a:chExt cx="313" cy="212"/>
          </a:xfrm>
        </p:grpSpPr>
        <p:sp>
          <p:nvSpPr>
            <p:cNvPr id="75914" name="Line 138"/>
            <p:cNvSpPr>
              <a:spLocks noChangeShapeType="1"/>
            </p:cNvSpPr>
            <p:nvPr/>
          </p:nvSpPr>
          <p:spPr bwMode="auto">
            <a:xfrm flipV="1">
              <a:off x="4470" y="2317"/>
              <a:ext cx="248" cy="166"/>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5915" name="Freeform 139"/>
            <p:cNvSpPr>
              <a:spLocks/>
            </p:cNvSpPr>
            <p:nvPr/>
          </p:nvSpPr>
          <p:spPr bwMode="auto">
            <a:xfrm>
              <a:off x="4655" y="2271"/>
              <a:ext cx="128" cy="104"/>
            </a:xfrm>
            <a:custGeom>
              <a:avLst/>
              <a:gdLst/>
              <a:ahLst/>
              <a:cxnLst>
                <a:cxn ang="0">
                  <a:pos x="128" y="0"/>
                </a:cxn>
                <a:cxn ang="0">
                  <a:pos x="0" y="41"/>
                </a:cxn>
                <a:cxn ang="0">
                  <a:pos x="41" y="104"/>
                </a:cxn>
                <a:cxn ang="0">
                  <a:pos x="128" y="0"/>
                </a:cxn>
              </a:cxnLst>
              <a:rect l="0" t="0" r="r" b="b"/>
              <a:pathLst>
                <a:path w="128" h="104">
                  <a:moveTo>
                    <a:pt x="128" y="0"/>
                  </a:moveTo>
                  <a:lnTo>
                    <a:pt x="0" y="41"/>
                  </a:lnTo>
                  <a:lnTo>
                    <a:pt x="41" y="104"/>
                  </a:lnTo>
                  <a:lnTo>
                    <a:pt x="128"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5916" name="Group 140"/>
          <p:cNvGrpSpPr>
            <a:grpSpLocks/>
          </p:cNvGrpSpPr>
          <p:nvPr/>
        </p:nvGrpSpPr>
        <p:grpSpPr bwMode="auto">
          <a:xfrm>
            <a:off x="4278313" y="3379788"/>
            <a:ext cx="496887" cy="750887"/>
            <a:chOff x="2695" y="2009"/>
            <a:chExt cx="313" cy="473"/>
          </a:xfrm>
        </p:grpSpPr>
        <p:sp>
          <p:nvSpPr>
            <p:cNvPr id="75917" name="Line 141"/>
            <p:cNvSpPr>
              <a:spLocks noChangeShapeType="1"/>
            </p:cNvSpPr>
            <p:nvPr/>
          </p:nvSpPr>
          <p:spPr bwMode="auto">
            <a:xfrm flipV="1">
              <a:off x="2695" y="2076"/>
              <a:ext cx="269" cy="406"/>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5918" name="Freeform 142"/>
            <p:cNvSpPr>
              <a:spLocks/>
            </p:cNvSpPr>
            <p:nvPr/>
          </p:nvSpPr>
          <p:spPr bwMode="auto">
            <a:xfrm>
              <a:off x="2905" y="2009"/>
              <a:ext cx="103" cy="130"/>
            </a:xfrm>
            <a:custGeom>
              <a:avLst/>
              <a:gdLst/>
              <a:ahLst/>
              <a:cxnLst>
                <a:cxn ang="0">
                  <a:pos x="103" y="0"/>
                </a:cxn>
                <a:cxn ang="0">
                  <a:pos x="0" y="89"/>
                </a:cxn>
                <a:cxn ang="0">
                  <a:pos x="63" y="130"/>
                </a:cxn>
                <a:cxn ang="0">
                  <a:pos x="103" y="0"/>
                </a:cxn>
              </a:cxnLst>
              <a:rect l="0" t="0" r="r" b="b"/>
              <a:pathLst>
                <a:path w="103" h="130">
                  <a:moveTo>
                    <a:pt x="103" y="0"/>
                  </a:moveTo>
                  <a:lnTo>
                    <a:pt x="0" y="89"/>
                  </a:lnTo>
                  <a:lnTo>
                    <a:pt x="63" y="130"/>
                  </a:lnTo>
                  <a:lnTo>
                    <a:pt x="103"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5919" name="Group 143"/>
          <p:cNvGrpSpPr>
            <a:grpSpLocks/>
          </p:cNvGrpSpPr>
          <p:nvPr/>
        </p:nvGrpSpPr>
        <p:grpSpPr bwMode="auto">
          <a:xfrm>
            <a:off x="4278313" y="4129088"/>
            <a:ext cx="496887" cy="250825"/>
            <a:chOff x="2695" y="2481"/>
            <a:chExt cx="313" cy="158"/>
          </a:xfrm>
        </p:grpSpPr>
        <p:sp>
          <p:nvSpPr>
            <p:cNvPr id="75920" name="Line 144"/>
            <p:cNvSpPr>
              <a:spLocks noChangeShapeType="1"/>
            </p:cNvSpPr>
            <p:nvPr/>
          </p:nvSpPr>
          <p:spPr bwMode="auto">
            <a:xfrm flipV="1">
              <a:off x="2695" y="2515"/>
              <a:ext cx="248" cy="124"/>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5921" name="Freeform 145"/>
            <p:cNvSpPr>
              <a:spLocks/>
            </p:cNvSpPr>
            <p:nvPr/>
          </p:nvSpPr>
          <p:spPr bwMode="auto">
            <a:xfrm>
              <a:off x="2874" y="2481"/>
              <a:ext cx="134" cy="93"/>
            </a:xfrm>
            <a:custGeom>
              <a:avLst/>
              <a:gdLst/>
              <a:ahLst/>
              <a:cxnLst>
                <a:cxn ang="0">
                  <a:pos x="134" y="0"/>
                </a:cxn>
                <a:cxn ang="0">
                  <a:pos x="0" y="25"/>
                </a:cxn>
                <a:cxn ang="0">
                  <a:pos x="35" y="93"/>
                </a:cxn>
                <a:cxn ang="0">
                  <a:pos x="134" y="0"/>
                </a:cxn>
              </a:cxnLst>
              <a:rect l="0" t="0" r="r" b="b"/>
              <a:pathLst>
                <a:path w="134" h="93">
                  <a:moveTo>
                    <a:pt x="134" y="0"/>
                  </a:moveTo>
                  <a:lnTo>
                    <a:pt x="0" y="25"/>
                  </a:lnTo>
                  <a:lnTo>
                    <a:pt x="35" y="93"/>
                  </a:lnTo>
                  <a:lnTo>
                    <a:pt x="134"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sp>
        <p:nvSpPr>
          <p:cNvPr id="75922" name="Rectangle 146"/>
          <p:cNvSpPr>
            <a:spLocks noChangeArrowheads="1"/>
          </p:cNvSpPr>
          <p:nvPr/>
        </p:nvSpPr>
        <p:spPr bwMode="auto">
          <a:xfrm>
            <a:off x="3697288" y="1976438"/>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5923" name="Rectangle 147"/>
          <p:cNvSpPr>
            <a:spLocks noChangeArrowheads="1"/>
          </p:cNvSpPr>
          <p:nvPr/>
        </p:nvSpPr>
        <p:spPr bwMode="auto">
          <a:xfrm>
            <a:off x="3959225" y="2098675"/>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5924" name="Rectangle 148"/>
          <p:cNvSpPr>
            <a:spLocks noChangeArrowheads="1"/>
          </p:cNvSpPr>
          <p:nvPr/>
        </p:nvSpPr>
        <p:spPr bwMode="auto">
          <a:xfrm>
            <a:off x="3697288" y="2311400"/>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5925" name="Rectangle 149"/>
          <p:cNvSpPr>
            <a:spLocks noChangeArrowheads="1"/>
          </p:cNvSpPr>
          <p:nvPr/>
        </p:nvSpPr>
        <p:spPr bwMode="auto">
          <a:xfrm>
            <a:off x="3387725" y="1976438"/>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26" name="Rectangle 150"/>
          <p:cNvSpPr>
            <a:spLocks noChangeArrowheads="1"/>
          </p:cNvSpPr>
          <p:nvPr/>
        </p:nvSpPr>
        <p:spPr bwMode="auto">
          <a:xfrm>
            <a:off x="3486150" y="2012950"/>
            <a:ext cx="155575"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B</a:t>
            </a:r>
          </a:p>
        </p:txBody>
      </p:sp>
      <p:sp>
        <p:nvSpPr>
          <p:cNvPr id="75927" name="Rectangle 151"/>
          <p:cNvSpPr>
            <a:spLocks noChangeArrowheads="1"/>
          </p:cNvSpPr>
          <p:nvPr/>
        </p:nvSpPr>
        <p:spPr bwMode="auto">
          <a:xfrm>
            <a:off x="3387725" y="2311400"/>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28" name="Rectangle 152"/>
          <p:cNvSpPr>
            <a:spLocks noChangeArrowheads="1"/>
          </p:cNvSpPr>
          <p:nvPr/>
        </p:nvSpPr>
        <p:spPr bwMode="auto">
          <a:xfrm>
            <a:off x="3495675" y="2349500"/>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75929" name="Rectangle 153"/>
          <p:cNvSpPr>
            <a:spLocks noChangeArrowheads="1"/>
          </p:cNvSpPr>
          <p:nvPr/>
        </p:nvSpPr>
        <p:spPr bwMode="auto">
          <a:xfrm>
            <a:off x="5092700" y="1971675"/>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5930" name="Rectangle 154"/>
          <p:cNvSpPr>
            <a:spLocks noChangeArrowheads="1"/>
          </p:cNvSpPr>
          <p:nvPr/>
        </p:nvSpPr>
        <p:spPr bwMode="auto">
          <a:xfrm>
            <a:off x="5354638" y="2093913"/>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5931" name="Rectangle 155"/>
          <p:cNvSpPr>
            <a:spLocks noChangeArrowheads="1"/>
          </p:cNvSpPr>
          <p:nvPr/>
        </p:nvSpPr>
        <p:spPr bwMode="auto">
          <a:xfrm>
            <a:off x="5092700" y="2306638"/>
            <a:ext cx="574675" cy="322262"/>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5932" name="Rectangle 156"/>
          <p:cNvSpPr>
            <a:spLocks noChangeArrowheads="1"/>
          </p:cNvSpPr>
          <p:nvPr/>
        </p:nvSpPr>
        <p:spPr bwMode="auto">
          <a:xfrm>
            <a:off x="4783138" y="1971675"/>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33" name="Rectangle 157"/>
          <p:cNvSpPr>
            <a:spLocks noChangeArrowheads="1"/>
          </p:cNvSpPr>
          <p:nvPr/>
        </p:nvSpPr>
        <p:spPr bwMode="auto">
          <a:xfrm>
            <a:off x="4852988" y="2022475"/>
            <a:ext cx="196850"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D</a:t>
            </a:r>
          </a:p>
        </p:txBody>
      </p:sp>
      <p:sp>
        <p:nvSpPr>
          <p:cNvPr id="75934" name="Rectangle 158"/>
          <p:cNvSpPr>
            <a:spLocks noChangeArrowheads="1"/>
          </p:cNvSpPr>
          <p:nvPr/>
        </p:nvSpPr>
        <p:spPr bwMode="auto">
          <a:xfrm>
            <a:off x="4783138" y="2306638"/>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35" name="Rectangle 159"/>
          <p:cNvSpPr>
            <a:spLocks noChangeArrowheads="1"/>
          </p:cNvSpPr>
          <p:nvPr/>
        </p:nvSpPr>
        <p:spPr bwMode="auto">
          <a:xfrm>
            <a:off x="4876800" y="234473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75936" name="Rectangle 160"/>
          <p:cNvSpPr>
            <a:spLocks noChangeArrowheads="1"/>
          </p:cNvSpPr>
          <p:nvPr/>
        </p:nvSpPr>
        <p:spPr bwMode="auto">
          <a:xfrm>
            <a:off x="2449513" y="3214688"/>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5937" name="Rectangle 161"/>
          <p:cNvSpPr>
            <a:spLocks noChangeArrowheads="1"/>
          </p:cNvSpPr>
          <p:nvPr/>
        </p:nvSpPr>
        <p:spPr bwMode="auto">
          <a:xfrm>
            <a:off x="2711450" y="3336925"/>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5938" name="Rectangle 162"/>
          <p:cNvSpPr>
            <a:spLocks noChangeArrowheads="1"/>
          </p:cNvSpPr>
          <p:nvPr/>
        </p:nvSpPr>
        <p:spPr bwMode="auto">
          <a:xfrm>
            <a:off x="2449513" y="3549650"/>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5939" name="Rectangle 163"/>
          <p:cNvSpPr>
            <a:spLocks noChangeArrowheads="1"/>
          </p:cNvSpPr>
          <p:nvPr/>
        </p:nvSpPr>
        <p:spPr bwMode="auto">
          <a:xfrm>
            <a:off x="2139950" y="3214688"/>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40" name="Rectangle 164"/>
          <p:cNvSpPr>
            <a:spLocks noChangeArrowheads="1"/>
          </p:cNvSpPr>
          <p:nvPr/>
        </p:nvSpPr>
        <p:spPr bwMode="auto">
          <a:xfrm>
            <a:off x="2209800" y="3251200"/>
            <a:ext cx="196850"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A</a:t>
            </a:r>
          </a:p>
        </p:txBody>
      </p:sp>
      <p:sp>
        <p:nvSpPr>
          <p:cNvPr id="75941" name="Rectangle 165"/>
          <p:cNvSpPr>
            <a:spLocks noChangeArrowheads="1"/>
          </p:cNvSpPr>
          <p:nvPr/>
        </p:nvSpPr>
        <p:spPr bwMode="auto">
          <a:xfrm>
            <a:off x="2139950" y="3549650"/>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42" name="Rectangle 166"/>
          <p:cNvSpPr>
            <a:spLocks noChangeArrowheads="1"/>
          </p:cNvSpPr>
          <p:nvPr/>
        </p:nvSpPr>
        <p:spPr bwMode="auto">
          <a:xfrm>
            <a:off x="2247900" y="3587750"/>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75943" name="Rectangle 167"/>
          <p:cNvSpPr>
            <a:spLocks noChangeArrowheads="1"/>
          </p:cNvSpPr>
          <p:nvPr/>
        </p:nvSpPr>
        <p:spPr bwMode="auto">
          <a:xfrm>
            <a:off x="3692525" y="4029075"/>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5944" name="Rectangle 168"/>
          <p:cNvSpPr>
            <a:spLocks noChangeArrowheads="1"/>
          </p:cNvSpPr>
          <p:nvPr/>
        </p:nvSpPr>
        <p:spPr bwMode="auto">
          <a:xfrm>
            <a:off x="3954463" y="4151313"/>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5945" name="Rectangle 169"/>
          <p:cNvSpPr>
            <a:spLocks noChangeArrowheads="1"/>
          </p:cNvSpPr>
          <p:nvPr/>
        </p:nvSpPr>
        <p:spPr bwMode="auto">
          <a:xfrm>
            <a:off x="3692525" y="4364038"/>
            <a:ext cx="574675" cy="322262"/>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5946" name="Rectangle 170"/>
          <p:cNvSpPr>
            <a:spLocks noChangeArrowheads="1"/>
          </p:cNvSpPr>
          <p:nvPr/>
        </p:nvSpPr>
        <p:spPr bwMode="auto">
          <a:xfrm>
            <a:off x="3382963" y="4029075"/>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47" name="Rectangle 171"/>
          <p:cNvSpPr>
            <a:spLocks noChangeArrowheads="1"/>
          </p:cNvSpPr>
          <p:nvPr/>
        </p:nvSpPr>
        <p:spPr bwMode="auto">
          <a:xfrm>
            <a:off x="3467100" y="4065588"/>
            <a:ext cx="179388"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C</a:t>
            </a:r>
          </a:p>
        </p:txBody>
      </p:sp>
      <p:sp>
        <p:nvSpPr>
          <p:cNvPr id="75948" name="Rectangle 172"/>
          <p:cNvSpPr>
            <a:spLocks noChangeArrowheads="1"/>
          </p:cNvSpPr>
          <p:nvPr/>
        </p:nvSpPr>
        <p:spPr bwMode="auto">
          <a:xfrm>
            <a:off x="3382963" y="4364038"/>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49" name="Rectangle 173"/>
          <p:cNvSpPr>
            <a:spLocks noChangeArrowheads="1"/>
          </p:cNvSpPr>
          <p:nvPr/>
        </p:nvSpPr>
        <p:spPr bwMode="auto">
          <a:xfrm>
            <a:off x="3476625" y="440213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2</a:t>
            </a:r>
          </a:p>
        </p:txBody>
      </p:sp>
      <p:sp>
        <p:nvSpPr>
          <p:cNvPr id="75950" name="Rectangle 174"/>
          <p:cNvSpPr>
            <a:spLocks noChangeArrowheads="1"/>
          </p:cNvSpPr>
          <p:nvPr/>
        </p:nvSpPr>
        <p:spPr bwMode="auto">
          <a:xfrm>
            <a:off x="6507163" y="2371725"/>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5951" name="Rectangle 175"/>
          <p:cNvSpPr>
            <a:spLocks noChangeArrowheads="1"/>
          </p:cNvSpPr>
          <p:nvPr/>
        </p:nvSpPr>
        <p:spPr bwMode="auto">
          <a:xfrm>
            <a:off x="6769100" y="2493963"/>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5952" name="Rectangle 176"/>
          <p:cNvSpPr>
            <a:spLocks noChangeArrowheads="1"/>
          </p:cNvSpPr>
          <p:nvPr/>
        </p:nvSpPr>
        <p:spPr bwMode="auto">
          <a:xfrm>
            <a:off x="6507163" y="2706688"/>
            <a:ext cx="574675" cy="322262"/>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5953" name="Rectangle 177"/>
          <p:cNvSpPr>
            <a:spLocks noChangeArrowheads="1"/>
          </p:cNvSpPr>
          <p:nvPr/>
        </p:nvSpPr>
        <p:spPr bwMode="auto">
          <a:xfrm>
            <a:off x="6197600" y="2371725"/>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54" name="Rectangle 178"/>
          <p:cNvSpPr>
            <a:spLocks noChangeArrowheads="1"/>
          </p:cNvSpPr>
          <p:nvPr/>
        </p:nvSpPr>
        <p:spPr bwMode="auto">
          <a:xfrm>
            <a:off x="6267450" y="2408238"/>
            <a:ext cx="193675"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G</a:t>
            </a:r>
          </a:p>
        </p:txBody>
      </p:sp>
      <p:sp>
        <p:nvSpPr>
          <p:cNvPr id="75955" name="Rectangle 179"/>
          <p:cNvSpPr>
            <a:spLocks noChangeArrowheads="1"/>
          </p:cNvSpPr>
          <p:nvPr/>
        </p:nvSpPr>
        <p:spPr bwMode="auto">
          <a:xfrm>
            <a:off x="6197600" y="2706688"/>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56" name="Rectangle 180"/>
          <p:cNvSpPr>
            <a:spLocks noChangeArrowheads="1"/>
          </p:cNvSpPr>
          <p:nvPr/>
        </p:nvSpPr>
        <p:spPr bwMode="auto">
          <a:xfrm>
            <a:off x="6291263" y="274478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6</a:t>
            </a:r>
          </a:p>
        </p:txBody>
      </p:sp>
      <p:sp>
        <p:nvSpPr>
          <p:cNvPr id="75957" name="Rectangle 181"/>
          <p:cNvSpPr>
            <a:spLocks noChangeArrowheads="1"/>
          </p:cNvSpPr>
          <p:nvPr/>
        </p:nvSpPr>
        <p:spPr bwMode="auto">
          <a:xfrm>
            <a:off x="5092700" y="2786063"/>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5958" name="Rectangle 182"/>
          <p:cNvSpPr>
            <a:spLocks noChangeArrowheads="1"/>
          </p:cNvSpPr>
          <p:nvPr/>
        </p:nvSpPr>
        <p:spPr bwMode="auto">
          <a:xfrm>
            <a:off x="5354638" y="2908300"/>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5959" name="Rectangle 183"/>
          <p:cNvSpPr>
            <a:spLocks noChangeArrowheads="1"/>
          </p:cNvSpPr>
          <p:nvPr/>
        </p:nvSpPr>
        <p:spPr bwMode="auto">
          <a:xfrm>
            <a:off x="5092700" y="3121025"/>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5960" name="Rectangle 184"/>
          <p:cNvSpPr>
            <a:spLocks noChangeArrowheads="1"/>
          </p:cNvSpPr>
          <p:nvPr/>
        </p:nvSpPr>
        <p:spPr bwMode="auto">
          <a:xfrm>
            <a:off x="4783138" y="2786063"/>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61" name="Rectangle 185"/>
          <p:cNvSpPr>
            <a:spLocks noChangeArrowheads="1"/>
          </p:cNvSpPr>
          <p:nvPr/>
        </p:nvSpPr>
        <p:spPr bwMode="auto">
          <a:xfrm>
            <a:off x="4881563" y="2836863"/>
            <a:ext cx="141287"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F</a:t>
            </a:r>
          </a:p>
        </p:txBody>
      </p:sp>
      <p:sp>
        <p:nvSpPr>
          <p:cNvPr id="75962" name="Rectangle 186"/>
          <p:cNvSpPr>
            <a:spLocks noChangeArrowheads="1"/>
          </p:cNvSpPr>
          <p:nvPr/>
        </p:nvSpPr>
        <p:spPr bwMode="auto">
          <a:xfrm>
            <a:off x="4783138" y="3121025"/>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63" name="Rectangle 187"/>
          <p:cNvSpPr>
            <a:spLocks noChangeArrowheads="1"/>
          </p:cNvSpPr>
          <p:nvPr/>
        </p:nvSpPr>
        <p:spPr bwMode="auto">
          <a:xfrm>
            <a:off x="4876800" y="3159125"/>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75964" name="Rectangle 188"/>
          <p:cNvSpPr>
            <a:spLocks noChangeArrowheads="1"/>
          </p:cNvSpPr>
          <p:nvPr/>
        </p:nvSpPr>
        <p:spPr bwMode="auto">
          <a:xfrm>
            <a:off x="6507163" y="4043363"/>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5965" name="Rectangle 189"/>
          <p:cNvSpPr>
            <a:spLocks noChangeArrowheads="1"/>
          </p:cNvSpPr>
          <p:nvPr/>
        </p:nvSpPr>
        <p:spPr bwMode="auto">
          <a:xfrm>
            <a:off x="6769100" y="4165600"/>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5966" name="Rectangle 190"/>
          <p:cNvSpPr>
            <a:spLocks noChangeArrowheads="1"/>
          </p:cNvSpPr>
          <p:nvPr/>
        </p:nvSpPr>
        <p:spPr bwMode="auto">
          <a:xfrm>
            <a:off x="6507163" y="4378325"/>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5967" name="Rectangle 191"/>
          <p:cNvSpPr>
            <a:spLocks noChangeArrowheads="1"/>
          </p:cNvSpPr>
          <p:nvPr/>
        </p:nvSpPr>
        <p:spPr bwMode="auto">
          <a:xfrm>
            <a:off x="6197600" y="4043363"/>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68" name="Rectangle 192"/>
          <p:cNvSpPr>
            <a:spLocks noChangeArrowheads="1"/>
          </p:cNvSpPr>
          <p:nvPr/>
        </p:nvSpPr>
        <p:spPr bwMode="auto">
          <a:xfrm>
            <a:off x="6253163" y="4065588"/>
            <a:ext cx="211137"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H</a:t>
            </a:r>
          </a:p>
        </p:txBody>
      </p:sp>
      <p:sp>
        <p:nvSpPr>
          <p:cNvPr id="75969" name="Rectangle 193"/>
          <p:cNvSpPr>
            <a:spLocks noChangeArrowheads="1"/>
          </p:cNvSpPr>
          <p:nvPr/>
        </p:nvSpPr>
        <p:spPr bwMode="auto">
          <a:xfrm>
            <a:off x="6197600" y="4379913"/>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70" name="Rectangle 194"/>
          <p:cNvSpPr>
            <a:spLocks noChangeArrowheads="1"/>
          </p:cNvSpPr>
          <p:nvPr/>
        </p:nvSpPr>
        <p:spPr bwMode="auto">
          <a:xfrm>
            <a:off x="6305550" y="4416425"/>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2</a:t>
            </a:r>
          </a:p>
        </p:txBody>
      </p:sp>
      <p:sp>
        <p:nvSpPr>
          <p:cNvPr id="75971" name="Rectangle 195"/>
          <p:cNvSpPr>
            <a:spLocks noChangeArrowheads="1"/>
          </p:cNvSpPr>
          <p:nvPr/>
        </p:nvSpPr>
        <p:spPr bwMode="auto">
          <a:xfrm>
            <a:off x="5092700" y="3586163"/>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5972" name="Rectangle 196"/>
          <p:cNvSpPr>
            <a:spLocks noChangeArrowheads="1"/>
          </p:cNvSpPr>
          <p:nvPr/>
        </p:nvSpPr>
        <p:spPr bwMode="auto">
          <a:xfrm>
            <a:off x="5354638" y="3708400"/>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5973" name="Rectangle 197"/>
          <p:cNvSpPr>
            <a:spLocks noChangeArrowheads="1"/>
          </p:cNvSpPr>
          <p:nvPr/>
        </p:nvSpPr>
        <p:spPr bwMode="auto">
          <a:xfrm>
            <a:off x="5092700" y="3921125"/>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5974" name="Rectangle 198"/>
          <p:cNvSpPr>
            <a:spLocks noChangeArrowheads="1"/>
          </p:cNvSpPr>
          <p:nvPr/>
        </p:nvSpPr>
        <p:spPr bwMode="auto">
          <a:xfrm>
            <a:off x="4783138" y="3586163"/>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75" name="Rectangle 199"/>
          <p:cNvSpPr>
            <a:spLocks noChangeArrowheads="1"/>
          </p:cNvSpPr>
          <p:nvPr/>
        </p:nvSpPr>
        <p:spPr bwMode="auto">
          <a:xfrm>
            <a:off x="4867275" y="3622675"/>
            <a:ext cx="155575"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E</a:t>
            </a:r>
          </a:p>
        </p:txBody>
      </p:sp>
      <p:sp>
        <p:nvSpPr>
          <p:cNvPr id="75976" name="Rectangle 200"/>
          <p:cNvSpPr>
            <a:spLocks noChangeArrowheads="1"/>
          </p:cNvSpPr>
          <p:nvPr/>
        </p:nvSpPr>
        <p:spPr bwMode="auto">
          <a:xfrm>
            <a:off x="4783138" y="3921125"/>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5977" name="Rectangle 201"/>
          <p:cNvSpPr>
            <a:spLocks noChangeArrowheads="1"/>
          </p:cNvSpPr>
          <p:nvPr/>
        </p:nvSpPr>
        <p:spPr bwMode="auto">
          <a:xfrm>
            <a:off x="4876800" y="394493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7</a:t>
            </a:r>
          </a:p>
        </p:txBody>
      </p:sp>
      <p:sp>
        <p:nvSpPr>
          <p:cNvPr id="75837" name="Rectangle 61"/>
          <p:cNvSpPr>
            <a:spLocks noChangeArrowheads="1"/>
          </p:cNvSpPr>
          <p:nvPr/>
        </p:nvSpPr>
        <p:spPr bwMode="auto">
          <a:xfrm>
            <a:off x="2449513" y="3240088"/>
            <a:ext cx="612775" cy="33655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0   3</a:t>
            </a:r>
          </a:p>
        </p:txBody>
      </p:sp>
      <p:sp>
        <p:nvSpPr>
          <p:cNvPr id="75823" name="Rectangle 47"/>
          <p:cNvSpPr>
            <a:spLocks noChangeArrowheads="1"/>
          </p:cNvSpPr>
          <p:nvPr/>
        </p:nvSpPr>
        <p:spPr bwMode="auto">
          <a:xfrm>
            <a:off x="3678238" y="1995488"/>
            <a:ext cx="612775" cy="33655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3   6</a:t>
            </a:r>
          </a:p>
        </p:txBody>
      </p:sp>
      <p:sp>
        <p:nvSpPr>
          <p:cNvPr id="75830" name="Rectangle 54"/>
          <p:cNvSpPr>
            <a:spLocks noChangeArrowheads="1"/>
          </p:cNvSpPr>
          <p:nvPr/>
        </p:nvSpPr>
        <p:spPr bwMode="auto">
          <a:xfrm>
            <a:off x="5016500" y="1990725"/>
            <a:ext cx="688975" cy="33655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6   9</a:t>
            </a:r>
          </a:p>
        </p:txBody>
      </p:sp>
      <p:sp>
        <p:nvSpPr>
          <p:cNvPr id="75844" name="Rectangle 68"/>
          <p:cNvSpPr>
            <a:spLocks noChangeArrowheads="1"/>
          </p:cNvSpPr>
          <p:nvPr/>
        </p:nvSpPr>
        <p:spPr bwMode="auto">
          <a:xfrm>
            <a:off x="3635375" y="4048125"/>
            <a:ext cx="669925" cy="35560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3   5</a:t>
            </a:r>
          </a:p>
        </p:txBody>
      </p:sp>
      <p:sp>
        <p:nvSpPr>
          <p:cNvPr id="75851" name="Rectangle 75"/>
          <p:cNvSpPr>
            <a:spLocks noChangeArrowheads="1"/>
          </p:cNvSpPr>
          <p:nvPr/>
        </p:nvSpPr>
        <p:spPr bwMode="auto">
          <a:xfrm>
            <a:off x="6469063" y="2390775"/>
            <a:ext cx="660400" cy="33655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12 18</a:t>
            </a:r>
          </a:p>
        </p:txBody>
      </p:sp>
      <p:sp>
        <p:nvSpPr>
          <p:cNvPr id="75858" name="Rectangle 82"/>
          <p:cNvSpPr>
            <a:spLocks noChangeArrowheads="1"/>
          </p:cNvSpPr>
          <p:nvPr/>
        </p:nvSpPr>
        <p:spPr bwMode="auto">
          <a:xfrm>
            <a:off x="5016500" y="2811463"/>
            <a:ext cx="708025" cy="33655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6   9</a:t>
            </a:r>
          </a:p>
        </p:txBody>
      </p:sp>
      <p:sp>
        <p:nvSpPr>
          <p:cNvPr id="75865" name="Rectangle 89"/>
          <p:cNvSpPr>
            <a:spLocks noChangeArrowheads="1"/>
          </p:cNvSpPr>
          <p:nvPr/>
        </p:nvSpPr>
        <p:spPr bwMode="auto">
          <a:xfrm>
            <a:off x="6475413" y="4068763"/>
            <a:ext cx="660400" cy="33655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5   7</a:t>
            </a:r>
          </a:p>
        </p:txBody>
      </p:sp>
      <p:sp>
        <p:nvSpPr>
          <p:cNvPr id="75872" name="Rectangle 96"/>
          <p:cNvSpPr>
            <a:spLocks noChangeArrowheads="1"/>
          </p:cNvSpPr>
          <p:nvPr/>
        </p:nvSpPr>
        <p:spPr bwMode="auto">
          <a:xfrm>
            <a:off x="5022850" y="3611563"/>
            <a:ext cx="708025" cy="35560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5  12</a:t>
            </a: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687388" y="1106488"/>
            <a:ext cx="7743825" cy="3995737"/>
          </a:xfrm>
          <a:noFill/>
          <a:ln/>
        </p:spPr>
        <p:txBody>
          <a:bodyPr>
            <a:normAutofit fontScale="92500" lnSpcReduction="10000"/>
          </a:bodyPr>
          <a:lstStyle/>
          <a:p>
            <a:r>
              <a:rPr lang="en-US" dirty="0">
                <a:solidFill>
                  <a:srgbClr val="00B0F0"/>
                </a:solidFill>
              </a:rPr>
              <a:t>Step 2:</a:t>
            </a:r>
            <a:r>
              <a:rPr lang="en-US" dirty="0">
                <a:solidFill>
                  <a:schemeClr val="tx2"/>
                </a:solidFill>
              </a:rPr>
              <a:t>  </a:t>
            </a:r>
            <a:r>
              <a:rPr lang="en-US" dirty="0"/>
              <a:t>Make a backwards pass through the network as follows:  Move sequentially backwards from the Finish node to the Start node.  At a given node, </a:t>
            </a:r>
            <a:r>
              <a:rPr lang="en-US" i="1" dirty="0"/>
              <a:t>j</a:t>
            </a:r>
            <a:r>
              <a:rPr lang="en-US" dirty="0"/>
              <a:t>, consider all activities ending at node</a:t>
            </a:r>
            <a:r>
              <a:rPr lang="en-US" i="1" dirty="0"/>
              <a:t> j</a:t>
            </a:r>
            <a:r>
              <a:rPr lang="en-US" dirty="0"/>
              <a:t>.  For each of these activities, </a:t>
            </a:r>
            <a:r>
              <a:rPr lang="en-US" i="1" dirty="0" err="1"/>
              <a:t>i</a:t>
            </a:r>
            <a:r>
              <a:rPr lang="en-US" dirty="0"/>
              <a:t>, compute:</a:t>
            </a:r>
          </a:p>
          <a:p>
            <a:pPr lvl="1"/>
            <a:r>
              <a:rPr lang="en-US" u="sng" dirty="0"/>
              <a:t>Latest Finish Time</a:t>
            </a:r>
            <a:r>
              <a:rPr lang="en-US" dirty="0"/>
              <a:t> = the minimum of the latest start times beginning at node </a:t>
            </a:r>
            <a:r>
              <a:rPr lang="en-US" i="1" dirty="0"/>
              <a:t>j</a:t>
            </a:r>
            <a:r>
              <a:rPr lang="en-US" dirty="0"/>
              <a:t>.  (For node </a:t>
            </a:r>
            <a:r>
              <a:rPr lang="en-US" i="1" dirty="0"/>
              <a:t>N</a:t>
            </a:r>
            <a:r>
              <a:rPr lang="en-US" dirty="0"/>
              <a:t>, this is the project completion time.)</a:t>
            </a:r>
          </a:p>
          <a:p>
            <a:pPr lvl="1"/>
            <a:r>
              <a:rPr lang="en-US" u="sng" dirty="0"/>
              <a:t>Latest Start Time</a:t>
            </a:r>
            <a:r>
              <a:rPr lang="en-US" dirty="0"/>
              <a:t> = (Latest Finish Time) - (Time to complete activity </a:t>
            </a:r>
            <a:r>
              <a:rPr lang="en-US" i="1" dirty="0" err="1"/>
              <a:t>i</a:t>
            </a:r>
            <a:r>
              <a:rPr lang="en-US" i="1" dirty="0"/>
              <a:t> </a:t>
            </a:r>
            <a:r>
              <a:rPr lang="en-US" dirty="0"/>
              <a:t>).</a:t>
            </a:r>
          </a:p>
        </p:txBody>
      </p:sp>
      <p:sp>
        <p:nvSpPr>
          <p:cNvPr id="11266" name="Rectangle 2"/>
          <p:cNvSpPr>
            <a:spLocks noGrp="1" noChangeArrowheads="1"/>
          </p:cNvSpPr>
          <p:nvPr>
            <p:ph type="title"/>
          </p:nvPr>
        </p:nvSpPr>
        <p:spPr>
          <a:xfrm>
            <a:off x="836613" y="204788"/>
            <a:ext cx="7475537" cy="509587"/>
          </a:xfrm>
          <a:noFill/>
          <a:ln/>
        </p:spPr>
        <p:txBody>
          <a:bodyPr>
            <a:normAutofit fontScale="90000"/>
          </a:bodyPr>
          <a:lstStyle/>
          <a:p>
            <a:r>
              <a:rPr lang="en-US"/>
              <a:t>Latest Start and Finish Times</a:t>
            </a: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2" name="Rectangle 202"/>
          <p:cNvSpPr>
            <a:spLocks noChangeArrowheads="1"/>
          </p:cNvSpPr>
          <p:nvPr/>
        </p:nvSpPr>
        <p:spPr bwMode="auto">
          <a:xfrm>
            <a:off x="495300" y="1676400"/>
            <a:ext cx="8248650" cy="3257550"/>
          </a:xfrm>
          <a:prstGeom prst="rect">
            <a:avLst/>
          </a:prstGeom>
          <a:solidFill>
            <a:srgbClr val="33CCCC"/>
          </a:soli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76803" name="Rectangle 3"/>
          <p:cNvSpPr>
            <a:spLocks noGrp="1" noChangeArrowheads="1"/>
          </p:cNvSpPr>
          <p:nvPr>
            <p:ph idx="1"/>
          </p:nvPr>
        </p:nvSpPr>
        <p:spPr>
          <a:xfrm>
            <a:off x="657225" y="1147762"/>
            <a:ext cx="4810125" cy="528638"/>
          </a:xfrm>
        </p:spPr>
        <p:txBody>
          <a:bodyPr>
            <a:normAutofit fontScale="85000" lnSpcReduction="10000"/>
          </a:bodyPr>
          <a:lstStyle/>
          <a:p>
            <a:r>
              <a:rPr lang="en-US" dirty="0">
                <a:solidFill>
                  <a:srgbClr val="00B0F0"/>
                </a:solidFill>
              </a:rPr>
              <a:t>Latest Start and Finish Times</a:t>
            </a:r>
          </a:p>
        </p:txBody>
      </p:sp>
      <p:sp>
        <p:nvSpPr>
          <p:cNvPr id="76802" name="Rectangle 2"/>
          <p:cNvSpPr>
            <a:spLocks noGrp="1" noChangeArrowheads="1"/>
          </p:cNvSpPr>
          <p:nvPr>
            <p:ph type="title"/>
          </p:nvPr>
        </p:nvSpPr>
        <p:spPr>
          <a:xfrm>
            <a:off x="455613" y="227137"/>
            <a:ext cx="8229600" cy="1143000"/>
          </a:xfrm>
        </p:spPr>
        <p:txBody>
          <a:bodyPr/>
          <a:lstStyle/>
          <a:p>
            <a:r>
              <a:rPr lang="en-US" dirty="0"/>
              <a:t>Example:  Frank’s Fine Floats</a:t>
            </a:r>
          </a:p>
        </p:txBody>
      </p:sp>
      <p:sp>
        <p:nvSpPr>
          <p:cNvPr id="76895" name="Rectangle 95"/>
          <p:cNvSpPr>
            <a:spLocks noChangeArrowheads="1"/>
          </p:cNvSpPr>
          <p:nvPr/>
        </p:nvSpPr>
        <p:spPr bwMode="auto">
          <a:xfrm>
            <a:off x="720725" y="3211513"/>
            <a:ext cx="898525" cy="642937"/>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pPr algn="l"/>
            <a:endParaRPr lang="en-US" sz="2000">
              <a:solidFill>
                <a:srgbClr val="FFFFFF"/>
              </a:solidFill>
              <a:effectLst/>
              <a:latin typeface="Arial Narrow" pitchFamily="34" charset="0"/>
            </a:endParaRPr>
          </a:p>
        </p:txBody>
      </p:sp>
      <p:sp>
        <p:nvSpPr>
          <p:cNvPr id="76896" name="Rectangle 96"/>
          <p:cNvSpPr>
            <a:spLocks noChangeArrowheads="1"/>
          </p:cNvSpPr>
          <p:nvPr/>
        </p:nvSpPr>
        <p:spPr bwMode="auto">
          <a:xfrm>
            <a:off x="889000" y="3373438"/>
            <a:ext cx="577850" cy="334962"/>
          </a:xfrm>
          <a:prstGeom prst="rect">
            <a:avLst/>
          </a:prstGeom>
          <a:noFill/>
          <a:ln w="9525">
            <a:noFill/>
            <a:miter lim="800000"/>
            <a:headEnd/>
            <a:tailEnd/>
          </a:ln>
        </p:spPr>
        <p:txBody>
          <a:bodyPr wrap="none" lIns="0" tIns="0" rIns="0" bIns="0">
            <a:spAutoFit/>
          </a:bodyPr>
          <a:lstStyle/>
          <a:p>
            <a:pPr algn="l"/>
            <a:r>
              <a:rPr lang="en-US">
                <a:solidFill>
                  <a:srgbClr val="FFFFFF"/>
                </a:solidFill>
                <a:effectLst>
                  <a:outerShdw blurRad="38100" dist="38100" dir="2700000" algn="tl">
                    <a:srgbClr val="000000"/>
                  </a:outerShdw>
                </a:effectLst>
              </a:rPr>
              <a:t>Start</a:t>
            </a:r>
          </a:p>
        </p:txBody>
      </p:sp>
      <p:sp>
        <p:nvSpPr>
          <p:cNvPr id="76897" name="Rectangle 97"/>
          <p:cNvSpPr>
            <a:spLocks noChangeArrowheads="1"/>
          </p:cNvSpPr>
          <p:nvPr/>
        </p:nvSpPr>
        <p:spPr bwMode="auto">
          <a:xfrm>
            <a:off x="7596188" y="3282950"/>
            <a:ext cx="927100" cy="58420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898" name="Rectangle 98"/>
          <p:cNvSpPr>
            <a:spLocks noChangeArrowheads="1"/>
          </p:cNvSpPr>
          <p:nvPr/>
        </p:nvSpPr>
        <p:spPr bwMode="auto">
          <a:xfrm>
            <a:off x="7689850" y="3392488"/>
            <a:ext cx="760413" cy="334962"/>
          </a:xfrm>
          <a:prstGeom prst="rect">
            <a:avLst/>
          </a:prstGeom>
          <a:noFill/>
          <a:ln w="9525">
            <a:noFill/>
            <a:miter lim="800000"/>
            <a:headEnd/>
            <a:tailEnd/>
          </a:ln>
        </p:spPr>
        <p:txBody>
          <a:bodyPr wrap="none" lIns="0" tIns="0" rIns="0" bIns="0">
            <a:spAutoFit/>
          </a:bodyPr>
          <a:lstStyle/>
          <a:p>
            <a:pPr algn="l"/>
            <a:r>
              <a:rPr lang="en-US">
                <a:solidFill>
                  <a:srgbClr val="FFFFFF"/>
                </a:solidFill>
                <a:effectLst>
                  <a:outerShdw blurRad="38100" dist="38100" dir="2700000" algn="tl">
                    <a:srgbClr val="000000"/>
                  </a:outerShdw>
                </a:effectLst>
              </a:rPr>
              <a:t>Finish</a:t>
            </a:r>
          </a:p>
        </p:txBody>
      </p:sp>
      <p:grpSp>
        <p:nvGrpSpPr>
          <p:cNvPr id="76899" name="Group 99"/>
          <p:cNvGrpSpPr>
            <a:grpSpLocks/>
          </p:cNvGrpSpPr>
          <p:nvPr/>
        </p:nvGrpSpPr>
        <p:grpSpPr bwMode="auto">
          <a:xfrm>
            <a:off x="4278313" y="4298950"/>
            <a:ext cx="1906587" cy="122238"/>
            <a:chOff x="2695" y="2600"/>
            <a:chExt cx="1201" cy="77"/>
          </a:xfrm>
        </p:grpSpPr>
        <p:sp>
          <p:nvSpPr>
            <p:cNvPr id="76900" name="Line 100"/>
            <p:cNvSpPr>
              <a:spLocks noChangeShapeType="1"/>
            </p:cNvSpPr>
            <p:nvPr/>
          </p:nvSpPr>
          <p:spPr bwMode="auto">
            <a:xfrm>
              <a:off x="2695" y="2639"/>
              <a:ext cx="1135" cy="1"/>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6901" name="Freeform 101"/>
            <p:cNvSpPr>
              <a:spLocks/>
            </p:cNvSpPr>
            <p:nvPr/>
          </p:nvSpPr>
          <p:spPr bwMode="auto">
            <a:xfrm>
              <a:off x="3770" y="2600"/>
              <a:ext cx="126" cy="77"/>
            </a:xfrm>
            <a:custGeom>
              <a:avLst/>
              <a:gdLst/>
              <a:ahLst/>
              <a:cxnLst>
                <a:cxn ang="0">
                  <a:pos x="126" y="39"/>
                </a:cxn>
                <a:cxn ang="0">
                  <a:pos x="0" y="0"/>
                </a:cxn>
                <a:cxn ang="0">
                  <a:pos x="0" y="77"/>
                </a:cxn>
                <a:cxn ang="0">
                  <a:pos x="126" y="39"/>
                </a:cxn>
              </a:cxnLst>
              <a:rect l="0" t="0" r="r" b="b"/>
              <a:pathLst>
                <a:path w="126" h="77">
                  <a:moveTo>
                    <a:pt x="126" y="39"/>
                  </a:moveTo>
                  <a:lnTo>
                    <a:pt x="0" y="0"/>
                  </a:lnTo>
                  <a:lnTo>
                    <a:pt x="0" y="77"/>
                  </a:lnTo>
                  <a:lnTo>
                    <a:pt x="126" y="3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6902" name="Group 102"/>
          <p:cNvGrpSpPr>
            <a:grpSpLocks/>
          </p:cNvGrpSpPr>
          <p:nvPr/>
        </p:nvGrpSpPr>
        <p:grpSpPr bwMode="auto">
          <a:xfrm>
            <a:off x="4278313" y="2230438"/>
            <a:ext cx="496887" cy="122237"/>
            <a:chOff x="2695" y="1342"/>
            <a:chExt cx="313" cy="77"/>
          </a:xfrm>
        </p:grpSpPr>
        <p:sp>
          <p:nvSpPr>
            <p:cNvPr id="76903" name="Line 103"/>
            <p:cNvSpPr>
              <a:spLocks noChangeShapeType="1"/>
            </p:cNvSpPr>
            <p:nvPr/>
          </p:nvSpPr>
          <p:spPr bwMode="auto">
            <a:xfrm>
              <a:off x="2695" y="1381"/>
              <a:ext cx="248" cy="1"/>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6904" name="Freeform 104"/>
            <p:cNvSpPr>
              <a:spLocks/>
            </p:cNvSpPr>
            <p:nvPr/>
          </p:nvSpPr>
          <p:spPr bwMode="auto">
            <a:xfrm>
              <a:off x="2879" y="1342"/>
              <a:ext cx="129" cy="77"/>
            </a:xfrm>
            <a:custGeom>
              <a:avLst/>
              <a:gdLst/>
              <a:ahLst/>
              <a:cxnLst>
                <a:cxn ang="0">
                  <a:pos x="129" y="39"/>
                </a:cxn>
                <a:cxn ang="0">
                  <a:pos x="0" y="0"/>
                </a:cxn>
                <a:cxn ang="0">
                  <a:pos x="0" y="77"/>
                </a:cxn>
                <a:cxn ang="0">
                  <a:pos x="129" y="39"/>
                </a:cxn>
              </a:cxnLst>
              <a:rect l="0" t="0" r="r" b="b"/>
              <a:pathLst>
                <a:path w="129" h="77">
                  <a:moveTo>
                    <a:pt x="129" y="39"/>
                  </a:moveTo>
                  <a:lnTo>
                    <a:pt x="0" y="0"/>
                  </a:lnTo>
                  <a:lnTo>
                    <a:pt x="0" y="77"/>
                  </a:lnTo>
                  <a:lnTo>
                    <a:pt x="129" y="3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6905" name="Group 105"/>
          <p:cNvGrpSpPr>
            <a:grpSpLocks/>
          </p:cNvGrpSpPr>
          <p:nvPr/>
        </p:nvGrpSpPr>
        <p:grpSpPr bwMode="auto">
          <a:xfrm>
            <a:off x="5686425" y="2862263"/>
            <a:ext cx="498475" cy="750887"/>
            <a:chOff x="3582" y="1695"/>
            <a:chExt cx="314" cy="473"/>
          </a:xfrm>
        </p:grpSpPr>
        <p:sp>
          <p:nvSpPr>
            <p:cNvPr id="76906" name="Line 106"/>
            <p:cNvSpPr>
              <a:spLocks noChangeShapeType="1"/>
            </p:cNvSpPr>
            <p:nvPr/>
          </p:nvSpPr>
          <p:spPr bwMode="auto">
            <a:xfrm flipV="1">
              <a:off x="3582" y="1761"/>
              <a:ext cx="271" cy="407"/>
            </a:xfrm>
            <a:prstGeom prst="line">
              <a:avLst/>
            </a:prstGeom>
            <a:noFill/>
            <a:ln w="14288">
              <a:solidFill>
                <a:srgbClr val="FFFFFF"/>
              </a:solidFill>
              <a:round/>
              <a:headEnd/>
              <a:tailEnd/>
            </a:ln>
          </p:spPr>
          <p:txBody>
            <a:bodyPr/>
            <a:lstStyle/>
            <a:p>
              <a:endParaRPr lang="en-US"/>
            </a:p>
          </p:txBody>
        </p:sp>
        <p:sp>
          <p:nvSpPr>
            <p:cNvPr id="76907" name="Freeform 107"/>
            <p:cNvSpPr>
              <a:spLocks/>
            </p:cNvSpPr>
            <p:nvPr/>
          </p:nvSpPr>
          <p:spPr bwMode="auto">
            <a:xfrm>
              <a:off x="3792" y="1695"/>
              <a:ext cx="104" cy="130"/>
            </a:xfrm>
            <a:custGeom>
              <a:avLst/>
              <a:gdLst/>
              <a:ahLst/>
              <a:cxnLst>
                <a:cxn ang="0">
                  <a:pos x="104" y="0"/>
                </a:cxn>
                <a:cxn ang="0">
                  <a:pos x="0" y="88"/>
                </a:cxn>
                <a:cxn ang="0">
                  <a:pos x="63" y="130"/>
                </a:cxn>
                <a:cxn ang="0">
                  <a:pos x="104" y="0"/>
                </a:cxn>
              </a:cxnLst>
              <a:rect l="0" t="0" r="r" b="b"/>
              <a:pathLst>
                <a:path w="104" h="130">
                  <a:moveTo>
                    <a:pt x="104" y="0"/>
                  </a:moveTo>
                  <a:lnTo>
                    <a:pt x="0" y="88"/>
                  </a:lnTo>
                  <a:lnTo>
                    <a:pt x="63" y="130"/>
                  </a:lnTo>
                  <a:lnTo>
                    <a:pt x="104" y="0"/>
                  </a:lnTo>
                  <a:close/>
                </a:path>
              </a:pathLst>
            </a:custGeom>
            <a:solidFill>
              <a:srgbClr val="FFFFFF"/>
            </a:solidFill>
            <a:ln w="9525">
              <a:solidFill>
                <a:srgbClr val="FFFFFF"/>
              </a:solidFill>
              <a:round/>
              <a:headEnd/>
              <a:tailEnd/>
            </a:ln>
          </p:spPr>
          <p:txBody>
            <a:bodyPr/>
            <a:lstStyle/>
            <a:p>
              <a:endParaRPr lang="en-US"/>
            </a:p>
          </p:txBody>
        </p:sp>
      </p:grpSp>
      <p:grpSp>
        <p:nvGrpSpPr>
          <p:cNvPr id="76908" name="Group 108"/>
          <p:cNvGrpSpPr>
            <a:grpSpLocks/>
          </p:cNvGrpSpPr>
          <p:nvPr/>
        </p:nvGrpSpPr>
        <p:grpSpPr bwMode="auto">
          <a:xfrm>
            <a:off x="5686425" y="2320925"/>
            <a:ext cx="498475" cy="252413"/>
            <a:chOff x="3582" y="1381"/>
            <a:chExt cx="314" cy="159"/>
          </a:xfrm>
        </p:grpSpPr>
        <p:sp>
          <p:nvSpPr>
            <p:cNvPr id="76909" name="Line 109"/>
            <p:cNvSpPr>
              <a:spLocks noChangeShapeType="1"/>
            </p:cNvSpPr>
            <p:nvPr/>
          </p:nvSpPr>
          <p:spPr bwMode="auto">
            <a:xfrm>
              <a:off x="3582" y="1381"/>
              <a:ext cx="248" cy="124"/>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6910" name="Freeform 110"/>
            <p:cNvSpPr>
              <a:spLocks/>
            </p:cNvSpPr>
            <p:nvPr/>
          </p:nvSpPr>
          <p:spPr bwMode="auto">
            <a:xfrm>
              <a:off x="3762" y="1447"/>
              <a:ext cx="134" cy="93"/>
            </a:xfrm>
            <a:custGeom>
              <a:avLst/>
              <a:gdLst/>
              <a:ahLst/>
              <a:cxnLst>
                <a:cxn ang="0">
                  <a:pos x="134" y="93"/>
                </a:cxn>
                <a:cxn ang="0">
                  <a:pos x="35" y="0"/>
                </a:cxn>
                <a:cxn ang="0">
                  <a:pos x="0" y="67"/>
                </a:cxn>
                <a:cxn ang="0">
                  <a:pos x="134" y="93"/>
                </a:cxn>
              </a:cxnLst>
              <a:rect l="0" t="0" r="r" b="b"/>
              <a:pathLst>
                <a:path w="134" h="93">
                  <a:moveTo>
                    <a:pt x="134" y="93"/>
                  </a:moveTo>
                  <a:lnTo>
                    <a:pt x="35" y="0"/>
                  </a:lnTo>
                  <a:lnTo>
                    <a:pt x="0" y="67"/>
                  </a:lnTo>
                  <a:lnTo>
                    <a:pt x="134" y="93"/>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6911" name="Group 111"/>
          <p:cNvGrpSpPr>
            <a:grpSpLocks/>
          </p:cNvGrpSpPr>
          <p:nvPr/>
        </p:nvGrpSpPr>
        <p:grpSpPr bwMode="auto">
          <a:xfrm>
            <a:off x="1625600" y="3467100"/>
            <a:ext cx="498475" cy="122238"/>
            <a:chOff x="1024" y="2076"/>
            <a:chExt cx="314" cy="77"/>
          </a:xfrm>
        </p:grpSpPr>
        <p:sp>
          <p:nvSpPr>
            <p:cNvPr id="76912" name="Line 112"/>
            <p:cNvSpPr>
              <a:spLocks noChangeShapeType="1"/>
            </p:cNvSpPr>
            <p:nvPr/>
          </p:nvSpPr>
          <p:spPr bwMode="auto">
            <a:xfrm>
              <a:off x="1024" y="2115"/>
              <a:ext cx="248" cy="1"/>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6913" name="Freeform 113"/>
            <p:cNvSpPr>
              <a:spLocks/>
            </p:cNvSpPr>
            <p:nvPr/>
          </p:nvSpPr>
          <p:spPr bwMode="auto">
            <a:xfrm>
              <a:off x="1208" y="2076"/>
              <a:ext cx="130" cy="77"/>
            </a:xfrm>
            <a:custGeom>
              <a:avLst/>
              <a:gdLst/>
              <a:ahLst/>
              <a:cxnLst>
                <a:cxn ang="0">
                  <a:pos x="130" y="39"/>
                </a:cxn>
                <a:cxn ang="0">
                  <a:pos x="0" y="0"/>
                </a:cxn>
                <a:cxn ang="0">
                  <a:pos x="0" y="77"/>
                </a:cxn>
                <a:cxn ang="0">
                  <a:pos x="130" y="39"/>
                </a:cxn>
              </a:cxnLst>
              <a:rect l="0" t="0" r="r" b="b"/>
              <a:pathLst>
                <a:path w="130" h="77">
                  <a:moveTo>
                    <a:pt x="130" y="39"/>
                  </a:moveTo>
                  <a:lnTo>
                    <a:pt x="0" y="0"/>
                  </a:lnTo>
                  <a:lnTo>
                    <a:pt x="0" y="77"/>
                  </a:lnTo>
                  <a:lnTo>
                    <a:pt x="130" y="3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6914" name="Group 114"/>
          <p:cNvGrpSpPr>
            <a:grpSpLocks/>
          </p:cNvGrpSpPr>
          <p:nvPr/>
        </p:nvGrpSpPr>
        <p:grpSpPr bwMode="auto">
          <a:xfrm>
            <a:off x="5686425" y="3111500"/>
            <a:ext cx="1906588" cy="433388"/>
            <a:chOff x="3582" y="1852"/>
            <a:chExt cx="1201" cy="273"/>
          </a:xfrm>
        </p:grpSpPr>
        <p:sp>
          <p:nvSpPr>
            <p:cNvPr id="76915" name="Line 115"/>
            <p:cNvSpPr>
              <a:spLocks noChangeShapeType="1"/>
            </p:cNvSpPr>
            <p:nvPr/>
          </p:nvSpPr>
          <p:spPr bwMode="auto">
            <a:xfrm>
              <a:off x="3582" y="1852"/>
              <a:ext cx="1136" cy="247"/>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6916" name="Freeform 116"/>
            <p:cNvSpPr>
              <a:spLocks/>
            </p:cNvSpPr>
            <p:nvPr/>
          </p:nvSpPr>
          <p:spPr bwMode="auto">
            <a:xfrm>
              <a:off x="4649" y="2051"/>
              <a:ext cx="134" cy="74"/>
            </a:xfrm>
            <a:custGeom>
              <a:avLst/>
              <a:gdLst/>
              <a:ahLst/>
              <a:cxnLst>
                <a:cxn ang="0">
                  <a:pos x="134" y="64"/>
                </a:cxn>
                <a:cxn ang="0">
                  <a:pos x="16" y="0"/>
                </a:cxn>
                <a:cxn ang="0">
                  <a:pos x="0" y="74"/>
                </a:cxn>
                <a:cxn ang="0">
                  <a:pos x="134" y="64"/>
                </a:cxn>
              </a:cxnLst>
              <a:rect l="0" t="0" r="r" b="b"/>
              <a:pathLst>
                <a:path w="134" h="74">
                  <a:moveTo>
                    <a:pt x="134" y="64"/>
                  </a:moveTo>
                  <a:lnTo>
                    <a:pt x="16" y="0"/>
                  </a:lnTo>
                  <a:lnTo>
                    <a:pt x="0" y="74"/>
                  </a:lnTo>
                  <a:lnTo>
                    <a:pt x="134" y="64"/>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6917" name="Group 117"/>
          <p:cNvGrpSpPr>
            <a:grpSpLocks/>
          </p:cNvGrpSpPr>
          <p:nvPr/>
        </p:nvGrpSpPr>
        <p:grpSpPr bwMode="auto">
          <a:xfrm>
            <a:off x="7096125" y="2863850"/>
            <a:ext cx="496888" cy="417513"/>
            <a:chOff x="4470" y="1696"/>
            <a:chExt cx="313" cy="263"/>
          </a:xfrm>
        </p:grpSpPr>
        <p:sp>
          <p:nvSpPr>
            <p:cNvPr id="76918" name="Line 118"/>
            <p:cNvSpPr>
              <a:spLocks noChangeShapeType="1"/>
            </p:cNvSpPr>
            <p:nvPr/>
          </p:nvSpPr>
          <p:spPr bwMode="auto">
            <a:xfrm>
              <a:off x="4470" y="1696"/>
              <a:ext cx="248" cy="207"/>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6919" name="Freeform 119"/>
            <p:cNvSpPr>
              <a:spLocks/>
            </p:cNvSpPr>
            <p:nvPr/>
          </p:nvSpPr>
          <p:spPr bwMode="auto">
            <a:xfrm>
              <a:off x="4660" y="1846"/>
              <a:ext cx="123" cy="113"/>
            </a:xfrm>
            <a:custGeom>
              <a:avLst/>
              <a:gdLst/>
              <a:ahLst/>
              <a:cxnLst>
                <a:cxn ang="0">
                  <a:pos x="123" y="113"/>
                </a:cxn>
                <a:cxn ang="0">
                  <a:pos x="48" y="0"/>
                </a:cxn>
                <a:cxn ang="0">
                  <a:pos x="0" y="59"/>
                </a:cxn>
                <a:cxn ang="0">
                  <a:pos x="123" y="113"/>
                </a:cxn>
              </a:cxnLst>
              <a:rect l="0" t="0" r="r" b="b"/>
              <a:pathLst>
                <a:path w="123" h="113">
                  <a:moveTo>
                    <a:pt x="123" y="113"/>
                  </a:moveTo>
                  <a:lnTo>
                    <a:pt x="48" y="0"/>
                  </a:lnTo>
                  <a:lnTo>
                    <a:pt x="0" y="59"/>
                  </a:lnTo>
                  <a:lnTo>
                    <a:pt x="123" y="113"/>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6920" name="Group 120"/>
          <p:cNvGrpSpPr>
            <a:grpSpLocks/>
          </p:cNvGrpSpPr>
          <p:nvPr/>
        </p:nvGrpSpPr>
        <p:grpSpPr bwMode="auto">
          <a:xfrm>
            <a:off x="3035300" y="2611438"/>
            <a:ext cx="331788" cy="666750"/>
            <a:chOff x="1912" y="1537"/>
            <a:chExt cx="209" cy="420"/>
          </a:xfrm>
        </p:grpSpPr>
        <p:sp>
          <p:nvSpPr>
            <p:cNvPr id="76921" name="Line 121"/>
            <p:cNvSpPr>
              <a:spLocks noChangeShapeType="1"/>
            </p:cNvSpPr>
            <p:nvPr/>
          </p:nvSpPr>
          <p:spPr bwMode="auto">
            <a:xfrm flipV="1">
              <a:off x="1912" y="1604"/>
              <a:ext cx="176" cy="353"/>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6922" name="Freeform 122"/>
            <p:cNvSpPr>
              <a:spLocks/>
            </p:cNvSpPr>
            <p:nvPr/>
          </p:nvSpPr>
          <p:spPr bwMode="auto">
            <a:xfrm>
              <a:off x="2029" y="1537"/>
              <a:ext cx="92" cy="135"/>
            </a:xfrm>
            <a:custGeom>
              <a:avLst/>
              <a:gdLst/>
              <a:ahLst/>
              <a:cxnLst>
                <a:cxn ang="0">
                  <a:pos x="92" y="0"/>
                </a:cxn>
                <a:cxn ang="0">
                  <a:pos x="0" y="100"/>
                </a:cxn>
                <a:cxn ang="0">
                  <a:pos x="68" y="135"/>
                </a:cxn>
                <a:cxn ang="0">
                  <a:pos x="92" y="0"/>
                </a:cxn>
              </a:cxnLst>
              <a:rect l="0" t="0" r="r" b="b"/>
              <a:pathLst>
                <a:path w="92" h="135">
                  <a:moveTo>
                    <a:pt x="92" y="0"/>
                  </a:moveTo>
                  <a:lnTo>
                    <a:pt x="0" y="100"/>
                  </a:lnTo>
                  <a:lnTo>
                    <a:pt x="68" y="135"/>
                  </a:lnTo>
                  <a:lnTo>
                    <a:pt x="92"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6923" name="Group 123"/>
          <p:cNvGrpSpPr>
            <a:grpSpLocks/>
          </p:cNvGrpSpPr>
          <p:nvPr/>
        </p:nvGrpSpPr>
        <p:grpSpPr bwMode="auto">
          <a:xfrm>
            <a:off x="4278313" y="2613025"/>
            <a:ext cx="496887" cy="252413"/>
            <a:chOff x="2695" y="1538"/>
            <a:chExt cx="313" cy="159"/>
          </a:xfrm>
        </p:grpSpPr>
        <p:sp>
          <p:nvSpPr>
            <p:cNvPr id="76924" name="Line 124"/>
            <p:cNvSpPr>
              <a:spLocks noChangeShapeType="1"/>
            </p:cNvSpPr>
            <p:nvPr/>
          </p:nvSpPr>
          <p:spPr bwMode="auto">
            <a:xfrm>
              <a:off x="2695" y="1538"/>
              <a:ext cx="248" cy="124"/>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6925" name="Freeform 125"/>
            <p:cNvSpPr>
              <a:spLocks/>
            </p:cNvSpPr>
            <p:nvPr/>
          </p:nvSpPr>
          <p:spPr bwMode="auto">
            <a:xfrm>
              <a:off x="2874" y="1604"/>
              <a:ext cx="134" cy="93"/>
            </a:xfrm>
            <a:custGeom>
              <a:avLst/>
              <a:gdLst/>
              <a:ahLst/>
              <a:cxnLst>
                <a:cxn ang="0">
                  <a:pos x="134" y="93"/>
                </a:cxn>
                <a:cxn ang="0">
                  <a:pos x="35" y="0"/>
                </a:cxn>
                <a:cxn ang="0">
                  <a:pos x="0" y="68"/>
                </a:cxn>
                <a:cxn ang="0">
                  <a:pos x="134" y="93"/>
                </a:cxn>
              </a:cxnLst>
              <a:rect l="0" t="0" r="r" b="b"/>
              <a:pathLst>
                <a:path w="134" h="93">
                  <a:moveTo>
                    <a:pt x="134" y="93"/>
                  </a:moveTo>
                  <a:lnTo>
                    <a:pt x="35" y="0"/>
                  </a:lnTo>
                  <a:lnTo>
                    <a:pt x="0" y="68"/>
                  </a:lnTo>
                  <a:lnTo>
                    <a:pt x="134" y="93"/>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6926" name="Group 126"/>
          <p:cNvGrpSpPr>
            <a:grpSpLocks/>
          </p:cNvGrpSpPr>
          <p:nvPr/>
        </p:nvGrpSpPr>
        <p:grpSpPr bwMode="auto">
          <a:xfrm>
            <a:off x="3035300" y="3779838"/>
            <a:ext cx="331788" cy="333375"/>
            <a:chOff x="1912" y="2273"/>
            <a:chExt cx="209" cy="210"/>
          </a:xfrm>
        </p:grpSpPr>
        <p:sp>
          <p:nvSpPr>
            <p:cNvPr id="76927" name="Line 127"/>
            <p:cNvSpPr>
              <a:spLocks noChangeShapeType="1"/>
            </p:cNvSpPr>
            <p:nvPr/>
          </p:nvSpPr>
          <p:spPr bwMode="auto">
            <a:xfrm>
              <a:off x="1912" y="2273"/>
              <a:ext cx="143" cy="143"/>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6928" name="Freeform 128"/>
            <p:cNvSpPr>
              <a:spLocks/>
            </p:cNvSpPr>
            <p:nvPr/>
          </p:nvSpPr>
          <p:spPr bwMode="auto">
            <a:xfrm>
              <a:off x="2002" y="2364"/>
              <a:ext cx="119" cy="119"/>
            </a:xfrm>
            <a:custGeom>
              <a:avLst/>
              <a:gdLst/>
              <a:ahLst/>
              <a:cxnLst>
                <a:cxn ang="0">
                  <a:pos x="119" y="119"/>
                </a:cxn>
                <a:cxn ang="0">
                  <a:pos x="54" y="0"/>
                </a:cxn>
                <a:cxn ang="0">
                  <a:pos x="0" y="55"/>
                </a:cxn>
                <a:cxn ang="0">
                  <a:pos x="119" y="119"/>
                </a:cxn>
              </a:cxnLst>
              <a:rect l="0" t="0" r="r" b="b"/>
              <a:pathLst>
                <a:path w="119" h="119">
                  <a:moveTo>
                    <a:pt x="119" y="119"/>
                  </a:moveTo>
                  <a:lnTo>
                    <a:pt x="54" y="0"/>
                  </a:lnTo>
                  <a:lnTo>
                    <a:pt x="0" y="55"/>
                  </a:lnTo>
                  <a:lnTo>
                    <a:pt x="119" y="11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6929" name="Group 129"/>
          <p:cNvGrpSpPr>
            <a:grpSpLocks/>
          </p:cNvGrpSpPr>
          <p:nvPr/>
        </p:nvGrpSpPr>
        <p:grpSpPr bwMode="auto">
          <a:xfrm>
            <a:off x="7096125" y="3776663"/>
            <a:ext cx="496888" cy="336550"/>
            <a:chOff x="4470" y="2271"/>
            <a:chExt cx="313" cy="212"/>
          </a:xfrm>
        </p:grpSpPr>
        <p:sp>
          <p:nvSpPr>
            <p:cNvPr id="76930" name="Line 130"/>
            <p:cNvSpPr>
              <a:spLocks noChangeShapeType="1"/>
            </p:cNvSpPr>
            <p:nvPr/>
          </p:nvSpPr>
          <p:spPr bwMode="auto">
            <a:xfrm flipV="1">
              <a:off x="4470" y="2317"/>
              <a:ext cx="248" cy="166"/>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6931" name="Freeform 131"/>
            <p:cNvSpPr>
              <a:spLocks/>
            </p:cNvSpPr>
            <p:nvPr/>
          </p:nvSpPr>
          <p:spPr bwMode="auto">
            <a:xfrm>
              <a:off x="4655" y="2271"/>
              <a:ext cx="128" cy="104"/>
            </a:xfrm>
            <a:custGeom>
              <a:avLst/>
              <a:gdLst/>
              <a:ahLst/>
              <a:cxnLst>
                <a:cxn ang="0">
                  <a:pos x="128" y="0"/>
                </a:cxn>
                <a:cxn ang="0">
                  <a:pos x="0" y="41"/>
                </a:cxn>
                <a:cxn ang="0">
                  <a:pos x="41" y="104"/>
                </a:cxn>
                <a:cxn ang="0">
                  <a:pos x="128" y="0"/>
                </a:cxn>
              </a:cxnLst>
              <a:rect l="0" t="0" r="r" b="b"/>
              <a:pathLst>
                <a:path w="128" h="104">
                  <a:moveTo>
                    <a:pt x="128" y="0"/>
                  </a:moveTo>
                  <a:lnTo>
                    <a:pt x="0" y="41"/>
                  </a:lnTo>
                  <a:lnTo>
                    <a:pt x="41" y="104"/>
                  </a:lnTo>
                  <a:lnTo>
                    <a:pt x="128"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6932" name="Group 132"/>
          <p:cNvGrpSpPr>
            <a:grpSpLocks/>
          </p:cNvGrpSpPr>
          <p:nvPr/>
        </p:nvGrpSpPr>
        <p:grpSpPr bwMode="auto">
          <a:xfrm>
            <a:off x="4278313" y="3360738"/>
            <a:ext cx="496887" cy="750887"/>
            <a:chOff x="2695" y="2009"/>
            <a:chExt cx="313" cy="473"/>
          </a:xfrm>
        </p:grpSpPr>
        <p:sp>
          <p:nvSpPr>
            <p:cNvPr id="76933" name="Line 133"/>
            <p:cNvSpPr>
              <a:spLocks noChangeShapeType="1"/>
            </p:cNvSpPr>
            <p:nvPr/>
          </p:nvSpPr>
          <p:spPr bwMode="auto">
            <a:xfrm flipV="1">
              <a:off x="2695" y="2076"/>
              <a:ext cx="269" cy="406"/>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6934" name="Freeform 134"/>
            <p:cNvSpPr>
              <a:spLocks/>
            </p:cNvSpPr>
            <p:nvPr/>
          </p:nvSpPr>
          <p:spPr bwMode="auto">
            <a:xfrm>
              <a:off x="2905" y="2009"/>
              <a:ext cx="103" cy="130"/>
            </a:xfrm>
            <a:custGeom>
              <a:avLst/>
              <a:gdLst/>
              <a:ahLst/>
              <a:cxnLst>
                <a:cxn ang="0">
                  <a:pos x="103" y="0"/>
                </a:cxn>
                <a:cxn ang="0">
                  <a:pos x="0" y="89"/>
                </a:cxn>
                <a:cxn ang="0">
                  <a:pos x="63" y="130"/>
                </a:cxn>
                <a:cxn ang="0">
                  <a:pos x="103" y="0"/>
                </a:cxn>
              </a:cxnLst>
              <a:rect l="0" t="0" r="r" b="b"/>
              <a:pathLst>
                <a:path w="103" h="130">
                  <a:moveTo>
                    <a:pt x="103" y="0"/>
                  </a:moveTo>
                  <a:lnTo>
                    <a:pt x="0" y="89"/>
                  </a:lnTo>
                  <a:lnTo>
                    <a:pt x="63" y="130"/>
                  </a:lnTo>
                  <a:lnTo>
                    <a:pt x="103"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6935" name="Group 135"/>
          <p:cNvGrpSpPr>
            <a:grpSpLocks/>
          </p:cNvGrpSpPr>
          <p:nvPr/>
        </p:nvGrpSpPr>
        <p:grpSpPr bwMode="auto">
          <a:xfrm>
            <a:off x="4278313" y="4110038"/>
            <a:ext cx="496887" cy="250825"/>
            <a:chOff x="2695" y="2481"/>
            <a:chExt cx="313" cy="158"/>
          </a:xfrm>
        </p:grpSpPr>
        <p:sp>
          <p:nvSpPr>
            <p:cNvPr id="76936" name="Line 136"/>
            <p:cNvSpPr>
              <a:spLocks noChangeShapeType="1"/>
            </p:cNvSpPr>
            <p:nvPr/>
          </p:nvSpPr>
          <p:spPr bwMode="auto">
            <a:xfrm flipV="1">
              <a:off x="2695" y="2515"/>
              <a:ext cx="248" cy="124"/>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6937" name="Freeform 137"/>
            <p:cNvSpPr>
              <a:spLocks/>
            </p:cNvSpPr>
            <p:nvPr/>
          </p:nvSpPr>
          <p:spPr bwMode="auto">
            <a:xfrm>
              <a:off x="2874" y="2481"/>
              <a:ext cx="134" cy="93"/>
            </a:xfrm>
            <a:custGeom>
              <a:avLst/>
              <a:gdLst/>
              <a:ahLst/>
              <a:cxnLst>
                <a:cxn ang="0">
                  <a:pos x="134" y="0"/>
                </a:cxn>
                <a:cxn ang="0">
                  <a:pos x="0" y="25"/>
                </a:cxn>
                <a:cxn ang="0">
                  <a:pos x="35" y="93"/>
                </a:cxn>
                <a:cxn ang="0">
                  <a:pos x="134" y="0"/>
                </a:cxn>
              </a:cxnLst>
              <a:rect l="0" t="0" r="r" b="b"/>
              <a:pathLst>
                <a:path w="134" h="93">
                  <a:moveTo>
                    <a:pt x="134" y="0"/>
                  </a:moveTo>
                  <a:lnTo>
                    <a:pt x="0" y="25"/>
                  </a:lnTo>
                  <a:lnTo>
                    <a:pt x="35" y="93"/>
                  </a:lnTo>
                  <a:lnTo>
                    <a:pt x="134"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sp>
        <p:nvSpPr>
          <p:cNvPr id="76938" name="Rectangle 138"/>
          <p:cNvSpPr>
            <a:spLocks noChangeArrowheads="1"/>
          </p:cNvSpPr>
          <p:nvPr/>
        </p:nvSpPr>
        <p:spPr bwMode="auto">
          <a:xfrm>
            <a:off x="3697288" y="1957388"/>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6939" name="Rectangle 139"/>
          <p:cNvSpPr>
            <a:spLocks noChangeArrowheads="1"/>
          </p:cNvSpPr>
          <p:nvPr/>
        </p:nvSpPr>
        <p:spPr bwMode="auto">
          <a:xfrm>
            <a:off x="3959225" y="2079625"/>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6940" name="Rectangle 140"/>
          <p:cNvSpPr>
            <a:spLocks noChangeArrowheads="1"/>
          </p:cNvSpPr>
          <p:nvPr/>
        </p:nvSpPr>
        <p:spPr bwMode="auto">
          <a:xfrm>
            <a:off x="3697288" y="2292350"/>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6941" name="Rectangle 141"/>
          <p:cNvSpPr>
            <a:spLocks noChangeArrowheads="1"/>
          </p:cNvSpPr>
          <p:nvPr/>
        </p:nvSpPr>
        <p:spPr bwMode="auto">
          <a:xfrm>
            <a:off x="3387725" y="1957388"/>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42" name="Rectangle 142"/>
          <p:cNvSpPr>
            <a:spLocks noChangeArrowheads="1"/>
          </p:cNvSpPr>
          <p:nvPr/>
        </p:nvSpPr>
        <p:spPr bwMode="auto">
          <a:xfrm>
            <a:off x="3486150" y="1993900"/>
            <a:ext cx="155575"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B</a:t>
            </a:r>
          </a:p>
        </p:txBody>
      </p:sp>
      <p:sp>
        <p:nvSpPr>
          <p:cNvPr id="76943" name="Rectangle 143"/>
          <p:cNvSpPr>
            <a:spLocks noChangeArrowheads="1"/>
          </p:cNvSpPr>
          <p:nvPr/>
        </p:nvSpPr>
        <p:spPr bwMode="auto">
          <a:xfrm>
            <a:off x="3387725" y="2292350"/>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44" name="Rectangle 144"/>
          <p:cNvSpPr>
            <a:spLocks noChangeArrowheads="1"/>
          </p:cNvSpPr>
          <p:nvPr/>
        </p:nvSpPr>
        <p:spPr bwMode="auto">
          <a:xfrm>
            <a:off x="3495675" y="2330450"/>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76945" name="Rectangle 145"/>
          <p:cNvSpPr>
            <a:spLocks noChangeArrowheads="1"/>
          </p:cNvSpPr>
          <p:nvPr/>
        </p:nvSpPr>
        <p:spPr bwMode="auto">
          <a:xfrm>
            <a:off x="5092700" y="1952625"/>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6946" name="Rectangle 146"/>
          <p:cNvSpPr>
            <a:spLocks noChangeArrowheads="1"/>
          </p:cNvSpPr>
          <p:nvPr/>
        </p:nvSpPr>
        <p:spPr bwMode="auto">
          <a:xfrm>
            <a:off x="5354638" y="2074863"/>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6947" name="Rectangle 147"/>
          <p:cNvSpPr>
            <a:spLocks noChangeArrowheads="1"/>
          </p:cNvSpPr>
          <p:nvPr/>
        </p:nvSpPr>
        <p:spPr bwMode="auto">
          <a:xfrm>
            <a:off x="5092700" y="2287588"/>
            <a:ext cx="574675" cy="322262"/>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6948" name="Rectangle 148"/>
          <p:cNvSpPr>
            <a:spLocks noChangeArrowheads="1"/>
          </p:cNvSpPr>
          <p:nvPr/>
        </p:nvSpPr>
        <p:spPr bwMode="auto">
          <a:xfrm>
            <a:off x="4783138" y="1952625"/>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49" name="Rectangle 149"/>
          <p:cNvSpPr>
            <a:spLocks noChangeArrowheads="1"/>
          </p:cNvSpPr>
          <p:nvPr/>
        </p:nvSpPr>
        <p:spPr bwMode="auto">
          <a:xfrm>
            <a:off x="4852988" y="2003425"/>
            <a:ext cx="196850"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D</a:t>
            </a:r>
          </a:p>
        </p:txBody>
      </p:sp>
      <p:sp>
        <p:nvSpPr>
          <p:cNvPr id="76950" name="Rectangle 150"/>
          <p:cNvSpPr>
            <a:spLocks noChangeArrowheads="1"/>
          </p:cNvSpPr>
          <p:nvPr/>
        </p:nvSpPr>
        <p:spPr bwMode="auto">
          <a:xfrm>
            <a:off x="4783138" y="2287588"/>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51" name="Rectangle 151"/>
          <p:cNvSpPr>
            <a:spLocks noChangeArrowheads="1"/>
          </p:cNvSpPr>
          <p:nvPr/>
        </p:nvSpPr>
        <p:spPr bwMode="auto">
          <a:xfrm>
            <a:off x="4876800" y="232568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76952" name="Rectangle 152"/>
          <p:cNvSpPr>
            <a:spLocks noChangeArrowheads="1"/>
          </p:cNvSpPr>
          <p:nvPr/>
        </p:nvSpPr>
        <p:spPr bwMode="auto">
          <a:xfrm>
            <a:off x="2449513" y="3195638"/>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6953" name="Rectangle 153"/>
          <p:cNvSpPr>
            <a:spLocks noChangeArrowheads="1"/>
          </p:cNvSpPr>
          <p:nvPr/>
        </p:nvSpPr>
        <p:spPr bwMode="auto">
          <a:xfrm>
            <a:off x="2711450" y="3317875"/>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6954" name="Rectangle 154"/>
          <p:cNvSpPr>
            <a:spLocks noChangeArrowheads="1"/>
          </p:cNvSpPr>
          <p:nvPr/>
        </p:nvSpPr>
        <p:spPr bwMode="auto">
          <a:xfrm>
            <a:off x="2449513" y="3530600"/>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6955" name="Rectangle 155"/>
          <p:cNvSpPr>
            <a:spLocks noChangeArrowheads="1"/>
          </p:cNvSpPr>
          <p:nvPr/>
        </p:nvSpPr>
        <p:spPr bwMode="auto">
          <a:xfrm>
            <a:off x="2139950" y="3195638"/>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56" name="Rectangle 156"/>
          <p:cNvSpPr>
            <a:spLocks noChangeArrowheads="1"/>
          </p:cNvSpPr>
          <p:nvPr/>
        </p:nvSpPr>
        <p:spPr bwMode="auto">
          <a:xfrm>
            <a:off x="2209800" y="3232150"/>
            <a:ext cx="196850"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A</a:t>
            </a:r>
          </a:p>
        </p:txBody>
      </p:sp>
      <p:sp>
        <p:nvSpPr>
          <p:cNvPr id="76957" name="Rectangle 157"/>
          <p:cNvSpPr>
            <a:spLocks noChangeArrowheads="1"/>
          </p:cNvSpPr>
          <p:nvPr/>
        </p:nvSpPr>
        <p:spPr bwMode="auto">
          <a:xfrm>
            <a:off x="2139950" y="3530600"/>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58" name="Rectangle 158"/>
          <p:cNvSpPr>
            <a:spLocks noChangeArrowheads="1"/>
          </p:cNvSpPr>
          <p:nvPr/>
        </p:nvSpPr>
        <p:spPr bwMode="auto">
          <a:xfrm>
            <a:off x="2247900" y="3568700"/>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76959" name="Rectangle 159"/>
          <p:cNvSpPr>
            <a:spLocks noChangeArrowheads="1"/>
          </p:cNvSpPr>
          <p:nvPr/>
        </p:nvSpPr>
        <p:spPr bwMode="auto">
          <a:xfrm>
            <a:off x="3692525" y="4010025"/>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6960" name="Rectangle 160"/>
          <p:cNvSpPr>
            <a:spLocks noChangeArrowheads="1"/>
          </p:cNvSpPr>
          <p:nvPr/>
        </p:nvSpPr>
        <p:spPr bwMode="auto">
          <a:xfrm>
            <a:off x="3954463" y="4132263"/>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6961" name="Rectangle 161"/>
          <p:cNvSpPr>
            <a:spLocks noChangeArrowheads="1"/>
          </p:cNvSpPr>
          <p:nvPr/>
        </p:nvSpPr>
        <p:spPr bwMode="auto">
          <a:xfrm>
            <a:off x="3692525" y="4344988"/>
            <a:ext cx="574675" cy="322262"/>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6962" name="Rectangle 162"/>
          <p:cNvSpPr>
            <a:spLocks noChangeArrowheads="1"/>
          </p:cNvSpPr>
          <p:nvPr/>
        </p:nvSpPr>
        <p:spPr bwMode="auto">
          <a:xfrm>
            <a:off x="3382963" y="4010025"/>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63" name="Rectangle 163"/>
          <p:cNvSpPr>
            <a:spLocks noChangeArrowheads="1"/>
          </p:cNvSpPr>
          <p:nvPr/>
        </p:nvSpPr>
        <p:spPr bwMode="auto">
          <a:xfrm>
            <a:off x="3467100" y="4046538"/>
            <a:ext cx="179388"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C</a:t>
            </a:r>
          </a:p>
        </p:txBody>
      </p:sp>
      <p:sp>
        <p:nvSpPr>
          <p:cNvPr id="76964" name="Rectangle 164"/>
          <p:cNvSpPr>
            <a:spLocks noChangeArrowheads="1"/>
          </p:cNvSpPr>
          <p:nvPr/>
        </p:nvSpPr>
        <p:spPr bwMode="auto">
          <a:xfrm>
            <a:off x="3382963" y="4344988"/>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65" name="Rectangle 165"/>
          <p:cNvSpPr>
            <a:spLocks noChangeArrowheads="1"/>
          </p:cNvSpPr>
          <p:nvPr/>
        </p:nvSpPr>
        <p:spPr bwMode="auto">
          <a:xfrm>
            <a:off x="3476625" y="438308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2</a:t>
            </a:r>
          </a:p>
        </p:txBody>
      </p:sp>
      <p:sp>
        <p:nvSpPr>
          <p:cNvPr id="76966" name="Rectangle 166"/>
          <p:cNvSpPr>
            <a:spLocks noChangeArrowheads="1"/>
          </p:cNvSpPr>
          <p:nvPr/>
        </p:nvSpPr>
        <p:spPr bwMode="auto">
          <a:xfrm>
            <a:off x="6507163" y="2352675"/>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6967" name="Rectangle 167"/>
          <p:cNvSpPr>
            <a:spLocks noChangeArrowheads="1"/>
          </p:cNvSpPr>
          <p:nvPr/>
        </p:nvSpPr>
        <p:spPr bwMode="auto">
          <a:xfrm>
            <a:off x="6769100" y="2474913"/>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6968" name="Rectangle 168"/>
          <p:cNvSpPr>
            <a:spLocks noChangeArrowheads="1"/>
          </p:cNvSpPr>
          <p:nvPr/>
        </p:nvSpPr>
        <p:spPr bwMode="auto">
          <a:xfrm>
            <a:off x="6507163" y="2687638"/>
            <a:ext cx="574675" cy="322262"/>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6969" name="Rectangle 169"/>
          <p:cNvSpPr>
            <a:spLocks noChangeArrowheads="1"/>
          </p:cNvSpPr>
          <p:nvPr/>
        </p:nvSpPr>
        <p:spPr bwMode="auto">
          <a:xfrm>
            <a:off x="6197600" y="2352675"/>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70" name="Rectangle 170"/>
          <p:cNvSpPr>
            <a:spLocks noChangeArrowheads="1"/>
          </p:cNvSpPr>
          <p:nvPr/>
        </p:nvSpPr>
        <p:spPr bwMode="auto">
          <a:xfrm>
            <a:off x="6267450" y="2389188"/>
            <a:ext cx="193675"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G</a:t>
            </a:r>
          </a:p>
        </p:txBody>
      </p:sp>
      <p:sp>
        <p:nvSpPr>
          <p:cNvPr id="76971" name="Rectangle 171"/>
          <p:cNvSpPr>
            <a:spLocks noChangeArrowheads="1"/>
          </p:cNvSpPr>
          <p:nvPr/>
        </p:nvSpPr>
        <p:spPr bwMode="auto">
          <a:xfrm>
            <a:off x="6197600" y="2687638"/>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72" name="Rectangle 172"/>
          <p:cNvSpPr>
            <a:spLocks noChangeArrowheads="1"/>
          </p:cNvSpPr>
          <p:nvPr/>
        </p:nvSpPr>
        <p:spPr bwMode="auto">
          <a:xfrm>
            <a:off x="6291263" y="272573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6</a:t>
            </a:r>
          </a:p>
        </p:txBody>
      </p:sp>
      <p:sp>
        <p:nvSpPr>
          <p:cNvPr id="76973" name="Rectangle 173"/>
          <p:cNvSpPr>
            <a:spLocks noChangeArrowheads="1"/>
          </p:cNvSpPr>
          <p:nvPr/>
        </p:nvSpPr>
        <p:spPr bwMode="auto">
          <a:xfrm>
            <a:off x="5092700" y="2767013"/>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6974" name="Rectangle 174"/>
          <p:cNvSpPr>
            <a:spLocks noChangeArrowheads="1"/>
          </p:cNvSpPr>
          <p:nvPr/>
        </p:nvSpPr>
        <p:spPr bwMode="auto">
          <a:xfrm>
            <a:off x="5354638" y="2889250"/>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6975" name="Rectangle 175"/>
          <p:cNvSpPr>
            <a:spLocks noChangeArrowheads="1"/>
          </p:cNvSpPr>
          <p:nvPr/>
        </p:nvSpPr>
        <p:spPr bwMode="auto">
          <a:xfrm>
            <a:off x="5092700" y="3101975"/>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6976" name="Rectangle 176"/>
          <p:cNvSpPr>
            <a:spLocks noChangeArrowheads="1"/>
          </p:cNvSpPr>
          <p:nvPr/>
        </p:nvSpPr>
        <p:spPr bwMode="auto">
          <a:xfrm>
            <a:off x="4783138" y="2767013"/>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77" name="Rectangle 177"/>
          <p:cNvSpPr>
            <a:spLocks noChangeArrowheads="1"/>
          </p:cNvSpPr>
          <p:nvPr/>
        </p:nvSpPr>
        <p:spPr bwMode="auto">
          <a:xfrm>
            <a:off x="4881563" y="2817813"/>
            <a:ext cx="141287"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F</a:t>
            </a:r>
          </a:p>
        </p:txBody>
      </p:sp>
      <p:sp>
        <p:nvSpPr>
          <p:cNvPr id="76978" name="Rectangle 178"/>
          <p:cNvSpPr>
            <a:spLocks noChangeArrowheads="1"/>
          </p:cNvSpPr>
          <p:nvPr/>
        </p:nvSpPr>
        <p:spPr bwMode="auto">
          <a:xfrm>
            <a:off x="4783138" y="3101975"/>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79" name="Rectangle 179"/>
          <p:cNvSpPr>
            <a:spLocks noChangeArrowheads="1"/>
          </p:cNvSpPr>
          <p:nvPr/>
        </p:nvSpPr>
        <p:spPr bwMode="auto">
          <a:xfrm>
            <a:off x="4876800" y="3140075"/>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76980" name="Rectangle 180"/>
          <p:cNvSpPr>
            <a:spLocks noChangeArrowheads="1"/>
          </p:cNvSpPr>
          <p:nvPr/>
        </p:nvSpPr>
        <p:spPr bwMode="auto">
          <a:xfrm>
            <a:off x="6507163" y="4024313"/>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6981" name="Rectangle 181"/>
          <p:cNvSpPr>
            <a:spLocks noChangeArrowheads="1"/>
          </p:cNvSpPr>
          <p:nvPr/>
        </p:nvSpPr>
        <p:spPr bwMode="auto">
          <a:xfrm>
            <a:off x="6769100" y="4146550"/>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6982" name="Rectangle 182"/>
          <p:cNvSpPr>
            <a:spLocks noChangeArrowheads="1"/>
          </p:cNvSpPr>
          <p:nvPr/>
        </p:nvSpPr>
        <p:spPr bwMode="auto">
          <a:xfrm>
            <a:off x="6507163" y="4359275"/>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6983" name="Rectangle 183"/>
          <p:cNvSpPr>
            <a:spLocks noChangeArrowheads="1"/>
          </p:cNvSpPr>
          <p:nvPr/>
        </p:nvSpPr>
        <p:spPr bwMode="auto">
          <a:xfrm>
            <a:off x="6197600" y="4024313"/>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84" name="Rectangle 184"/>
          <p:cNvSpPr>
            <a:spLocks noChangeArrowheads="1"/>
          </p:cNvSpPr>
          <p:nvPr/>
        </p:nvSpPr>
        <p:spPr bwMode="auto">
          <a:xfrm>
            <a:off x="6253163" y="4046538"/>
            <a:ext cx="211137"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H</a:t>
            </a:r>
          </a:p>
        </p:txBody>
      </p:sp>
      <p:sp>
        <p:nvSpPr>
          <p:cNvPr id="76985" name="Rectangle 185"/>
          <p:cNvSpPr>
            <a:spLocks noChangeArrowheads="1"/>
          </p:cNvSpPr>
          <p:nvPr/>
        </p:nvSpPr>
        <p:spPr bwMode="auto">
          <a:xfrm>
            <a:off x="6197600" y="4360863"/>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86" name="Rectangle 186"/>
          <p:cNvSpPr>
            <a:spLocks noChangeArrowheads="1"/>
          </p:cNvSpPr>
          <p:nvPr/>
        </p:nvSpPr>
        <p:spPr bwMode="auto">
          <a:xfrm>
            <a:off x="6305550" y="4397375"/>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2</a:t>
            </a:r>
          </a:p>
        </p:txBody>
      </p:sp>
      <p:sp>
        <p:nvSpPr>
          <p:cNvPr id="76987" name="Rectangle 187"/>
          <p:cNvSpPr>
            <a:spLocks noChangeArrowheads="1"/>
          </p:cNvSpPr>
          <p:nvPr/>
        </p:nvSpPr>
        <p:spPr bwMode="auto">
          <a:xfrm>
            <a:off x="5092700" y="3567113"/>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76988" name="Rectangle 188"/>
          <p:cNvSpPr>
            <a:spLocks noChangeArrowheads="1"/>
          </p:cNvSpPr>
          <p:nvPr/>
        </p:nvSpPr>
        <p:spPr bwMode="auto">
          <a:xfrm>
            <a:off x="5354638" y="3689350"/>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76989" name="Rectangle 189"/>
          <p:cNvSpPr>
            <a:spLocks noChangeArrowheads="1"/>
          </p:cNvSpPr>
          <p:nvPr/>
        </p:nvSpPr>
        <p:spPr bwMode="auto">
          <a:xfrm>
            <a:off x="5092700" y="3902075"/>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76990" name="Rectangle 190"/>
          <p:cNvSpPr>
            <a:spLocks noChangeArrowheads="1"/>
          </p:cNvSpPr>
          <p:nvPr/>
        </p:nvSpPr>
        <p:spPr bwMode="auto">
          <a:xfrm>
            <a:off x="4783138" y="3567113"/>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91" name="Rectangle 191"/>
          <p:cNvSpPr>
            <a:spLocks noChangeArrowheads="1"/>
          </p:cNvSpPr>
          <p:nvPr/>
        </p:nvSpPr>
        <p:spPr bwMode="auto">
          <a:xfrm>
            <a:off x="4867275" y="3603625"/>
            <a:ext cx="155575"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E</a:t>
            </a:r>
          </a:p>
        </p:txBody>
      </p:sp>
      <p:sp>
        <p:nvSpPr>
          <p:cNvPr id="76992" name="Rectangle 192"/>
          <p:cNvSpPr>
            <a:spLocks noChangeArrowheads="1"/>
          </p:cNvSpPr>
          <p:nvPr/>
        </p:nvSpPr>
        <p:spPr bwMode="auto">
          <a:xfrm>
            <a:off x="4783138" y="3902075"/>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6993" name="Rectangle 193"/>
          <p:cNvSpPr>
            <a:spLocks noChangeArrowheads="1"/>
          </p:cNvSpPr>
          <p:nvPr/>
        </p:nvSpPr>
        <p:spPr bwMode="auto">
          <a:xfrm>
            <a:off x="4876800" y="392588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7</a:t>
            </a:r>
          </a:p>
        </p:txBody>
      </p:sp>
      <p:sp>
        <p:nvSpPr>
          <p:cNvPr id="76994" name="Rectangle 194"/>
          <p:cNvSpPr>
            <a:spLocks noChangeArrowheads="1"/>
          </p:cNvSpPr>
          <p:nvPr/>
        </p:nvSpPr>
        <p:spPr bwMode="auto">
          <a:xfrm>
            <a:off x="2449513" y="3221038"/>
            <a:ext cx="612775" cy="33655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0  3</a:t>
            </a:r>
          </a:p>
        </p:txBody>
      </p:sp>
      <p:sp>
        <p:nvSpPr>
          <p:cNvPr id="76995" name="Rectangle 195"/>
          <p:cNvSpPr>
            <a:spLocks noChangeArrowheads="1"/>
          </p:cNvSpPr>
          <p:nvPr/>
        </p:nvSpPr>
        <p:spPr bwMode="auto">
          <a:xfrm>
            <a:off x="3678238" y="1976438"/>
            <a:ext cx="612775" cy="33655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3  6</a:t>
            </a:r>
          </a:p>
        </p:txBody>
      </p:sp>
      <p:sp>
        <p:nvSpPr>
          <p:cNvPr id="76996" name="Rectangle 196"/>
          <p:cNvSpPr>
            <a:spLocks noChangeArrowheads="1"/>
          </p:cNvSpPr>
          <p:nvPr/>
        </p:nvSpPr>
        <p:spPr bwMode="auto">
          <a:xfrm>
            <a:off x="5016500" y="1971675"/>
            <a:ext cx="688975" cy="33655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6   9</a:t>
            </a:r>
          </a:p>
        </p:txBody>
      </p:sp>
      <p:sp>
        <p:nvSpPr>
          <p:cNvPr id="76997" name="Rectangle 197"/>
          <p:cNvSpPr>
            <a:spLocks noChangeArrowheads="1"/>
          </p:cNvSpPr>
          <p:nvPr/>
        </p:nvSpPr>
        <p:spPr bwMode="auto">
          <a:xfrm>
            <a:off x="3635375" y="4029075"/>
            <a:ext cx="669925" cy="35560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3  5</a:t>
            </a:r>
          </a:p>
        </p:txBody>
      </p:sp>
      <p:sp>
        <p:nvSpPr>
          <p:cNvPr id="76998" name="Rectangle 198"/>
          <p:cNvSpPr>
            <a:spLocks noChangeArrowheads="1"/>
          </p:cNvSpPr>
          <p:nvPr/>
        </p:nvSpPr>
        <p:spPr bwMode="auto">
          <a:xfrm>
            <a:off x="6469063" y="2390775"/>
            <a:ext cx="660400" cy="33655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12 18</a:t>
            </a:r>
          </a:p>
        </p:txBody>
      </p:sp>
      <p:sp>
        <p:nvSpPr>
          <p:cNvPr id="76999" name="Rectangle 199"/>
          <p:cNvSpPr>
            <a:spLocks noChangeArrowheads="1"/>
          </p:cNvSpPr>
          <p:nvPr/>
        </p:nvSpPr>
        <p:spPr bwMode="auto">
          <a:xfrm>
            <a:off x="5016500" y="2792413"/>
            <a:ext cx="708025" cy="33655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6   9</a:t>
            </a:r>
          </a:p>
        </p:txBody>
      </p:sp>
      <p:sp>
        <p:nvSpPr>
          <p:cNvPr id="77000" name="Rectangle 200"/>
          <p:cNvSpPr>
            <a:spLocks noChangeArrowheads="1"/>
          </p:cNvSpPr>
          <p:nvPr/>
        </p:nvSpPr>
        <p:spPr bwMode="auto">
          <a:xfrm>
            <a:off x="6488113" y="4062413"/>
            <a:ext cx="660400" cy="33655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5   7</a:t>
            </a:r>
          </a:p>
        </p:txBody>
      </p:sp>
      <p:sp>
        <p:nvSpPr>
          <p:cNvPr id="77001" name="Rectangle 201"/>
          <p:cNvSpPr>
            <a:spLocks noChangeArrowheads="1"/>
          </p:cNvSpPr>
          <p:nvPr/>
        </p:nvSpPr>
        <p:spPr bwMode="auto">
          <a:xfrm>
            <a:off x="5016500" y="3592513"/>
            <a:ext cx="708025" cy="355600"/>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5  12</a:t>
            </a:r>
          </a:p>
        </p:txBody>
      </p:sp>
      <p:sp>
        <p:nvSpPr>
          <p:cNvPr id="76848" name="Rectangle 48"/>
          <p:cNvSpPr>
            <a:spLocks noChangeArrowheads="1"/>
          </p:cNvSpPr>
          <p:nvPr/>
        </p:nvSpPr>
        <p:spPr bwMode="auto">
          <a:xfrm>
            <a:off x="3678238" y="2311400"/>
            <a:ext cx="612775" cy="322263"/>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6  9</a:t>
            </a:r>
          </a:p>
        </p:txBody>
      </p:sp>
      <p:sp>
        <p:nvSpPr>
          <p:cNvPr id="76854" name="Rectangle 54"/>
          <p:cNvSpPr>
            <a:spLocks noChangeArrowheads="1"/>
          </p:cNvSpPr>
          <p:nvPr/>
        </p:nvSpPr>
        <p:spPr bwMode="auto">
          <a:xfrm>
            <a:off x="5016500" y="2306638"/>
            <a:ext cx="688975" cy="322262"/>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9  12</a:t>
            </a:r>
          </a:p>
        </p:txBody>
      </p:sp>
      <p:sp>
        <p:nvSpPr>
          <p:cNvPr id="76860" name="Rectangle 60"/>
          <p:cNvSpPr>
            <a:spLocks noChangeArrowheads="1"/>
          </p:cNvSpPr>
          <p:nvPr/>
        </p:nvSpPr>
        <p:spPr bwMode="auto">
          <a:xfrm>
            <a:off x="2449513" y="3549650"/>
            <a:ext cx="612775" cy="322263"/>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0  3</a:t>
            </a:r>
          </a:p>
        </p:txBody>
      </p:sp>
      <p:sp>
        <p:nvSpPr>
          <p:cNvPr id="76866" name="Rectangle 66"/>
          <p:cNvSpPr>
            <a:spLocks noChangeArrowheads="1"/>
          </p:cNvSpPr>
          <p:nvPr/>
        </p:nvSpPr>
        <p:spPr bwMode="auto">
          <a:xfrm>
            <a:off x="3635375" y="4364038"/>
            <a:ext cx="669925" cy="322262"/>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3  5</a:t>
            </a:r>
          </a:p>
        </p:txBody>
      </p:sp>
      <p:sp>
        <p:nvSpPr>
          <p:cNvPr id="76872" name="Rectangle 72"/>
          <p:cNvSpPr>
            <a:spLocks noChangeArrowheads="1"/>
          </p:cNvSpPr>
          <p:nvPr/>
        </p:nvSpPr>
        <p:spPr bwMode="auto">
          <a:xfrm>
            <a:off x="6469063" y="2706688"/>
            <a:ext cx="660400" cy="322262"/>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12 18</a:t>
            </a:r>
          </a:p>
        </p:txBody>
      </p:sp>
      <p:sp>
        <p:nvSpPr>
          <p:cNvPr id="76878" name="Rectangle 78"/>
          <p:cNvSpPr>
            <a:spLocks noChangeArrowheads="1"/>
          </p:cNvSpPr>
          <p:nvPr/>
        </p:nvSpPr>
        <p:spPr bwMode="auto">
          <a:xfrm>
            <a:off x="5035550" y="3121025"/>
            <a:ext cx="708025" cy="341313"/>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15 18</a:t>
            </a:r>
          </a:p>
        </p:txBody>
      </p:sp>
      <p:sp>
        <p:nvSpPr>
          <p:cNvPr id="76884" name="Rectangle 84"/>
          <p:cNvSpPr>
            <a:spLocks noChangeArrowheads="1"/>
          </p:cNvSpPr>
          <p:nvPr/>
        </p:nvSpPr>
        <p:spPr bwMode="auto">
          <a:xfrm>
            <a:off x="6469063" y="4378325"/>
            <a:ext cx="660400" cy="322263"/>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16 18</a:t>
            </a:r>
          </a:p>
        </p:txBody>
      </p:sp>
      <p:sp>
        <p:nvSpPr>
          <p:cNvPr id="76890" name="Rectangle 90"/>
          <p:cNvSpPr>
            <a:spLocks noChangeArrowheads="1"/>
          </p:cNvSpPr>
          <p:nvPr/>
        </p:nvSpPr>
        <p:spPr bwMode="auto">
          <a:xfrm>
            <a:off x="5022850" y="3921125"/>
            <a:ext cx="708025" cy="341313"/>
          </a:xfrm>
          <a:prstGeom prst="rect">
            <a:avLst/>
          </a:prstGeom>
          <a:noFill/>
          <a:ln w="14288">
            <a:noFill/>
            <a:miter lim="800000"/>
            <a:headEnd/>
            <a:tailEnd/>
          </a:ln>
        </p:spPr>
        <p:txBody>
          <a:bodyPr/>
          <a:lstStyle/>
          <a:p>
            <a:pPr>
              <a:lnSpc>
                <a:spcPct val="90000"/>
              </a:lnSpc>
            </a:pPr>
            <a:r>
              <a:rPr lang="en-US" sz="1600">
                <a:solidFill>
                  <a:srgbClr val="FFFFFF"/>
                </a:solidFill>
                <a:effectLst>
                  <a:outerShdw blurRad="38100" dist="38100" dir="2700000" algn="tl">
                    <a:srgbClr val="000000"/>
                  </a:outerShdw>
                </a:effectLst>
              </a:rPr>
              <a:t>5  12</a:t>
            </a: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687388" y="1106488"/>
            <a:ext cx="7856537" cy="1570037"/>
          </a:xfrm>
          <a:noFill/>
          <a:ln/>
        </p:spPr>
        <p:txBody>
          <a:bodyPr>
            <a:normAutofit fontScale="77500" lnSpcReduction="20000"/>
          </a:bodyPr>
          <a:lstStyle/>
          <a:p>
            <a:r>
              <a:rPr lang="en-US" dirty="0">
                <a:solidFill>
                  <a:srgbClr val="00B0F0"/>
                </a:solidFill>
              </a:rPr>
              <a:t>Step 3:</a:t>
            </a:r>
            <a:r>
              <a:rPr lang="en-US" dirty="0">
                <a:solidFill>
                  <a:schemeClr val="tx2"/>
                </a:solidFill>
              </a:rPr>
              <a:t>  </a:t>
            </a:r>
            <a:r>
              <a:rPr lang="en-US" dirty="0"/>
              <a:t>Calculate the slack time for each activity by: </a:t>
            </a:r>
          </a:p>
          <a:p>
            <a:pPr>
              <a:buFont typeface="Monotype Sorts" pitchFamily="2" charset="2"/>
              <a:buNone/>
            </a:pPr>
            <a:r>
              <a:rPr lang="en-US" dirty="0"/>
              <a:t>    		</a:t>
            </a:r>
            <a:r>
              <a:rPr lang="en-US" u="sng" dirty="0"/>
              <a:t>Slack</a:t>
            </a:r>
            <a:r>
              <a:rPr lang="en-US" dirty="0"/>
              <a:t> = (Latest Start) - (Earliest Start), </a:t>
            </a:r>
            <a:endParaRPr lang="en-US" dirty="0" smtClean="0"/>
          </a:p>
          <a:p>
            <a:pPr>
              <a:buFont typeface="Monotype Sorts" pitchFamily="2" charset="2"/>
              <a:buNone/>
            </a:pPr>
            <a:r>
              <a:rPr lang="en-US" dirty="0"/>
              <a:t>	</a:t>
            </a:r>
            <a:r>
              <a:rPr lang="en-US" dirty="0" smtClean="0"/>
              <a:t>				(or, equivalently) </a:t>
            </a:r>
            <a:endParaRPr lang="en-US" dirty="0"/>
          </a:p>
          <a:p>
            <a:pPr>
              <a:buFont typeface="Monotype Sorts" pitchFamily="2" charset="2"/>
              <a:buNone/>
            </a:pPr>
            <a:r>
              <a:rPr lang="en-US" dirty="0"/>
              <a:t>    		          = (Latest Finish) - (Earliest Finish).	</a:t>
            </a:r>
          </a:p>
        </p:txBody>
      </p:sp>
      <p:sp>
        <p:nvSpPr>
          <p:cNvPr id="12290" name="Rectangle 2"/>
          <p:cNvSpPr>
            <a:spLocks noGrp="1" noChangeArrowheads="1"/>
          </p:cNvSpPr>
          <p:nvPr>
            <p:ph type="title"/>
          </p:nvPr>
        </p:nvSpPr>
        <p:spPr>
          <a:xfrm>
            <a:off x="830263" y="166688"/>
            <a:ext cx="7475537" cy="585787"/>
          </a:xfrm>
          <a:noFill/>
          <a:ln/>
        </p:spPr>
        <p:txBody>
          <a:bodyPr>
            <a:normAutofit fontScale="90000"/>
          </a:bodyPr>
          <a:lstStyle/>
          <a:p>
            <a:r>
              <a:rPr lang="en-US"/>
              <a:t>Determining the Critical Path</a:t>
            </a: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274638"/>
            <a:ext cx="8229600" cy="853518"/>
          </a:xfrm>
        </p:spPr>
        <p:txBody>
          <a:bodyPr/>
          <a:lstStyle/>
          <a:p>
            <a:r>
              <a:rPr lang="en-US" dirty="0"/>
              <a:t>Example:  Frank’s Fine Floats</a:t>
            </a:r>
          </a:p>
        </p:txBody>
      </p:sp>
      <p:graphicFrame>
        <p:nvGraphicFramePr>
          <p:cNvPr id="4" name="Table 3"/>
          <p:cNvGraphicFramePr>
            <a:graphicFrameLocks noGrp="1"/>
          </p:cNvGraphicFramePr>
          <p:nvPr>
            <p:extLst>
              <p:ext uri="{D42A27DB-BD31-4B8C-83A1-F6EECF244321}">
                <p14:modId xmlns:p14="http://schemas.microsoft.com/office/powerpoint/2010/main" val="450677463"/>
              </p:ext>
            </p:extLst>
          </p:nvPr>
        </p:nvGraphicFramePr>
        <p:xfrm>
          <a:off x="771894" y="1397000"/>
          <a:ext cx="7232075" cy="3337560"/>
        </p:xfrm>
        <a:graphic>
          <a:graphicData uri="http://schemas.openxmlformats.org/drawingml/2006/table">
            <a:tbl>
              <a:tblPr firstRow="1" bandRow="1">
                <a:tableStyleId>{5C22544A-7EE6-4342-B048-85BDC9FD1C3A}</a:tableStyleId>
              </a:tblPr>
              <a:tblGrid>
                <a:gridCol w="1151909"/>
                <a:gridCol w="831272"/>
                <a:gridCol w="870290"/>
                <a:gridCol w="863508"/>
                <a:gridCol w="795646"/>
                <a:gridCol w="1194317"/>
                <a:gridCol w="1525133"/>
              </a:tblGrid>
              <a:tr h="370840">
                <a:tc>
                  <a:txBody>
                    <a:bodyPr/>
                    <a:lstStyle/>
                    <a:p>
                      <a:r>
                        <a:rPr lang="en-US" dirty="0" smtClean="0"/>
                        <a:t>Activity</a:t>
                      </a:r>
                      <a:endParaRPr lang="en-US" dirty="0"/>
                    </a:p>
                  </a:txBody>
                  <a:tcPr/>
                </a:tc>
                <a:tc>
                  <a:txBody>
                    <a:bodyPr/>
                    <a:lstStyle/>
                    <a:p>
                      <a:r>
                        <a:rPr lang="en-US" dirty="0" smtClean="0"/>
                        <a:t>ES</a:t>
                      </a:r>
                      <a:endParaRPr lang="en-US" dirty="0"/>
                    </a:p>
                  </a:txBody>
                  <a:tcPr/>
                </a:tc>
                <a:tc>
                  <a:txBody>
                    <a:bodyPr/>
                    <a:lstStyle/>
                    <a:p>
                      <a:r>
                        <a:rPr lang="en-US" dirty="0" smtClean="0"/>
                        <a:t>EF</a:t>
                      </a:r>
                      <a:endParaRPr lang="en-US" dirty="0"/>
                    </a:p>
                  </a:txBody>
                  <a:tcPr/>
                </a:tc>
                <a:tc>
                  <a:txBody>
                    <a:bodyPr/>
                    <a:lstStyle/>
                    <a:p>
                      <a:r>
                        <a:rPr lang="en-US" dirty="0" smtClean="0"/>
                        <a:t>LS</a:t>
                      </a:r>
                      <a:endParaRPr lang="en-US" dirty="0"/>
                    </a:p>
                  </a:txBody>
                  <a:tcPr/>
                </a:tc>
                <a:tc>
                  <a:txBody>
                    <a:bodyPr/>
                    <a:lstStyle/>
                    <a:p>
                      <a:r>
                        <a:rPr lang="en-US" dirty="0" smtClean="0"/>
                        <a:t>LF</a:t>
                      </a:r>
                      <a:endParaRPr lang="en-US" dirty="0"/>
                    </a:p>
                  </a:txBody>
                  <a:tcPr/>
                </a:tc>
                <a:tc>
                  <a:txBody>
                    <a:bodyPr/>
                    <a:lstStyle/>
                    <a:p>
                      <a:r>
                        <a:rPr lang="en-US" dirty="0" smtClean="0"/>
                        <a:t>Slack</a:t>
                      </a:r>
                      <a:endParaRPr lang="en-US" dirty="0"/>
                    </a:p>
                  </a:txBody>
                  <a:tcPr/>
                </a:tc>
                <a:tc>
                  <a:txBody>
                    <a:bodyPr/>
                    <a:lstStyle/>
                    <a:p>
                      <a:endParaRPr lang="en-US"/>
                    </a:p>
                  </a:txBody>
                  <a:tcPr/>
                </a:tc>
              </a:tr>
              <a:tr h="370840">
                <a:tc>
                  <a:txBody>
                    <a:bodyPr/>
                    <a:lstStyle/>
                    <a:p>
                      <a:pPr algn="ctr"/>
                      <a:r>
                        <a:rPr lang="en-US" dirty="0" smtClean="0"/>
                        <a:t>A</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Critical</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3</a:t>
                      </a:r>
                      <a:endParaRPr lang="en-US" dirty="0"/>
                    </a:p>
                  </a:txBody>
                  <a:tcPr/>
                </a:tc>
                <a:tc>
                  <a:txBody>
                    <a:bodyPr/>
                    <a:lstStyle/>
                    <a:p>
                      <a:pPr algn="ctr"/>
                      <a:r>
                        <a:rPr lang="en-US" dirty="0" smtClean="0"/>
                        <a:t>6</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endParaRPr lang="en-US"/>
                    </a:p>
                  </a:txBody>
                  <a:tcPr/>
                </a:tc>
              </a:tr>
              <a:tr h="370840">
                <a:tc>
                  <a:txBody>
                    <a:bodyPr/>
                    <a:lstStyle/>
                    <a:p>
                      <a:pPr algn="ctr"/>
                      <a:r>
                        <a:rPr lang="en-US" dirty="0" smtClean="0"/>
                        <a:t>C</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Critical</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9</a:t>
                      </a:r>
                      <a:endParaRPr lang="en-US" dirty="0"/>
                    </a:p>
                  </a:txBody>
                  <a:tcPr/>
                </a:tc>
                <a:tc>
                  <a:txBody>
                    <a:bodyPr/>
                    <a:lstStyle/>
                    <a:p>
                      <a:pPr algn="ctr"/>
                      <a:r>
                        <a:rPr lang="en-US" dirty="0" smtClean="0"/>
                        <a:t>12</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5</a:t>
                      </a:r>
                      <a:endParaRPr lang="en-US" dirty="0"/>
                    </a:p>
                  </a:txBody>
                  <a:tcPr/>
                </a:tc>
                <a:tc>
                  <a:txBody>
                    <a:bodyPr/>
                    <a:lstStyle/>
                    <a:p>
                      <a:pPr algn="ctr"/>
                      <a:r>
                        <a:rPr lang="en-US" dirty="0" smtClean="0"/>
                        <a:t>12</a:t>
                      </a:r>
                      <a:endParaRPr lang="en-US" dirty="0"/>
                    </a:p>
                  </a:txBody>
                  <a:tcPr/>
                </a:tc>
                <a:tc>
                  <a:txBody>
                    <a:bodyPr/>
                    <a:lstStyle/>
                    <a:p>
                      <a:pPr algn="ctr"/>
                      <a:r>
                        <a:rPr lang="en-US" dirty="0" smtClean="0"/>
                        <a:t>5</a:t>
                      </a:r>
                      <a:endParaRPr lang="en-US" dirty="0"/>
                    </a:p>
                  </a:txBody>
                  <a:tcPr/>
                </a:tc>
                <a:tc>
                  <a:txBody>
                    <a:bodyPr/>
                    <a:lstStyle/>
                    <a:p>
                      <a:pPr algn="ctr"/>
                      <a:r>
                        <a:rPr lang="en-US" dirty="0" smtClean="0"/>
                        <a:t>12</a:t>
                      </a:r>
                      <a:endParaRPr lang="en-US" dirty="0"/>
                    </a:p>
                  </a:txBody>
                  <a:tcPr/>
                </a:tc>
                <a:tc>
                  <a:txBody>
                    <a:bodyPr/>
                    <a:lstStyle/>
                    <a:p>
                      <a:pPr algn="ctr"/>
                      <a:r>
                        <a:rPr lang="en-US" dirty="0" smtClean="0"/>
                        <a:t>0</a:t>
                      </a:r>
                      <a:endParaRPr lang="en-US" dirty="0"/>
                    </a:p>
                  </a:txBody>
                  <a:tcPr/>
                </a:tc>
                <a:tc>
                  <a:txBody>
                    <a:bodyPr/>
                    <a:lstStyle/>
                    <a:p>
                      <a:pPr algn="ctr"/>
                      <a:r>
                        <a:rPr lang="en-US" dirty="0" smtClean="0"/>
                        <a:t>Critical</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18</a:t>
                      </a:r>
                      <a:endParaRPr lang="en-US" dirty="0"/>
                    </a:p>
                  </a:txBody>
                  <a:tcPr/>
                </a:tc>
                <a:tc>
                  <a:txBody>
                    <a:bodyPr/>
                    <a:lstStyle/>
                    <a:p>
                      <a:pPr algn="ctr"/>
                      <a:r>
                        <a:rPr lang="en-US" dirty="0" smtClean="0"/>
                        <a:t>9</a:t>
                      </a:r>
                      <a:endParaRPr lang="en-US" dirty="0"/>
                    </a:p>
                  </a:txBody>
                  <a:tcPr/>
                </a:tc>
                <a:tc>
                  <a:txBody>
                    <a:bodyPr/>
                    <a:lstStyle/>
                    <a:p>
                      <a:pPr algn="ct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12</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18</a:t>
                      </a:r>
                      <a:endParaRPr lang="en-US" dirty="0"/>
                    </a:p>
                  </a:txBody>
                  <a:tcPr/>
                </a:tc>
                <a:tc>
                  <a:txBody>
                    <a:bodyPr/>
                    <a:lstStyle/>
                    <a:p>
                      <a:pPr algn="ctr"/>
                      <a:r>
                        <a:rPr lang="en-US" dirty="0" smtClean="0"/>
                        <a:t>0</a:t>
                      </a:r>
                      <a:endParaRPr lang="en-US" dirty="0"/>
                    </a:p>
                  </a:txBody>
                  <a:tcPr/>
                </a:tc>
                <a:tc>
                  <a:txBody>
                    <a:bodyPr/>
                    <a:lstStyle/>
                    <a:p>
                      <a:pPr algn="ctr"/>
                      <a:r>
                        <a:rPr lang="en-US" dirty="0" smtClean="0"/>
                        <a:t>Critical</a:t>
                      </a:r>
                      <a:endParaRPr lang="en-US" dirty="0"/>
                    </a:p>
                  </a:txBody>
                  <a:tcPr/>
                </a:tc>
              </a:tr>
              <a:tr h="370840">
                <a:tc>
                  <a:txBody>
                    <a:bodyPr/>
                    <a:lstStyle/>
                    <a:p>
                      <a:pPr algn="ctr"/>
                      <a:r>
                        <a:rPr lang="en-US" dirty="0" smtClean="0"/>
                        <a:t>H</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16</a:t>
                      </a:r>
                      <a:endParaRPr lang="en-US" dirty="0"/>
                    </a:p>
                  </a:txBody>
                  <a:tcPr/>
                </a:tc>
                <a:tc>
                  <a:txBody>
                    <a:bodyPr/>
                    <a:lstStyle/>
                    <a:p>
                      <a:pPr algn="ctr"/>
                      <a:r>
                        <a:rPr lang="en-US" dirty="0" smtClean="0"/>
                        <a:t>18</a:t>
                      </a:r>
                      <a:endParaRPr lang="en-US" dirty="0"/>
                    </a:p>
                  </a:txBody>
                  <a:tcPr/>
                </a:tc>
                <a:tc>
                  <a:txBody>
                    <a:bodyPr/>
                    <a:lstStyle/>
                    <a:p>
                      <a:pPr algn="ctr"/>
                      <a:r>
                        <a:rPr lang="en-US" dirty="0" smtClean="0"/>
                        <a:t>11</a:t>
                      </a:r>
                      <a:endParaRPr lang="en-US" dirty="0"/>
                    </a:p>
                  </a:txBody>
                  <a:tcPr/>
                </a:tc>
                <a:tc>
                  <a:txBody>
                    <a:bodyPr/>
                    <a:lstStyle/>
                    <a:p>
                      <a:pPr algn="ctr"/>
                      <a:endParaRPr lang="en-US"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ChangeArrowheads="1"/>
          </p:cNvSpPr>
          <p:nvPr/>
        </p:nvSpPr>
        <p:spPr bwMode="auto">
          <a:xfrm>
            <a:off x="3771900" y="2647950"/>
            <a:ext cx="2286000" cy="6096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78853" name="Rectangle 5"/>
          <p:cNvSpPr>
            <a:spLocks noChangeArrowheads="1"/>
          </p:cNvSpPr>
          <p:nvPr/>
        </p:nvSpPr>
        <p:spPr bwMode="auto">
          <a:xfrm>
            <a:off x="5372100" y="4375150"/>
            <a:ext cx="1581150" cy="6096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78851" name="Rectangle 3"/>
          <p:cNvSpPr>
            <a:spLocks noGrp="1" noChangeArrowheads="1"/>
          </p:cNvSpPr>
          <p:nvPr>
            <p:ph idx="1"/>
          </p:nvPr>
        </p:nvSpPr>
        <p:spPr>
          <a:xfrm>
            <a:off x="687388" y="1104900"/>
            <a:ext cx="8096250" cy="4064000"/>
          </a:xfrm>
        </p:spPr>
        <p:txBody>
          <a:bodyPr>
            <a:normAutofit/>
          </a:bodyPr>
          <a:lstStyle/>
          <a:p>
            <a:r>
              <a:rPr lang="en-US" dirty="0">
                <a:solidFill>
                  <a:srgbClr val="9999FF"/>
                </a:solidFill>
              </a:rPr>
              <a:t>Determining the Critical Path</a:t>
            </a:r>
          </a:p>
          <a:p>
            <a:pPr>
              <a:buFont typeface="Monotype Sorts" pitchFamily="2" charset="2"/>
              <a:buNone/>
            </a:pPr>
            <a:endParaRPr lang="en-US" sz="1000" dirty="0">
              <a:solidFill>
                <a:srgbClr val="66FFFF"/>
              </a:solidFill>
            </a:endParaRPr>
          </a:p>
          <a:p>
            <a:pPr lvl="1"/>
            <a:r>
              <a:rPr lang="en-US" dirty="0"/>
              <a:t>A </a:t>
            </a:r>
            <a:r>
              <a:rPr lang="en-US" u="sng" dirty="0"/>
              <a:t>critical path</a:t>
            </a:r>
            <a:r>
              <a:rPr lang="en-US" dirty="0"/>
              <a:t> is a path of activities, from the Start node to the Finish node, with 0 slack times.</a:t>
            </a:r>
          </a:p>
          <a:p>
            <a:endParaRPr lang="en-US" sz="1000" dirty="0">
              <a:solidFill>
                <a:srgbClr val="66FFFF"/>
              </a:solidFill>
            </a:endParaRPr>
          </a:p>
          <a:p>
            <a:pPr lvl="1"/>
            <a:r>
              <a:rPr lang="en-US" dirty="0">
                <a:cs typeface="Arial" charset="0"/>
              </a:rPr>
              <a:t>Critical Path</a:t>
            </a:r>
            <a:r>
              <a:rPr lang="en-US" dirty="0">
                <a:solidFill>
                  <a:schemeClr val="bg1"/>
                </a:solidFill>
                <a:cs typeface="Arial" charset="0"/>
              </a:rPr>
              <a:t>:          A – C – E – G</a:t>
            </a:r>
          </a:p>
          <a:p>
            <a:pPr lvl="1">
              <a:buFontTx/>
              <a:buNone/>
            </a:pPr>
            <a:endParaRPr lang="en-US" sz="1600" dirty="0">
              <a:cs typeface="Arial" charset="0"/>
            </a:endParaRPr>
          </a:p>
          <a:p>
            <a:pPr lvl="1"/>
            <a:r>
              <a:rPr lang="en-US" dirty="0">
                <a:cs typeface="Arial" charset="0"/>
              </a:rPr>
              <a:t>The </a:t>
            </a:r>
            <a:r>
              <a:rPr lang="en-US" u="sng" dirty="0">
                <a:cs typeface="Arial" charset="0"/>
              </a:rPr>
              <a:t>project completion time</a:t>
            </a:r>
            <a:r>
              <a:rPr lang="en-US" dirty="0">
                <a:cs typeface="Arial" charset="0"/>
              </a:rPr>
              <a:t> equals the maximum of the activities’ earliest finish times.</a:t>
            </a:r>
          </a:p>
          <a:p>
            <a:pPr lvl="1">
              <a:buFontTx/>
              <a:buNone/>
            </a:pPr>
            <a:endParaRPr lang="en-US" sz="1000" dirty="0">
              <a:cs typeface="Arial" charset="0"/>
            </a:endParaRPr>
          </a:p>
          <a:p>
            <a:pPr lvl="1"/>
            <a:r>
              <a:rPr lang="en-US" dirty="0">
                <a:cs typeface="Arial" charset="0"/>
              </a:rPr>
              <a:t>Project Completion Time:         </a:t>
            </a:r>
            <a:r>
              <a:rPr lang="en-US" dirty="0">
                <a:solidFill>
                  <a:schemeClr val="bg1"/>
                </a:solidFill>
                <a:cs typeface="Arial" charset="0"/>
              </a:rPr>
              <a:t>18 days</a:t>
            </a:r>
          </a:p>
        </p:txBody>
      </p:sp>
      <p:sp>
        <p:nvSpPr>
          <p:cNvPr id="78850" name="Rectangle 2"/>
          <p:cNvSpPr>
            <a:spLocks noGrp="1" noChangeArrowheads="1"/>
          </p:cNvSpPr>
          <p:nvPr>
            <p:ph type="title"/>
          </p:nvPr>
        </p:nvSpPr>
        <p:spPr/>
        <p:txBody>
          <a:bodyPr/>
          <a:lstStyle/>
          <a:p>
            <a:r>
              <a:rPr lang="en-US"/>
              <a:t>Example:  Frank’s Fine Floats</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94" name="Rectangle 222"/>
          <p:cNvSpPr>
            <a:spLocks noChangeArrowheads="1"/>
          </p:cNvSpPr>
          <p:nvPr/>
        </p:nvSpPr>
        <p:spPr bwMode="auto">
          <a:xfrm>
            <a:off x="495300" y="1771650"/>
            <a:ext cx="8362950" cy="3257550"/>
          </a:xfrm>
          <a:prstGeom prst="rect">
            <a:avLst/>
          </a:prstGeom>
          <a:solidFill>
            <a:srgbClr val="33CCCC"/>
          </a:soli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79875" name="Rectangle 3"/>
          <p:cNvSpPr>
            <a:spLocks noGrp="1" noChangeArrowheads="1"/>
          </p:cNvSpPr>
          <p:nvPr>
            <p:ph idx="1"/>
          </p:nvPr>
        </p:nvSpPr>
        <p:spPr>
          <a:xfrm>
            <a:off x="687388" y="1104900"/>
            <a:ext cx="2679700" cy="503238"/>
          </a:xfrm>
        </p:spPr>
        <p:txBody>
          <a:bodyPr>
            <a:normAutofit/>
          </a:bodyPr>
          <a:lstStyle/>
          <a:p>
            <a:r>
              <a:rPr lang="en-US" dirty="0">
                <a:solidFill>
                  <a:srgbClr val="9999FF"/>
                </a:solidFill>
              </a:rPr>
              <a:t>Critical Path</a:t>
            </a:r>
          </a:p>
        </p:txBody>
      </p:sp>
      <p:sp>
        <p:nvSpPr>
          <p:cNvPr id="79874" name="Rectangle 2"/>
          <p:cNvSpPr>
            <a:spLocks noGrp="1" noChangeArrowheads="1"/>
          </p:cNvSpPr>
          <p:nvPr>
            <p:ph type="title"/>
          </p:nvPr>
        </p:nvSpPr>
        <p:spPr/>
        <p:txBody>
          <a:bodyPr/>
          <a:lstStyle/>
          <a:p>
            <a:r>
              <a:rPr lang="en-US" dirty="0"/>
              <a:t>Example:  Frank’s Fine Floats</a:t>
            </a:r>
          </a:p>
        </p:txBody>
      </p:sp>
      <p:sp>
        <p:nvSpPr>
          <p:cNvPr id="79973" name="Rectangle 101"/>
          <p:cNvSpPr>
            <a:spLocks noChangeArrowheads="1"/>
          </p:cNvSpPr>
          <p:nvPr/>
        </p:nvSpPr>
        <p:spPr bwMode="auto">
          <a:xfrm>
            <a:off x="720725" y="3306763"/>
            <a:ext cx="898525" cy="642937"/>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pPr algn="l"/>
            <a:endParaRPr lang="en-US" sz="2000">
              <a:solidFill>
                <a:srgbClr val="FFFFFF"/>
              </a:solidFill>
              <a:effectLst/>
              <a:latin typeface="Arial Narrow" pitchFamily="34" charset="0"/>
            </a:endParaRPr>
          </a:p>
        </p:txBody>
      </p:sp>
      <p:sp>
        <p:nvSpPr>
          <p:cNvPr id="79974" name="Rectangle 102"/>
          <p:cNvSpPr>
            <a:spLocks noChangeArrowheads="1"/>
          </p:cNvSpPr>
          <p:nvPr/>
        </p:nvSpPr>
        <p:spPr bwMode="auto">
          <a:xfrm>
            <a:off x="889000" y="3468688"/>
            <a:ext cx="577850" cy="334962"/>
          </a:xfrm>
          <a:prstGeom prst="rect">
            <a:avLst/>
          </a:prstGeom>
          <a:noFill/>
          <a:ln w="9525">
            <a:noFill/>
            <a:miter lim="800000"/>
            <a:headEnd/>
            <a:tailEnd/>
          </a:ln>
        </p:spPr>
        <p:txBody>
          <a:bodyPr wrap="none" lIns="0" tIns="0" rIns="0" bIns="0">
            <a:spAutoFit/>
          </a:bodyPr>
          <a:lstStyle/>
          <a:p>
            <a:pPr algn="l"/>
            <a:r>
              <a:rPr lang="en-US">
                <a:solidFill>
                  <a:srgbClr val="FFFFFF"/>
                </a:solidFill>
                <a:effectLst>
                  <a:outerShdw blurRad="38100" dist="38100" dir="2700000" algn="tl">
                    <a:srgbClr val="000000"/>
                  </a:outerShdw>
                </a:effectLst>
              </a:rPr>
              <a:t>Start</a:t>
            </a:r>
          </a:p>
        </p:txBody>
      </p:sp>
      <p:sp>
        <p:nvSpPr>
          <p:cNvPr id="79975" name="Rectangle 103"/>
          <p:cNvSpPr>
            <a:spLocks noChangeArrowheads="1"/>
          </p:cNvSpPr>
          <p:nvPr/>
        </p:nvSpPr>
        <p:spPr bwMode="auto">
          <a:xfrm>
            <a:off x="7596188" y="3359150"/>
            <a:ext cx="1041400" cy="6413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79976" name="Rectangle 104"/>
          <p:cNvSpPr>
            <a:spLocks noChangeArrowheads="1"/>
          </p:cNvSpPr>
          <p:nvPr/>
        </p:nvSpPr>
        <p:spPr bwMode="auto">
          <a:xfrm>
            <a:off x="7727950" y="3487738"/>
            <a:ext cx="760413" cy="334962"/>
          </a:xfrm>
          <a:prstGeom prst="rect">
            <a:avLst/>
          </a:prstGeom>
          <a:noFill/>
          <a:ln w="9525">
            <a:noFill/>
            <a:miter lim="800000"/>
            <a:headEnd/>
            <a:tailEnd/>
          </a:ln>
        </p:spPr>
        <p:txBody>
          <a:bodyPr wrap="none" lIns="0" tIns="0" rIns="0" bIns="0">
            <a:spAutoFit/>
          </a:bodyPr>
          <a:lstStyle/>
          <a:p>
            <a:pPr algn="l"/>
            <a:r>
              <a:rPr lang="en-US">
                <a:solidFill>
                  <a:srgbClr val="FFFFFF"/>
                </a:solidFill>
                <a:effectLst>
                  <a:outerShdw blurRad="38100" dist="38100" dir="2700000" algn="tl">
                    <a:srgbClr val="000000"/>
                  </a:outerShdw>
                </a:effectLst>
              </a:rPr>
              <a:t>Finish</a:t>
            </a:r>
          </a:p>
        </p:txBody>
      </p:sp>
      <p:grpSp>
        <p:nvGrpSpPr>
          <p:cNvPr id="79977" name="Group 105"/>
          <p:cNvGrpSpPr>
            <a:grpSpLocks/>
          </p:cNvGrpSpPr>
          <p:nvPr/>
        </p:nvGrpSpPr>
        <p:grpSpPr bwMode="auto">
          <a:xfrm>
            <a:off x="4278313" y="4394200"/>
            <a:ext cx="1906587" cy="122238"/>
            <a:chOff x="2695" y="2600"/>
            <a:chExt cx="1201" cy="77"/>
          </a:xfrm>
        </p:grpSpPr>
        <p:sp>
          <p:nvSpPr>
            <p:cNvPr id="79978" name="Line 106"/>
            <p:cNvSpPr>
              <a:spLocks noChangeShapeType="1"/>
            </p:cNvSpPr>
            <p:nvPr/>
          </p:nvSpPr>
          <p:spPr bwMode="auto">
            <a:xfrm>
              <a:off x="2695" y="2639"/>
              <a:ext cx="1135" cy="1"/>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9979" name="Freeform 107"/>
            <p:cNvSpPr>
              <a:spLocks/>
            </p:cNvSpPr>
            <p:nvPr/>
          </p:nvSpPr>
          <p:spPr bwMode="auto">
            <a:xfrm>
              <a:off x="3770" y="2600"/>
              <a:ext cx="126" cy="77"/>
            </a:xfrm>
            <a:custGeom>
              <a:avLst/>
              <a:gdLst/>
              <a:ahLst/>
              <a:cxnLst>
                <a:cxn ang="0">
                  <a:pos x="126" y="39"/>
                </a:cxn>
                <a:cxn ang="0">
                  <a:pos x="0" y="0"/>
                </a:cxn>
                <a:cxn ang="0">
                  <a:pos x="0" y="77"/>
                </a:cxn>
                <a:cxn ang="0">
                  <a:pos x="126" y="39"/>
                </a:cxn>
              </a:cxnLst>
              <a:rect l="0" t="0" r="r" b="b"/>
              <a:pathLst>
                <a:path w="126" h="77">
                  <a:moveTo>
                    <a:pt x="126" y="39"/>
                  </a:moveTo>
                  <a:lnTo>
                    <a:pt x="0" y="0"/>
                  </a:lnTo>
                  <a:lnTo>
                    <a:pt x="0" y="77"/>
                  </a:lnTo>
                  <a:lnTo>
                    <a:pt x="126" y="3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9980" name="Group 108"/>
          <p:cNvGrpSpPr>
            <a:grpSpLocks/>
          </p:cNvGrpSpPr>
          <p:nvPr/>
        </p:nvGrpSpPr>
        <p:grpSpPr bwMode="auto">
          <a:xfrm>
            <a:off x="4278313" y="2325688"/>
            <a:ext cx="496887" cy="122237"/>
            <a:chOff x="2695" y="1342"/>
            <a:chExt cx="313" cy="77"/>
          </a:xfrm>
        </p:grpSpPr>
        <p:sp>
          <p:nvSpPr>
            <p:cNvPr id="79981" name="Line 109"/>
            <p:cNvSpPr>
              <a:spLocks noChangeShapeType="1"/>
            </p:cNvSpPr>
            <p:nvPr/>
          </p:nvSpPr>
          <p:spPr bwMode="auto">
            <a:xfrm>
              <a:off x="2695" y="1381"/>
              <a:ext cx="248" cy="1"/>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9982" name="Freeform 110"/>
            <p:cNvSpPr>
              <a:spLocks/>
            </p:cNvSpPr>
            <p:nvPr/>
          </p:nvSpPr>
          <p:spPr bwMode="auto">
            <a:xfrm>
              <a:off x="2879" y="1342"/>
              <a:ext cx="129" cy="77"/>
            </a:xfrm>
            <a:custGeom>
              <a:avLst/>
              <a:gdLst/>
              <a:ahLst/>
              <a:cxnLst>
                <a:cxn ang="0">
                  <a:pos x="129" y="39"/>
                </a:cxn>
                <a:cxn ang="0">
                  <a:pos x="0" y="0"/>
                </a:cxn>
                <a:cxn ang="0">
                  <a:pos x="0" y="77"/>
                </a:cxn>
                <a:cxn ang="0">
                  <a:pos x="129" y="39"/>
                </a:cxn>
              </a:cxnLst>
              <a:rect l="0" t="0" r="r" b="b"/>
              <a:pathLst>
                <a:path w="129" h="77">
                  <a:moveTo>
                    <a:pt x="129" y="39"/>
                  </a:moveTo>
                  <a:lnTo>
                    <a:pt x="0" y="0"/>
                  </a:lnTo>
                  <a:lnTo>
                    <a:pt x="0" y="77"/>
                  </a:lnTo>
                  <a:lnTo>
                    <a:pt x="129" y="39"/>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9983" name="Group 111"/>
          <p:cNvGrpSpPr>
            <a:grpSpLocks/>
          </p:cNvGrpSpPr>
          <p:nvPr/>
        </p:nvGrpSpPr>
        <p:grpSpPr bwMode="auto">
          <a:xfrm>
            <a:off x="5686425" y="2957513"/>
            <a:ext cx="498475" cy="750887"/>
            <a:chOff x="3582" y="1695"/>
            <a:chExt cx="314" cy="473"/>
          </a:xfrm>
        </p:grpSpPr>
        <p:sp>
          <p:nvSpPr>
            <p:cNvPr id="79984" name="Line 112"/>
            <p:cNvSpPr>
              <a:spLocks noChangeShapeType="1"/>
            </p:cNvSpPr>
            <p:nvPr/>
          </p:nvSpPr>
          <p:spPr bwMode="auto">
            <a:xfrm flipV="1">
              <a:off x="3582" y="1761"/>
              <a:ext cx="271" cy="407"/>
            </a:xfrm>
            <a:prstGeom prst="line">
              <a:avLst/>
            </a:prstGeom>
            <a:noFill/>
            <a:ln w="38100">
              <a:solidFill>
                <a:srgbClr val="FFFF99"/>
              </a:solidFill>
              <a:round/>
              <a:headEnd/>
              <a:tailEnd/>
            </a:ln>
          </p:spPr>
          <p:txBody>
            <a:bodyPr/>
            <a:lstStyle/>
            <a:p>
              <a:endParaRPr lang="en-US"/>
            </a:p>
          </p:txBody>
        </p:sp>
        <p:sp>
          <p:nvSpPr>
            <p:cNvPr id="79985" name="Freeform 113"/>
            <p:cNvSpPr>
              <a:spLocks/>
            </p:cNvSpPr>
            <p:nvPr/>
          </p:nvSpPr>
          <p:spPr bwMode="auto">
            <a:xfrm>
              <a:off x="3792" y="1695"/>
              <a:ext cx="104" cy="130"/>
            </a:xfrm>
            <a:custGeom>
              <a:avLst/>
              <a:gdLst/>
              <a:ahLst/>
              <a:cxnLst>
                <a:cxn ang="0">
                  <a:pos x="104" y="0"/>
                </a:cxn>
                <a:cxn ang="0">
                  <a:pos x="0" y="88"/>
                </a:cxn>
                <a:cxn ang="0">
                  <a:pos x="63" y="130"/>
                </a:cxn>
                <a:cxn ang="0">
                  <a:pos x="104" y="0"/>
                </a:cxn>
              </a:cxnLst>
              <a:rect l="0" t="0" r="r" b="b"/>
              <a:pathLst>
                <a:path w="104" h="130">
                  <a:moveTo>
                    <a:pt x="104" y="0"/>
                  </a:moveTo>
                  <a:lnTo>
                    <a:pt x="0" y="88"/>
                  </a:lnTo>
                  <a:lnTo>
                    <a:pt x="63" y="130"/>
                  </a:lnTo>
                  <a:lnTo>
                    <a:pt x="104" y="0"/>
                  </a:lnTo>
                  <a:close/>
                </a:path>
              </a:pathLst>
            </a:custGeom>
            <a:solidFill>
              <a:srgbClr val="E5E000"/>
            </a:solidFill>
            <a:ln w="38100" cmpd="sng">
              <a:solidFill>
                <a:srgbClr val="FFFF99"/>
              </a:solidFill>
              <a:round/>
              <a:headEnd/>
              <a:tailEnd/>
            </a:ln>
          </p:spPr>
          <p:txBody>
            <a:bodyPr/>
            <a:lstStyle/>
            <a:p>
              <a:endParaRPr lang="en-US"/>
            </a:p>
          </p:txBody>
        </p:sp>
      </p:grpSp>
      <p:grpSp>
        <p:nvGrpSpPr>
          <p:cNvPr id="79986" name="Group 114"/>
          <p:cNvGrpSpPr>
            <a:grpSpLocks/>
          </p:cNvGrpSpPr>
          <p:nvPr/>
        </p:nvGrpSpPr>
        <p:grpSpPr bwMode="auto">
          <a:xfrm>
            <a:off x="5686425" y="2416175"/>
            <a:ext cx="498475" cy="252413"/>
            <a:chOff x="3582" y="1381"/>
            <a:chExt cx="314" cy="159"/>
          </a:xfrm>
        </p:grpSpPr>
        <p:sp>
          <p:nvSpPr>
            <p:cNvPr id="79987" name="Line 115"/>
            <p:cNvSpPr>
              <a:spLocks noChangeShapeType="1"/>
            </p:cNvSpPr>
            <p:nvPr/>
          </p:nvSpPr>
          <p:spPr bwMode="auto">
            <a:xfrm>
              <a:off x="3582" y="1381"/>
              <a:ext cx="248" cy="124"/>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9988" name="Freeform 116"/>
            <p:cNvSpPr>
              <a:spLocks/>
            </p:cNvSpPr>
            <p:nvPr/>
          </p:nvSpPr>
          <p:spPr bwMode="auto">
            <a:xfrm>
              <a:off x="3762" y="1447"/>
              <a:ext cx="134" cy="93"/>
            </a:xfrm>
            <a:custGeom>
              <a:avLst/>
              <a:gdLst/>
              <a:ahLst/>
              <a:cxnLst>
                <a:cxn ang="0">
                  <a:pos x="134" y="93"/>
                </a:cxn>
                <a:cxn ang="0">
                  <a:pos x="35" y="0"/>
                </a:cxn>
                <a:cxn ang="0">
                  <a:pos x="0" y="67"/>
                </a:cxn>
                <a:cxn ang="0">
                  <a:pos x="134" y="93"/>
                </a:cxn>
              </a:cxnLst>
              <a:rect l="0" t="0" r="r" b="b"/>
              <a:pathLst>
                <a:path w="134" h="93">
                  <a:moveTo>
                    <a:pt x="134" y="93"/>
                  </a:moveTo>
                  <a:lnTo>
                    <a:pt x="35" y="0"/>
                  </a:lnTo>
                  <a:lnTo>
                    <a:pt x="0" y="67"/>
                  </a:lnTo>
                  <a:lnTo>
                    <a:pt x="134" y="93"/>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9989" name="Group 117"/>
          <p:cNvGrpSpPr>
            <a:grpSpLocks/>
          </p:cNvGrpSpPr>
          <p:nvPr/>
        </p:nvGrpSpPr>
        <p:grpSpPr bwMode="auto">
          <a:xfrm>
            <a:off x="1625600" y="3562350"/>
            <a:ext cx="498475" cy="122238"/>
            <a:chOff x="1024" y="2076"/>
            <a:chExt cx="314" cy="77"/>
          </a:xfrm>
        </p:grpSpPr>
        <p:sp>
          <p:nvSpPr>
            <p:cNvPr id="79990" name="Line 118"/>
            <p:cNvSpPr>
              <a:spLocks noChangeShapeType="1"/>
            </p:cNvSpPr>
            <p:nvPr/>
          </p:nvSpPr>
          <p:spPr bwMode="auto">
            <a:xfrm>
              <a:off x="1024" y="2115"/>
              <a:ext cx="248" cy="1"/>
            </a:xfrm>
            <a:prstGeom prst="line">
              <a:avLst/>
            </a:prstGeom>
            <a:noFill/>
            <a:ln w="38100">
              <a:solidFill>
                <a:srgbClr val="FFFF99"/>
              </a:solidFill>
              <a:round/>
              <a:headEnd/>
              <a:tailEnd/>
            </a:ln>
            <a:effectLst>
              <a:outerShdw dist="17961" dir="2700000" algn="ctr" rotWithShape="0">
                <a:schemeClr val="bg2"/>
              </a:outerShdw>
            </a:effectLst>
          </p:spPr>
          <p:txBody>
            <a:bodyPr/>
            <a:lstStyle/>
            <a:p>
              <a:endParaRPr lang="en-US"/>
            </a:p>
          </p:txBody>
        </p:sp>
        <p:sp>
          <p:nvSpPr>
            <p:cNvPr id="79991" name="Freeform 119"/>
            <p:cNvSpPr>
              <a:spLocks/>
            </p:cNvSpPr>
            <p:nvPr/>
          </p:nvSpPr>
          <p:spPr bwMode="auto">
            <a:xfrm>
              <a:off x="1208" y="2076"/>
              <a:ext cx="130" cy="77"/>
            </a:xfrm>
            <a:custGeom>
              <a:avLst/>
              <a:gdLst/>
              <a:ahLst/>
              <a:cxnLst>
                <a:cxn ang="0">
                  <a:pos x="130" y="39"/>
                </a:cxn>
                <a:cxn ang="0">
                  <a:pos x="0" y="0"/>
                </a:cxn>
                <a:cxn ang="0">
                  <a:pos x="0" y="77"/>
                </a:cxn>
                <a:cxn ang="0">
                  <a:pos x="130" y="39"/>
                </a:cxn>
              </a:cxnLst>
              <a:rect l="0" t="0" r="r" b="b"/>
              <a:pathLst>
                <a:path w="130" h="77">
                  <a:moveTo>
                    <a:pt x="130" y="39"/>
                  </a:moveTo>
                  <a:lnTo>
                    <a:pt x="0" y="0"/>
                  </a:lnTo>
                  <a:lnTo>
                    <a:pt x="0" y="77"/>
                  </a:lnTo>
                  <a:lnTo>
                    <a:pt x="130" y="39"/>
                  </a:lnTo>
                  <a:close/>
                </a:path>
              </a:pathLst>
            </a:custGeom>
            <a:solidFill>
              <a:srgbClr val="E5E000"/>
            </a:solidFill>
            <a:ln w="38100" cmpd="sng">
              <a:solidFill>
                <a:srgbClr val="FFFF99"/>
              </a:solidFill>
              <a:round/>
              <a:headEnd/>
              <a:tailEnd/>
            </a:ln>
            <a:effectLst>
              <a:outerShdw dist="17961" dir="2700000" algn="ctr" rotWithShape="0">
                <a:schemeClr val="bg2"/>
              </a:outerShdw>
            </a:effectLst>
          </p:spPr>
          <p:txBody>
            <a:bodyPr/>
            <a:lstStyle/>
            <a:p>
              <a:endParaRPr lang="en-US"/>
            </a:p>
          </p:txBody>
        </p:sp>
      </p:grpSp>
      <p:grpSp>
        <p:nvGrpSpPr>
          <p:cNvPr id="79992" name="Group 120"/>
          <p:cNvGrpSpPr>
            <a:grpSpLocks/>
          </p:cNvGrpSpPr>
          <p:nvPr/>
        </p:nvGrpSpPr>
        <p:grpSpPr bwMode="auto">
          <a:xfrm>
            <a:off x="5686425" y="3206750"/>
            <a:ext cx="1906588" cy="433388"/>
            <a:chOff x="3582" y="1852"/>
            <a:chExt cx="1201" cy="273"/>
          </a:xfrm>
        </p:grpSpPr>
        <p:sp>
          <p:nvSpPr>
            <p:cNvPr id="79993" name="Line 121"/>
            <p:cNvSpPr>
              <a:spLocks noChangeShapeType="1"/>
            </p:cNvSpPr>
            <p:nvPr/>
          </p:nvSpPr>
          <p:spPr bwMode="auto">
            <a:xfrm>
              <a:off x="3582" y="1852"/>
              <a:ext cx="1136" cy="247"/>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79994" name="Freeform 122"/>
            <p:cNvSpPr>
              <a:spLocks/>
            </p:cNvSpPr>
            <p:nvPr/>
          </p:nvSpPr>
          <p:spPr bwMode="auto">
            <a:xfrm>
              <a:off x="4649" y="2051"/>
              <a:ext cx="134" cy="74"/>
            </a:xfrm>
            <a:custGeom>
              <a:avLst/>
              <a:gdLst/>
              <a:ahLst/>
              <a:cxnLst>
                <a:cxn ang="0">
                  <a:pos x="134" y="64"/>
                </a:cxn>
                <a:cxn ang="0">
                  <a:pos x="16" y="0"/>
                </a:cxn>
                <a:cxn ang="0">
                  <a:pos x="0" y="74"/>
                </a:cxn>
                <a:cxn ang="0">
                  <a:pos x="134" y="64"/>
                </a:cxn>
              </a:cxnLst>
              <a:rect l="0" t="0" r="r" b="b"/>
              <a:pathLst>
                <a:path w="134" h="74">
                  <a:moveTo>
                    <a:pt x="134" y="64"/>
                  </a:moveTo>
                  <a:lnTo>
                    <a:pt x="16" y="0"/>
                  </a:lnTo>
                  <a:lnTo>
                    <a:pt x="0" y="74"/>
                  </a:lnTo>
                  <a:lnTo>
                    <a:pt x="134" y="64"/>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79995" name="Group 123"/>
          <p:cNvGrpSpPr>
            <a:grpSpLocks/>
          </p:cNvGrpSpPr>
          <p:nvPr/>
        </p:nvGrpSpPr>
        <p:grpSpPr bwMode="auto">
          <a:xfrm>
            <a:off x="7096125" y="2959100"/>
            <a:ext cx="496888" cy="417513"/>
            <a:chOff x="4470" y="1696"/>
            <a:chExt cx="313" cy="263"/>
          </a:xfrm>
        </p:grpSpPr>
        <p:sp>
          <p:nvSpPr>
            <p:cNvPr id="79996" name="Line 124"/>
            <p:cNvSpPr>
              <a:spLocks noChangeShapeType="1"/>
            </p:cNvSpPr>
            <p:nvPr/>
          </p:nvSpPr>
          <p:spPr bwMode="auto">
            <a:xfrm>
              <a:off x="4470" y="1696"/>
              <a:ext cx="248" cy="207"/>
            </a:xfrm>
            <a:prstGeom prst="line">
              <a:avLst/>
            </a:prstGeom>
            <a:noFill/>
            <a:ln w="38100">
              <a:solidFill>
                <a:srgbClr val="FFFF99"/>
              </a:solidFill>
              <a:round/>
              <a:headEnd/>
              <a:tailEnd/>
            </a:ln>
            <a:effectLst>
              <a:outerShdw dist="17961" dir="2700000" algn="ctr" rotWithShape="0">
                <a:schemeClr val="bg2"/>
              </a:outerShdw>
            </a:effectLst>
          </p:spPr>
          <p:txBody>
            <a:bodyPr/>
            <a:lstStyle/>
            <a:p>
              <a:endParaRPr lang="en-US"/>
            </a:p>
          </p:txBody>
        </p:sp>
        <p:sp>
          <p:nvSpPr>
            <p:cNvPr id="79997" name="Freeform 125"/>
            <p:cNvSpPr>
              <a:spLocks/>
            </p:cNvSpPr>
            <p:nvPr/>
          </p:nvSpPr>
          <p:spPr bwMode="auto">
            <a:xfrm>
              <a:off x="4660" y="1846"/>
              <a:ext cx="123" cy="113"/>
            </a:xfrm>
            <a:custGeom>
              <a:avLst/>
              <a:gdLst/>
              <a:ahLst/>
              <a:cxnLst>
                <a:cxn ang="0">
                  <a:pos x="123" y="113"/>
                </a:cxn>
                <a:cxn ang="0">
                  <a:pos x="48" y="0"/>
                </a:cxn>
                <a:cxn ang="0">
                  <a:pos x="0" y="59"/>
                </a:cxn>
                <a:cxn ang="0">
                  <a:pos x="123" y="113"/>
                </a:cxn>
              </a:cxnLst>
              <a:rect l="0" t="0" r="r" b="b"/>
              <a:pathLst>
                <a:path w="123" h="113">
                  <a:moveTo>
                    <a:pt x="123" y="113"/>
                  </a:moveTo>
                  <a:lnTo>
                    <a:pt x="48" y="0"/>
                  </a:lnTo>
                  <a:lnTo>
                    <a:pt x="0" y="59"/>
                  </a:lnTo>
                  <a:lnTo>
                    <a:pt x="123" y="113"/>
                  </a:lnTo>
                  <a:close/>
                </a:path>
              </a:pathLst>
            </a:custGeom>
            <a:solidFill>
              <a:srgbClr val="E5E000"/>
            </a:solidFill>
            <a:ln w="38100" cmpd="sng">
              <a:solidFill>
                <a:srgbClr val="FFFF99"/>
              </a:solidFill>
              <a:round/>
              <a:headEnd/>
              <a:tailEnd/>
            </a:ln>
            <a:effectLst>
              <a:outerShdw dist="17961" dir="2700000" algn="ctr" rotWithShape="0">
                <a:schemeClr val="bg2"/>
              </a:outerShdw>
            </a:effectLst>
          </p:spPr>
          <p:txBody>
            <a:bodyPr/>
            <a:lstStyle/>
            <a:p>
              <a:endParaRPr lang="en-US"/>
            </a:p>
          </p:txBody>
        </p:sp>
      </p:grpSp>
      <p:grpSp>
        <p:nvGrpSpPr>
          <p:cNvPr id="79998" name="Group 126"/>
          <p:cNvGrpSpPr>
            <a:grpSpLocks/>
          </p:cNvGrpSpPr>
          <p:nvPr/>
        </p:nvGrpSpPr>
        <p:grpSpPr bwMode="auto">
          <a:xfrm>
            <a:off x="3035300" y="2706688"/>
            <a:ext cx="331788" cy="666750"/>
            <a:chOff x="1912" y="1537"/>
            <a:chExt cx="209" cy="420"/>
          </a:xfrm>
        </p:grpSpPr>
        <p:sp>
          <p:nvSpPr>
            <p:cNvPr id="79999" name="Line 127"/>
            <p:cNvSpPr>
              <a:spLocks noChangeShapeType="1"/>
            </p:cNvSpPr>
            <p:nvPr/>
          </p:nvSpPr>
          <p:spPr bwMode="auto">
            <a:xfrm flipV="1">
              <a:off x="1912" y="1604"/>
              <a:ext cx="176" cy="353"/>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80000" name="Freeform 128"/>
            <p:cNvSpPr>
              <a:spLocks/>
            </p:cNvSpPr>
            <p:nvPr/>
          </p:nvSpPr>
          <p:spPr bwMode="auto">
            <a:xfrm>
              <a:off x="2029" y="1537"/>
              <a:ext cx="92" cy="135"/>
            </a:xfrm>
            <a:custGeom>
              <a:avLst/>
              <a:gdLst/>
              <a:ahLst/>
              <a:cxnLst>
                <a:cxn ang="0">
                  <a:pos x="92" y="0"/>
                </a:cxn>
                <a:cxn ang="0">
                  <a:pos x="0" y="100"/>
                </a:cxn>
                <a:cxn ang="0">
                  <a:pos x="68" y="135"/>
                </a:cxn>
                <a:cxn ang="0">
                  <a:pos x="92" y="0"/>
                </a:cxn>
              </a:cxnLst>
              <a:rect l="0" t="0" r="r" b="b"/>
              <a:pathLst>
                <a:path w="92" h="135">
                  <a:moveTo>
                    <a:pt x="92" y="0"/>
                  </a:moveTo>
                  <a:lnTo>
                    <a:pt x="0" y="100"/>
                  </a:lnTo>
                  <a:lnTo>
                    <a:pt x="68" y="135"/>
                  </a:lnTo>
                  <a:lnTo>
                    <a:pt x="92"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80001" name="Group 129"/>
          <p:cNvGrpSpPr>
            <a:grpSpLocks/>
          </p:cNvGrpSpPr>
          <p:nvPr/>
        </p:nvGrpSpPr>
        <p:grpSpPr bwMode="auto">
          <a:xfrm>
            <a:off x="4278313" y="2708275"/>
            <a:ext cx="496887" cy="252413"/>
            <a:chOff x="2695" y="1538"/>
            <a:chExt cx="313" cy="159"/>
          </a:xfrm>
        </p:grpSpPr>
        <p:sp>
          <p:nvSpPr>
            <p:cNvPr id="80002" name="Line 130"/>
            <p:cNvSpPr>
              <a:spLocks noChangeShapeType="1"/>
            </p:cNvSpPr>
            <p:nvPr/>
          </p:nvSpPr>
          <p:spPr bwMode="auto">
            <a:xfrm>
              <a:off x="2695" y="1538"/>
              <a:ext cx="248" cy="124"/>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80003" name="Freeform 131"/>
            <p:cNvSpPr>
              <a:spLocks/>
            </p:cNvSpPr>
            <p:nvPr/>
          </p:nvSpPr>
          <p:spPr bwMode="auto">
            <a:xfrm>
              <a:off x="2874" y="1604"/>
              <a:ext cx="134" cy="93"/>
            </a:xfrm>
            <a:custGeom>
              <a:avLst/>
              <a:gdLst/>
              <a:ahLst/>
              <a:cxnLst>
                <a:cxn ang="0">
                  <a:pos x="134" y="93"/>
                </a:cxn>
                <a:cxn ang="0">
                  <a:pos x="35" y="0"/>
                </a:cxn>
                <a:cxn ang="0">
                  <a:pos x="0" y="68"/>
                </a:cxn>
                <a:cxn ang="0">
                  <a:pos x="134" y="93"/>
                </a:cxn>
              </a:cxnLst>
              <a:rect l="0" t="0" r="r" b="b"/>
              <a:pathLst>
                <a:path w="134" h="93">
                  <a:moveTo>
                    <a:pt x="134" y="93"/>
                  </a:moveTo>
                  <a:lnTo>
                    <a:pt x="35" y="0"/>
                  </a:lnTo>
                  <a:lnTo>
                    <a:pt x="0" y="68"/>
                  </a:lnTo>
                  <a:lnTo>
                    <a:pt x="134" y="93"/>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80004" name="Group 132"/>
          <p:cNvGrpSpPr>
            <a:grpSpLocks/>
          </p:cNvGrpSpPr>
          <p:nvPr/>
        </p:nvGrpSpPr>
        <p:grpSpPr bwMode="auto">
          <a:xfrm>
            <a:off x="3035300" y="3875088"/>
            <a:ext cx="331788" cy="333375"/>
            <a:chOff x="1912" y="2273"/>
            <a:chExt cx="209" cy="210"/>
          </a:xfrm>
        </p:grpSpPr>
        <p:sp>
          <p:nvSpPr>
            <p:cNvPr id="80005" name="Line 133"/>
            <p:cNvSpPr>
              <a:spLocks noChangeShapeType="1"/>
            </p:cNvSpPr>
            <p:nvPr/>
          </p:nvSpPr>
          <p:spPr bwMode="auto">
            <a:xfrm>
              <a:off x="1912" y="2273"/>
              <a:ext cx="143" cy="143"/>
            </a:xfrm>
            <a:prstGeom prst="line">
              <a:avLst/>
            </a:prstGeom>
            <a:noFill/>
            <a:ln w="38100">
              <a:solidFill>
                <a:srgbClr val="FFFF99"/>
              </a:solidFill>
              <a:round/>
              <a:headEnd/>
              <a:tailEnd/>
            </a:ln>
            <a:effectLst>
              <a:outerShdw dist="17961" dir="2700000" algn="ctr" rotWithShape="0">
                <a:schemeClr val="bg2"/>
              </a:outerShdw>
            </a:effectLst>
          </p:spPr>
          <p:txBody>
            <a:bodyPr/>
            <a:lstStyle/>
            <a:p>
              <a:endParaRPr lang="en-US"/>
            </a:p>
          </p:txBody>
        </p:sp>
        <p:sp>
          <p:nvSpPr>
            <p:cNvPr id="80006" name="Freeform 134"/>
            <p:cNvSpPr>
              <a:spLocks/>
            </p:cNvSpPr>
            <p:nvPr/>
          </p:nvSpPr>
          <p:spPr bwMode="auto">
            <a:xfrm>
              <a:off x="2002" y="2364"/>
              <a:ext cx="119" cy="119"/>
            </a:xfrm>
            <a:custGeom>
              <a:avLst/>
              <a:gdLst/>
              <a:ahLst/>
              <a:cxnLst>
                <a:cxn ang="0">
                  <a:pos x="119" y="119"/>
                </a:cxn>
                <a:cxn ang="0">
                  <a:pos x="54" y="0"/>
                </a:cxn>
                <a:cxn ang="0">
                  <a:pos x="0" y="55"/>
                </a:cxn>
                <a:cxn ang="0">
                  <a:pos x="119" y="119"/>
                </a:cxn>
              </a:cxnLst>
              <a:rect l="0" t="0" r="r" b="b"/>
              <a:pathLst>
                <a:path w="119" h="119">
                  <a:moveTo>
                    <a:pt x="119" y="119"/>
                  </a:moveTo>
                  <a:lnTo>
                    <a:pt x="54" y="0"/>
                  </a:lnTo>
                  <a:lnTo>
                    <a:pt x="0" y="55"/>
                  </a:lnTo>
                  <a:lnTo>
                    <a:pt x="119" y="119"/>
                  </a:lnTo>
                  <a:close/>
                </a:path>
              </a:pathLst>
            </a:custGeom>
            <a:solidFill>
              <a:srgbClr val="E5E000"/>
            </a:solidFill>
            <a:ln w="38100" cmpd="sng">
              <a:solidFill>
                <a:srgbClr val="FFFF99"/>
              </a:solidFill>
              <a:round/>
              <a:headEnd/>
              <a:tailEnd/>
            </a:ln>
            <a:effectLst>
              <a:outerShdw dist="17961" dir="2700000" algn="ctr" rotWithShape="0">
                <a:schemeClr val="bg2"/>
              </a:outerShdw>
            </a:effectLst>
          </p:spPr>
          <p:txBody>
            <a:bodyPr/>
            <a:lstStyle/>
            <a:p>
              <a:endParaRPr lang="en-US"/>
            </a:p>
          </p:txBody>
        </p:sp>
      </p:grpSp>
      <p:grpSp>
        <p:nvGrpSpPr>
          <p:cNvPr id="80007" name="Group 135"/>
          <p:cNvGrpSpPr>
            <a:grpSpLocks/>
          </p:cNvGrpSpPr>
          <p:nvPr/>
        </p:nvGrpSpPr>
        <p:grpSpPr bwMode="auto">
          <a:xfrm>
            <a:off x="7096125" y="3871913"/>
            <a:ext cx="496888" cy="336550"/>
            <a:chOff x="4470" y="2271"/>
            <a:chExt cx="313" cy="212"/>
          </a:xfrm>
        </p:grpSpPr>
        <p:sp>
          <p:nvSpPr>
            <p:cNvPr id="80008" name="Line 136"/>
            <p:cNvSpPr>
              <a:spLocks noChangeShapeType="1"/>
            </p:cNvSpPr>
            <p:nvPr/>
          </p:nvSpPr>
          <p:spPr bwMode="auto">
            <a:xfrm flipV="1">
              <a:off x="4470" y="2317"/>
              <a:ext cx="248" cy="166"/>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80009" name="Freeform 137"/>
            <p:cNvSpPr>
              <a:spLocks/>
            </p:cNvSpPr>
            <p:nvPr/>
          </p:nvSpPr>
          <p:spPr bwMode="auto">
            <a:xfrm>
              <a:off x="4655" y="2271"/>
              <a:ext cx="128" cy="104"/>
            </a:xfrm>
            <a:custGeom>
              <a:avLst/>
              <a:gdLst/>
              <a:ahLst/>
              <a:cxnLst>
                <a:cxn ang="0">
                  <a:pos x="128" y="0"/>
                </a:cxn>
                <a:cxn ang="0">
                  <a:pos x="0" y="41"/>
                </a:cxn>
                <a:cxn ang="0">
                  <a:pos x="41" y="104"/>
                </a:cxn>
                <a:cxn ang="0">
                  <a:pos x="128" y="0"/>
                </a:cxn>
              </a:cxnLst>
              <a:rect l="0" t="0" r="r" b="b"/>
              <a:pathLst>
                <a:path w="128" h="104">
                  <a:moveTo>
                    <a:pt x="128" y="0"/>
                  </a:moveTo>
                  <a:lnTo>
                    <a:pt x="0" y="41"/>
                  </a:lnTo>
                  <a:lnTo>
                    <a:pt x="41" y="104"/>
                  </a:lnTo>
                  <a:lnTo>
                    <a:pt x="128"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80010" name="Group 138"/>
          <p:cNvGrpSpPr>
            <a:grpSpLocks/>
          </p:cNvGrpSpPr>
          <p:nvPr/>
        </p:nvGrpSpPr>
        <p:grpSpPr bwMode="auto">
          <a:xfrm>
            <a:off x="4278313" y="3455988"/>
            <a:ext cx="496887" cy="750887"/>
            <a:chOff x="2695" y="2009"/>
            <a:chExt cx="313" cy="473"/>
          </a:xfrm>
        </p:grpSpPr>
        <p:sp>
          <p:nvSpPr>
            <p:cNvPr id="80011" name="Line 139"/>
            <p:cNvSpPr>
              <a:spLocks noChangeShapeType="1"/>
            </p:cNvSpPr>
            <p:nvPr/>
          </p:nvSpPr>
          <p:spPr bwMode="auto">
            <a:xfrm flipV="1">
              <a:off x="2695" y="2076"/>
              <a:ext cx="269" cy="406"/>
            </a:xfrm>
            <a:prstGeom prst="line">
              <a:avLst/>
            </a:prstGeom>
            <a:noFill/>
            <a:ln w="14288">
              <a:solidFill>
                <a:srgbClr val="FFFFFF"/>
              </a:solidFill>
              <a:round/>
              <a:headEnd/>
              <a:tailEnd/>
            </a:ln>
            <a:effectLst>
              <a:outerShdw dist="17961" dir="2700000" algn="ctr" rotWithShape="0">
                <a:schemeClr val="bg2"/>
              </a:outerShdw>
            </a:effectLst>
          </p:spPr>
          <p:txBody>
            <a:bodyPr/>
            <a:lstStyle/>
            <a:p>
              <a:endParaRPr lang="en-US"/>
            </a:p>
          </p:txBody>
        </p:sp>
        <p:sp>
          <p:nvSpPr>
            <p:cNvPr id="80012" name="Freeform 140"/>
            <p:cNvSpPr>
              <a:spLocks/>
            </p:cNvSpPr>
            <p:nvPr/>
          </p:nvSpPr>
          <p:spPr bwMode="auto">
            <a:xfrm>
              <a:off x="2905" y="2009"/>
              <a:ext cx="103" cy="130"/>
            </a:xfrm>
            <a:custGeom>
              <a:avLst/>
              <a:gdLst/>
              <a:ahLst/>
              <a:cxnLst>
                <a:cxn ang="0">
                  <a:pos x="103" y="0"/>
                </a:cxn>
                <a:cxn ang="0">
                  <a:pos x="0" y="89"/>
                </a:cxn>
                <a:cxn ang="0">
                  <a:pos x="63" y="130"/>
                </a:cxn>
                <a:cxn ang="0">
                  <a:pos x="103" y="0"/>
                </a:cxn>
              </a:cxnLst>
              <a:rect l="0" t="0" r="r" b="b"/>
              <a:pathLst>
                <a:path w="103" h="130">
                  <a:moveTo>
                    <a:pt x="103" y="0"/>
                  </a:moveTo>
                  <a:lnTo>
                    <a:pt x="0" y="89"/>
                  </a:lnTo>
                  <a:lnTo>
                    <a:pt x="63" y="130"/>
                  </a:lnTo>
                  <a:lnTo>
                    <a:pt x="103" y="0"/>
                  </a:lnTo>
                  <a:close/>
                </a:path>
              </a:pathLst>
            </a:custGeom>
            <a:solidFill>
              <a:srgbClr val="FFFFFF"/>
            </a:solidFill>
            <a:ln w="9525">
              <a:solidFill>
                <a:srgbClr val="FFFFFF"/>
              </a:solidFill>
              <a:round/>
              <a:headEnd/>
              <a:tailEnd/>
            </a:ln>
            <a:effectLst>
              <a:outerShdw dist="17961" dir="2700000" algn="ctr" rotWithShape="0">
                <a:schemeClr val="bg2"/>
              </a:outerShdw>
            </a:effectLst>
          </p:spPr>
          <p:txBody>
            <a:bodyPr/>
            <a:lstStyle/>
            <a:p>
              <a:endParaRPr lang="en-US"/>
            </a:p>
          </p:txBody>
        </p:sp>
      </p:grpSp>
      <p:grpSp>
        <p:nvGrpSpPr>
          <p:cNvPr id="80013" name="Group 141"/>
          <p:cNvGrpSpPr>
            <a:grpSpLocks/>
          </p:cNvGrpSpPr>
          <p:nvPr/>
        </p:nvGrpSpPr>
        <p:grpSpPr bwMode="auto">
          <a:xfrm>
            <a:off x="4278313" y="4205288"/>
            <a:ext cx="496887" cy="250825"/>
            <a:chOff x="2695" y="2481"/>
            <a:chExt cx="313" cy="158"/>
          </a:xfrm>
        </p:grpSpPr>
        <p:sp>
          <p:nvSpPr>
            <p:cNvPr id="80014" name="Line 142"/>
            <p:cNvSpPr>
              <a:spLocks noChangeShapeType="1"/>
            </p:cNvSpPr>
            <p:nvPr/>
          </p:nvSpPr>
          <p:spPr bwMode="auto">
            <a:xfrm flipV="1">
              <a:off x="2695" y="2515"/>
              <a:ext cx="248" cy="124"/>
            </a:xfrm>
            <a:prstGeom prst="line">
              <a:avLst/>
            </a:prstGeom>
            <a:noFill/>
            <a:ln w="38100">
              <a:solidFill>
                <a:srgbClr val="FFFF99"/>
              </a:solidFill>
              <a:round/>
              <a:headEnd/>
              <a:tailEnd/>
            </a:ln>
            <a:effectLst>
              <a:outerShdw dist="17961" dir="2700000" algn="ctr" rotWithShape="0">
                <a:schemeClr val="bg2"/>
              </a:outerShdw>
            </a:effectLst>
          </p:spPr>
          <p:txBody>
            <a:bodyPr/>
            <a:lstStyle/>
            <a:p>
              <a:endParaRPr lang="en-US"/>
            </a:p>
          </p:txBody>
        </p:sp>
        <p:sp>
          <p:nvSpPr>
            <p:cNvPr id="80015" name="Freeform 143"/>
            <p:cNvSpPr>
              <a:spLocks/>
            </p:cNvSpPr>
            <p:nvPr/>
          </p:nvSpPr>
          <p:spPr bwMode="auto">
            <a:xfrm>
              <a:off x="2874" y="2481"/>
              <a:ext cx="134" cy="93"/>
            </a:xfrm>
            <a:custGeom>
              <a:avLst/>
              <a:gdLst/>
              <a:ahLst/>
              <a:cxnLst>
                <a:cxn ang="0">
                  <a:pos x="134" y="0"/>
                </a:cxn>
                <a:cxn ang="0">
                  <a:pos x="0" y="25"/>
                </a:cxn>
                <a:cxn ang="0">
                  <a:pos x="35" y="93"/>
                </a:cxn>
                <a:cxn ang="0">
                  <a:pos x="134" y="0"/>
                </a:cxn>
              </a:cxnLst>
              <a:rect l="0" t="0" r="r" b="b"/>
              <a:pathLst>
                <a:path w="134" h="93">
                  <a:moveTo>
                    <a:pt x="134" y="0"/>
                  </a:moveTo>
                  <a:lnTo>
                    <a:pt x="0" y="25"/>
                  </a:lnTo>
                  <a:lnTo>
                    <a:pt x="35" y="93"/>
                  </a:lnTo>
                  <a:lnTo>
                    <a:pt x="134" y="0"/>
                  </a:lnTo>
                  <a:close/>
                </a:path>
              </a:pathLst>
            </a:custGeom>
            <a:solidFill>
              <a:srgbClr val="E5E000"/>
            </a:solidFill>
            <a:ln w="38100" cmpd="sng">
              <a:solidFill>
                <a:srgbClr val="FFFF99"/>
              </a:solidFill>
              <a:round/>
              <a:headEnd/>
              <a:tailEnd/>
            </a:ln>
            <a:effectLst>
              <a:outerShdw dist="17961" dir="2700000" algn="ctr" rotWithShape="0">
                <a:schemeClr val="bg2"/>
              </a:outerShdw>
            </a:effectLst>
          </p:spPr>
          <p:txBody>
            <a:bodyPr/>
            <a:lstStyle/>
            <a:p>
              <a:endParaRPr lang="en-US"/>
            </a:p>
          </p:txBody>
        </p:sp>
      </p:grpSp>
      <p:sp>
        <p:nvSpPr>
          <p:cNvPr id="80016" name="Rectangle 144"/>
          <p:cNvSpPr>
            <a:spLocks noChangeArrowheads="1"/>
          </p:cNvSpPr>
          <p:nvPr/>
        </p:nvSpPr>
        <p:spPr bwMode="auto">
          <a:xfrm>
            <a:off x="3697288" y="2052638"/>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80017" name="Rectangle 145"/>
          <p:cNvSpPr>
            <a:spLocks noChangeArrowheads="1"/>
          </p:cNvSpPr>
          <p:nvPr/>
        </p:nvSpPr>
        <p:spPr bwMode="auto">
          <a:xfrm>
            <a:off x="3959225" y="2174875"/>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80018" name="Rectangle 146"/>
          <p:cNvSpPr>
            <a:spLocks noChangeArrowheads="1"/>
          </p:cNvSpPr>
          <p:nvPr/>
        </p:nvSpPr>
        <p:spPr bwMode="auto">
          <a:xfrm>
            <a:off x="3697288" y="2387600"/>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80019" name="Rectangle 147"/>
          <p:cNvSpPr>
            <a:spLocks noChangeArrowheads="1"/>
          </p:cNvSpPr>
          <p:nvPr/>
        </p:nvSpPr>
        <p:spPr bwMode="auto">
          <a:xfrm>
            <a:off x="3387725" y="2052638"/>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20" name="Rectangle 148"/>
          <p:cNvSpPr>
            <a:spLocks noChangeArrowheads="1"/>
          </p:cNvSpPr>
          <p:nvPr/>
        </p:nvSpPr>
        <p:spPr bwMode="auto">
          <a:xfrm>
            <a:off x="3486150" y="2089150"/>
            <a:ext cx="155575"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B</a:t>
            </a:r>
          </a:p>
        </p:txBody>
      </p:sp>
      <p:sp>
        <p:nvSpPr>
          <p:cNvPr id="80021" name="Rectangle 149"/>
          <p:cNvSpPr>
            <a:spLocks noChangeArrowheads="1"/>
          </p:cNvSpPr>
          <p:nvPr/>
        </p:nvSpPr>
        <p:spPr bwMode="auto">
          <a:xfrm>
            <a:off x="3387725" y="2387600"/>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22" name="Rectangle 150"/>
          <p:cNvSpPr>
            <a:spLocks noChangeArrowheads="1"/>
          </p:cNvSpPr>
          <p:nvPr/>
        </p:nvSpPr>
        <p:spPr bwMode="auto">
          <a:xfrm>
            <a:off x="3495675" y="2425700"/>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80023" name="Rectangle 151"/>
          <p:cNvSpPr>
            <a:spLocks noChangeArrowheads="1"/>
          </p:cNvSpPr>
          <p:nvPr/>
        </p:nvSpPr>
        <p:spPr bwMode="auto">
          <a:xfrm>
            <a:off x="5092700" y="2047875"/>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80024" name="Rectangle 152"/>
          <p:cNvSpPr>
            <a:spLocks noChangeArrowheads="1"/>
          </p:cNvSpPr>
          <p:nvPr/>
        </p:nvSpPr>
        <p:spPr bwMode="auto">
          <a:xfrm>
            <a:off x="5354638" y="2170113"/>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80025" name="Rectangle 153"/>
          <p:cNvSpPr>
            <a:spLocks noChangeArrowheads="1"/>
          </p:cNvSpPr>
          <p:nvPr/>
        </p:nvSpPr>
        <p:spPr bwMode="auto">
          <a:xfrm>
            <a:off x="5092700" y="2382838"/>
            <a:ext cx="574675" cy="322262"/>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80026" name="Rectangle 154"/>
          <p:cNvSpPr>
            <a:spLocks noChangeArrowheads="1"/>
          </p:cNvSpPr>
          <p:nvPr/>
        </p:nvSpPr>
        <p:spPr bwMode="auto">
          <a:xfrm>
            <a:off x="4783138" y="2047875"/>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27" name="Rectangle 155"/>
          <p:cNvSpPr>
            <a:spLocks noChangeArrowheads="1"/>
          </p:cNvSpPr>
          <p:nvPr/>
        </p:nvSpPr>
        <p:spPr bwMode="auto">
          <a:xfrm>
            <a:off x="4852988" y="2098675"/>
            <a:ext cx="196850"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D</a:t>
            </a:r>
          </a:p>
        </p:txBody>
      </p:sp>
      <p:sp>
        <p:nvSpPr>
          <p:cNvPr id="80028" name="Rectangle 156"/>
          <p:cNvSpPr>
            <a:spLocks noChangeArrowheads="1"/>
          </p:cNvSpPr>
          <p:nvPr/>
        </p:nvSpPr>
        <p:spPr bwMode="auto">
          <a:xfrm>
            <a:off x="4783138" y="2382838"/>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29" name="Rectangle 157"/>
          <p:cNvSpPr>
            <a:spLocks noChangeArrowheads="1"/>
          </p:cNvSpPr>
          <p:nvPr/>
        </p:nvSpPr>
        <p:spPr bwMode="auto">
          <a:xfrm>
            <a:off x="4876800" y="242093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80030" name="Rectangle 158"/>
          <p:cNvSpPr>
            <a:spLocks noChangeArrowheads="1"/>
          </p:cNvSpPr>
          <p:nvPr/>
        </p:nvSpPr>
        <p:spPr bwMode="auto">
          <a:xfrm>
            <a:off x="2449513" y="3290888"/>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80031" name="Rectangle 159"/>
          <p:cNvSpPr>
            <a:spLocks noChangeArrowheads="1"/>
          </p:cNvSpPr>
          <p:nvPr/>
        </p:nvSpPr>
        <p:spPr bwMode="auto">
          <a:xfrm>
            <a:off x="2711450" y="3413125"/>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80032" name="Rectangle 160"/>
          <p:cNvSpPr>
            <a:spLocks noChangeArrowheads="1"/>
          </p:cNvSpPr>
          <p:nvPr/>
        </p:nvSpPr>
        <p:spPr bwMode="auto">
          <a:xfrm>
            <a:off x="2449513" y="3625850"/>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80033" name="Rectangle 161"/>
          <p:cNvSpPr>
            <a:spLocks noChangeArrowheads="1"/>
          </p:cNvSpPr>
          <p:nvPr/>
        </p:nvSpPr>
        <p:spPr bwMode="auto">
          <a:xfrm>
            <a:off x="2139950" y="3290888"/>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34" name="Rectangle 162"/>
          <p:cNvSpPr>
            <a:spLocks noChangeArrowheads="1"/>
          </p:cNvSpPr>
          <p:nvPr/>
        </p:nvSpPr>
        <p:spPr bwMode="auto">
          <a:xfrm>
            <a:off x="2209800" y="3327400"/>
            <a:ext cx="196850"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A</a:t>
            </a:r>
          </a:p>
        </p:txBody>
      </p:sp>
      <p:sp>
        <p:nvSpPr>
          <p:cNvPr id="80035" name="Rectangle 163"/>
          <p:cNvSpPr>
            <a:spLocks noChangeArrowheads="1"/>
          </p:cNvSpPr>
          <p:nvPr/>
        </p:nvSpPr>
        <p:spPr bwMode="auto">
          <a:xfrm>
            <a:off x="2139950" y="3625850"/>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36" name="Rectangle 164"/>
          <p:cNvSpPr>
            <a:spLocks noChangeArrowheads="1"/>
          </p:cNvSpPr>
          <p:nvPr/>
        </p:nvSpPr>
        <p:spPr bwMode="auto">
          <a:xfrm>
            <a:off x="2247900" y="3663950"/>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80037" name="Rectangle 165"/>
          <p:cNvSpPr>
            <a:spLocks noChangeArrowheads="1"/>
          </p:cNvSpPr>
          <p:nvPr/>
        </p:nvSpPr>
        <p:spPr bwMode="auto">
          <a:xfrm>
            <a:off x="3692525" y="4105275"/>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80038" name="Rectangle 166"/>
          <p:cNvSpPr>
            <a:spLocks noChangeArrowheads="1"/>
          </p:cNvSpPr>
          <p:nvPr/>
        </p:nvSpPr>
        <p:spPr bwMode="auto">
          <a:xfrm>
            <a:off x="3954463" y="4227513"/>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80039" name="Rectangle 167"/>
          <p:cNvSpPr>
            <a:spLocks noChangeArrowheads="1"/>
          </p:cNvSpPr>
          <p:nvPr/>
        </p:nvSpPr>
        <p:spPr bwMode="auto">
          <a:xfrm>
            <a:off x="3692525" y="4440238"/>
            <a:ext cx="574675" cy="322262"/>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80040" name="Rectangle 168"/>
          <p:cNvSpPr>
            <a:spLocks noChangeArrowheads="1"/>
          </p:cNvSpPr>
          <p:nvPr/>
        </p:nvSpPr>
        <p:spPr bwMode="auto">
          <a:xfrm>
            <a:off x="3382963" y="4105275"/>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41" name="Rectangle 169"/>
          <p:cNvSpPr>
            <a:spLocks noChangeArrowheads="1"/>
          </p:cNvSpPr>
          <p:nvPr/>
        </p:nvSpPr>
        <p:spPr bwMode="auto">
          <a:xfrm>
            <a:off x="3467100" y="4141788"/>
            <a:ext cx="179388"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C</a:t>
            </a:r>
          </a:p>
        </p:txBody>
      </p:sp>
      <p:sp>
        <p:nvSpPr>
          <p:cNvPr id="80042" name="Rectangle 170"/>
          <p:cNvSpPr>
            <a:spLocks noChangeArrowheads="1"/>
          </p:cNvSpPr>
          <p:nvPr/>
        </p:nvSpPr>
        <p:spPr bwMode="auto">
          <a:xfrm>
            <a:off x="3382963" y="4440238"/>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43" name="Rectangle 171"/>
          <p:cNvSpPr>
            <a:spLocks noChangeArrowheads="1"/>
          </p:cNvSpPr>
          <p:nvPr/>
        </p:nvSpPr>
        <p:spPr bwMode="auto">
          <a:xfrm>
            <a:off x="3476625" y="447833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2</a:t>
            </a:r>
          </a:p>
        </p:txBody>
      </p:sp>
      <p:sp>
        <p:nvSpPr>
          <p:cNvPr id="80044" name="Rectangle 172"/>
          <p:cNvSpPr>
            <a:spLocks noChangeArrowheads="1"/>
          </p:cNvSpPr>
          <p:nvPr/>
        </p:nvSpPr>
        <p:spPr bwMode="auto">
          <a:xfrm>
            <a:off x="6507163" y="2447925"/>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80045" name="Rectangle 173"/>
          <p:cNvSpPr>
            <a:spLocks noChangeArrowheads="1"/>
          </p:cNvSpPr>
          <p:nvPr/>
        </p:nvSpPr>
        <p:spPr bwMode="auto">
          <a:xfrm>
            <a:off x="6769100" y="2570163"/>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80046" name="Rectangle 174"/>
          <p:cNvSpPr>
            <a:spLocks noChangeArrowheads="1"/>
          </p:cNvSpPr>
          <p:nvPr/>
        </p:nvSpPr>
        <p:spPr bwMode="auto">
          <a:xfrm>
            <a:off x="6507163" y="2782888"/>
            <a:ext cx="574675" cy="322262"/>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80047" name="Rectangle 175"/>
          <p:cNvSpPr>
            <a:spLocks noChangeArrowheads="1"/>
          </p:cNvSpPr>
          <p:nvPr/>
        </p:nvSpPr>
        <p:spPr bwMode="auto">
          <a:xfrm>
            <a:off x="6197600" y="2447925"/>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48" name="Rectangle 176"/>
          <p:cNvSpPr>
            <a:spLocks noChangeArrowheads="1"/>
          </p:cNvSpPr>
          <p:nvPr/>
        </p:nvSpPr>
        <p:spPr bwMode="auto">
          <a:xfrm>
            <a:off x="6267450" y="2484438"/>
            <a:ext cx="193675"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G</a:t>
            </a:r>
          </a:p>
        </p:txBody>
      </p:sp>
      <p:sp>
        <p:nvSpPr>
          <p:cNvPr id="80049" name="Rectangle 177"/>
          <p:cNvSpPr>
            <a:spLocks noChangeArrowheads="1"/>
          </p:cNvSpPr>
          <p:nvPr/>
        </p:nvSpPr>
        <p:spPr bwMode="auto">
          <a:xfrm>
            <a:off x="6197600" y="2782888"/>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50" name="Rectangle 178"/>
          <p:cNvSpPr>
            <a:spLocks noChangeArrowheads="1"/>
          </p:cNvSpPr>
          <p:nvPr/>
        </p:nvSpPr>
        <p:spPr bwMode="auto">
          <a:xfrm>
            <a:off x="6291263" y="2820988"/>
            <a:ext cx="114300" cy="274637"/>
          </a:xfrm>
          <a:prstGeom prst="rect">
            <a:avLst/>
          </a:prstGeom>
          <a:noFill/>
          <a:ln w="9525">
            <a:noFill/>
            <a:miter lim="800000"/>
            <a:headEnd/>
            <a:tailEnd/>
          </a:ln>
        </p:spPr>
        <p:txBody>
          <a:bodyPr wrap="none" lIns="0" tIns="0" rIns="0" bIns="0">
            <a:spAutoFit/>
          </a:bodyPr>
          <a:lstStyle/>
          <a:p>
            <a:pPr algn="l"/>
            <a:r>
              <a:rPr lang="en-US" sz="1800" dirty="0">
                <a:solidFill>
                  <a:srgbClr val="FFFFFF"/>
                </a:solidFill>
                <a:effectLst>
                  <a:outerShdw blurRad="38100" dist="38100" dir="2700000" algn="tl">
                    <a:srgbClr val="000000"/>
                  </a:outerShdw>
                </a:effectLst>
              </a:rPr>
              <a:t>6</a:t>
            </a:r>
          </a:p>
        </p:txBody>
      </p:sp>
      <p:sp>
        <p:nvSpPr>
          <p:cNvPr id="80051" name="Rectangle 179"/>
          <p:cNvSpPr>
            <a:spLocks noChangeArrowheads="1"/>
          </p:cNvSpPr>
          <p:nvPr/>
        </p:nvSpPr>
        <p:spPr bwMode="auto">
          <a:xfrm>
            <a:off x="5092700" y="2862263"/>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80052" name="Rectangle 180"/>
          <p:cNvSpPr>
            <a:spLocks noChangeArrowheads="1"/>
          </p:cNvSpPr>
          <p:nvPr/>
        </p:nvSpPr>
        <p:spPr bwMode="auto">
          <a:xfrm>
            <a:off x="5354638" y="2984500"/>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80053" name="Rectangle 181"/>
          <p:cNvSpPr>
            <a:spLocks noChangeArrowheads="1"/>
          </p:cNvSpPr>
          <p:nvPr/>
        </p:nvSpPr>
        <p:spPr bwMode="auto">
          <a:xfrm>
            <a:off x="5092700" y="3197225"/>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80054" name="Rectangle 182"/>
          <p:cNvSpPr>
            <a:spLocks noChangeArrowheads="1"/>
          </p:cNvSpPr>
          <p:nvPr/>
        </p:nvSpPr>
        <p:spPr bwMode="auto">
          <a:xfrm>
            <a:off x="4783138" y="2862263"/>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55" name="Rectangle 183"/>
          <p:cNvSpPr>
            <a:spLocks noChangeArrowheads="1"/>
          </p:cNvSpPr>
          <p:nvPr/>
        </p:nvSpPr>
        <p:spPr bwMode="auto">
          <a:xfrm>
            <a:off x="4881563" y="2913063"/>
            <a:ext cx="141287"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F</a:t>
            </a:r>
          </a:p>
        </p:txBody>
      </p:sp>
      <p:sp>
        <p:nvSpPr>
          <p:cNvPr id="80056" name="Rectangle 184"/>
          <p:cNvSpPr>
            <a:spLocks noChangeArrowheads="1"/>
          </p:cNvSpPr>
          <p:nvPr/>
        </p:nvSpPr>
        <p:spPr bwMode="auto">
          <a:xfrm>
            <a:off x="4783138" y="3197225"/>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57" name="Rectangle 185"/>
          <p:cNvSpPr>
            <a:spLocks noChangeArrowheads="1"/>
          </p:cNvSpPr>
          <p:nvPr/>
        </p:nvSpPr>
        <p:spPr bwMode="auto">
          <a:xfrm>
            <a:off x="4876800" y="3235325"/>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3</a:t>
            </a:r>
          </a:p>
        </p:txBody>
      </p:sp>
      <p:sp>
        <p:nvSpPr>
          <p:cNvPr id="80058" name="Rectangle 186"/>
          <p:cNvSpPr>
            <a:spLocks noChangeArrowheads="1"/>
          </p:cNvSpPr>
          <p:nvPr/>
        </p:nvSpPr>
        <p:spPr bwMode="auto">
          <a:xfrm>
            <a:off x="6507163" y="4119563"/>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80059" name="Rectangle 187"/>
          <p:cNvSpPr>
            <a:spLocks noChangeArrowheads="1"/>
          </p:cNvSpPr>
          <p:nvPr/>
        </p:nvSpPr>
        <p:spPr bwMode="auto">
          <a:xfrm>
            <a:off x="6769100" y="4241800"/>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80060" name="Rectangle 188"/>
          <p:cNvSpPr>
            <a:spLocks noChangeArrowheads="1"/>
          </p:cNvSpPr>
          <p:nvPr/>
        </p:nvSpPr>
        <p:spPr bwMode="auto">
          <a:xfrm>
            <a:off x="6507163" y="4454525"/>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80061" name="Rectangle 189"/>
          <p:cNvSpPr>
            <a:spLocks noChangeArrowheads="1"/>
          </p:cNvSpPr>
          <p:nvPr/>
        </p:nvSpPr>
        <p:spPr bwMode="auto">
          <a:xfrm>
            <a:off x="6197600" y="4119563"/>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62" name="Rectangle 190"/>
          <p:cNvSpPr>
            <a:spLocks noChangeArrowheads="1"/>
          </p:cNvSpPr>
          <p:nvPr/>
        </p:nvSpPr>
        <p:spPr bwMode="auto">
          <a:xfrm>
            <a:off x="6253163" y="4141788"/>
            <a:ext cx="211137"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H</a:t>
            </a:r>
          </a:p>
        </p:txBody>
      </p:sp>
      <p:sp>
        <p:nvSpPr>
          <p:cNvPr id="80063" name="Rectangle 191"/>
          <p:cNvSpPr>
            <a:spLocks noChangeArrowheads="1"/>
          </p:cNvSpPr>
          <p:nvPr/>
        </p:nvSpPr>
        <p:spPr bwMode="auto">
          <a:xfrm>
            <a:off x="6197600" y="4456113"/>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64" name="Rectangle 192"/>
          <p:cNvSpPr>
            <a:spLocks noChangeArrowheads="1"/>
          </p:cNvSpPr>
          <p:nvPr/>
        </p:nvSpPr>
        <p:spPr bwMode="auto">
          <a:xfrm>
            <a:off x="6305550" y="4492625"/>
            <a:ext cx="114300" cy="274638"/>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2</a:t>
            </a:r>
          </a:p>
        </p:txBody>
      </p:sp>
      <p:sp>
        <p:nvSpPr>
          <p:cNvPr id="80065" name="Rectangle 193"/>
          <p:cNvSpPr>
            <a:spLocks noChangeArrowheads="1"/>
          </p:cNvSpPr>
          <p:nvPr/>
        </p:nvSpPr>
        <p:spPr bwMode="auto">
          <a:xfrm>
            <a:off x="5092700" y="3662363"/>
            <a:ext cx="574675" cy="336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4288">
            <a:solidFill>
              <a:srgbClr val="FFFFFF"/>
            </a:solidFill>
            <a:miter lim="800000"/>
            <a:headEnd/>
            <a:tailEnd/>
          </a:ln>
        </p:spPr>
        <p:txBody>
          <a:bodyPr/>
          <a:lstStyle/>
          <a:p>
            <a:endParaRPr lang="en-US"/>
          </a:p>
        </p:txBody>
      </p:sp>
      <p:sp>
        <p:nvSpPr>
          <p:cNvPr id="80066" name="Rectangle 194"/>
          <p:cNvSpPr>
            <a:spLocks noChangeArrowheads="1"/>
          </p:cNvSpPr>
          <p:nvPr/>
        </p:nvSpPr>
        <p:spPr bwMode="auto">
          <a:xfrm>
            <a:off x="5354638" y="3784600"/>
            <a:ext cx="50800" cy="244475"/>
          </a:xfrm>
          <a:prstGeom prst="rect">
            <a:avLst/>
          </a:prstGeom>
          <a:noFill/>
          <a:ln w="9525">
            <a:noFill/>
            <a:miter lim="800000"/>
            <a:headEnd/>
            <a:tailEnd/>
          </a:ln>
        </p:spPr>
        <p:txBody>
          <a:bodyPr wrap="none" lIns="0" tIns="0" rIns="0" bIns="0">
            <a:spAutoFit/>
          </a:bodyPr>
          <a:lstStyle/>
          <a:p>
            <a:pPr algn="l"/>
            <a:r>
              <a:rPr lang="en-US" sz="1600">
                <a:solidFill>
                  <a:srgbClr val="FFFFFF"/>
                </a:solidFill>
                <a:effectLst/>
              </a:rPr>
              <a:t> </a:t>
            </a:r>
          </a:p>
        </p:txBody>
      </p:sp>
      <p:sp>
        <p:nvSpPr>
          <p:cNvPr id="80067" name="Rectangle 195"/>
          <p:cNvSpPr>
            <a:spLocks noChangeArrowheads="1"/>
          </p:cNvSpPr>
          <p:nvPr/>
        </p:nvSpPr>
        <p:spPr bwMode="auto">
          <a:xfrm>
            <a:off x="5092700" y="3997325"/>
            <a:ext cx="574675" cy="322263"/>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4288">
            <a:solidFill>
              <a:srgbClr val="FFFFFF"/>
            </a:solidFill>
            <a:miter lim="800000"/>
            <a:headEnd/>
            <a:tailEnd/>
          </a:ln>
        </p:spPr>
        <p:txBody>
          <a:bodyPr/>
          <a:lstStyle/>
          <a:p>
            <a:endParaRPr lang="en-US"/>
          </a:p>
        </p:txBody>
      </p:sp>
      <p:sp>
        <p:nvSpPr>
          <p:cNvPr id="80068" name="Rectangle 196"/>
          <p:cNvSpPr>
            <a:spLocks noChangeArrowheads="1"/>
          </p:cNvSpPr>
          <p:nvPr/>
        </p:nvSpPr>
        <p:spPr bwMode="auto">
          <a:xfrm>
            <a:off x="4783138" y="3662363"/>
            <a:ext cx="311150" cy="336550"/>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69" name="Rectangle 197"/>
          <p:cNvSpPr>
            <a:spLocks noChangeArrowheads="1"/>
          </p:cNvSpPr>
          <p:nvPr/>
        </p:nvSpPr>
        <p:spPr bwMode="auto">
          <a:xfrm>
            <a:off x="4867275" y="3698875"/>
            <a:ext cx="155575" cy="304800"/>
          </a:xfrm>
          <a:prstGeom prst="rect">
            <a:avLst/>
          </a:prstGeom>
          <a:noFill/>
          <a:ln w="9525">
            <a:noFill/>
            <a:miter lim="800000"/>
            <a:headEnd/>
            <a:tailEnd/>
          </a:ln>
        </p:spPr>
        <p:txBody>
          <a:bodyPr wrap="none" lIns="0" tIns="0" rIns="0" bIns="0">
            <a:spAutoFit/>
          </a:bodyPr>
          <a:lstStyle/>
          <a:p>
            <a:pPr algn="l"/>
            <a:r>
              <a:rPr lang="en-US" sz="2000">
                <a:solidFill>
                  <a:srgbClr val="FFFFFF"/>
                </a:solidFill>
                <a:effectLst>
                  <a:outerShdw blurRad="38100" dist="38100" dir="2700000" algn="tl">
                    <a:srgbClr val="000000"/>
                  </a:outerShdw>
                </a:effectLst>
              </a:rPr>
              <a:t>E</a:t>
            </a:r>
          </a:p>
        </p:txBody>
      </p:sp>
      <p:sp>
        <p:nvSpPr>
          <p:cNvPr id="80070" name="Rectangle 198"/>
          <p:cNvSpPr>
            <a:spLocks noChangeArrowheads="1"/>
          </p:cNvSpPr>
          <p:nvPr/>
        </p:nvSpPr>
        <p:spPr bwMode="auto">
          <a:xfrm>
            <a:off x="4783138" y="3997325"/>
            <a:ext cx="311150" cy="320675"/>
          </a:xfrm>
          <a:prstGeom prst="rect">
            <a:avLst/>
          </a:prstGeom>
          <a:gradFill rotWithShape="0">
            <a:gsLst>
              <a:gs pos="0">
                <a:schemeClr val="hlink"/>
              </a:gs>
              <a:gs pos="100000">
                <a:schemeClr val="hlink">
                  <a:gamma/>
                  <a:shade val="46275"/>
                  <a:invGamma/>
                </a:schemeClr>
              </a:gs>
            </a:gsLst>
            <a:path path="shape">
              <a:fillToRect l="50000" t="50000" r="50000" b="50000"/>
            </a:path>
          </a:gradFill>
          <a:ln w="14288">
            <a:solidFill>
              <a:srgbClr val="FFFFFF"/>
            </a:solidFill>
            <a:miter lim="800000"/>
            <a:headEnd/>
            <a:tailEnd/>
          </a:ln>
        </p:spPr>
        <p:txBody>
          <a:bodyPr/>
          <a:lstStyle/>
          <a:p>
            <a:endParaRPr lang="en-US"/>
          </a:p>
        </p:txBody>
      </p:sp>
      <p:sp>
        <p:nvSpPr>
          <p:cNvPr id="80071" name="Rectangle 199"/>
          <p:cNvSpPr>
            <a:spLocks noChangeArrowheads="1"/>
          </p:cNvSpPr>
          <p:nvPr/>
        </p:nvSpPr>
        <p:spPr bwMode="auto">
          <a:xfrm>
            <a:off x="4876800" y="4021138"/>
            <a:ext cx="114300" cy="274637"/>
          </a:xfrm>
          <a:prstGeom prst="rect">
            <a:avLst/>
          </a:prstGeom>
          <a:noFill/>
          <a:ln w="9525">
            <a:noFill/>
            <a:miter lim="800000"/>
            <a:headEnd/>
            <a:tailEnd/>
          </a:ln>
        </p:spPr>
        <p:txBody>
          <a:bodyPr wrap="none" lIns="0" tIns="0" rIns="0" bIns="0">
            <a:spAutoFit/>
          </a:bodyPr>
          <a:lstStyle/>
          <a:p>
            <a:pPr algn="l"/>
            <a:r>
              <a:rPr lang="en-US" sz="1800">
                <a:solidFill>
                  <a:srgbClr val="FFFFFF"/>
                </a:solidFill>
                <a:effectLst>
                  <a:outerShdw blurRad="38100" dist="38100" dir="2700000" algn="tl">
                    <a:srgbClr val="000000"/>
                  </a:outerShdw>
                </a:effectLst>
              </a:rPr>
              <a:t>7</a:t>
            </a:r>
          </a:p>
        </p:txBody>
      </p:sp>
      <p:sp>
        <p:nvSpPr>
          <p:cNvPr id="80072" name="Rectangle 200"/>
          <p:cNvSpPr>
            <a:spLocks noChangeArrowheads="1"/>
          </p:cNvSpPr>
          <p:nvPr/>
        </p:nvSpPr>
        <p:spPr bwMode="auto">
          <a:xfrm>
            <a:off x="2449513" y="3328988"/>
            <a:ext cx="612775" cy="336550"/>
          </a:xfrm>
          <a:prstGeom prst="rect">
            <a:avLst/>
          </a:prstGeom>
          <a:noFill/>
          <a:ln w="14288">
            <a:noFill/>
            <a:miter lim="800000"/>
            <a:headEnd/>
            <a:tailEnd/>
          </a:ln>
        </p:spPr>
        <p:txBody>
          <a:bodyPr/>
          <a:lstStyle/>
          <a:p>
            <a:pPr>
              <a:lnSpc>
                <a:spcPct val="90000"/>
              </a:lnSpc>
            </a:pPr>
            <a:r>
              <a:rPr lang="en-US" sz="1600" dirty="0" smtClean="0">
                <a:solidFill>
                  <a:srgbClr val="FFFFFF"/>
                </a:solidFill>
                <a:effectLst>
                  <a:outerShdw blurRad="38100" dist="38100" dir="2700000" algn="tl">
                    <a:srgbClr val="000000"/>
                  </a:outerShdw>
                </a:effectLst>
              </a:rPr>
              <a:t>0,  </a:t>
            </a:r>
            <a:r>
              <a:rPr lang="en-US" sz="1600" dirty="0">
                <a:solidFill>
                  <a:srgbClr val="FFFFFF"/>
                </a:solidFill>
                <a:effectLst>
                  <a:outerShdw blurRad="38100" dist="38100" dir="2700000" algn="tl">
                    <a:srgbClr val="000000"/>
                  </a:outerShdw>
                </a:effectLst>
              </a:rPr>
              <a:t>3</a:t>
            </a:r>
          </a:p>
        </p:txBody>
      </p:sp>
      <p:sp>
        <p:nvSpPr>
          <p:cNvPr id="80073" name="Rectangle 201"/>
          <p:cNvSpPr>
            <a:spLocks noChangeArrowheads="1"/>
          </p:cNvSpPr>
          <p:nvPr/>
        </p:nvSpPr>
        <p:spPr bwMode="auto">
          <a:xfrm>
            <a:off x="3678238" y="2071688"/>
            <a:ext cx="612775" cy="336550"/>
          </a:xfrm>
          <a:prstGeom prst="rect">
            <a:avLst/>
          </a:prstGeom>
          <a:noFill/>
          <a:ln w="14288">
            <a:noFill/>
            <a:miter lim="800000"/>
            <a:headEnd/>
            <a:tailEnd/>
          </a:ln>
        </p:spPr>
        <p:txBody>
          <a:bodyPr/>
          <a:lstStyle/>
          <a:p>
            <a:pPr>
              <a:lnSpc>
                <a:spcPct val="90000"/>
              </a:lnSpc>
            </a:pPr>
            <a:r>
              <a:rPr lang="en-US" sz="1600" dirty="0" smtClean="0">
                <a:solidFill>
                  <a:srgbClr val="FFFFFF"/>
                </a:solidFill>
                <a:effectLst>
                  <a:outerShdw blurRad="38100" dist="38100" dir="2700000" algn="tl">
                    <a:srgbClr val="000000"/>
                  </a:outerShdw>
                </a:effectLst>
              </a:rPr>
              <a:t>3,  </a:t>
            </a:r>
            <a:r>
              <a:rPr lang="en-US" sz="1600" dirty="0">
                <a:solidFill>
                  <a:srgbClr val="FFFFFF"/>
                </a:solidFill>
                <a:effectLst>
                  <a:outerShdw blurRad="38100" dist="38100" dir="2700000" algn="tl">
                    <a:srgbClr val="000000"/>
                  </a:outerShdw>
                </a:effectLst>
              </a:rPr>
              <a:t>6</a:t>
            </a:r>
          </a:p>
        </p:txBody>
      </p:sp>
      <p:sp>
        <p:nvSpPr>
          <p:cNvPr id="80074" name="Rectangle 202"/>
          <p:cNvSpPr>
            <a:spLocks noChangeArrowheads="1"/>
          </p:cNvSpPr>
          <p:nvPr/>
        </p:nvSpPr>
        <p:spPr bwMode="auto">
          <a:xfrm>
            <a:off x="5016500" y="2066925"/>
            <a:ext cx="688975" cy="336550"/>
          </a:xfrm>
          <a:prstGeom prst="rect">
            <a:avLst/>
          </a:prstGeom>
          <a:noFill/>
          <a:ln w="14288">
            <a:noFill/>
            <a:miter lim="800000"/>
            <a:headEnd/>
            <a:tailEnd/>
          </a:ln>
        </p:spPr>
        <p:txBody>
          <a:bodyPr/>
          <a:lstStyle/>
          <a:p>
            <a:pPr>
              <a:lnSpc>
                <a:spcPct val="90000"/>
              </a:lnSpc>
            </a:pPr>
            <a:r>
              <a:rPr lang="en-US" sz="1600" dirty="0" smtClean="0">
                <a:solidFill>
                  <a:srgbClr val="FFFFFF"/>
                </a:solidFill>
                <a:effectLst>
                  <a:outerShdw blurRad="38100" dist="38100" dir="2700000" algn="tl">
                    <a:srgbClr val="000000"/>
                  </a:outerShdw>
                </a:effectLst>
              </a:rPr>
              <a:t>6,   </a:t>
            </a:r>
            <a:r>
              <a:rPr lang="en-US" sz="1600" dirty="0">
                <a:solidFill>
                  <a:srgbClr val="FFFFFF"/>
                </a:solidFill>
                <a:effectLst>
                  <a:outerShdw blurRad="38100" dist="38100" dir="2700000" algn="tl">
                    <a:srgbClr val="000000"/>
                  </a:outerShdw>
                </a:effectLst>
              </a:rPr>
              <a:t>9</a:t>
            </a:r>
          </a:p>
        </p:txBody>
      </p:sp>
      <p:sp>
        <p:nvSpPr>
          <p:cNvPr id="80075" name="Rectangle 203"/>
          <p:cNvSpPr>
            <a:spLocks noChangeArrowheads="1"/>
          </p:cNvSpPr>
          <p:nvPr/>
        </p:nvSpPr>
        <p:spPr bwMode="auto">
          <a:xfrm>
            <a:off x="3635375" y="4124325"/>
            <a:ext cx="669925" cy="355600"/>
          </a:xfrm>
          <a:prstGeom prst="rect">
            <a:avLst/>
          </a:prstGeom>
          <a:noFill/>
          <a:ln w="14288">
            <a:noFill/>
            <a:miter lim="800000"/>
            <a:headEnd/>
            <a:tailEnd/>
          </a:ln>
        </p:spPr>
        <p:txBody>
          <a:bodyPr/>
          <a:lstStyle/>
          <a:p>
            <a:pPr>
              <a:lnSpc>
                <a:spcPct val="90000"/>
              </a:lnSpc>
            </a:pPr>
            <a:r>
              <a:rPr lang="en-US" sz="1600" dirty="0" smtClean="0">
                <a:solidFill>
                  <a:srgbClr val="FFFFFF"/>
                </a:solidFill>
                <a:effectLst>
                  <a:outerShdw blurRad="38100" dist="38100" dir="2700000" algn="tl">
                    <a:srgbClr val="000000"/>
                  </a:outerShdw>
                </a:effectLst>
              </a:rPr>
              <a:t>3,  </a:t>
            </a:r>
            <a:r>
              <a:rPr lang="en-US" sz="1600" dirty="0">
                <a:solidFill>
                  <a:srgbClr val="FFFFFF"/>
                </a:solidFill>
                <a:effectLst>
                  <a:outerShdw blurRad="38100" dist="38100" dir="2700000" algn="tl">
                    <a:srgbClr val="000000"/>
                  </a:outerShdw>
                </a:effectLst>
              </a:rPr>
              <a:t>5</a:t>
            </a:r>
          </a:p>
        </p:txBody>
      </p:sp>
      <p:sp>
        <p:nvSpPr>
          <p:cNvPr id="80076" name="Rectangle 204"/>
          <p:cNvSpPr>
            <a:spLocks noChangeArrowheads="1"/>
          </p:cNvSpPr>
          <p:nvPr/>
        </p:nvSpPr>
        <p:spPr bwMode="auto">
          <a:xfrm>
            <a:off x="6469063" y="2486025"/>
            <a:ext cx="823912" cy="336550"/>
          </a:xfrm>
          <a:prstGeom prst="rect">
            <a:avLst/>
          </a:prstGeom>
          <a:noFill/>
          <a:ln w="14288">
            <a:noFill/>
            <a:miter lim="800000"/>
            <a:headEnd/>
            <a:tailEnd/>
          </a:ln>
        </p:spPr>
        <p:txBody>
          <a:bodyPr/>
          <a:lstStyle/>
          <a:p>
            <a:pPr>
              <a:lnSpc>
                <a:spcPct val="90000"/>
              </a:lnSpc>
            </a:pPr>
            <a:r>
              <a:rPr lang="en-US" sz="1400" dirty="0" smtClean="0">
                <a:solidFill>
                  <a:srgbClr val="FFFFFF"/>
                </a:solidFill>
                <a:effectLst>
                  <a:outerShdw blurRad="38100" dist="38100" dir="2700000" algn="tl">
                    <a:srgbClr val="000000"/>
                  </a:outerShdw>
                </a:effectLst>
              </a:rPr>
              <a:t>12 </a:t>
            </a:r>
            <a:r>
              <a:rPr lang="en-US" sz="1400" dirty="0">
                <a:solidFill>
                  <a:srgbClr val="FFFFFF"/>
                </a:solidFill>
                <a:effectLst>
                  <a:outerShdw blurRad="38100" dist="38100" dir="2700000" algn="tl">
                    <a:srgbClr val="000000"/>
                  </a:outerShdw>
                </a:effectLst>
              </a:rPr>
              <a:t>18</a:t>
            </a:r>
          </a:p>
        </p:txBody>
      </p:sp>
      <p:sp>
        <p:nvSpPr>
          <p:cNvPr id="80077" name="Rectangle 205"/>
          <p:cNvSpPr>
            <a:spLocks noChangeArrowheads="1"/>
          </p:cNvSpPr>
          <p:nvPr/>
        </p:nvSpPr>
        <p:spPr bwMode="auto">
          <a:xfrm>
            <a:off x="5016500" y="2900363"/>
            <a:ext cx="708025" cy="336550"/>
          </a:xfrm>
          <a:prstGeom prst="rect">
            <a:avLst/>
          </a:prstGeom>
          <a:noFill/>
          <a:ln w="14288">
            <a:noFill/>
            <a:miter lim="800000"/>
            <a:headEnd/>
            <a:tailEnd/>
          </a:ln>
        </p:spPr>
        <p:txBody>
          <a:bodyPr/>
          <a:lstStyle/>
          <a:p>
            <a:pPr>
              <a:lnSpc>
                <a:spcPct val="90000"/>
              </a:lnSpc>
            </a:pPr>
            <a:r>
              <a:rPr lang="en-US" sz="1600" dirty="0" smtClean="0">
                <a:solidFill>
                  <a:srgbClr val="FFFFFF"/>
                </a:solidFill>
                <a:effectLst>
                  <a:outerShdw blurRad="38100" dist="38100" dir="2700000" algn="tl">
                    <a:srgbClr val="000000"/>
                  </a:outerShdw>
                </a:effectLst>
              </a:rPr>
              <a:t>6,  </a:t>
            </a:r>
            <a:r>
              <a:rPr lang="en-US" sz="1600" dirty="0">
                <a:solidFill>
                  <a:srgbClr val="FFFFFF"/>
                </a:solidFill>
                <a:effectLst>
                  <a:outerShdw blurRad="38100" dist="38100" dir="2700000" algn="tl">
                    <a:srgbClr val="000000"/>
                  </a:outerShdw>
                </a:effectLst>
              </a:rPr>
              <a:t>9</a:t>
            </a:r>
          </a:p>
        </p:txBody>
      </p:sp>
      <p:sp>
        <p:nvSpPr>
          <p:cNvPr id="80078" name="Rectangle 206"/>
          <p:cNvSpPr>
            <a:spLocks noChangeArrowheads="1"/>
          </p:cNvSpPr>
          <p:nvPr/>
        </p:nvSpPr>
        <p:spPr bwMode="auto">
          <a:xfrm>
            <a:off x="6488113" y="4157663"/>
            <a:ext cx="660400" cy="336550"/>
          </a:xfrm>
          <a:prstGeom prst="rect">
            <a:avLst/>
          </a:prstGeom>
          <a:noFill/>
          <a:ln w="14288">
            <a:noFill/>
            <a:miter lim="800000"/>
            <a:headEnd/>
            <a:tailEnd/>
          </a:ln>
        </p:spPr>
        <p:txBody>
          <a:bodyPr/>
          <a:lstStyle/>
          <a:p>
            <a:pPr>
              <a:lnSpc>
                <a:spcPct val="90000"/>
              </a:lnSpc>
            </a:pPr>
            <a:r>
              <a:rPr lang="en-US" sz="1600" dirty="0" smtClean="0">
                <a:solidFill>
                  <a:srgbClr val="FFFFFF"/>
                </a:solidFill>
                <a:effectLst>
                  <a:outerShdw blurRad="38100" dist="38100" dir="2700000" algn="tl">
                    <a:srgbClr val="000000"/>
                  </a:outerShdw>
                </a:effectLst>
              </a:rPr>
              <a:t>5,   </a:t>
            </a:r>
            <a:r>
              <a:rPr lang="en-US" sz="1600" dirty="0">
                <a:solidFill>
                  <a:srgbClr val="FFFFFF"/>
                </a:solidFill>
                <a:effectLst>
                  <a:outerShdw blurRad="38100" dist="38100" dir="2700000" algn="tl">
                    <a:srgbClr val="000000"/>
                  </a:outerShdw>
                </a:effectLst>
              </a:rPr>
              <a:t>7</a:t>
            </a:r>
          </a:p>
        </p:txBody>
      </p:sp>
      <p:sp>
        <p:nvSpPr>
          <p:cNvPr id="80079" name="Rectangle 207"/>
          <p:cNvSpPr>
            <a:spLocks noChangeArrowheads="1"/>
          </p:cNvSpPr>
          <p:nvPr/>
        </p:nvSpPr>
        <p:spPr bwMode="auto">
          <a:xfrm>
            <a:off x="5016500" y="3700463"/>
            <a:ext cx="708025" cy="355600"/>
          </a:xfrm>
          <a:prstGeom prst="rect">
            <a:avLst/>
          </a:prstGeom>
          <a:noFill/>
          <a:ln w="14288">
            <a:noFill/>
            <a:miter lim="800000"/>
            <a:headEnd/>
            <a:tailEnd/>
          </a:ln>
        </p:spPr>
        <p:txBody>
          <a:bodyPr/>
          <a:lstStyle/>
          <a:p>
            <a:pPr>
              <a:lnSpc>
                <a:spcPct val="90000"/>
              </a:lnSpc>
            </a:pPr>
            <a:r>
              <a:rPr lang="en-US" sz="1600" dirty="0" smtClean="0">
                <a:solidFill>
                  <a:srgbClr val="FFFFFF"/>
                </a:solidFill>
                <a:effectLst>
                  <a:outerShdw blurRad="38100" dist="38100" dir="2700000" algn="tl">
                    <a:srgbClr val="000000"/>
                  </a:outerShdw>
                </a:effectLst>
              </a:rPr>
              <a:t>5,  </a:t>
            </a:r>
            <a:r>
              <a:rPr lang="en-US" sz="1600" dirty="0">
                <a:solidFill>
                  <a:srgbClr val="FFFFFF"/>
                </a:solidFill>
                <a:effectLst>
                  <a:outerShdw blurRad="38100" dist="38100" dir="2700000" algn="tl">
                    <a:srgbClr val="000000"/>
                  </a:outerShdw>
                </a:effectLst>
              </a:rPr>
              <a:t>12</a:t>
            </a:r>
          </a:p>
        </p:txBody>
      </p:sp>
      <p:sp>
        <p:nvSpPr>
          <p:cNvPr id="80080" name="Rectangle 208"/>
          <p:cNvSpPr>
            <a:spLocks noChangeArrowheads="1"/>
          </p:cNvSpPr>
          <p:nvPr/>
        </p:nvSpPr>
        <p:spPr bwMode="auto">
          <a:xfrm>
            <a:off x="3678238" y="2406650"/>
            <a:ext cx="612775" cy="322263"/>
          </a:xfrm>
          <a:prstGeom prst="rect">
            <a:avLst/>
          </a:prstGeom>
          <a:noFill/>
          <a:ln w="14288">
            <a:noFill/>
            <a:miter lim="800000"/>
            <a:headEnd/>
            <a:tailEnd/>
          </a:ln>
        </p:spPr>
        <p:txBody>
          <a:bodyPr/>
          <a:lstStyle/>
          <a:p>
            <a:pPr>
              <a:lnSpc>
                <a:spcPct val="90000"/>
              </a:lnSpc>
            </a:pPr>
            <a:r>
              <a:rPr lang="en-US" sz="1600" dirty="0" smtClean="0">
                <a:solidFill>
                  <a:srgbClr val="FFFFFF"/>
                </a:solidFill>
                <a:effectLst>
                  <a:outerShdw blurRad="38100" dist="38100" dir="2700000" algn="tl">
                    <a:srgbClr val="000000"/>
                  </a:outerShdw>
                </a:effectLst>
              </a:rPr>
              <a:t>6,  </a:t>
            </a:r>
            <a:r>
              <a:rPr lang="en-US" sz="1600" dirty="0">
                <a:solidFill>
                  <a:srgbClr val="FFFFFF"/>
                </a:solidFill>
                <a:effectLst>
                  <a:outerShdw blurRad="38100" dist="38100" dir="2700000" algn="tl">
                    <a:srgbClr val="000000"/>
                  </a:outerShdw>
                </a:effectLst>
              </a:rPr>
              <a:t>9</a:t>
            </a:r>
          </a:p>
        </p:txBody>
      </p:sp>
      <p:sp>
        <p:nvSpPr>
          <p:cNvPr id="80081" name="Rectangle 209"/>
          <p:cNvSpPr>
            <a:spLocks noChangeArrowheads="1"/>
          </p:cNvSpPr>
          <p:nvPr/>
        </p:nvSpPr>
        <p:spPr bwMode="auto">
          <a:xfrm>
            <a:off x="5016500" y="2401888"/>
            <a:ext cx="688975" cy="322262"/>
          </a:xfrm>
          <a:prstGeom prst="rect">
            <a:avLst/>
          </a:prstGeom>
          <a:noFill/>
          <a:ln w="14288">
            <a:noFill/>
            <a:miter lim="800000"/>
            <a:headEnd/>
            <a:tailEnd/>
          </a:ln>
        </p:spPr>
        <p:txBody>
          <a:bodyPr/>
          <a:lstStyle/>
          <a:p>
            <a:pPr>
              <a:lnSpc>
                <a:spcPct val="90000"/>
              </a:lnSpc>
            </a:pPr>
            <a:r>
              <a:rPr lang="en-US" sz="1600" dirty="0" smtClean="0">
                <a:solidFill>
                  <a:srgbClr val="FFFFFF"/>
                </a:solidFill>
                <a:effectLst>
                  <a:outerShdw blurRad="38100" dist="38100" dir="2700000" algn="tl">
                    <a:srgbClr val="000000"/>
                  </a:outerShdw>
                </a:effectLst>
              </a:rPr>
              <a:t>9,  </a:t>
            </a:r>
            <a:r>
              <a:rPr lang="en-US" sz="1600" dirty="0">
                <a:solidFill>
                  <a:srgbClr val="FFFFFF"/>
                </a:solidFill>
                <a:effectLst>
                  <a:outerShdw blurRad="38100" dist="38100" dir="2700000" algn="tl">
                    <a:srgbClr val="000000"/>
                  </a:outerShdw>
                </a:effectLst>
              </a:rPr>
              <a:t>12</a:t>
            </a:r>
          </a:p>
        </p:txBody>
      </p:sp>
      <p:sp>
        <p:nvSpPr>
          <p:cNvPr id="80082" name="Rectangle 210"/>
          <p:cNvSpPr>
            <a:spLocks noChangeArrowheads="1"/>
          </p:cNvSpPr>
          <p:nvPr/>
        </p:nvSpPr>
        <p:spPr bwMode="auto">
          <a:xfrm>
            <a:off x="2449513" y="3644900"/>
            <a:ext cx="612775" cy="322263"/>
          </a:xfrm>
          <a:prstGeom prst="rect">
            <a:avLst/>
          </a:prstGeom>
          <a:noFill/>
          <a:ln w="14288">
            <a:noFill/>
            <a:miter lim="800000"/>
            <a:headEnd/>
            <a:tailEnd/>
          </a:ln>
        </p:spPr>
        <p:txBody>
          <a:bodyPr/>
          <a:lstStyle/>
          <a:p>
            <a:pPr>
              <a:lnSpc>
                <a:spcPct val="90000"/>
              </a:lnSpc>
            </a:pPr>
            <a:r>
              <a:rPr lang="en-US" sz="1600" dirty="0" smtClean="0">
                <a:solidFill>
                  <a:srgbClr val="FFFFFF"/>
                </a:solidFill>
                <a:effectLst>
                  <a:outerShdw blurRad="38100" dist="38100" dir="2700000" algn="tl">
                    <a:srgbClr val="000000"/>
                  </a:outerShdw>
                </a:effectLst>
              </a:rPr>
              <a:t>0,  </a:t>
            </a:r>
            <a:r>
              <a:rPr lang="en-US" sz="1600" dirty="0">
                <a:solidFill>
                  <a:srgbClr val="FFFFFF"/>
                </a:solidFill>
                <a:effectLst>
                  <a:outerShdw blurRad="38100" dist="38100" dir="2700000" algn="tl">
                    <a:srgbClr val="000000"/>
                  </a:outerShdw>
                </a:effectLst>
              </a:rPr>
              <a:t>3</a:t>
            </a:r>
          </a:p>
        </p:txBody>
      </p:sp>
      <p:sp>
        <p:nvSpPr>
          <p:cNvPr id="80083" name="Rectangle 211"/>
          <p:cNvSpPr>
            <a:spLocks noChangeArrowheads="1"/>
          </p:cNvSpPr>
          <p:nvPr/>
        </p:nvSpPr>
        <p:spPr bwMode="auto">
          <a:xfrm>
            <a:off x="3635375" y="4459288"/>
            <a:ext cx="669925" cy="322262"/>
          </a:xfrm>
          <a:prstGeom prst="rect">
            <a:avLst/>
          </a:prstGeom>
          <a:noFill/>
          <a:ln w="14288">
            <a:noFill/>
            <a:miter lim="800000"/>
            <a:headEnd/>
            <a:tailEnd/>
          </a:ln>
        </p:spPr>
        <p:txBody>
          <a:bodyPr/>
          <a:lstStyle/>
          <a:p>
            <a:pPr>
              <a:lnSpc>
                <a:spcPct val="90000"/>
              </a:lnSpc>
            </a:pPr>
            <a:r>
              <a:rPr lang="en-US" sz="1600" dirty="0" smtClean="0">
                <a:solidFill>
                  <a:srgbClr val="FFFFFF"/>
                </a:solidFill>
                <a:effectLst>
                  <a:outerShdw blurRad="38100" dist="38100" dir="2700000" algn="tl">
                    <a:srgbClr val="000000"/>
                  </a:outerShdw>
                </a:effectLst>
              </a:rPr>
              <a:t>3,  </a:t>
            </a:r>
            <a:r>
              <a:rPr lang="en-US" sz="1600" dirty="0">
                <a:solidFill>
                  <a:srgbClr val="FFFFFF"/>
                </a:solidFill>
                <a:effectLst>
                  <a:outerShdw blurRad="38100" dist="38100" dir="2700000" algn="tl">
                    <a:srgbClr val="000000"/>
                  </a:outerShdw>
                </a:effectLst>
              </a:rPr>
              <a:t>5</a:t>
            </a:r>
          </a:p>
        </p:txBody>
      </p:sp>
      <p:sp>
        <p:nvSpPr>
          <p:cNvPr id="80084" name="Rectangle 212"/>
          <p:cNvSpPr>
            <a:spLocks noChangeArrowheads="1"/>
          </p:cNvSpPr>
          <p:nvPr/>
        </p:nvSpPr>
        <p:spPr bwMode="auto">
          <a:xfrm>
            <a:off x="6488113" y="2820988"/>
            <a:ext cx="804862" cy="322262"/>
          </a:xfrm>
          <a:prstGeom prst="rect">
            <a:avLst/>
          </a:prstGeom>
          <a:noFill/>
          <a:ln w="14288">
            <a:noFill/>
            <a:miter lim="800000"/>
            <a:headEnd/>
            <a:tailEnd/>
          </a:ln>
        </p:spPr>
        <p:txBody>
          <a:bodyPr/>
          <a:lstStyle/>
          <a:p>
            <a:pPr>
              <a:lnSpc>
                <a:spcPct val="90000"/>
              </a:lnSpc>
            </a:pPr>
            <a:r>
              <a:rPr lang="en-US" sz="1400" dirty="0" smtClean="0">
                <a:solidFill>
                  <a:srgbClr val="FFFFFF"/>
                </a:solidFill>
                <a:effectLst>
                  <a:outerShdw blurRad="38100" dist="38100" dir="2700000" algn="tl">
                    <a:srgbClr val="000000"/>
                  </a:outerShdw>
                </a:effectLst>
              </a:rPr>
              <a:t>12, </a:t>
            </a:r>
            <a:r>
              <a:rPr lang="en-US" sz="1400" dirty="0">
                <a:solidFill>
                  <a:srgbClr val="FFFFFF"/>
                </a:solidFill>
                <a:effectLst>
                  <a:outerShdw blurRad="38100" dist="38100" dir="2700000" algn="tl">
                    <a:srgbClr val="000000"/>
                  </a:outerShdw>
                </a:effectLst>
              </a:rPr>
              <a:t>18</a:t>
            </a:r>
          </a:p>
        </p:txBody>
      </p:sp>
      <p:sp>
        <p:nvSpPr>
          <p:cNvPr id="80085" name="Rectangle 213"/>
          <p:cNvSpPr>
            <a:spLocks noChangeArrowheads="1"/>
          </p:cNvSpPr>
          <p:nvPr/>
        </p:nvSpPr>
        <p:spPr bwMode="auto">
          <a:xfrm>
            <a:off x="5035550" y="3216275"/>
            <a:ext cx="708025" cy="341313"/>
          </a:xfrm>
          <a:prstGeom prst="rect">
            <a:avLst/>
          </a:prstGeom>
          <a:noFill/>
          <a:ln w="14288">
            <a:noFill/>
            <a:miter lim="800000"/>
            <a:headEnd/>
            <a:tailEnd/>
          </a:ln>
        </p:spPr>
        <p:txBody>
          <a:bodyPr/>
          <a:lstStyle/>
          <a:p>
            <a:pPr>
              <a:lnSpc>
                <a:spcPct val="90000"/>
              </a:lnSpc>
            </a:pPr>
            <a:r>
              <a:rPr lang="en-US" sz="1600" dirty="0" smtClean="0">
                <a:solidFill>
                  <a:srgbClr val="FFFFFF"/>
                </a:solidFill>
                <a:effectLst>
                  <a:outerShdw blurRad="38100" dist="38100" dir="2700000" algn="tl">
                    <a:srgbClr val="000000"/>
                  </a:outerShdw>
                </a:effectLst>
              </a:rPr>
              <a:t>15, </a:t>
            </a:r>
            <a:r>
              <a:rPr lang="en-US" sz="1600" dirty="0">
                <a:solidFill>
                  <a:srgbClr val="FFFFFF"/>
                </a:solidFill>
                <a:effectLst>
                  <a:outerShdw blurRad="38100" dist="38100" dir="2700000" algn="tl">
                    <a:srgbClr val="000000"/>
                  </a:outerShdw>
                </a:effectLst>
              </a:rPr>
              <a:t>18</a:t>
            </a:r>
          </a:p>
        </p:txBody>
      </p:sp>
      <p:sp>
        <p:nvSpPr>
          <p:cNvPr id="80086" name="Rectangle 214"/>
          <p:cNvSpPr>
            <a:spLocks noChangeArrowheads="1"/>
          </p:cNvSpPr>
          <p:nvPr/>
        </p:nvSpPr>
        <p:spPr bwMode="auto">
          <a:xfrm>
            <a:off x="6469063" y="4492625"/>
            <a:ext cx="660400" cy="322263"/>
          </a:xfrm>
          <a:prstGeom prst="rect">
            <a:avLst/>
          </a:prstGeom>
          <a:noFill/>
          <a:ln w="14288">
            <a:noFill/>
            <a:miter lim="800000"/>
            <a:headEnd/>
            <a:tailEnd/>
          </a:ln>
        </p:spPr>
        <p:txBody>
          <a:bodyPr/>
          <a:lstStyle/>
          <a:p>
            <a:pPr>
              <a:lnSpc>
                <a:spcPct val="90000"/>
              </a:lnSpc>
            </a:pPr>
            <a:r>
              <a:rPr lang="en-US" sz="1400" dirty="0" smtClean="0">
                <a:solidFill>
                  <a:srgbClr val="FFFFFF"/>
                </a:solidFill>
                <a:effectLst>
                  <a:outerShdw blurRad="38100" dist="38100" dir="2700000" algn="tl">
                    <a:srgbClr val="000000"/>
                  </a:outerShdw>
                </a:effectLst>
              </a:rPr>
              <a:t>16, </a:t>
            </a:r>
            <a:r>
              <a:rPr lang="en-US" sz="1400" dirty="0">
                <a:solidFill>
                  <a:srgbClr val="FFFFFF"/>
                </a:solidFill>
                <a:effectLst>
                  <a:outerShdw blurRad="38100" dist="38100" dir="2700000" algn="tl">
                    <a:srgbClr val="000000"/>
                  </a:outerShdw>
                </a:effectLst>
              </a:rPr>
              <a:t>18</a:t>
            </a:r>
          </a:p>
        </p:txBody>
      </p:sp>
      <p:sp>
        <p:nvSpPr>
          <p:cNvPr id="80087" name="Rectangle 215"/>
          <p:cNvSpPr>
            <a:spLocks noChangeArrowheads="1"/>
          </p:cNvSpPr>
          <p:nvPr/>
        </p:nvSpPr>
        <p:spPr bwMode="auto">
          <a:xfrm>
            <a:off x="5016500" y="4035425"/>
            <a:ext cx="708025" cy="341313"/>
          </a:xfrm>
          <a:prstGeom prst="rect">
            <a:avLst/>
          </a:prstGeom>
          <a:noFill/>
          <a:ln w="14288">
            <a:noFill/>
            <a:miter lim="800000"/>
            <a:headEnd/>
            <a:tailEnd/>
          </a:ln>
        </p:spPr>
        <p:txBody>
          <a:bodyPr/>
          <a:lstStyle/>
          <a:p>
            <a:pPr>
              <a:lnSpc>
                <a:spcPct val="90000"/>
              </a:lnSpc>
            </a:pPr>
            <a:r>
              <a:rPr lang="en-US" sz="1600" dirty="0" smtClean="0">
                <a:solidFill>
                  <a:srgbClr val="FFFFFF"/>
                </a:solidFill>
                <a:effectLst>
                  <a:outerShdw blurRad="38100" dist="38100" dir="2700000" algn="tl">
                    <a:srgbClr val="000000"/>
                  </a:outerShdw>
                </a:effectLst>
              </a:rPr>
              <a:t>5,  </a:t>
            </a:r>
            <a:r>
              <a:rPr lang="en-US" sz="1600" dirty="0">
                <a:solidFill>
                  <a:srgbClr val="FFFFFF"/>
                </a:solidFill>
                <a:effectLst>
                  <a:outerShdw blurRad="38100" dist="38100" dir="2700000" algn="tl">
                    <a:srgbClr val="000000"/>
                  </a:outerShdw>
                </a:effectLst>
              </a:rPr>
              <a:t>12</a:t>
            </a:r>
          </a:p>
        </p:txBody>
      </p:sp>
      <p:sp>
        <p:nvSpPr>
          <p:cNvPr id="80088" name="Rectangle 216"/>
          <p:cNvSpPr>
            <a:spLocks noChangeArrowheads="1"/>
          </p:cNvSpPr>
          <p:nvPr/>
        </p:nvSpPr>
        <p:spPr bwMode="auto">
          <a:xfrm>
            <a:off x="723900" y="3314700"/>
            <a:ext cx="895350" cy="628650"/>
          </a:xfrm>
          <a:prstGeom prst="rect">
            <a:avLst/>
          </a:prstGeom>
          <a:noFill/>
          <a:ln w="38100">
            <a:solidFill>
              <a:srgbClr val="FFFF99"/>
            </a:solidFill>
            <a:miter lim="800000"/>
            <a:headEnd type="none" w="sm" len="sm"/>
            <a:tailEnd type="none" w="sm" len="sm"/>
          </a:ln>
          <a:effectLst/>
        </p:spPr>
        <p:txBody>
          <a:bodyPr wrap="none" anchor="ctr"/>
          <a:lstStyle/>
          <a:p>
            <a:endParaRPr lang="en-US"/>
          </a:p>
        </p:txBody>
      </p:sp>
      <p:sp>
        <p:nvSpPr>
          <p:cNvPr id="80089" name="Rectangle 217"/>
          <p:cNvSpPr>
            <a:spLocks noChangeArrowheads="1"/>
          </p:cNvSpPr>
          <p:nvPr/>
        </p:nvSpPr>
        <p:spPr bwMode="auto">
          <a:xfrm>
            <a:off x="2133600" y="3295650"/>
            <a:ext cx="895350" cy="657225"/>
          </a:xfrm>
          <a:prstGeom prst="rect">
            <a:avLst/>
          </a:prstGeom>
          <a:noFill/>
          <a:ln w="38100">
            <a:solidFill>
              <a:srgbClr val="FFFF99"/>
            </a:solidFill>
            <a:miter lim="800000"/>
            <a:headEnd type="none" w="sm" len="sm"/>
            <a:tailEnd type="none" w="sm" len="sm"/>
          </a:ln>
          <a:effectLst/>
        </p:spPr>
        <p:txBody>
          <a:bodyPr wrap="none" anchor="ctr"/>
          <a:lstStyle/>
          <a:p>
            <a:endParaRPr lang="en-US"/>
          </a:p>
        </p:txBody>
      </p:sp>
      <p:sp>
        <p:nvSpPr>
          <p:cNvPr id="80090" name="Rectangle 218"/>
          <p:cNvSpPr>
            <a:spLocks noChangeArrowheads="1"/>
          </p:cNvSpPr>
          <p:nvPr/>
        </p:nvSpPr>
        <p:spPr bwMode="auto">
          <a:xfrm>
            <a:off x="4781550" y="3657600"/>
            <a:ext cx="895350" cy="666750"/>
          </a:xfrm>
          <a:prstGeom prst="rect">
            <a:avLst/>
          </a:prstGeom>
          <a:noFill/>
          <a:ln w="38100">
            <a:solidFill>
              <a:srgbClr val="FFFF99"/>
            </a:solidFill>
            <a:miter lim="800000"/>
            <a:headEnd type="none" w="sm" len="sm"/>
            <a:tailEnd type="none" w="sm" len="sm"/>
          </a:ln>
          <a:effectLst/>
        </p:spPr>
        <p:txBody>
          <a:bodyPr wrap="none" anchor="ctr"/>
          <a:lstStyle/>
          <a:p>
            <a:endParaRPr lang="en-US"/>
          </a:p>
        </p:txBody>
      </p:sp>
      <p:sp>
        <p:nvSpPr>
          <p:cNvPr id="80091" name="Rectangle 219"/>
          <p:cNvSpPr>
            <a:spLocks noChangeArrowheads="1"/>
          </p:cNvSpPr>
          <p:nvPr/>
        </p:nvSpPr>
        <p:spPr bwMode="auto">
          <a:xfrm>
            <a:off x="6191250" y="2438400"/>
            <a:ext cx="938214" cy="666750"/>
          </a:xfrm>
          <a:prstGeom prst="rect">
            <a:avLst/>
          </a:prstGeom>
          <a:noFill/>
          <a:ln w="38100">
            <a:solidFill>
              <a:srgbClr val="FFFF99"/>
            </a:solidFill>
            <a:miter lim="800000"/>
            <a:headEnd type="none" w="sm" len="sm"/>
            <a:tailEnd type="none" w="sm" len="sm"/>
          </a:ln>
          <a:effectLst/>
        </p:spPr>
        <p:txBody>
          <a:bodyPr wrap="none" anchor="ctr"/>
          <a:lstStyle/>
          <a:p>
            <a:endParaRPr lang="en-US"/>
          </a:p>
        </p:txBody>
      </p:sp>
      <p:sp>
        <p:nvSpPr>
          <p:cNvPr id="80092" name="Rectangle 220"/>
          <p:cNvSpPr>
            <a:spLocks noChangeArrowheads="1"/>
          </p:cNvSpPr>
          <p:nvPr/>
        </p:nvSpPr>
        <p:spPr bwMode="auto">
          <a:xfrm>
            <a:off x="7600950" y="3352800"/>
            <a:ext cx="1028700" cy="654050"/>
          </a:xfrm>
          <a:prstGeom prst="rect">
            <a:avLst/>
          </a:prstGeom>
          <a:noFill/>
          <a:ln w="38100">
            <a:solidFill>
              <a:srgbClr val="FFFF99"/>
            </a:solidFill>
            <a:miter lim="800000"/>
            <a:headEnd type="none" w="sm" len="sm"/>
            <a:tailEnd type="none" w="sm" len="sm"/>
          </a:ln>
          <a:effectLst/>
        </p:spPr>
        <p:txBody>
          <a:bodyPr wrap="none" anchor="ctr"/>
          <a:lstStyle/>
          <a:p>
            <a:endParaRPr lang="en-US"/>
          </a:p>
        </p:txBody>
      </p:sp>
      <p:sp>
        <p:nvSpPr>
          <p:cNvPr id="80093" name="Rectangle 221"/>
          <p:cNvSpPr>
            <a:spLocks noChangeArrowheads="1"/>
          </p:cNvSpPr>
          <p:nvPr/>
        </p:nvSpPr>
        <p:spPr bwMode="auto">
          <a:xfrm>
            <a:off x="3390900" y="4095750"/>
            <a:ext cx="876300" cy="666750"/>
          </a:xfrm>
          <a:prstGeom prst="rect">
            <a:avLst/>
          </a:prstGeom>
          <a:noFill/>
          <a:ln w="38100">
            <a:solidFill>
              <a:srgbClr val="FFFF99"/>
            </a:solidFill>
            <a:miter lim="800000"/>
            <a:headEnd type="none" w="sm" len="sm"/>
            <a:tailEnd type="none" w="sm" len="sm"/>
          </a:ln>
          <a:effectLst/>
        </p:spPr>
        <p:txBody>
          <a:bodyPr wrap="none" anchor="ctr"/>
          <a:lstStyle/>
          <a:p>
            <a:endParaRPr lang="en-US"/>
          </a:p>
        </p:txBody>
      </p:sp>
      <p:sp>
        <p:nvSpPr>
          <p:cNvPr id="2" name="Rectangle 1"/>
          <p:cNvSpPr/>
          <p:nvPr/>
        </p:nvSpPr>
        <p:spPr bwMode="auto">
          <a:xfrm>
            <a:off x="1917700" y="5270500"/>
            <a:ext cx="5689600" cy="508000"/>
          </a:xfrm>
          <a:prstGeom prst="rect">
            <a:avLst/>
          </a:prstGeom>
          <a:gradFill flip="none" rotWithShape="1">
            <a:gsLst>
              <a:gs pos="0">
                <a:srgbClr val="808080">
                  <a:shade val="30000"/>
                  <a:satMod val="115000"/>
                </a:srgbClr>
              </a:gs>
              <a:gs pos="50000">
                <a:srgbClr val="808080">
                  <a:shade val="67500"/>
                  <a:satMod val="115000"/>
                </a:srgbClr>
              </a:gs>
              <a:gs pos="100000">
                <a:srgbClr val="808080">
                  <a:shade val="100000"/>
                  <a:satMod val="115000"/>
                </a:srgbClr>
              </a:gs>
            </a:gsLst>
            <a:lin ang="16200000" scaled="1"/>
            <a:tileRect/>
          </a:gra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457200" indent="-457200"/>
            <a:r>
              <a:rPr kumimoji="0" lang="en-US" sz="2200" b="0" i="0" u="none" strike="noStrike" cap="none" normalizeH="0" baseline="0" dirty="0" smtClean="0">
                <a:ln>
                  <a:noFill/>
                </a:ln>
                <a:solidFill>
                  <a:schemeClr val="tx1"/>
                </a:solidFill>
                <a:effectLst>
                  <a:outerShdw blurRad="38100" dist="38100" dir="2700000" algn="tl">
                    <a:srgbClr val="000000">
                      <a:alpha val="43137"/>
                    </a:srgbClr>
                  </a:outerShdw>
                </a:effectLst>
                <a:latin typeface="Book Antiqua" pitchFamily="18" charset="0"/>
              </a:rPr>
              <a:t>Critical Path:  Start –</a:t>
            </a:r>
            <a:r>
              <a:rPr kumimoji="0" lang="en-US" sz="2200" b="0" i="0" u="none" strike="noStrike" cap="none" normalizeH="0" dirty="0" smtClean="0">
                <a:ln>
                  <a:noFill/>
                </a:ln>
                <a:solidFill>
                  <a:schemeClr val="tx1"/>
                </a:solidFill>
                <a:effectLst>
                  <a:outerShdw blurRad="38100" dist="38100" dir="2700000" algn="tl">
                    <a:srgbClr val="000000">
                      <a:alpha val="43137"/>
                    </a:srgbClr>
                  </a:outerShdw>
                </a:effectLst>
                <a:latin typeface="Book Antiqua" pitchFamily="18" charset="0"/>
              </a:rPr>
              <a:t> A – C – E – </a:t>
            </a:r>
            <a:r>
              <a:rPr lang="en-US" dirty="0"/>
              <a:t>G – </a:t>
            </a:r>
            <a:r>
              <a:rPr kumimoji="0" lang="en-US" sz="2200" b="0" i="0" u="none" strike="noStrike" cap="none" normalizeH="0" dirty="0" smtClean="0">
                <a:ln>
                  <a:noFill/>
                </a:ln>
                <a:solidFill>
                  <a:schemeClr val="tx1"/>
                </a:solidFill>
                <a:effectLst>
                  <a:outerShdw blurRad="38100" dist="38100" dir="2700000" algn="tl">
                    <a:srgbClr val="000000">
                      <a:alpha val="43137"/>
                    </a:srgbClr>
                  </a:outerShdw>
                </a:effectLst>
                <a:latin typeface="Book Antiqua" pitchFamily="18" charset="0"/>
              </a:rPr>
              <a:t>Finish</a:t>
            </a:r>
            <a:endParaRPr kumimoji="0" lang="en-US" sz="2200" b="0" i="0" u="none" strike="noStrike" cap="none" normalizeH="0" baseline="0" dirty="0" smtClean="0">
              <a:ln>
                <a:noFill/>
              </a:ln>
              <a:solidFill>
                <a:schemeClr val="tx1"/>
              </a:solidFill>
              <a:effectLst>
                <a:outerShdw blurRad="38100" dist="38100" dir="2700000" algn="tl">
                  <a:srgbClr val="000000">
                    <a:alpha val="43137"/>
                  </a:srgbClr>
                </a:outerShdw>
              </a:effectLst>
              <a:latin typeface="Book Antiqua" pitchFamily="18" charset="0"/>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873124" y="1365250"/>
            <a:ext cx="8093076" cy="1485900"/>
          </a:xfrm>
          <a:noFill/>
          <a:ln/>
        </p:spPr>
        <p:txBody>
          <a:bodyPr>
            <a:normAutofit fontScale="70000" lnSpcReduction="20000"/>
          </a:bodyPr>
          <a:lstStyle/>
          <a:p>
            <a:r>
              <a:rPr lang="en-US" dirty="0"/>
              <a:t>Project Scheduling </a:t>
            </a:r>
            <a:r>
              <a:rPr lang="en-US" dirty="0" smtClean="0"/>
              <a:t>Based on</a:t>
            </a:r>
          </a:p>
          <a:p>
            <a:pPr marL="0" indent="0">
              <a:buNone/>
            </a:pPr>
            <a:r>
              <a:rPr lang="en-US" dirty="0"/>
              <a:t> </a:t>
            </a:r>
            <a:r>
              <a:rPr lang="en-US" dirty="0" smtClean="0"/>
              <a:t>             Expected </a:t>
            </a:r>
            <a:r>
              <a:rPr lang="en-US" dirty="0"/>
              <a:t>Activity Times</a:t>
            </a:r>
          </a:p>
          <a:p>
            <a:r>
              <a:rPr lang="en-US" dirty="0"/>
              <a:t>Project Scheduling </a:t>
            </a:r>
            <a:r>
              <a:rPr lang="en-US" dirty="0" smtClean="0"/>
              <a:t>Considering</a:t>
            </a:r>
          </a:p>
          <a:p>
            <a:pPr marL="0" indent="0">
              <a:buNone/>
            </a:pPr>
            <a:r>
              <a:rPr lang="en-US" dirty="0"/>
              <a:t> </a:t>
            </a:r>
            <a:r>
              <a:rPr lang="en-US" dirty="0" smtClean="0"/>
              <a:t>             </a:t>
            </a:r>
            <a:r>
              <a:rPr lang="en-US" dirty="0"/>
              <a:t>Uncertain Activity Times</a:t>
            </a:r>
          </a:p>
          <a:p>
            <a:r>
              <a:rPr lang="en-US" dirty="0"/>
              <a:t>Considering Time-Cost Trade-Offs</a:t>
            </a:r>
          </a:p>
        </p:txBody>
      </p:sp>
      <p:sp>
        <p:nvSpPr>
          <p:cNvPr id="5122" name="Rectangle 2"/>
          <p:cNvSpPr>
            <a:spLocks noGrp="1" noChangeArrowheads="1"/>
          </p:cNvSpPr>
          <p:nvPr>
            <p:ph type="title"/>
          </p:nvPr>
        </p:nvSpPr>
        <p:spPr>
          <a:xfrm>
            <a:off x="690563" y="-14288"/>
            <a:ext cx="7772400" cy="1100138"/>
          </a:xfrm>
          <a:noFill/>
          <a:ln/>
        </p:spPr>
        <p:txBody>
          <a:bodyPr>
            <a:normAutofit fontScale="90000"/>
          </a:bodyPr>
          <a:lstStyle/>
          <a:p>
            <a:r>
              <a:rPr lang="en-US" dirty="0"/>
              <a:t>Chapter </a:t>
            </a:r>
            <a:r>
              <a:rPr lang="en-US" dirty="0" smtClean="0"/>
              <a:t>13</a:t>
            </a:r>
            <a:r>
              <a:rPr lang="en-US" dirty="0"/>
              <a:t/>
            </a:r>
            <a:br>
              <a:rPr lang="en-US" dirty="0"/>
            </a:br>
            <a:r>
              <a:rPr lang="en-US" dirty="0"/>
              <a:t>Project Scheduling: PERT/CPM</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r>
              <a:rPr lang="en-US" sz="2800" dirty="0" smtClean="0">
                <a:effectLst/>
                <a:cs typeface="Times New Roman" pitchFamily="18" charset="0"/>
              </a:rPr>
              <a:t>Critical </a:t>
            </a:r>
            <a:r>
              <a:rPr lang="en-US" sz="2800" dirty="0">
                <a:effectLst/>
                <a:cs typeface="Times New Roman" pitchFamily="18" charset="0"/>
              </a:rPr>
              <a:t>Path Procedure</a:t>
            </a:r>
            <a:r>
              <a:rPr lang="en-US" sz="2800" dirty="0">
                <a:effectLst/>
              </a:rPr>
              <a:t> </a:t>
            </a:r>
          </a:p>
        </p:txBody>
      </p:sp>
      <p:sp>
        <p:nvSpPr>
          <p:cNvPr id="121859" name="Rectangle 3"/>
          <p:cNvSpPr>
            <a:spLocks noChangeArrowheads="1"/>
          </p:cNvSpPr>
          <p:nvPr/>
        </p:nvSpPr>
        <p:spPr bwMode="auto">
          <a:xfrm>
            <a:off x="685800" y="1103313"/>
            <a:ext cx="8101013" cy="5346700"/>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pPr>
            <a:r>
              <a:rPr lang="en-US" sz="2400" dirty="0">
                <a:solidFill>
                  <a:srgbClr val="9999FF"/>
                </a:solidFill>
                <a:effectLst/>
                <a:cs typeface="Times New Roman" pitchFamily="18" charset="0"/>
              </a:rPr>
              <a:t>Step 1.</a:t>
            </a:r>
            <a:r>
              <a:rPr lang="en-US" sz="2400" dirty="0">
                <a:effectLst/>
                <a:cs typeface="Times New Roman" pitchFamily="18" charset="0"/>
              </a:rPr>
              <a:t> Develop a list of the activities that make up the project</a:t>
            </a:r>
            <a:r>
              <a:rPr lang="en-US" sz="2400" dirty="0" smtClean="0">
                <a:effectLst/>
                <a:cs typeface="Times New Roman" pitchFamily="18" charset="0"/>
              </a:rPr>
              <a:t>.</a:t>
            </a:r>
          </a:p>
          <a:p>
            <a:pPr marL="342900" indent="-342900" algn="l">
              <a:spcBef>
                <a:spcPct val="20000"/>
              </a:spcBef>
              <a:buClr>
                <a:srgbClr val="66FFFF"/>
              </a:buClr>
              <a:buSzPct val="75000"/>
            </a:pPr>
            <a:endParaRPr lang="en-US" sz="800" dirty="0">
              <a:effectLst/>
              <a:cs typeface="Times New Roman" pitchFamily="18" charset="0"/>
            </a:endParaRPr>
          </a:p>
          <a:p>
            <a:pPr marL="342900" indent="-342900" algn="l">
              <a:spcBef>
                <a:spcPct val="20000"/>
              </a:spcBef>
              <a:buClr>
                <a:srgbClr val="66FFFF"/>
              </a:buClr>
              <a:buSzPct val="75000"/>
              <a:buFont typeface="Monotype Sorts" pitchFamily="2" charset="2"/>
              <a:buChar char="n"/>
            </a:pPr>
            <a:r>
              <a:rPr lang="en-US" sz="2400" dirty="0">
                <a:solidFill>
                  <a:srgbClr val="9999FF"/>
                </a:solidFill>
                <a:effectLst/>
                <a:cs typeface="Times New Roman" pitchFamily="18" charset="0"/>
              </a:rPr>
              <a:t>Step 2.</a:t>
            </a:r>
            <a:r>
              <a:rPr lang="en-US" sz="2400" dirty="0">
                <a:effectLst/>
                <a:cs typeface="Times New Roman" pitchFamily="18" charset="0"/>
              </a:rPr>
              <a:t> Determine the immediate predecessor(s) for each activity in the project</a:t>
            </a:r>
            <a:r>
              <a:rPr lang="en-US" sz="2400" dirty="0" smtClean="0">
                <a:effectLst/>
                <a:cs typeface="Times New Roman" pitchFamily="18" charset="0"/>
              </a:rPr>
              <a:t>.</a:t>
            </a:r>
          </a:p>
          <a:p>
            <a:pPr marL="342900" indent="-342900" algn="l">
              <a:spcBef>
                <a:spcPct val="20000"/>
              </a:spcBef>
              <a:buClr>
                <a:srgbClr val="66FFFF"/>
              </a:buClr>
              <a:buSzPct val="75000"/>
            </a:pPr>
            <a:endParaRPr lang="en-US" sz="800" dirty="0">
              <a:effectLst/>
              <a:cs typeface="Times New Roman" pitchFamily="18" charset="0"/>
            </a:endParaRPr>
          </a:p>
          <a:p>
            <a:pPr marL="342900" indent="-342900" algn="l">
              <a:spcBef>
                <a:spcPct val="20000"/>
              </a:spcBef>
              <a:buClr>
                <a:srgbClr val="66FFFF"/>
              </a:buClr>
              <a:buSzPct val="75000"/>
              <a:buFont typeface="Monotype Sorts" pitchFamily="2" charset="2"/>
              <a:buChar char="n"/>
            </a:pPr>
            <a:r>
              <a:rPr lang="en-US" sz="2400" dirty="0">
                <a:solidFill>
                  <a:srgbClr val="9999FF"/>
                </a:solidFill>
                <a:effectLst/>
                <a:cs typeface="Times New Roman" pitchFamily="18" charset="0"/>
              </a:rPr>
              <a:t>Step 3. </a:t>
            </a:r>
            <a:r>
              <a:rPr lang="en-US" sz="2400" dirty="0">
                <a:effectLst/>
                <a:cs typeface="Times New Roman" pitchFamily="18" charset="0"/>
              </a:rPr>
              <a:t>Estimate the completion time for each activity</a:t>
            </a:r>
            <a:r>
              <a:rPr lang="en-US" sz="2400" dirty="0" smtClean="0">
                <a:effectLst/>
                <a:cs typeface="Times New Roman" pitchFamily="18" charset="0"/>
              </a:rPr>
              <a:t>.</a:t>
            </a:r>
          </a:p>
          <a:p>
            <a:pPr marL="342900" indent="-342900" algn="l">
              <a:spcBef>
                <a:spcPct val="20000"/>
              </a:spcBef>
              <a:buClr>
                <a:srgbClr val="66FFFF"/>
              </a:buClr>
              <a:buSzPct val="75000"/>
            </a:pPr>
            <a:endParaRPr lang="en-US" sz="800" dirty="0">
              <a:effectLst/>
              <a:cs typeface="Times New Roman" pitchFamily="18" charset="0"/>
            </a:endParaRPr>
          </a:p>
          <a:p>
            <a:pPr marL="342900" indent="-342900" algn="l">
              <a:spcBef>
                <a:spcPct val="20000"/>
              </a:spcBef>
              <a:buClr>
                <a:srgbClr val="66FFFF"/>
              </a:buClr>
              <a:buSzPct val="75000"/>
              <a:buFont typeface="Monotype Sorts" pitchFamily="2" charset="2"/>
              <a:buChar char="n"/>
            </a:pPr>
            <a:r>
              <a:rPr lang="en-US" sz="2400" dirty="0">
                <a:solidFill>
                  <a:srgbClr val="9999FF"/>
                </a:solidFill>
                <a:effectLst/>
                <a:cs typeface="Times New Roman" pitchFamily="18" charset="0"/>
              </a:rPr>
              <a:t>Step 4.</a:t>
            </a:r>
            <a:r>
              <a:rPr lang="en-US" sz="2400" dirty="0">
                <a:effectLst/>
                <a:cs typeface="Times New Roman" pitchFamily="18" charset="0"/>
              </a:rPr>
              <a:t> Draw a project network depicting the activities and immediate predecessors listed in steps 1 and 2</a:t>
            </a:r>
            <a:r>
              <a:rPr lang="en-US" sz="2400" dirty="0" smtClean="0">
                <a:effectLst/>
                <a:cs typeface="Times New Roman" pitchFamily="18" charset="0"/>
              </a:rPr>
              <a:t>.</a:t>
            </a:r>
            <a:endParaRPr lang="en-US" sz="2400" dirty="0">
              <a:effectLst/>
              <a:cs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r>
              <a:rPr lang="en-US" sz="2800" dirty="0" smtClean="0">
                <a:effectLst/>
                <a:cs typeface="Times New Roman" pitchFamily="18" charset="0"/>
              </a:rPr>
              <a:t>Critical </a:t>
            </a:r>
            <a:r>
              <a:rPr lang="en-US" sz="2800" dirty="0">
                <a:effectLst/>
                <a:cs typeface="Times New Roman" pitchFamily="18" charset="0"/>
              </a:rPr>
              <a:t>Path Procedure</a:t>
            </a:r>
            <a:r>
              <a:rPr lang="en-US" sz="2800" dirty="0">
                <a:effectLst/>
              </a:rPr>
              <a:t> </a:t>
            </a:r>
          </a:p>
        </p:txBody>
      </p:sp>
      <p:sp>
        <p:nvSpPr>
          <p:cNvPr id="3" name="Rectangle 3"/>
          <p:cNvSpPr>
            <a:spLocks noChangeArrowheads="1"/>
          </p:cNvSpPr>
          <p:nvPr/>
        </p:nvSpPr>
        <p:spPr bwMode="auto">
          <a:xfrm>
            <a:off x="685800" y="1103313"/>
            <a:ext cx="8101013" cy="5346700"/>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pPr>
            <a:r>
              <a:rPr lang="en-US" sz="2400" dirty="0" smtClean="0">
                <a:solidFill>
                  <a:srgbClr val="9999FF"/>
                </a:solidFill>
                <a:effectLst/>
                <a:cs typeface="Times New Roman" pitchFamily="18" charset="0"/>
              </a:rPr>
              <a:t>Step </a:t>
            </a:r>
            <a:r>
              <a:rPr lang="en-US" sz="2400" dirty="0">
                <a:solidFill>
                  <a:srgbClr val="9999FF"/>
                </a:solidFill>
                <a:effectLst/>
                <a:cs typeface="Times New Roman" pitchFamily="18" charset="0"/>
              </a:rPr>
              <a:t>5. </a:t>
            </a:r>
            <a:r>
              <a:rPr lang="en-US" sz="2400" dirty="0">
                <a:effectLst/>
                <a:cs typeface="Times New Roman" pitchFamily="18" charset="0"/>
              </a:rPr>
              <a:t>Use the project network and the activity time estimates to determine the earliest start and the earliest finish time for each activity by making a forward pass through the network. The earliest finish time for the last activity in the project identifies the total time required to complete the project</a:t>
            </a:r>
            <a:r>
              <a:rPr lang="en-US" sz="2400" dirty="0" smtClean="0">
                <a:effectLst/>
                <a:cs typeface="Times New Roman" pitchFamily="18" charset="0"/>
              </a:rPr>
              <a:t>.</a:t>
            </a:r>
          </a:p>
          <a:p>
            <a:pPr marL="342900" indent="-342900" algn="l">
              <a:spcBef>
                <a:spcPct val="20000"/>
              </a:spcBef>
              <a:buClr>
                <a:srgbClr val="66FFFF"/>
              </a:buClr>
              <a:buSzPct val="75000"/>
            </a:pPr>
            <a:endParaRPr lang="en-US" sz="800" dirty="0" smtClean="0">
              <a:effectLst/>
              <a:cs typeface="Times New Roman" pitchFamily="18" charset="0"/>
            </a:endParaRPr>
          </a:p>
          <a:p>
            <a:pPr marL="342900" indent="-342900" algn="l">
              <a:spcBef>
                <a:spcPct val="20000"/>
              </a:spcBef>
              <a:buClr>
                <a:srgbClr val="66FFFF"/>
              </a:buClr>
              <a:buSzPct val="75000"/>
              <a:buFont typeface="Monotype Sorts" pitchFamily="2" charset="2"/>
              <a:buChar char="n"/>
            </a:pPr>
            <a:r>
              <a:rPr lang="en-US" sz="2400" dirty="0" smtClean="0">
                <a:solidFill>
                  <a:srgbClr val="9999FF"/>
                </a:solidFill>
                <a:effectLst/>
                <a:cs typeface="Times New Roman" pitchFamily="18" charset="0"/>
              </a:rPr>
              <a:t>Step 6.</a:t>
            </a:r>
            <a:r>
              <a:rPr lang="en-US" sz="2400" dirty="0" smtClean="0">
                <a:effectLst/>
                <a:cs typeface="Times New Roman" pitchFamily="18" charset="0"/>
              </a:rPr>
              <a:t> Use the project completion time identified in step 5 as the latest finish time for the last activity and make a backward pass through the network to identify the latest start and latest finish time for each activity.</a:t>
            </a:r>
          </a:p>
          <a:p>
            <a:pPr marL="342900" indent="-342900" algn="l">
              <a:spcBef>
                <a:spcPct val="20000"/>
              </a:spcBef>
              <a:buClr>
                <a:srgbClr val="66FFFF"/>
              </a:buClr>
              <a:buSzPct val="75000"/>
              <a:buFont typeface="Monotype Sorts" pitchFamily="2" charset="2"/>
              <a:buChar char="n"/>
            </a:pPr>
            <a:endParaRPr lang="en-US" sz="2400" dirty="0" smtClean="0">
              <a:effectLst>
                <a:outerShdw blurRad="38100" dist="38100" dir="2700000" algn="tl">
                  <a:srgbClr val="000000"/>
                </a:outerShdw>
              </a:effectLst>
              <a:cs typeface="Times New Roman" pitchFamily="18" charset="0"/>
            </a:endParaRPr>
          </a:p>
          <a:p>
            <a:pPr marL="342900" indent="-342900" algn="l">
              <a:spcBef>
                <a:spcPct val="20000"/>
              </a:spcBef>
              <a:buClr>
                <a:srgbClr val="66FFFF"/>
              </a:buClr>
              <a:buSzPct val="75000"/>
              <a:buFont typeface="Monotype Sorts" pitchFamily="2" charset="2"/>
              <a:buChar char="n"/>
            </a:pPr>
            <a:endParaRPr lang="en-US" sz="2400" dirty="0">
              <a:effectLst>
                <a:outerShdw blurRad="38100" dist="38100" dir="2700000" algn="tl">
                  <a:srgbClr val="000000"/>
                </a:outerShdw>
              </a:effectLst>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r>
              <a:rPr lang="en-US" sz="2800" dirty="0" smtClean="0">
                <a:effectLst/>
                <a:cs typeface="Times New Roman" pitchFamily="18" charset="0"/>
              </a:rPr>
              <a:t>Critical </a:t>
            </a:r>
            <a:r>
              <a:rPr lang="en-US" sz="2800" dirty="0">
                <a:effectLst/>
                <a:cs typeface="Times New Roman" pitchFamily="18" charset="0"/>
              </a:rPr>
              <a:t>Path Procedure</a:t>
            </a:r>
            <a:r>
              <a:rPr lang="en-US" sz="2800" dirty="0">
                <a:effectLst/>
              </a:rPr>
              <a:t> </a:t>
            </a:r>
          </a:p>
        </p:txBody>
      </p:sp>
      <p:sp>
        <p:nvSpPr>
          <p:cNvPr id="123907" name="Rectangle 3"/>
          <p:cNvSpPr>
            <a:spLocks noChangeArrowheads="1"/>
          </p:cNvSpPr>
          <p:nvPr/>
        </p:nvSpPr>
        <p:spPr bwMode="auto">
          <a:xfrm>
            <a:off x="685800" y="1103313"/>
            <a:ext cx="8101013" cy="461803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pPr>
            <a:r>
              <a:rPr lang="en-US" sz="2400" dirty="0" smtClean="0">
                <a:solidFill>
                  <a:srgbClr val="9999FF"/>
                </a:solidFill>
                <a:effectLst/>
                <a:cs typeface="Times New Roman" pitchFamily="18" charset="0"/>
              </a:rPr>
              <a:t>Step </a:t>
            </a:r>
            <a:r>
              <a:rPr lang="en-US" sz="2400" dirty="0">
                <a:solidFill>
                  <a:srgbClr val="9999FF"/>
                </a:solidFill>
                <a:effectLst/>
                <a:cs typeface="Times New Roman" pitchFamily="18" charset="0"/>
              </a:rPr>
              <a:t>7. </a:t>
            </a:r>
            <a:r>
              <a:rPr lang="en-US" sz="2400" dirty="0">
                <a:effectLst/>
                <a:cs typeface="Times New Roman" pitchFamily="18" charset="0"/>
              </a:rPr>
              <a:t>Use the difference between the latest start time and the earliest start time for each activity to determine the slack for each activity. </a:t>
            </a:r>
            <a:endParaRPr lang="en-US" sz="2400" dirty="0" smtClean="0">
              <a:effectLst/>
              <a:cs typeface="Times New Roman" pitchFamily="18" charset="0"/>
            </a:endParaRPr>
          </a:p>
          <a:p>
            <a:pPr marL="342900" indent="-342900" algn="l">
              <a:spcBef>
                <a:spcPct val="20000"/>
              </a:spcBef>
              <a:buClr>
                <a:srgbClr val="66FFFF"/>
              </a:buClr>
              <a:buSzPct val="75000"/>
            </a:pPr>
            <a:endParaRPr lang="en-US" sz="800" dirty="0">
              <a:effectLst/>
              <a:cs typeface="Times New Roman" pitchFamily="18" charset="0"/>
            </a:endParaRPr>
          </a:p>
          <a:p>
            <a:pPr marL="342900" indent="-342900" algn="l">
              <a:spcBef>
                <a:spcPct val="20000"/>
              </a:spcBef>
              <a:buClr>
                <a:srgbClr val="66FFFF"/>
              </a:buClr>
              <a:buSzPct val="75000"/>
              <a:buFont typeface="Monotype Sorts" pitchFamily="2" charset="2"/>
              <a:buChar char="n"/>
            </a:pPr>
            <a:r>
              <a:rPr lang="en-US" sz="2400" dirty="0">
                <a:solidFill>
                  <a:srgbClr val="9999FF"/>
                </a:solidFill>
                <a:effectLst/>
                <a:cs typeface="Times New Roman" pitchFamily="18" charset="0"/>
              </a:rPr>
              <a:t>Step 8</a:t>
            </a:r>
            <a:r>
              <a:rPr lang="en-US" sz="2400" dirty="0">
                <a:solidFill>
                  <a:srgbClr val="66FFFF"/>
                </a:solidFill>
                <a:effectLst/>
                <a:cs typeface="Times New Roman" pitchFamily="18" charset="0"/>
              </a:rPr>
              <a:t>.</a:t>
            </a:r>
            <a:r>
              <a:rPr lang="en-US" sz="2400" dirty="0">
                <a:effectLst/>
                <a:cs typeface="Times New Roman" pitchFamily="18" charset="0"/>
              </a:rPr>
              <a:t> Find the activities with zero slack; these are the critical activities</a:t>
            </a:r>
            <a:r>
              <a:rPr lang="en-US" sz="2400" dirty="0" smtClean="0">
                <a:effectLst/>
                <a:cs typeface="Times New Roman" pitchFamily="18" charset="0"/>
              </a:rPr>
              <a:t>.</a:t>
            </a:r>
          </a:p>
          <a:p>
            <a:pPr marL="342900" indent="-342900" algn="l">
              <a:spcBef>
                <a:spcPct val="20000"/>
              </a:spcBef>
              <a:buClr>
                <a:srgbClr val="66FFFF"/>
              </a:buClr>
              <a:buSzPct val="75000"/>
            </a:pPr>
            <a:endParaRPr lang="en-US" sz="800" dirty="0">
              <a:effectLst/>
              <a:cs typeface="Times New Roman" pitchFamily="18" charset="0"/>
            </a:endParaRPr>
          </a:p>
          <a:p>
            <a:pPr marL="342900" indent="-342900" algn="l">
              <a:spcBef>
                <a:spcPct val="20000"/>
              </a:spcBef>
              <a:buClr>
                <a:srgbClr val="66FFFF"/>
              </a:buClr>
              <a:buSzPct val="75000"/>
              <a:buFont typeface="Monotype Sorts" pitchFamily="2" charset="2"/>
              <a:buChar char="n"/>
            </a:pPr>
            <a:r>
              <a:rPr lang="en-US" sz="2400" dirty="0">
                <a:solidFill>
                  <a:srgbClr val="9999FF"/>
                </a:solidFill>
                <a:effectLst/>
                <a:cs typeface="Times New Roman" pitchFamily="18" charset="0"/>
              </a:rPr>
              <a:t>Step 9. </a:t>
            </a:r>
            <a:r>
              <a:rPr lang="en-US" sz="2400" dirty="0">
                <a:effectLst/>
                <a:cs typeface="Times New Roman" pitchFamily="18" charset="0"/>
              </a:rPr>
              <a:t>Use the information from steps 5 and 6 to develop the activity schedule for the project.</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Before the next class, you should complete the following homework </a:t>
            </a:r>
            <a:r>
              <a:rPr lang="en-US" dirty="0" smtClean="0"/>
              <a:t>problems </a:t>
            </a:r>
            <a:r>
              <a:rPr lang="en-US" dirty="0"/>
              <a:t>in chapter </a:t>
            </a:r>
            <a:r>
              <a:rPr lang="en-US" dirty="0" smtClean="0"/>
              <a:t>13:</a:t>
            </a:r>
            <a:endParaRPr lang="en-US" dirty="0">
              <a:solidFill>
                <a:schemeClr val="tx2"/>
              </a:solidFill>
            </a:endParaRPr>
          </a:p>
          <a:p>
            <a:pPr lvl="1"/>
            <a:r>
              <a:rPr lang="en-US" dirty="0" smtClean="0">
                <a:solidFill>
                  <a:schemeClr val="tx2"/>
                </a:solidFill>
              </a:rPr>
              <a:t>4, 6</a:t>
            </a:r>
            <a:endParaRPr lang="en-US" dirty="0">
              <a:solidFill>
                <a:schemeClr val="tx2"/>
              </a:solidFill>
            </a:endParaRPr>
          </a:p>
        </p:txBody>
      </p:sp>
      <p:sp>
        <p:nvSpPr>
          <p:cNvPr id="4" name="Title 3"/>
          <p:cNvSpPr>
            <a:spLocks noGrp="1"/>
          </p:cNvSpPr>
          <p:nvPr>
            <p:ph type="title"/>
          </p:nvPr>
        </p:nvSpPr>
        <p:spPr/>
        <p:txBody>
          <a:bodyPr/>
          <a:lstStyle/>
          <a:p>
            <a:r>
              <a:rPr lang="en-US" dirty="0" smtClean="0"/>
              <a:t>Homework status</a:t>
            </a:r>
            <a:endParaRPr lang="en-US" dirty="0"/>
          </a:p>
        </p:txBody>
      </p:sp>
    </p:spTree>
    <p:extLst>
      <p:ext uri="{BB962C8B-B14F-4D97-AF65-F5344CB8AC3E}">
        <p14:creationId xmlns:p14="http://schemas.microsoft.com/office/powerpoint/2010/main" val="1868497896"/>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the </a:t>
            </a:r>
            <a:r>
              <a:rPr lang="en-US" u="sng" dirty="0"/>
              <a:t>three-time estimate approach</a:t>
            </a:r>
            <a:r>
              <a:rPr lang="en-US" dirty="0"/>
              <a:t>, the time to complete an activity is assumed to follow a Beta distribution.  </a:t>
            </a:r>
          </a:p>
          <a:p>
            <a:r>
              <a:rPr lang="en-US" dirty="0"/>
              <a:t>An activity’s </a:t>
            </a:r>
            <a:r>
              <a:rPr lang="en-US" u="sng" dirty="0"/>
              <a:t>mean completion time</a:t>
            </a:r>
            <a:r>
              <a:rPr lang="en-US" dirty="0"/>
              <a:t> is:</a:t>
            </a:r>
          </a:p>
          <a:p>
            <a:pPr>
              <a:buFont typeface="Monotype Sorts" pitchFamily="2" charset="2"/>
              <a:buNone/>
            </a:pPr>
            <a:r>
              <a:rPr lang="en-US" sz="800" dirty="0"/>
              <a:t>		 </a:t>
            </a:r>
          </a:p>
          <a:p>
            <a:pPr>
              <a:buFont typeface="Monotype Sorts" pitchFamily="2" charset="2"/>
              <a:buNone/>
            </a:pPr>
            <a:r>
              <a:rPr lang="en-US" dirty="0"/>
              <a:t>		    	           </a:t>
            </a:r>
            <a:r>
              <a:rPr lang="en-US" i="1" dirty="0"/>
              <a:t>t</a:t>
            </a:r>
            <a:r>
              <a:rPr lang="en-US" dirty="0"/>
              <a:t>  =  (</a:t>
            </a:r>
            <a:r>
              <a:rPr lang="en-US" i="1" dirty="0"/>
              <a:t>a</a:t>
            </a:r>
            <a:r>
              <a:rPr lang="en-US" dirty="0"/>
              <a:t> + 4</a:t>
            </a:r>
            <a:r>
              <a:rPr lang="en-US" i="1" dirty="0"/>
              <a:t>m</a:t>
            </a:r>
            <a:r>
              <a:rPr lang="en-US" dirty="0"/>
              <a:t> + </a:t>
            </a:r>
            <a:r>
              <a:rPr lang="en-US" i="1" dirty="0"/>
              <a:t>b</a:t>
            </a:r>
            <a:r>
              <a:rPr lang="en-US" dirty="0"/>
              <a:t>)/6</a:t>
            </a:r>
          </a:p>
          <a:p>
            <a:pPr>
              <a:buFont typeface="Monotype Sorts" pitchFamily="2" charset="2"/>
              <a:buNone/>
            </a:pPr>
            <a:endParaRPr lang="en-US" sz="800" dirty="0"/>
          </a:p>
          <a:p>
            <a:pPr>
              <a:buFont typeface="Monotype Sorts" pitchFamily="2" charset="2"/>
              <a:buNone/>
            </a:pPr>
            <a:endParaRPr lang="en-US" sz="1200" baseline="30000" dirty="0"/>
          </a:p>
          <a:p>
            <a:pPr lvl="1"/>
            <a:r>
              <a:rPr lang="en-US" i="1" dirty="0"/>
              <a:t> a</a:t>
            </a:r>
            <a:r>
              <a:rPr lang="en-US" dirty="0"/>
              <a:t>   =  the </a:t>
            </a:r>
            <a:r>
              <a:rPr lang="en-US" u="sng" dirty="0"/>
              <a:t>optimistic</a:t>
            </a:r>
            <a:r>
              <a:rPr lang="en-US" dirty="0"/>
              <a:t> completion time estimate</a:t>
            </a:r>
          </a:p>
          <a:p>
            <a:pPr lvl="1">
              <a:lnSpc>
                <a:spcPct val="90000"/>
              </a:lnSpc>
            </a:pPr>
            <a:r>
              <a:rPr lang="en-US" i="1" dirty="0"/>
              <a:t> b</a:t>
            </a:r>
            <a:r>
              <a:rPr lang="en-US" dirty="0"/>
              <a:t>   =  the </a:t>
            </a:r>
            <a:r>
              <a:rPr lang="en-US" u="sng" dirty="0"/>
              <a:t>pessimistic</a:t>
            </a:r>
            <a:r>
              <a:rPr lang="en-US" dirty="0"/>
              <a:t> completion time estimate</a:t>
            </a:r>
          </a:p>
          <a:p>
            <a:pPr lvl="1">
              <a:lnSpc>
                <a:spcPct val="90000"/>
              </a:lnSpc>
            </a:pPr>
            <a:r>
              <a:rPr lang="en-US" i="1" dirty="0"/>
              <a:t> m</a:t>
            </a:r>
            <a:r>
              <a:rPr lang="en-US" dirty="0"/>
              <a:t>  =  the </a:t>
            </a:r>
            <a:r>
              <a:rPr lang="en-US" u="sng" dirty="0"/>
              <a:t>most likely</a:t>
            </a:r>
            <a:r>
              <a:rPr lang="en-US" dirty="0"/>
              <a:t> completion time estimate</a:t>
            </a:r>
          </a:p>
          <a:p>
            <a:endParaRPr lang="en-US" b="1" dirty="0"/>
          </a:p>
        </p:txBody>
      </p:sp>
      <p:sp>
        <p:nvSpPr>
          <p:cNvPr id="4" name="Title 3"/>
          <p:cNvSpPr>
            <a:spLocks noGrp="1"/>
          </p:cNvSpPr>
          <p:nvPr>
            <p:ph type="title"/>
          </p:nvPr>
        </p:nvSpPr>
        <p:spPr/>
        <p:txBody>
          <a:bodyPr/>
          <a:lstStyle/>
          <a:p>
            <a:r>
              <a:rPr lang="en-US" dirty="0"/>
              <a:t>Uncertain Activity Times</a:t>
            </a:r>
          </a:p>
        </p:txBody>
      </p:sp>
    </p:spTree>
    <p:extLst>
      <p:ext uri="{BB962C8B-B14F-4D97-AF65-F5344CB8AC3E}">
        <p14:creationId xmlns:p14="http://schemas.microsoft.com/office/powerpoint/2010/main" val="420218598"/>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spcBef>
                <a:spcPct val="20000"/>
              </a:spcBef>
              <a:buClr>
                <a:srgbClr val="66FFFF"/>
              </a:buClr>
              <a:buSzPct val="75000"/>
              <a:buFont typeface="Monotype Sorts" pitchFamily="2" charset="2"/>
              <a:buChar char="n"/>
            </a:pPr>
            <a:r>
              <a:rPr lang="en-US" sz="2400" dirty="0"/>
              <a:t>An activity’s </a:t>
            </a:r>
            <a:r>
              <a:rPr lang="en-US" sz="2400" u="sng" dirty="0"/>
              <a:t>completion time variance</a:t>
            </a:r>
            <a:r>
              <a:rPr lang="en-US" sz="2400" dirty="0"/>
              <a:t> is:</a:t>
            </a:r>
          </a:p>
          <a:p>
            <a:pPr marL="342900" indent="-342900">
              <a:spcBef>
                <a:spcPct val="20000"/>
              </a:spcBef>
              <a:buClr>
                <a:srgbClr val="66FFFF"/>
              </a:buClr>
              <a:buSzPct val="75000"/>
              <a:buNone/>
            </a:pPr>
            <a:endParaRPr lang="en-US" sz="800" dirty="0"/>
          </a:p>
          <a:p>
            <a:pPr marL="342900" indent="-342900">
              <a:spcBef>
                <a:spcPct val="20000"/>
              </a:spcBef>
              <a:buClr>
                <a:srgbClr val="66FFFF"/>
              </a:buClr>
              <a:buSzPct val="75000"/>
              <a:buNone/>
            </a:pPr>
            <a:r>
              <a:rPr lang="en-US" sz="2400" dirty="0"/>
              <a:t>			              </a:t>
            </a:r>
            <a:r>
              <a:rPr lang="en-US" sz="2400" i="1" dirty="0">
                <a:latin typeface="Symbol" pitchFamily="18" charset="2"/>
              </a:rPr>
              <a:t> </a:t>
            </a:r>
            <a:r>
              <a:rPr lang="en-US" sz="2400" baseline="30000" dirty="0"/>
              <a:t>2</a:t>
            </a:r>
            <a:r>
              <a:rPr lang="en-US" sz="2400" dirty="0"/>
              <a:t>  =  ((</a:t>
            </a:r>
            <a:r>
              <a:rPr lang="en-US" sz="2400" i="1" dirty="0"/>
              <a:t>b</a:t>
            </a:r>
            <a:r>
              <a:rPr lang="en-US" sz="2400" dirty="0"/>
              <a:t>-</a:t>
            </a:r>
            <a:r>
              <a:rPr lang="en-US" sz="2400" i="1" dirty="0"/>
              <a:t>a</a:t>
            </a:r>
            <a:r>
              <a:rPr lang="en-US" sz="2400" dirty="0"/>
              <a:t>)/6)</a:t>
            </a:r>
            <a:r>
              <a:rPr lang="en-US" sz="2400" baseline="30000" dirty="0"/>
              <a:t>2</a:t>
            </a:r>
          </a:p>
          <a:p>
            <a:pPr marL="342900" indent="-342900">
              <a:spcBef>
                <a:spcPct val="20000"/>
              </a:spcBef>
              <a:buClr>
                <a:srgbClr val="66FFFF"/>
              </a:buClr>
              <a:buSzPct val="75000"/>
              <a:buNone/>
            </a:pPr>
            <a:endParaRPr lang="en-US" sz="800" dirty="0"/>
          </a:p>
          <a:p>
            <a:pPr marL="742950" lvl="1" indent="-285750">
              <a:lnSpc>
                <a:spcPct val="90000"/>
              </a:lnSpc>
              <a:spcBef>
                <a:spcPct val="20000"/>
              </a:spcBef>
              <a:buClr>
                <a:srgbClr val="66FFFF"/>
              </a:buClr>
              <a:buSzPct val="125000"/>
              <a:buFontTx/>
              <a:buChar char="•"/>
            </a:pPr>
            <a:r>
              <a:rPr lang="en-US" sz="2400" i="1" dirty="0"/>
              <a:t> a</a:t>
            </a:r>
            <a:r>
              <a:rPr lang="en-US" sz="2400" dirty="0"/>
              <a:t>   =  the </a:t>
            </a:r>
            <a:r>
              <a:rPr lang="en-US" sz="2400" u="sng" dirty="0"/>
              <a:t>optimistic</a:t>
            </a:r>
            <a:r>
              <a:rPr lang="en-US" sz="2400" dirty="0"/>
              <a:t> completion time estimate</a:t>
            </a:r>
          </a:p>
          <a:p>
            <a:pPr marL="742950" lvl="1" indent="-285750">
              <a:lnSpc>
                <a:spcPct val="90000"/>
              </a:lnSpc>
              <a:spcBef>
                <a:spcPct val="20000"/>
              </a:spcBef>
              <a:buClr>
                <a:srgbClr val="66FFFF"/>
              </a:buClr>
              <a:buSzPct val="125000"/>
              <a:buFontTx/>
              <a:buChar char="•"/>
            </a:pPr>
            <a:r>
              <a:rPr lang="en-US" sz="2400" i="1" dirty="0"/>
              <a:t> b</a:t>
            </a:r>
            <a:r>
              <a:rPr lang="en-US" sz="2400" dirty="0"/>
              <a:t>   =  the </a:t>
            </a:r>
            <a:r>
              <a:rPr lang="en-US" sz="2400" u="sng" dirty="0"/>
              <a:t>pessimistic</a:t>
            </a:r>
            <a:r>
              <a:rPr lang="en-US" sz="2400" dirty="0"/>
              <a:t> completion time estimate</a:t>
            </a:r>
          </a:p>
          <a:p>
            <a:pPr lvl="1">
              <a:lnSpc>
                <a:spcPct val="90000"/>
              </a:lnSpc>
              <a:spcBef>
                <a:spcPct val="20000"/>
              </a:spcBef>
              <a:buClr>
                <a:srgbClr val="66FFFF"/>
              </a:buClr>
              <a:buSzPct val="125000"/>
            </a:pPr>
            <a:endParaRPr lang="en-US" sz="2400" dirty="0"/>
          </a:p>
          <a:p>
            <a:endParaRPr lang="en-US" dirty="0"/>
          </a:p>
        </p:txBody>
      </p:sp>
      <p:sp>
        <p:nvSpPr>
          <p:cNvPr id="3" name="Title 2"/>
          <p:cNvSpPr>
            <a:spLocks noGrp="1"/>
          </p:cNvSpPr>
          <p:nvPr>
            <p:ph type="title"/>
          </p:nvPr>
        </p:nvSpPr>
        <p:spPr/>
        <p:txBody>
          <a:bodyPr/>
          <a:lstStyle/>
          <a:p>
            <a:r>
              <a:rPr lang="en-US" dirty="0"/>
              <a:t>Uncertain Activity Times</a:t>
            </a:r>
          </a:p>
        </p:txBody>
      </p:sp>
    </p:spTree>
    <p:extLst>
      <p:ext uri="{BB962C8B-B14F-4D97-AF65-F5344CB8AC3E}">
        <p14:creationId xmlns:p14="http://schemas.microsoft.com/office/powerpoint/2010/main" val="4241717669"/>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687388" y="1104900"/>
            <a:ext cx="7886700" cy="3309938"/>
          </a:xfrm>
        </p:spPr>
        <p:txBody>
          <a:bodyPr>
            <a:normAutofit fontScale="92500"/>
          </a:bodyPr>
          <a:lstStyle/>
          <a:p>
            <a:r>
              <a:rPr lang="en-US" dirty="0"/>
              <a:t>In the three-time estimate approach, the critical path is </a:t>
            </a:r>
            <a:r>
              <a:rPr lang="en-US" dirty="0" smtClean="0"/>
              <a:t>first determined </a:t>
            </a:r>
            <a:r>
              <a:rPr lang="en-US" dirty="0"/>
              <a:t>as if the mean times for the activities were fixed times.  </a:t>
            </a:r>
          </a:p>
          <a:p>
            <a:r>
              <a:rPr lang="en-US" dirty="0"/>
              <a:t>The </a:t>
            </a:r>
            <a:r>
              <a:rPr lang="en-US" u="sng" dirty="0"/>
              <a:t>overall project completion time</a:t>
            </a:r>
            <a:r>
              <a:rPr lang="en-US" dirty="0"/>
              <a:t> is assumed to have a normal distribution with mean equal to the sum of the means along the critical path and variance equal to the sum of the variances along the critical path.</a:t>
            </a:r>
          </a:p>
        </p:txBody>
      </p:sp>
      <p:sp>
        <p:nvSpPr>
          <p:cNvPr id="59394" name="Rectangle 2"/>
          <p:cNvSpPr>
            <a:spLocks noGrp="1" noChangeArrowheads="1"/>
          </p:cNvSpPr>
          <p:nvPr>
            <p:ph type="title"/>
          </p:nvPr>
        </p:nvSpPr>
        <p:spPr/>
        <p:txBody>
          <a:bodyPr/>
          <a:lstStyle/>
          <a:p>
            <a:r>
              <a:rPr lang="en-US"/>
              <a:t>Uncertain Activity Times</a:t>
            </a: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46171108"/>
              </p:ext>
            </p:extLst>
          </p:nvPr>
        </p:nvGraphicFramePr>
        <p:xfrm>
          <a:off x="457200" y="1481138"/>
          <a:ext cx="8229600" cy="471932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smtClean="0"/>
                        <a:t>Activity</a:t>
                      </a:r>
                      <a:endParaRPr lang="en-US" dirty="0"/>
                    </a:p>
                  </a:txBody>
                  <a:tcPr/>
                </a:tc>
                <a:tc>
                  <a:txBody>
                    <a:bodyPr/>
                    <a:lstStyle/>
                    <a:p>
                      <a:pPr algn="ctr"/>
                      <a:r>
                        <a:rPr lang="en-US" dirty="0" err="1" smtClean="0"/>
                        <a:t>Imm</a:t>
                      </a:r>
                      <a:r>
                        <a:rPr lang="en-US" dirty="0" smtClean="0"/>
                        <a:t>. Pred.</a:t>
                      </a:r>
                      <a:endParaRPr lang="en-US" dirty="0"/>
                    </a:p>
                  </a:txBody>
                  <a:tcPr/>
                </a:tc>
                <a:tc>
                  <a:txBody>
                    <a:bodyPr/>
                    <a:lstStyle/>
                    <a:p>
                      <a:pPr algn="ctr"/>
                      <a:r>
                        <a:rPr lang="en-US" dirty="0" smtClean="0"/>
                        <a:t>Opt. Time (hours)</a:t>
                      </a:r>
                      <a:endParaRPr lang="en-US" dirty="0"/>
                    </a:p>
                  </a:txBody>
                  <a:tcPr/>
                </a:tc>
                <a:tc>
                  <a:txBody>
                    <a:bodyPr/>
                    <a:lstStyle/>
                    <a:p>
                      <a:pPr algn="ctr"/>
                      <a:r>
                        <a:rPr lang="en-US" dirty="0" smtClean="0"/>
                        <a:t>Most Likely (hours)</a:t>
                      </a:r>
                      <a:endParaRPr lang="en-US" dirty="0"/>
                    </a:p>
                  </a:txBody>
                  <a:tcPr/>
                </a:tc>
                <a:tc>
                  <a:txBody>
                    <a:bodyPr/>
                    <a:lstStyle/>
                    <a:p>
                      <a:pPr algn="ctr"/>
                      <a:r>
                        <a:rPr lang="en-US" dirty="0" err="1" smtClean="0"/>
                        <a:t>Pess</a:t>
                      </a:r>
                      <a:r>
                        <a:rPr lang="en-US" dirty="0" smtClean="0"/>
                        <a:t>. Time (hours)</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A</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A</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1.5</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B,C</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B,C</a:t>
                      </a:r>
                      <a:endParaRPr lang="en-US" dirty="0"/>
                    </a:p>
                  </a:txBody>
                  <a:tcPr/>
                </a:tc>
                <a:tc>
                  <a:txBody>
                    <a:bodyPr/>
                    <a:lstStyle/>
                    <a:p>
                      <a:pPr algn="ctr"/>
                      <a:r>
                        <a:rPr lang="en-US" dirty="0" smtClean="0"/>
                        <a:t>1</a:t>
                      </a:r>
                      <a:endParaRPr lang="en-US" dirty="0"/>
                    </a:p>
                  </a:txBody>
                  <a:tcPr/>
                </a:tc>
                <a:tc>
                  <a:txBody>
                    <a:bodyPr/>
                    <a:lstStyle/>
                    <a:p>
                      <a:pPr algn="ctr"/>
                      <a:r>
                        <a:rPr lang="en-US" dirty="0" smtClean="0"/>
                        <a:t>1.5</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H</a:t>
                      </a:r>
                      <a:endParaRPr lang="en-US" dirty="0"/>
                    </a:p>
                  </a:txBody>
                  <a:tcPr/>
                </a:tc>
                <a:tc>
                  <a:txBody>
                    <a:bodyPr/>
                    <a:lstStyle/>
                    <a:p>
                      <a:pPr algn="ctr"/>
                      <a:r>
                        <a:rPr lang="en-US" dirty="0" smtClean="0"/>
                        <a:t>E,F</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r>
              <a:tr h="370840">
                <a:tc>
                  <a:txBody>
                    <a:bodyPr/>
                    <a:lstStyle/>
                    <a:p>
                      <a:pPr algn="ctr"/>
                      <a:r>
                        <a:rPr lang="en-US" dirty="0" smtClean="0"/>
                        <a:t>I</a:t>
                      </a:r>
                      <a:endParaRPr lang="en-US" dirty="0"/>
                    </a:p>
                  </a:txBody>
                  <a:tcPr/>
                </a:tc>
                <a:tc>
                  <a:txBody>
                    <a:bodyPr/>
                    <a:lstStyle/>
                    <a:p>
                      <a:pPr algn="ctr"/>
                      <a:r>
                        <a:rPr lang="en-US" dirty="0" smtClean="0"/>
                        <a:t>E,F</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J</a:t>
                      </a:r>
                      <a:endParaRPr lang="en-US" dirty="0"/>
                    </a:p>
                  </a:txBody>
                  <a:tcPr/>
                </a:tc>
                <a:tc>
                  <a:txBody>
                    <a:bodyPr/>
                    <a:lstStyle/>
                    <a:p>
                      <a:pPr algn="ctr"/>
                      <a:r>
                        <a:rPr lang="en-US" dirty="0" smtClean="0"/>
                        <a:t>D,H</a:t>
                      </a:r>
                      <a:endParaRPr lang="en-US" dirty="0"/>
                    </a:p>
                  </a:txBody>
                  <a:tcPr/>
                </a:tc>
                <a:tc>
                  <a:txBody>
                    <a:bodyPr/>
                    <a:lstStyle/>
                    <a:p>
                      <a:pPr algn="ctr"/>
                      <a:r>
                        <a:rPr lang="en-US" dirty="0" smtClean="0"/>
                        <a:t>2.5</a:t>
                      </a:r>
                      <a:endParaRPr lang="en-US" dirty="0"/>
                    </a:p>
                  </a:txBody>
                  <a:tcPr/>
                </a:tc>
                <a:tc>
                  <a:txBody>
                    <a:bodyPr/>
                    <a:lstStyle/>
                    <a:p>
                      <a:pPr algn="ctr"/>
                      <a:r>
                        <a:rPr lang="en-US" dirty="0" smtClean="0"/>
                        <a:t>2.75</a:t>
                      </a:r>
                      <a:endParaRPr lang="en-US" dirty="0"/>
                    </a:p>
                  </a:txBody>
                  <a:tcPr/>
                </a:tc>
                <a:tc>
                  <a:txBody>
                    <a:bodyPr/>
                    <a:lstStyle/>
                    <a:p>
                      <a:pPr algn="ctr"/>
                      <a:r>
                        <a:rPr lang="en-US" dirty="0" smtClean="0"/>
                        <a:t>4.5</a:t>
                      </a:r>
                      <a:endParaRPr lang="en-US" dirty="0"/>
                    </a:p>
                  </a:txBody>
                  <a:tcPr/>
                </a:tc>
              </a:tr>
              <a:tr h="370840">
                <a:tc>
                  <a:txBody>
                    <a:bodyPr/>
                    <a:lstStyle/>
                    <a:p>
                      <a:pPr algn="ctr"/>
                      <a:r>
                        <a:rPr lang="en-US" dirty="0" smtClean="0"/>
                        <a:t>K</a:t>
                      </a:r>
                      <a:endParaRPr lang="en-US" dirty="0"/>
                    </a:p>
                  </a:txBody>
                  <a:tcPr/>
                </a:tc>
                <a:tc>
                  <a:txBody>
                    <a:bodyPr/>
                    <a:lstStyle/>
                    <a:p>
                      <a:pPr algn="ctr"/>
                      <a:r>
                        <a:rPr lang="en-US" dirty="0" smtClean="0"/>
                        <a:t>G,I</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r>
            </a:tbl>
          </a:graphicData>
        </a:graphic>
      </p:graphicFrame>
      <p:sp>
        <p:nvSpPr>
          <p:cNvPr id="13314" name="Rectangle 2"/>
          <p:cNvSpPr>
            <a:spLocks noGrp="1" noChangeArrowheads="1"/>
          </p:cNvSpPr>
          <p:nvPr>
            <p:ph type="title"/>
          </p:nvPr>
        </p:nvSpPr>
        <p:spPr>
          <a:xfrm>
            <a:off x="457200" y="185738"/>
            <a:ext cx="8229600" cy="741362"/>
          </a:xfrm>
          <a:noFill/>
          <a:ln/>
        </p:spPr>
        <p:txBody>
          <a:bodyPr>
            <a:normAutofit/>
          </a:bodyPr>
          <a:lstStyle/>
          <a:p>
            <a:r>
              <a:rPr lang="en-US" dirty="0"/>
              <a:t>Example:  ABC Associates </a:t>
            </a:r>
          </a:p>
        </p:txBody>
      </p:sp>
      <p:sp>
        <p:nvSpPr>
          <p:cNvPr id="9" name="Content Placeholder 5"/>
          <p:cNvSpPr txBox="1">
            <a:spLocks/>
          </p:cNvSpPr>
          <p:nvPr/>
        </p:nvSpPr>
        <p:spPr>
          <a:xfrm>
            <a:off x="355600" y="926593"/>
            <a:ext cx="8229600" cy="372872"/>
          </a:xfrm>
          <a:prstGeom prst="rect">
            <a:avLst/>
          </a:prstGeom>
        </p:spPr>
        <p:txBody>
          <a:bodyPr vert="horz">
            <a:normAutofit fontScale="85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smtClean="0"/>
              <a:t>Consider the following project:</a:t>
            </a:r>
            <a:endParaRPr lang="en-US" dirty="0"/>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Activity A:</a:t>
            </a:r>
          </a:p>
          <a:p>
            <a:pPr marL="393192" lvl="1" indent="0">
              <a:buNone/>
            </a:pPr>
            <a:r>
              <a:rPr lang="en-US" i="1" dirty="0" err="1" smtClean="0"/>
              <a:t>t</a:t>
            </a:r>
            <a:r>
              <a:rPr lang="en-US" i="1" baseline="-25000" dirty="0" err="1" smtClean="0"/>
              <a:t>A</a:t>
            </a:r>
            <a:r>
              <a:rPr lang="en-US" dirty="0" smtClean="0"/>
              <a:t>  </a:t>
            </a:r>
            <a:r>
              <a:rPr lang="en-US" dirty="0"/>
              <a:t>=  (</a:t>
            </a:r>
            <a:r>
              <a:rPr lang="en-US" i="1" dirty="0"/>
              <a:t>a</a:t>
            </a:r>
            <a:r>
              <a:rPr lang="en-US" dirty="0"/>
              <a:t> + 4</a:t>
            </a:r>
            <a:r>
              <a:rPr lang="en-US" i="1" dirty="0"/>
              <a:t>m</a:t>
            </a:r>
            <a:r>
              <a:rPr lang="en-US" dirty="0"/>
              <a:t> + </a:t>
            </a:r>
            <a:r>
              <a:rPr lang="en-US" i="1" dirty="0"/>
              <a:t>b</a:t>
            </a:r>
            <a:r>
              <a:rPr lang="en-US" dirty="0"/>
              <a:t>)/</a:t>
            </a:r>
            <a:r>
              <a:rPr lang="en-US" dirty="0" smtClean="0"/>
              <a:t>6</a:t>
            </a:r>
          </a:p>
          <a:p>
            <a:pPr marL="393192" lvl="1" indent="0">
              <a:buNone/>
            </a:pPr>
            <a:r>
              <a:rPr lang="en-US" dirty="0"/>
              <a:t> </a:t>
            </a:r>
            <a:r>
              <a:rPr lang="en-US" dirty="0" smtClean="0"/>
              <a:t>    =  (4 + 4(6) + 8)/6 </a:t>
            </a:r>
          </a:p>
          <a:p>
            <a:pPr marL="393192" lvl="1" indent="0">
              <a:buNone/>
            </a:pPr>
            <a:r>
              <a:rPr lang="en-US" dirty="0"/>
              <a:t> </a:t>
            </a:r>
            <a:r>
              <a:rPr lang="en-US" dirty="0" smtClean="0"/>
              <a:t>    =  6</a:t>
            </a:r>
          </a:p>
          <a:p>
            <a:pPr marL="393192" lvl="1" indent="0">
              <a:buNone/>
            </a:pPr>
            <a:endParaRPr lang="en-US" dirty="0" smtClean="0"/>
          </a:p>
          <a:p>
            <a:pPr marL="365760" lvl="1" indent="-256032">
              <a:spcBef>
                <a:spcPts val="400"/>
              </a:spcBef>
              <a:buSzPct val="68000"/>
              <a:buFont typeface="Wingdings 3"/>
              <a:buChar char=""/>
            </a:pPr>
            <a:r>
              <a:rPr lang="en-US" sz="2700" dirty="0"/>
              <a:t>For Activity B:</a:t>
            </a:r>
          </a:p>
          <a:p>
            <a:pPr marL="393192" lvl="1" indent="0">
              <a:buNone/>
            </a:pPr>
            <a:r>
              <a:rPr lang="en-US" dirty="0" err="1" smtClean="0"/>
              <a:t>t</a:t>
            </a:r>
            <a:r>
              <a:rPr lang="en-US" baseline="-25000" dirty="0" err="1" smtClean="0"/>
              <a:t>B</a:t>
            </a:r>
            <a:r>
              <a:rPr lang="en-US" dirty="0" smtClean="0"/>
              <a:t>  = (1 + 4(4.5) + 5)/6</a:t>
            </a:r>
          </a:p>
          <a:p>
            <a:pPr marL="393192" lvl="1" indent="0">
              <a:buNone/>
            </a:pPr>
            <a:r>
              <a:rPr lang="en-US" dirty="0"/>
              <a:t> </a:t>
            </a:r>
            <a:r>
              <a:rPr lang="en-US" dirty="0" smtClean="0"/>
              <a:t>    =  4</a:t>
            </a:r>
          </a:p>
          <a:p>
            <a:pPr marL="393192" lvl="1" indent="0">
              <a:buNone/>
            </a:pPr>
            <a:endParaRPr lang="en-US" dirty="0"/>
          </a:p>
          <a:p>
            <a:pPr marL="393192" lvl="1" indent="0">
              <a:buNone/>
            </a:pPr>
            <a:r>
              <a:rPr lang="en-US" dirty="0" smtClean="0"/>
              <a:t>etc.</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Computing Expected Activity Times</a:t>
            </a:r>
            <a:endParaRPr lang="en-US" dirty="0"/>
          </a:p>
        </p:txBody>
      </p:sp>
    </p:spTree>
    <p:extLst>
      <p:ext uri="{BB962C8B-B14F-4D97-AF65-F5344CB8AC3E}">
        <p14:creationId xmlns:p14="http://schemas.microsoft.com/office/powerpoint/2010/main" val="1016252844"/>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Activity A:</a:t>
            </a:r>
          </a:p>
          <a:p>
            <a:pPr marL="393192" lvl="1" indent="0">
              <a:buNone/>
            </a:pPr>
            <a:r>
              <a:rPr lang="en-US" sz="2400" i="1" dirty="0">
                <a:latin typeface="Symbol" pitchFamily="18" charset="2"/>
              </a:rPr>
              <a:t> </a:t>
            </a:r>
            <a:r>
              <a:rPr lang="en-US" sz="2400" baseline="30000" dirty="0" smtClean="0"/>
              <a:t>2</a:t>
            </a:r>
            <a:r>
              <a:rPr lang="en-US" sz="2400" baseline="-25000" dirty="0" smtClean="0"/>
              <a:t>A</a:t>
            </a:r>
            <a:r>
              <a:rPr lang="en-US" sz="2400" dirty="0" smtClean="0"/>
              <a:t>  </a:t>
            </a:r>
            <a:r>
              <a:rPr lang="en-US" sz="2400" dirty="0"/>
              <a:t>= </a:t>
            </a:r>
            <a:r>
              <a:rPr lang="en-US" sz="2400" dirty="0" smtClean="0"/>
              <a:t>((</a:t>
            </a:r>
            <a:r>
              <a:rPr lang="en-US" sz="2400" i="1" dirty="0"/>
              <a:t>b</a:t>
            </a:r>
            <a:r>
              <a:rPr lang="en-US" sz="2400" dirty="0"/>
              <a:t>-</a:t>
            </a:r>
            <a:r>
              <a:rPr lang="en-US" sz="2400" i="1" dirty="0"/>
              <a:t>a</a:t>
            </a:r>
            <a:r>
              <a:rPr lang="en-US" sz="2400" dirty="0"/>
              <a:t>)/6)</a:t>
            </a:r>
            <a:r>
              <a:rPr lang="en-US" sz="2400" baseline="30000" dirty="0"/>
              <a:t>2</a:t>
            </a:r>
          </a:p>
          <a:p>
            <a:pPr marL="393192" lvl="1" indent="0">
              <a:buNone/>
            </a:pPr>
            <a:r>
              <a:rPr lang="en-US" dirty="0" smtClean="0"/>
              <a:t>      =  ((8 – 4)/6)</a:t>
            </a:r>
            <a:r>
              <a:rPr lang="en-US" baseline="30000" dirty="0" smtClean="0"/>
              <a:t>2</a:t>
            </a:r>
          </a:p>
          <a:p>
            <a:pPr marL="393192" lvl="1" indent="0">
              <a:buNone/>
            </a:pPr>
            <a:r>
              <a:rPr lang="en-US" dirty="0"/>
              <a:t> </a:t>
            </a:r>
            <a:r>
              <a:rPr lang="en-US" dirty="0" smtClean="0"/>
              <a:t>     =  4/9</a:t>
            </a:r>
          </a:p>
          <a:p>
            <a:endParaRPr lang="en-US" dirty="0"/>
          </a:p>
          <a:p>
            <a:r>
              <a:rPr lang="en-US" dirty="0" smtClean="0"/>
              <a:t>For Activity B:</a:t>
            </a:r>
          </a:p>
          <a:p>
            <a:pPr marL="393192" lvl="1" indent="0">
              <a:buNone/>
            </a:pPr>
            <a:r>
              <a:rPr lang="en-US" sz="2000" i="1" dirty="0">
                <a:latin typeface="Symbol" pitchFamily="18" charset="2"/>
              </a:rPr>
              <a:t> </a:t>
            </a:r>
            <a:r>
              <a:rPr lang="en-US" sz="2000" baseline="30000" dirty="0" smtClean="0"/>
              <a:t>2</a:t>
            </a:r>
            <a:r>
              <a:rPr lang="en-US" sz="2000" baseline="-25000" dirty="0" smtClean="0"/>
              <a:t>B</a:t>
            </a:r>
            <a:r>
              <a:rPr lang="en-US" sz="2000" dirty="0" smtClean="0"/>
              <a:t>  </a:t>
            </a:r>
            <a:r>
              <a:rPr lang="en-US" sz="2000" dirty="0"/>
              <a:t>= </a:t>
            </a:r>
            <a:r>
              <a:rPr lang="en-US" sz="2000" dirty="0" smtClean="0"/>
              <a:t>((</a:t>
            </a:r>
            <a:r>
              <a:rPr lang="en-US" dirty="0" smtClean="0"/>
              <a:t>5-</a:t>
            </a:r>
            <a:r>
              <a:rPr lang="en-US" dirty="0"/>
              <a:t>1</a:t>
            </a:r>
            <a:r>
              <a:rPr lang="en-US" dirty="0" smtClean="0"/>
              <a:t>)/6</a:t>
            </a:r>
            <a:r>
              <a:rPr lang="en-US" sz="2000" dirty="0" smtClean="0"/>
              <a:t>)</a:t>
            </a:r>
            <a:r>
              <a:rPr lang="en-US" sz="2000" baseline="30000" dirty="0" smtClean="0"/>
              <a:t>2</a:t>
            </a:r>
            <a:endParaRPr lang="en-US" sz="2000" baseline="30000" dirty="0"/>
          </a:p>
          <a:p>
            <a:pPr marL="393192" lvl="1" indent="0">
              <a:buNone/>
            </a:pPr>
            <a:r>
              <a:rPr lang="en-US" dirty="0" smtClean="0"/>
              <a:t>      =  4/9</a:t>
            </a:r>
          </a:p>
          <a:p>
            <a:endParaRPr lang="en-US" baseline="30000" dirty="0"/>
          </a:p>
          <a:p>
            <a:r>
              <a:rPr lang="en-US" dirty="0" smtClean="0"/>
              <a:t>etc.</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Computing Activity Time Variances</a:t>
            </a:r>
            <a:endParaRPr lang="en-US" dirty="0"/>
          </a:p>
        </p:txBody>
      </p:sp>
    </p:spTree>
    <p:extLst>
      <p:ext uri="{BB962C8B-B14F-4D97-AF65-F5344CB8AC3E}">
        <p14:creationId xmlns:p14="http://schemas.microsoft.com/office/powerpoint/2010/main" val="4202468019"/>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87388" y="1119188"/>
            <a:ext cx="8161337" cy="4537075"/>
          </a:xfrm>
          <a:noFill/>
          <a:ln/>
        </p:spPr>
        <p:txBody>
          <a:bodyPr>
            <a:normAutofit/>
          </a:bodyPr>
          <a:lstStyle/>
          <a:p>
            <a:pPr>
              <a:lnSpc>
                <a:spcPct val="90000"/>
              </a:lnSpc>
            </a:pPr>
            <a:r>
              <a:rPr lang="en-US" u="sng"/>
              <a:t>PERT</a:t>
            </a:r>
          </a:p>
          <a:p>
            <a:pPr lvl="1">
              <a:lnSpc>
                <a:spcPct val="90000"/>
              </a:lnSpc>
            </a:pPr>
            <a:r>
              <a:rPr lang="en-US" u="sng"/>
              <a:t> Program Evaluation and Review Technique</a:t>
            </a:r>
            <a:endParaRPr lang="en-US"/>
          </a:p>
          <a:p>
            <a:pPr lvl="1">
              <a:lnSpc>
                <a:spcPct val="90000"/>
              </a:lnSpc>
            </a:pPr>
            <a:r>
              <a:rPr lang="en-US"/>
              <a:t>Developed by U.S. Navy for Polaris missile project</a:t>
            </a:r>
          </a:p>
          <a:p>
            <a:pPr lvl="1">
              <a:lnSpc>
                <a:spcPct val="90000"/>
              </a:lnSpc>
            </a:pPr>
            <a:r>
              <a:rPr lang="en-US"/>
              <a:t>Developed to handle uncertain activity times</a:t>
            </a:r>
          </a:p>
          <a:p>
            <a:pPr>
              <a:lnSpc>
                <a:spcPct val="90000"/>
              </a:lnSpc>
            </a:pPr>
            <a:r>
              <a:rPr lang="en-US" u="sng"/>
              <a:t>CPM</a:t>
            </a:r>
          </a:p>
          <a:p>
            <a:pPr lvl="1">
              <a:lnSpc>
                <a:spcPct val="90000"/>
              </a:lnSpc>
            </a:pPr>
            <a:r>
              <a:rPr lang="en-US" u="sng"/>
              <a:t>Critical Path Method</a:t>
            </a:r>
            <a:endParaRPr lang="en-US"/>
          </a:p>
          <a:p>
            <a:pPr lvl="1">
              <a:lnSpc>
                <a:spcPct val="90000"/>
              </a:lnSpc>
            </a:pPr>
            <a:r>
              <a:rPr lang="en-US"/>
              <a:t>Developed by DuPont &amp; Remington Rand</a:t>
            </a:r>
          </a:p>
          <a:p>
            <a:pPr lvl="1">
              <a:lnSpc>
                <a:spcPct val="90000"/>
              </a:lnSpc>
            </a:pPr>
            <a:r>
              <a:rPr lang="en-US"/>
              <a:t>Developed for industrial projects for which activity times generally were known</a:t>
            </a:r>
          </a:p>
          <a:p>
            <a:pPr>
              <a:lnSpc>
                <a:spcPct val="90000"/>
              </a:lnSpc>
            </a:pPr>
            <a:r>
              <a:rPr lang="en-US"/>
              <a:t>Today’s project management software packages have combined the best features of both approaches.</a:t>
            </a:r>
          </a:p>
        </p:txBody>
      </p:sp>
      <p:sp>
        <p:nvSpPr>
          <p:cNvPr id="6146" name="Rectangle 2"/>
          <p:cNvSpPr>
            <a:spLocks noGrp="1" noChangeArrowheads="1"/>
          </p:cNvSpPr>
          <p:nvPr>
            <p:ph type="title"/>
          </p:nvPr>
        </p:nvSpPr>
        <p:spPr>
          <a:xfrm>
            <a:off x="830263" y="115888"/>
            <a:ext cx="7475537" cy="681037"/>
          </a:xfrm>
          <a:noFill/>
          <a:ln/>
        </p:spPr>
        <p:txBody>
          <a:bodyPr>
            <a:normAutofit fontScale="90000"/>
          </a:bodyPr>
          <a:lstStyle/>
          <a:p>
            <a:r>
              <a:rPr lang="en-US" dirty="0" smtClean="0"/>
              <a:t>PERT/CPM-History</a:t>
            </a:r>
            <a:endParaRPr lang="en-US" dirty="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55600" y="1113029"/>
            <a:ext cx="8229600" cy="372872"/>
          </a:xfrm>
        </p:spPr>
        <p:txBody>
          <a:bodyPr>
            <a:normAutofit fontScale="85000" lnSpcReduction="20000"/>
          </a:bodyPr>
          <a:lstStyle/>
          <a:p>
            <a:r>
              <a:rPr lang="en-US" dirty="0" smtClean="0"/>
              <a:t>Expected Activity Times and Variances</a:t>
            </a:r>
            <a:endParaRPr lang="en-US" dirty="0"/>
          </a:p>
        </p:txBody>
      </p:sp>
      <p:sp>
        <p:nvSpPr>
          <p:cNvPr id="15362" name="Rectangle 2"/>
          <p:cNvSpPr>
            <a:spLocks noGrp="1" noChangeArrowheads="1"/>
          </p:cNvSpPr>
          <p:nvPr>
            <p:ph type="title"/>
          </p:nvPr>
        </p:nvSpPr>
        <p:spPr/>
        <p:txBody>
          <a:bodyPr/>
          <a:lstStyle/>
          <a:p>
            <a:r>
              <a:rPr lang="en-US" smtClean="0"/>
              <a:t>Example:  ABC Associates</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42108728"/>
              </p:ext>
            </p:extLst>
          </p:nvPr>
        </p:nvGraphicFramePr>
        <p:xfrm>
          <a:off x="1358900" y="1765300"/>
          <a:ext cx="6096000" cy="44500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Activity</a:t>
                      </a:r>
                      <a:endParaRPr lang="en-US" dirty="0"/>
                    </a:p>
                  </a:txBody>
                  <a:tcPr/>
                </a:tc>
                <a:tc>
                  <a:txBody>
                    <a:bodyPr/>
                    <a:lstStyle/>
                    <a:p>
                      <a:pPr algn="ctr"/>
                      <a:r>
                        <a:rPr lang="en-US" dirty="0" smtClean="0"/>
                        <a:t>Expected time</a:t>
                      </a:r>
                      <a:endParaRPr lang="en-US" dirty="0"/>
                    </a:p>
                  </a:txBody>
                  <a:tcPr/>
                </a:tc>
                <a:tc>
                  <a:txBody>
                    <a:bodyPr/>
                    <a:lstStyle/>
                    <a:p>
                      <a:pPr algn="ctr"/>
                      <a:r>
                        <a:rPr lang="en-US" dirty="0" smtClean="0"/>
                        <a:t>Variance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6</a:t>
                      </a:r>
                      <a:endParaRPr lang="en-US" dirty="0"/>
                    </a:p>
                  </a:txBody>
                  <a:tcPr/>
                </a:tc>
                <a:tc>
                  <a:txBody>
                    <a:bodyPr/>
                    <a:lstStyle/>
                    <a:p>
                      <a:pPr algn="ctr"/>
                      <a:r>
                        <a:rPr lang="en-US" dirty="0" smtClean="0"/>
                        <a:t>4/9</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4</a:t>
                      </a:r>
                      <a:endParaRPr lang="en-US" dirty="0"/>
                    </a:p>
                  </a:txBody>
                  <a:tcPr/>
                </a:tc>
                <a:tc>
                  <a:txBody>
                    <a:bodyPr/>
                    <a:lstStyle/>
                    <a:p>
                      <a:pPr algn="ctr"/>
                      <a:r>
                        <a:rPr lang="en-US" dirty="0" smtClean="0"/>
                        <a:t>4/9</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5</a:t>
                      </a:r>
                      <a:endParaRPr lang="en-US" dirty="0"/>
                    </a:p>
                  </a:txBody>
                  <a:tcPr/>
                </a:tc>
                <a:tc>
                  <a:txBody>
                    <a:bodyPr/>
                    <a:lstStyle/>
                    <a:p>
                      <a:pPr algn="ctr"/>
                      <a:r>
                        <a:rPr lang="en-US" dirty="0" smtClean="0"/>
                        <a:t>1/9</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1</a:t>
                      </a:r>
                      <a:endParaRPr lang="en-US" dirty="0"/>
                    </a:p>
                  </a:txBody>
                  <a:tcPr/>
                </a:tc>
                <a:tc>
                  <a:txBody>
                    <a:bodyPr/>
                    <a:lstStyle/>
                    <a:p>
                      <a:pPr algn="ctr"/>
                      <a:r>
                        <a:rPr lang="en-US" dirty="0" smtClean="0"/>
                        <a:t>1/36</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4</a:t>
                      </a:r>
                      <a:endParaRPr lang="en-US" dirty="0"/>
                    </a:p>
                  </a:txBody>
                  <a:tcPr/>
                </a:tc>
                <a:tc>
                  <a:txBody>
                    <a:bodyPr/>
                    <a:lstStyle/>
                    <a:p>
                      <a:pPr algn="ctr"/>
                      <a:r>
                        <a:rPr lang="en-US" dirty="0" smtClean="0"/>
                        <a:t>1/9</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2</a:t>
                      </a:r>
                      <a:endParaRPr lang="en-US" dirty="0"/>
                    </a:p>
                  </a:txBody>
                  <a:tcPr/>
                </a:tc>
                <a:tc>
                  <a:txBody>
                    <a:bodyPr/>
                    <a:lstStyle/>
                    <a:p>
                      <a:pPr algn="ctr"/>
                      <a:r>
                        <a:rPr lang="en-US" dirty="0" smtClean="0"/>
                        <a:t>4/9</a:t>
                      </a:r>
                      <a:endParaRPr lang="en-US" dirty="0"/>
                    </a:p>
                  </a:txBody>
                  <a:tcPr/>
                </a:tc>
              </a:tr>
              <a:tr h="370840">
                <a:tc>
                  <a:txBody>
                    <a:bodyPr/>
                    <a:lstStyle/>
                    <a:p>
                      <a:pPr algn="ctr"/>
                      <a:r>
                        <a:rPr lang="en-US" dirty="0" smtClean="0"/>
                        <a:t>H</a:t>
                      </a:r>
                      <a:endParaRPr lang="en-US" dirty="0"/>
                    </a:p>
                  </a:txBody>
                  <a:tcPr/>
                </a:tc>
                <a:tc>
                  <a:txBody>
                    <a:bodyPr/>
                    <a:lstStyle/>
                    <a:p>
                      <a:pPr algn="ctr"/>
                      <a:r>
                        <a:rPr lang="en-US" dirty="0" smtClean="0"/>
                        <a:t>6</a:t>
                      </a:r>
                      <a:endParaRPr lang="en-US" dirty="0"/>
                    </a:p>
                  </a:txBody>
                  <a:tcPr/>
                </a:tc>
                <a:tc>
                  <a:txBody>
                    <a:bodyPr/>
                    <a:lstStyle/>
                    <a:p>
                      <a:pPr algn="ctr"/>
                      <a:r>
                        <a:rPr lang="en-US" dirty="0" smtClean="0"/>
                        <a:t>1/9</a:t>
                      </a:r>
                      <a:endParaRPr lang="en-US" dirty="0"/>
                    </a:p>
                  </a:txBody>
                  <a:tcPr/>
                </a:tc>
              </a:tr>
              <a:tr h="370840">
                <a:tc>
                  <a:txBody>
                    <a:bodyPr/>
                    <a:lstStyle/>
                    <a:p>
                      <a:pPr algn="ctr"/>
                      <a:r>
                        <a:rPr lang="en-US" dirty="0" smtClean="0"/>
                        <a:t>I</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J</a:t>
                      </a:r>
                      <a:endParaRPr lang="en-US" dirty="0"/>
                    </a:p>
                  </a:txBody>
                  <a:tcPr/>
                </a:tc>
                <a:tc>
                  <a:txBody>
                    <a:bodyPr/>
                    <a:lstStyle/>
                    <a:p>
                      <a:pPr algn="ctr"/>
                      <a:r>
                        <a:rPr lang="en-US" dirty="0" smtClean="0"/>
                        <a:t>3</a:t>
                      </a:r>
                      <a:endParaRPr lang="en-US" dirty="0"/>
                    </a:p>
                  </a:txBody>
                  <a:tcPr/>
                </a:tc>
                <a:tc>
                  <a:txBody>
                    <a:bodyPr/>
                    <a:lstStyle/>
                    <a:p>
                      <a:pPr algn="ctr"/>
                      <a:r>
                        <a:rPr lang="en-US" dirty="0" smtClean="0"/>
                        <a:t>1/9</a:t>
                      </a:r>
                      <a:endParaRPr lang="en-US" dirty="0"/>
                    </a:p>
                  </a:txBody>
                  <a:tcPr/>
                </a:tc>
              </a:tr>
              <a:tr h="370840">
                <a:tc>
                  <a:txBody>
                    <a:bodyPr/>
                    <a:lstStyle/>
                    <a:p>
                      <a:pPr algn="ctr"/>
                      <a:r>
                        <a:rPr lang="en-US" dirty="0" smtClean="0"/>
                        <a:t>K</a:t>
                      </a:r>
                      <a:endParaRPr lang="en-US" dirty="0"/>
                    </a:p>
                  </a:txBody>
                  <a:tcPr/>
                </a:tc>
                <a:tc>
                  <a:txBody>
                    <a:bodyPr/>
                    <a:lstStyle/>
                    <a:p>
                      <a:pPr algn="ctr"/>
                      <a:r>
                        <a:rPr lang="en-US" dirty="0" smtClean="0"/>
                        <a:t>5</a:t>
                      </a:r>
                      <a:endParaRPr lang="en-US" dirty="0"/>
                    </a:p>
                  </a:txBody>
                  <a:tcPr/>
                </a:tc>
                <a:tc>
                  <a:txBody>
                    <a:bodyPr/>
                    <a:lstStyle/>
                    <a:p>
                      <a:pPr algn="ctr"/>
                      <a:r>
                        <a:rPr lang="en-US" dirty="0" smtClean="0"/>
                        <a:t>4/9</a:t>
                      </a:r>
                      <a:endParaRPr lang="en-US"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76" name="Rectangle 1204"/>
          <p:cNvSpPr>
            <a:spLocks noChangeArrowheads="1"/>
          </p:cNvSpPr>
          <p:nvPr/>
        </p:nvSpPr>
        <p:spPr bwMode="auto">
          <a:xfrm>
            <a:off x="323850" y="1676400"/>
            <a:ext cx="8667750" cy="3638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14339" name="Rectangle 3"/>
          <p:cNvSpPr>
            <a:spLocks noGrp="1" noChangeArrowheads="1"/>
          </p:cNvSpPr>
          <p:nvPr>
            <p:ph idx="1"/>
          </p:nvPr>
        </p:nvSpPr>
        <p:spPr>
          <a:xfrm>
            <a:off x="687388" y="1104900"/>
            <a:ext cx="3057525" cy="515938"/>
          </a:xfrm>
          <a:noFill/>
          <a:ln/>
        </p:spPr>
        <p:txBody>
          <a:bodyPr>
            <a:normAutofit fontScale="92500"/>
          </a:bodyPr>
          <a:lstStyle/>
          <a:p>
            <a:r>
              <a:rPr lang="en-US" dirty="0">
                <a:solidFill>
                  <a:srgbClr val="9999FF"/>
                </a:solidFill>
              </a:rPr>
              <a:t>Project Network</a:t>
            </a:r>
          </a:p>
        </p:txBody>
      </p:sp>
      <p:sp>
        <p:nvSpPr>
          <p:cNvPr id="14338" name="Rectangle 2"/>
          <p:cNvSpPr>
            <a:spLocks noGrp="1" noChangeArrowheads="1"/>
          </p:cNvSpPr>
          <p:nvPr>
            <p:ph type="title"/>
          </p:nvPr>
        </p:nvSpPr>
        <p:spPr>
          <a:xfrm>
            <a:off x="822325" y="204788"/>
            <a:ext cx="7475538" cy="509587"/>
          </a:xfrm>
          <a:noFill/>
          <a:ln/>
        </p:spPr>
        <p:txBody>
          <a:bodyPr>
            <a:normAutofit fontScale="90000"/>
          </a:bodyPr>
          <a:lstStyle/>
          <a:p>
            <a:r>
              <a:rPr lang="en-US"/>
              <a:t>Example:  ABC Associates</a:t>
            </a:r>
          </a:p>
        </p:txBody>
      </p:sp>
      <p:sp>
        <p:nvSpPr>
          <p:cNvPr id="15147" name="Text Box 811"/>
          <p:cNvSpPr txBox="1">
            <a:spLocks noChangeArrowheads="1"/>
          </p:cNvSpPr>
          <p:nvPr/>
        </p:nvSpPr>
        <p:spPr bwMode="auto">
          <a:xfrm>
            <a:off x="1508125" y="30210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6</a:t>
            </a:r>
            <a:endParaRPr lang="en-US" sz="2000" u="sng" dirty="0">
              <a:effectLst/>
              <a:latin typeface="Arial Narrow" pitchFamily="34" charset="0"/>
            </a:endParaRPr>
          </a:p>
        </p:txBody>
      </p:sp>
      <p:sp>
        <p:nvSpPr>
          <p:cNvPr id="15148" name="Text Box 812"/>
          <p:cNvSpPr txBox="1">
            <a:spLocks noChangeArrowheads="1"/>
          </p:cNvSpPr>
          <p:nvPr/>
        </p:nvSpPr>
        <p:spPr bwMode="auto">
          <a:xfrm>
            <a:off x="2847975" y="48053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4</a:t>
            </a:r>
            <a:endParaRPr lang="en-US" sz="2000" u="sng" dirty="0">
              <a:effectLst/>
              <a:latin typeface="Arial Narrow" pitchFamily="34" charset="0"/>
            </a:endParaRPr>
          </a:p>
        </p:txBody>
      </p:sp>
      <p:sp>
        <p:nvSpPr>
          <p:cNvPr id="15149" name="Text Box 813"/>
          <p:cNvSpPr txBox="1">
            <a:spLocks noChangeArrowheads="1"/>
          </p:cNvSpPr>
          <p:nvPr/>
        </p:nvSpPr>
        <p:spPr bwMode="auto">
          <a:xfrm>
            <a:off x="2860675" y="39036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3</a:t>
            </a:r>
            <a:endParaRPr lang="en-US" sz="2000" u="sng">
              <a:effectLst/>
              <a:latin typeface="Arial Narrow" pitchFamily="34" charset="0"/>
            </a:endParaRPr>
          </a:p>
        </p:txBody>
      </p:sp>
      <p:sp>
        <p:nvSpPr>
          <p:cNvPr id="15150" name="Text Box 814"/>
          <p:cNvSpPr txBox="1">
            <a:spLocks noChangeArrowheads="1"/>
          </p:cNvSpPr>
          <p:nvPr/>
        </p:nvSpPr>
        <p:spPr bwMode="auto">
          <a:xfrm>
            <a:off x="2847975" y="21193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5</a:t>
            </a:r>
            <a:endParaRPr lang="en-US" sz="2000" u="sng" dirty="0">
              <a:effectLst/>
              <a:latin typeface="Arial Narrow" pitchFamily="34" charset="0"/>
            </a:endParaRPr>
          </a:p>
        </p:txBody>
      </p:sp>
      <p:sp>
        <p:nvSpPr>
          <p:cNvPr id="15151" name="Text Box 815"/>
          <p:cNvSpPr txBox="1">
            <a:spLocks noChangeArrowheads="1"/>
          </p:cNvSpPr>
          <p:nvPr/>
        </p:nvSpPr>
        <p:spPr bwMode="auto">
          <a:xfrm>
            <a:off x="5667375" y="36115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5</a:t>
            </a:r>
            <a:endParaRPr lang="en-US" sz="2000" u="sng" dirty="0">
              <a:effectLst/>
              <a:latin typeface="Arial Narrow" pitchFamily="34" charset="0"/>
            </a:endParaRPr>
          </a:p>
        </p:txBody>
      </p:sp>
      <p:sp>
        <p:nvSpPr>
          <p:cNvPr id="15152" name="Text Box 816"/>
          <p:cNvSpPr txBox="1">
            <a:spLocks noChangeArrowheads="1"/>
          </p:cNvSpPr>
          <p:nvPr/>
        </p:nvSpPr>
        <p:spPr bwMode="auto">
          <a:xfrm>
            <a:off x="4848225" y="4814888"/>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2</a:t>
            </a:r>
            <a:endParaRPr lang="en-US" sz="2000" u="sng" dirty="0">
              <a:effectLst/>
              <a:latin typeface="Arial Narrow" pitchFamily="34" charset="0"/>
            </a:endParaRPr>
          </a:p>
        </p:txBody>
      </p:sp>
      <p:sp>
        <p:nvSpPr>
          <p:cNvPr id="15153" name="Text Box 817"/>
          <p:cNvSpPr txBox="1">
            <a:spLocks noChangeArrowheads="1"/>
          </p:cNvSpPr>
          <p:nvPr/>
        </p:nvSpPr>
        <p:spPr bwMode="auto">
          <a:xfrm>
            <a:off x="4265613" y="3903663"/>
            <a:ext cx="300037"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4</a:t>
            </a:r>
            <a:endParaRPr lang="en-US" sz="2000" u="sng" dirty="0">
              <a:effectLst/>
              <a:latin typeface="Arial Narrow" pitchFamily="34" charset="0"/>
            </a:endParaRPr>
          </a:p>
        </p:txBody>
      </p:sp>
      <p:sp>
        <p:nvSpPr>
          <p:cNvPr id="15154" name="Text Box 818"/>
          <p:cNvSpPr txBox="1">
            <a:spLocks noChangeArrowheads="1"/>
          </p:cNvSpPr>
          <p:nvPr/>
        </p:nvSpPr>
        <p:spPr bwMode="auto">
          <a:xfrm>
            <a:off x="2854325" y="30083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1</a:t>
            </a:r>
            <a:endParaRPr lang="en-US" sz="2000" u="sng" dirty="0">
              <a:effectLst/>
              <a:latin typeface="Arial Narrow" pitchFamily="34" charset="0"/>
            </a:endParaRPr>
          </a:p>
        </p:txBody>
      </p:sp>
      <p:sp>
        <p:nvSpPr>
          <p:cNvPr id="15155" name="Text Box 819"/>
          <p:cNvSpPr txBox="1">
            <a:spLocks noChangeArrowheads="1"/>
          </p:cNvSpPr>
          <p:nvPr/>
        </p:nvSpPr>
        <p:spPr bwMode="auto">
          <a:xfrm>
            <a:off x="5540375" y="27162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6</a:t>
            </a:r>
            <a:endParaRPr lang="en-US" sz="2000" u="sng" dirty="0">
              <a:effectLst/>
              <a:latin typeface="Arial Narrow" pitchFamily="34" charset="0"/>
            </a:endParaRPr>
          </a:p>
        </p:txBody>
      </p:sp>
      <p:sp>
        <p:nvSpPr>
          <p:cNvPr id="15156" name="Text Box 820"/>
          <p:cNvSpPr txBox="1">
            <a:spLocks noChangeArrowheads="1"/>
          </p:cNvSpPr>
          <p:nvPr/>
        </p:nvSpPr>
        <p:spPr bwMode="auto">
          <a:xfrm>
            <a:off x="6875463" y="2106613"/>
            <a:ext cx="300037"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3</a:t>
            </a:r>
            <a:endParaRPr lang="en-US" sz="2000" u="sng" dirty="0">
              <a:effectLst/>
              <a:latin typeface="Arial Narrow" pitchFamily="34" charset="0"/>
            </a:endParaRPr>
          </a:p>
        </p:txBody>
      </p:sp>
      <p:sp>
        <p:nvSpPr>
          <p:cNvPr id="15157" name="Text Box 821"/>
          <p:cNvSpPr txBox="1">
            <a:spLocks noChangeArrowheads="1"/>
          </p:cNvSpPr>
          <p:nvPr/>
        </p:nvSpPr>
        <p:spPr bwMode="auto">
          <a:xfrm>
            <a:off x="6875463" y="4502150"/>
            <a:ext cx="300037"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5</a:t>
            </a:r>
            <a:endParaRPr lang="en-US" sz="2000" u="sng" dirty="0">
              <a:effectLst/>
              <a:latin typeface="Arial Narrow" pitchFamily="34" charset="0"/>
            </a:endParaRPr>
          </a:p>
        </p:txBody>
      </p:sp>
      <p:grpSp>
        <p:nvGrpSpPr>
          <p:cNvPr id="6" name="Group 5"/>
          <p:cNvGrpSpPr/>
          <p:nvPr/>
        </p:nvGrpSpPr>
        <p:grpSpPr>
          <a:xfrm>
            <a:off x="455613" y="1866900"/>
            <a:ext cx="8310562" cy="3294063"/>
            <a:chOff x="455613" y="1866900"/>
            <a:chExt cx="8310562" cy="3294063"/>
          </a:xfrm>
        </p:grpSpPr>
        <p:graphicFrame>
          <p:nvGraphicFramePr>
            <p:cNvPr id="15143" name="Object 807"/>
            <p:cNvGraphicFramePr>
              <a:graphicFrameLocks noChangeAspect="1"/>
            </p:cNvGraphicFramePr>
            <p:nvPr>
              <p:extLst>
                <p:ext uri="{D42A27DB-BD31-4B8C-83A1-F6EECF244321}">
                  <p14:modId xmlns:p14="http://schemas.microsoft.com/office/powerpoint/2010/main" val="3761490"/>
                </p:ext>
              </p:extLst>
            </p:nvPr>
          </p:nvGraphicFramePr>
          <p:xfrm>
            <a:off x="455613" y="1866900"/>
            <a:ext cx="8310562" cy="3294063"/>
          </p:xfrm>
          <a:graphic>
            <a:graphicData uri="http://schemas.openxmlformats.org/presentationml/2006/ole">
              <mc:AlternateContent xmlns:mc="http://schemas.openxmlformats.org/markup-compatibility/2006">
                <mc:Choice xmlns:v="urn:schemas-microsoft-com:vml" Requires="v">
                  <p:oleObj spid="_x0000_s18472" name="Document" r:id="rId5" imgW="5533560" imgH="1865160" progId="Word.Document.8">
                    <p:embed/>
                  </p:oleObj>
                </mc:Choice>
                <mc:Fallback>
                  <p:oleObj name="Document" r:id="rId5" imgW="5533560" imgH="18651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613" y="1866900"/>
                          <a:ext cx="8310562" cy="3294063"/>
                        </a:xfrm>
                        <a:prstGeom prst="rect">
                          <a:avLst/>
                        </a:prstGeom>
                        <a:solidFill>
                          <a:srgbClr val="33CCCC"/>
                        </a:solidFill>
                        <a:ln>
                          <a:noFill/>
                        </a:ln>
                        <a:effectLst>
                          <a:outerShdw dist="35921" dir="2700000" algn="ctr" rotWithShape="0">
                            <a:schemeClr val="bg2"/>
                          </a:outerShdw>
                        </a:effectLst>
                        <a:extLst/>
                      </p:spPr>
                    </p:pic>
                  </p:oleObj>
                </mc:Fallback>
              </mc:AlternateContent>
            </a:graphicData>
          </a:graphic>
        </p:graphicFrame>
        <p:cxnSp>
          <p:nvCxnSpPr>
            <p:cNvPr id="3" name="Straight Connector 2"/>
            <p:cNvCxnSpPr/>
            <p:nvPr/>
          </p:nvCxnSpPr>
          <p:spPr bwMode="auto">
            <a:xfrm>
              <a:off x="8763000" y="3659188"/>
              <a:ext cx="0" cy="608012"/>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1896171871"/>
      </p:ext>
    </p:extLst>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685800" y="1103313"/>
            <a:ext cx="8101013" cy="433387"/>
          </a:xfrm>
          <a:noFill/>
          <a:ln/>
        </p:spPr>
        <p:txBody>
          <a:bodyPr>
            <a:normAutofit fontScale="92500" lnSpcReduction="20000"/>
          </a:bodyPr>
          <a:lstStyle/>
          <a:p>
            <a:r>
              <a:rPr lang="en-US" dirty="0">
                <a:solidFill>
                  <a:srgbClr val="66FFFF"/>
                </a:solidFill>
              </a:rPr>
              <a:t>Earliest/Latest Times and </a:t>
            </a:r>
            <a:r>
              <a:rPr lang="en-US" dirty="0" smtClean="0">
                <a:solidFill>
                  <a:srgbClr val="66FFFF"/>
                </a:solidFill>
              </a:rPr>
              <a:t>Slack</a:t>
            </a:r>
            <a:endParaRPr lang="en-US" dirty="0">
              <a:solidFill>
                <a:srgbClr val="66FFFF"/>
              </a:solidFill>
            </a:endParaRPr>
          </a:p>
        </p:txBody>
      </p:sp>
      <p:sp>
        <p:nvSpPr>
          <p:cNvPr id="16386" name="Rectangle 2"/>
          <p:cNvSpPr>
            <a:spLocks noGrp="1" noChangeArrowheads="1"/>
          </p:cNvSpPr>
          <p:nvPr>
            <p:ph type="title"/>
          </p:nvPr>
        </p:nvSpPr>
        <p:spPr>
          <a:noFill/>
          <a:ln/>
        </p:spPr>
        <p:txBody>
          <a:bodyPr/>
          <a:lstStyle/>
          <a:p>
            <a:r>
              <a:rPr lang="en-US"/>
              <a:t>Example:  ABC Associates</a:t>
            </a:r>
          </a:p>
        </p:txBody>
      </p:sp>
      <p:graphicFrame>
        <p:nvGraphicFramePr>
          <p:cNvPr id="3" name="Table 2"/>
          <p:cNvGraphicFramePr>
            <a:graphicFrameLocks noGrp="1"/>
          </p:cNvGraphicFramePr>
          <p:nvPr>
            <p:extLst>
              <p:ext uri="{D42A27DB-BD31-4B8C-83A1-F6EECF244321}">
                <p14:modId xmlns:p14="http://schemas.microsoft.com/office/powerpoint/2010/main" val="887169540"/>
              </p:ext>
            </p:extLst>
          </p:nvPr>
        </p:nvGraphicFramePr>
        <p:xfrm>
          <a:off x="1066800" y="1676400"/>
          <a:ext cx="6096000" cy="445008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pPr algn="ctr"/>
                      <a:r>
                        <a:rPr lang="en-US" dirty="0" smtClean="0"/>
                        <a:t>Activity</a:t>
                      </a:r>
                      <a:endParaRPr lang="en-US" dirty="0"/>
                    </a:p>
                  </a:txBody>
                  <a:tcPr/>
                </a:tc>
                <a:tc>
                  <a:txBody>
                    <a:bodyPr/>
                    <a:lstStyle/>
                    <a:p>
                      <a:pPr algn="ctr"/>
                      <a:r>
                        <a:rPr lang="en-US" dirty="0" smtClean="0"/>
                        <a:t>ES</a:t>
                      </a:r>
                      <a:endParaRPr lang="en-US" dirty="0"/>
                    </a:p>
                  </a:txBody>
                  <a:tcPr/>
                </a:tc>
                <a:tc>
                  <a:txBody>
                    <a:bodyPr/>
                    <a:lstStyle/>
                    <a:p>
                      <a:pPr algn="ctr"/>
                      <a:r>
                        <a:rPr lang="en-US" dirty="0" smtClean="0"/>
                        <a:t>EF</a:t>
                      </a:r>
                      <a:endParaRPr lang="en-US" dirty="0"/>
                    </a:p>
                  </a:txBody>
                  <a:tcPr/>
                </a:tc>
                <a:tc>
                  <a:txBody>
                    <a:bodyPr/>
                    <a:lstStyle/>
                    <a:p>
                      <a:pPr algn="ctr"/>
                      <a:r>
                        <a:rPr lang="en-US" dirty="0" smtClean="0"/>
                        <a:t>LS</a:t>
                      </a:r>
                      <a:endParaRPr lang="en-US" dirty="0"/>
                    </a:p>
                  </a:txBody>
                  <a:tcPr/>
                </a:tc>
                <a:tc>
                  <a:txBody>
                    <a:bodyPr/>
                    <a:lstStyle/>
                    <a:p>
                      <a:pPr algn="ctr"/>
                      <a:r>
                        <a:rPr lang="en-US" dirty="0" smtClean="0"/>
                        <a:t>LF</a:t>
                      </a:r>
                      <a:endParaRPr lang="en-US" dirty="0"/>
                    </a:p>
                  </a:txBody>
                  <a:tcPr/>
                </a:tc>
                <a:tc>
                  <a:txBody>
                    <a:bodyPr/>
                    <a:lstStyle/>
                    <a:p>
                      <a:pPr algn="ctr"/>
                      <a:r>
                        <a:rPr lang="en-US" dirty="0" smtClean="0"/>
                        <a:t>Slack</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0</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6</a:t>
                      </a:r>
                      <a:endParaRPr lang="en-US" dirty="0"/>
                    </a:p>
                  </a:txBody>
                  <a:tcPr/>
                </a:tc>
                <a:tc>
                  <a:txBody>
                    <a:bodyPr/>
                    <a:lstStyle/>
                    <a:p>
                      <a:pPr algn="ctr"/>
                      <a:r>
                        <a:rPr lang="en-US" dirty="0" smtClean="0"/>
                        <a:t>11</a:t>
                      </a:r>
                      <a:endParaRPr lang="en-US" dirty="0"/>
                    </a:p>
                  </a:txBody>
                  <a:tcPr/>
                </a:tc>
                <a:tc>
                  <a:txBody>
                    <a:bodyPr/>
                    <a:lstStyle/>
                    <a:p>
                      <a:pPr algn="ctr"/>
                      <a:r>
                        <a:rPr lang="en-US" dirty="0" smtClean="0"/>
                        <a:t>15</a:t>
                      </a:r>
                      <a:endParaRPr lang="en-US" dirty="0"/>
                    </a:p>
                  </a:txBody>
                  <a:tcPr/>
                </a:tc>
                <a:tc>
                  <a:txBody>
                    <a:bodyPr/>
                    <a:lstStyle/>
                    <a:p>
                      <a:pPr algn="ctr"/>
                      <a:r>
                        <a:rPr lang="en-US" dirty="0" smtClean="0"/>
                        <a:t>20</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9</a:t>
                      </a:r>
                      <a:endParaRPr lang="en-US" dirty="0"/>
                    </a:p>
                  </a:txBody>
                  <a:tcPr/>
                </a:tc>
                <a:tc>
                  <a:txBody>
                    <a:bodyPr/>
                    <a:lstStyle/>
                    <a:p>
                      <a:pPr algn="ctr"/>
                      <a:r>
                        <a:rPr lang="en-US" dirty="0" smtClean="0"/>
                        <a:t>11</a:t>
                      </a:r>
                      <a:endParaRPr lang="en-US" dirty="0"/>
                    </a:p>
                  </a:txBody>
                  <a:tcPr/>
                </a:tc>
                <a:tc>
                  <a:txBody>
                    <a:bodyPr/>
                    <a:lstStyle/>
                    <a:p>
                      <a:pPr algn="ctr"/>
                      <a:r>
                        <a:rPr lang="en-US" dirty="0" smtClean="0"/>
                        <a:t>16</a:t>
                      </a:r>
                      <a:endParaRPr lang="en-US" dirty="0"/>
                    </a:p>
                  </a:txBody>
                  <a:tcPr/>
                </a:tc>
                <a:tc>
                  <a:txBody>
                    <a:bodyPr/>
                    <a:lstStyle/>
                    <a:p>
                      <a:pPr algn="ctr"/>
                      <a:r>
                        <a:rPr lang="en-US" dirty="0" smtClean="0"/>
                        <a:t>18</a:t>
                      </a:r>
                      <a:endParaRPr lang="en-US" dirty="0"/>
                    </a:p>
                  </a:txBody>
                  <a:tcPr/>
                </a:tc>
                <a:tc>
                  <a:txBody>
                    <a:bodyPr/>
                    <a:lstStyle/>
                    <a:p>
                      <a:pPr algn="ctr"/>
                      <a:r>
                        <a:rPr lang="en-US" dirty="0" smtClean="0"/>
                        <a:t>7</a:t>
                      </a:r>
                      <a:endParaRPr lang="en-US" dirty="0"/>
                    </a:p>
                  </a:txBody>
                  <a:tcPr/>
                </a:tc>
              </a:tr>
              <a:tr h="370840">
                <a:tc>
                  <a:txBody>
                    <a:bodyPr/>
                    <a:lstStyle/>
                    <a:p>
                      <a:pPr algn="ctr"/>
                      <a:r>
                        <a:rPr lang="en-US" dirty="0" smtClean="0"/>
                        <a:t>H</a:t>
                      </a:r>
                      <a:endParaRPr lang="en-US" dirty="0"/>
                    </a:p>
                  </a:txBody>
                  <a:tcPr/>
                </a:tc>
                <a:tc>
                  <a:txBody>
                    <a:bodyPr/>
                    <a:lstStyle/>
                    <a:p>
                      <a:pPr algn="ctr"/>
                      <a:r>
                        <a:rPr lang="en-US" dirty="0" smtClean="0"/>
                        <a:t>13</a:t>
                      </a:r>
                      <a:endParaRPr lang="en-US" dirty="0"/>
                    </a:p>
                  </a:txBody>
                  <a:tcPr/>
                </a:tc>
                <a:tc>
                  <a:txBody>
                    <a:bodyPr/>
                    <a:lstStyle/>
                    <a:p>
                      <a:pPr algn="ctr"/>
                      <a:r>
                        <a:rPr lang="en-US" dirty="0" smtClean="0"/>
                        <a:t>19</a:t>
                      </a:r>
                      <a:endParaRPr lang="en-US" dirty="0"/>
                    </a:p>
                  </a:txBody>
                  <a:tcPr/>
                </a:tc>
                <a:tc>
                  <a:txBody>
                    <a:bodyPr/>
                    <a:lstStyle/>
                    <a:p>
                      <a:pPr algn="ctr"/>
                      <a:r>
                        <a:rPr lang="en-US" dirty="0" smtClean="0"/>
                        <a:t>14</a:t>
                      </a:r>
                      <a:endParaRPr lang="en-US" dirty="0"/>
                    </a:p>
                  </a:txBody>
                  <a:tcPr/>
                </a:tc>
                <a:tc>
                  <a:txBody>
                    <a:bodyPr/>
                    <a:lstStyle/>
                    <a:p>
                      <a:pPr algn="ctr"/>
                      <a:r>
                        <a:rPr lang="en-US" dirty="0" smtClean="0"/>
                        <a:t>20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I</a:t>
                      </a:r>
                      <a:endParaRPr lang="en-US" dirty="0"/>
                    </a:p>
                  </a:txBody>
                  <a:tcPr/>
                </a:tc>
                <a:tc>
                  <a:txBody>
                    <a:bodyPr/>
                    <a:lstStyle/>
                    <a:p>
                      <a:pPr algn="ctr"/>
                      <a:r>
                        <a:rPr lang="en-US" dirty="0" smtClean="0"/>
                        <a:t>13</a:t>
                      </a:r>
                      <a:endParaRPr lang="en-US" dirty="0"/>
                    </a:p>
                  </a:txBody>
                  <a:tcPr/>
                </a:tc>
                <a:tc>
                  <a:txBody>
                    <a:bodyPr/>
                    <a:lstStyle/>
                    <a:p>
                      <a:pPr algn="ctr"/>
                      <a:r>
                        <a:rPr lang="en-US" dirty="0" smtClean="0"/>
                        <a:t>18</a:t>
                      </a:r>
                      <a:endParaRPr lang="en-US" dirty="0"/>
                    </a:p>
                  </a:txBody>
                  <a:tcPr/>
                </a:tc>
                <a:tc>
                  <a:txBody>
                    <a:bodyPr/>
                    <a:lstStyle/>
                    <a:p>
                      <a:pPr algn="ctr"/>
                      <a:r>
                        <a:rPr lang="en-US" dirty="0" smtClean="0"/>
                        <a:t>13</a:t>
                      </a:r>
                      <a:endParaRPr lang="en-US" dirty="0"/>
                    </a:p>
                  </a:txBody>
                  <a:tcPr/>
                </a:tc>
                <a:tc>
                  <a:txBody>
                    <a:bodyPr/>
                    <a:lstStyle/>
                    <a:p>
                      <a:pPr algn="ctr"/>
                      <a:r>
                        <a:rPr lang="en-US" dirty="0" smtClean="0"/>
                        <a:t>18</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J</a:t>
                      </a:r>
                      <a:endParaRPr lang="en-US" dirty="0"/>
                    </a:p>
                  </a:txBody>
                  <a:tcPr/>
                </a:tc>
                <a:tc>
                  <a:txBody>
                    <a:bodyPr/>
                    <a:lstStyle/>
                    <a:p>
                      <a:pPr algn="ctr"/>
                      <a:r>
                        <a:rPr lang="en-US" dirty="0" smtClean="0"/>
                        <a:t>19</a:t>
                      </a:r>
                      <a:endParaRPr lang="en-US" dirty="0"/>
                    </a:p>
                  </a:txBody>
                  <a:tcPr/>
                </a:tc>
                <a:tc>
                  <a:txBody>
                    <a:bodyPr/>
                    <a:lstStyle/>
                    <a:p>
                      <a:pPr algn="ctr"/>
                      <a:r>
                        <a:rPr lang="en-US" dirty="0" smtClean="0"/>
                        <a:t>22</a:t>
                      </a:r>
                      <a:endParaRPr lang="en-US" dirty="0"/>
                    </a:p>
                  </a:txBody>
                  <a:tcPr/>
                </a:tc>
                <a:tc>
                  <a:txBody>
                    <a:bodyPr/>
                    <a:lstStyle/>
                    <a:p>
                      <a:pPr algn="ctr"/>
                      <a:r>
                        <a:rPr lang="en-US" dirty="0" smtClean="0"/>
                        <a:t>20</a:t>
                      </a:r>
                      <a:endParaRPr lang="en-US" dirty="0"/>
                    </a:p>
                  </a:txBody>
                  <a:tcPr/>
                </a:tc>
                <a:tc>
                  <a:txBody>
                    <a:bodyPr/>
                    <a:lstStyle/>
                    <a:p>
                      <a:pPr algn="ctr"/>
                      <a:r>
                        <a:rPr lang="en-US" dirty="0" smtClean="0"/>
                        <a:t>23</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K</a:t>
                      </a:r>
                      <a:endParaRPr lang="en-US" dirty="0"/>
                    </a:p>
                  </a:txBody>
                  <a:tcPr/>
                </a:tc>
                <a:tc>
                  <a:txBody>
                    <a:bodyPr/>
                    <a:lstStyle/>
                    <a:p>
                      <a:pPr algn="ctr"/>
                      <a:r>
                        <a:rPr lang="en-US" dirty="0" smtClean="0"/>
                        <a:t>18</a:t>
                      </a:r>
                      <a:endParaRPr lang="en-US" dirty="0"/>
                    </a:p>
                  </a:txBody>
                  <a:tcPr/>
                </a:tc>
                <a:tc>
                  <a:txBody>
                    <a:bodyPr/>
                    <a:lstStyle/>
                    <a:p>
                      <a:pPr algn="ctr"/>
                      <a:r>
                        <a:rPr lang="en-US" dirty="0" smtClean="0"/>
                        <a:t>23</a:t>
                      </a:r>
                      <a:endParaRPr lang="en-US" dirty="0"/>
                    </a:p>
                  </a:txBody>
                  <a:tcPr/>
                </a:tc>
                <a:tc>
                  <a:txBody>
                    <a:bodyPr/>
                    <a:lstStyle/>
                    <a:p>
                      <a:pPr algn="ctr"/>
                      <a:r>
                        <a:rPr lang="en-US" dirty="0" smtClean="0"/>
                        <a:t>18</a:t>
                      </a:r>
                      <a:endParaRPr lang="en-US" dirty="0"/>
                    </a:p>
                  </a:txBody>
                  <a:tcPr/>
                </a:tc>
                <a:tc>
                  <a:txBody>
                    <a:bodyPr/>
                    <a:lstStyle/>
                    <a:p>
                      <a:pPr algn="ctr"/>
                      <a:r>
                        <a:rPr lang="en-US" dirty="0" smtClean="0"/>
                        <a:t>23</a:t>
                      </a:r>
                      <a:endParaRPr lang="en-US" dirty="0"/>
                    </a:p>
                  </a:txBody>
                  <a:tcPr/>
                </a:tc>
                <a:tc>
                  <a:txBody>
                    <a:bodyPr/>
                    <a:lstStyle/>
                    <a:p>
                      <a:pPr algn="ctr"/>
                      <a:r>
                        <a:rPr lang="en-US" dirty="0" smtClean="0"/>
                        <a:t>0*</a:t>
                      </a:r>
                      <a:endParaRPr lang="en-US"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solidFill>
                  <a:srgbClr val="66FFFF"/>
                </a:solidFill>
              </a:rPr>
              <a:t>Determining the Critical Path</a:t>
            </a:r>
          </a:p>
          <a:p>
            <a:pPr>
              <a:buFont typeface="Monotype Sorts" pitchFamily="2" charset="2"/>
              <a:buNone/>
            </a:pPr>
            <a:endParaRPr lang="en-US" sz="1000" dirty="0">
              <a:solidFill>
                <a:srgbClr val="66FFFF"/>
              </a:solidFill>
            </a:endParaRPr>
          </a:p>
          <a:p>
            <a:pPr lvl="1"/>
            <a:r>
              <a:rPr lang="en-US" dirty="0"/>
              <a:t>A </a:t>
            </a:r>
            <a:r>
              <a:rPr lang="en-US" u="sng" dirty="0"/>
              <a:t>critical path</a:t>
            </a:r>
            <a:r>
              <a:rPr lang="en-US" dirty="0"/>
              <a:t> is a path of activities, from the Start node to the Finish node, with 0 slack times.</a:t>
            </a:r>
          </a:p>
          <a:p>
            <a:pPr>
              <a:buFont typeface="Monotype Sorts" pitchFamily="2" charset="2"/>
              <a:buNone/>
            </a:pPr>
            <a:endParaRPr lang="en-US" sz="1000" dirty="0">
              <a:solidFill>
                <a:srgbClr val="66FFFF"/>
              </a:solidFill>
            </a:endParaRPr>
          </a:p>
          <a:p>
            <a:pPr lvl="2"/>
            <a:r>
              <a:rPr lang="en-US" dirty="0">
                <a:cs typeface="Arial" charset="0"/>
              </a:rPr>
              <a:t>Critical Path: </a:t>
            </a:r>
            <a:r>
              <a:rPr lang="en-US" dirty="0" smtClean="0">
                <a:cs typeface="Arial" charset="0"/>
              </a:rPr>
              <a:t>A </a:t>
            </a:r>
            <a:r>
              <a:rPr lang="en-US" dirty="0">
                <a:cs typeface="Arial" charset="0"/>
              </a:rPr>
              <a:t>– C –  F –  I –  K</a:t>
            </a:r>
          </a:p>
          <a:p>
            <a:pPr lvl="1">
              <a:buFontTx/>
              <a:buNone/>
            </a:pPr>
            <a:endParaRPr lang="en-US" dirty="0">
              <a:cs typeface="Arial" charset="0"/>
            </a:endParaRPr>
          </a:p>
          <a:p>
            <a:pPr lvl="1"/>
            <a:r>
              <a:rPr lang="en-US" dirty="0">
                <a:cs typeface="Arial" charset="0"/>
              </a:rPr>
              <a:t>The </a:t>
            </a:r>
            <a:r>
              <a:rPr lang="en-US" u="sng" dirty="0">
                <a:cs typeface="Arial" charset="0"/>
              </a:rPr>
              <a:t>project completion time</a:t>
            </a:r>
            <a:r>
              <a:rPr lang="en-US" dirty="0">
                <a:cs typeface="Arial" charset="0"/>
              </a:rPr>
              <a:t> equals the maximum of the activities’ earliest finish times.</a:t>
            </a:r>
          </a:p>
          <a:p>
            <a:pPr lvl="1">
              <a:buFontTx/>
              <a:buNone/>
            </a:pPr>
            <a:endParaRPr lang="en-US" sz="1000" dirty="0">
              <a:cs typeface="Arial" charset="0"/>
            </a:endParaRPr>
          </a:p>
          <a:p>
            <a:pPr lvl="2"/>
            <a:r>
              <a:rPr lang="en-US" dirty="0">
                <a:cs typeface="Arial" charset="0"/>
              </a:rPr>
              <a:t>Project Completion Time: </a:t>
            </a:r>
            <a:r>
              <a:rPr lang="en-US" dirty="0" smtClean="0">
                <a:cs typeface="Arial" charset="0"/>
              </a:rPr>
              <a:t>23 </a:t>
            </a:r>
            <a:r>
              <a:rPr lang="en-US" dirty="0">
                <a:cs typeface="Arial" charset="0"/>
              </a:rPr>
              <a:t>hours</a:t>
            </a:r>
          </a:p>
          <a:p>
            <a:endParaRPr lang="en-US" dirty="0"/>
          </a:p>
        </p:txBody>
      </p:sp>
      <p:sp>
        <p:nvSpPr>
          <p:cNvPr id="81922" name="Rectangle 2"/>
          <p:cNvSpPr>
            <a:spLocks noGrp="1" noChangeArrowheads="1"/>
          </p:cNvSpPr>
          <p:nvPr>
            <p:ph type="title"/>
          </p:nvPr>
        </p:nvSpPr>
        <p:spPr/>
        <p:txBody>
          <a:bodyPr/>
          <a:lstStyle/>
          <a:p>
            <a:r>
              <a:rPr lang="en-US"/>
              <a:t>Example:  ABC Associates</a:t>
            </a:r>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7" name="Rectangle 649"/>
          <p:cNvSpPr>
            <a:spLocks noChangeArrowheads="1"/>
          </p:cNvSpPr>
          <p:nvPr/>
        </p:nvSpPr>
        <p:spPr bwMode="auto">
          <a:xfrm>
            <a:off x="209550" y="1733550"/>
            <a:ext cx="8724900" cy="3638550"/>
          </a:xfrm>
          <a:prstGeom prst="rect">
            <a:avLst/>
          </a:prstGeom>
          <a:solidFill>
            <a:schemeClr val="bg2">
              <a:lumMod val="50000"/>
            </a:schemeClr>
          </a:soli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17411" name="Rectangle 3"/>
          <p:cNvSpPr>
            <a:spLocks noGrp="1" noChangeArrowheads="1"/>
          </p:cNvSpPr>
          <p:nvPr>
            <p:ph idx="1"/>
          </p:nvPr>
        </p:nvSpPr>
        <p:spPr>
          <a:xfrm>
            <a:off x="687388" y="1104900"/>
            <a:ext cx="4729162" cy="515938"/>
          </a:xfrm>
          <a:noFill/>
          <a:ln/>
        </p:spPr>
        <p:txBody>
          <a:bodyPr>
            <a:normAutofit fontScale="85000" lnSpcReduction="10000"/>
          </a:bodyPr>
          <a:lstStyle/>
          <a:p>
            <a:r>
              <a:rPr lang="en-US" dirty="0">
                <a:solidFill>
                  <a:srgbClr val="66FFFF"/>
                </a:solidFill>
              </a:rPr>
              <a:t>Critical Path (</a:t>
            </a:r>
            <a:r>
              <a:rPr lang="en-US" dirty="0" smtClean="0">
                <a:solidFill>
                  <a:srgbClr val="66FFFF"/>
                </a:solidFill>
              </a:rPr>
              <a:t>A – C – F – </a:t>
            </a:r>
            <a:r>
              <a:rPr lang="en-US" dirty="0">
                <a:solidFill>
                  <a:srgbClr val="66FFFF"/>
                </a:solidFill>
              </a:rPr>
              <a:t>I – </a:t>
            </a:r>
            <a:r>
              <a:rPr lang="en-US" dirty="0" smtClean="0">
                <a:solidFill>
                  <a:srgbClr val="66FFFF"/>
                </a:solidFill>
              </a:rPr>
              <a:t>K</a:t>
            </a:r>
            <a:r>
              <a:rPr lang="en-US" dirty="0">
                <a:solidFill>
                  <a:srgbClr val="66FFFF"/>
                </a:solidFill>
              </a:rPr>
              <a:t>)</a:t>
            </a:r>
          </a:p>
        </p:txBody>
      </p:sp>
      <p:sp>
        <p:nvSpPr>
          <p:cNvPr id="17410" name="Rectangle 2"/>
          <p:cNvSpPr>
            <a:spLocks noGrp="1" noChangeArrowheads="1"/>
          </p:cNvSpPr>
          <p:nvPr>
            <p:ph type="title"/>
          </p:nvPr>
        </p:nvSpPr>
        <p:spPr>
          <a:noFill/>
          <a:ln/>
        </p:spPr>
        <p:txBody>
          <a:bodyPr/>
          <a:lstStyle/>
          <a:p>
            <a:r>
              <a:rPr lang="en-US" dirty="0"/>
              <a:t>Example:  ABC Associates</a:t>
            </a:r>
          </a:p>
        </p:txBody>
      </p:sp>
      <p:graphicFrame>
        <p:nvGraphicFramePr>
          <p:cNvPr id="17445" name="Object 37"/>
          <p:cNvGraphicFramePr>
            <a:graphicFrameLocks noChangeAspect="1"/>
          </p:cNvGraphicFramePr>
          <p:nvPr>
            <p:extLst>
              <p:ext uri="{D42A27DB-BD31-4B8C-83A1-F6EECF244321}">
                <p14:modId xmlns:p14="http://schemas.microsoft.com/office/powerpoint/2010/main" val="401592599"/>
              </p:ext>
            </p:extLst>
          </p:nvPr>
        </p:nvGraphicFramePr>
        <p:xfrm>
          <a:off x="341313" y="1924050"/>
          <a:ext cx="8443912" cy="3294063"/>
        </p:xfrm>
        <a:graphic>
          <a:graphicData uri="http://schemas.openxmlformats.org/presentationml/2006/ole">
            <mc:AlternateContent xmlns:mc="http://schemas.openxmlformats.org/markup-compatibility/2006">
              <mc:Choice xmlns:v="urn:schemas-microsoft-com:vml" Requires="v">
                <p:oleObj spid="_x0000_s17520" name="Document" r:id="rId5" imgW="5525280" imgH="1865160" progId="Word.Document.8">
                  <p:embed/>
                </p:oleObj>
              </mc:Choice>
              <mc:Fallback>
                <p:oleObj name="Document" r:id="rId5" imgW="5525280" imgH="1865160" progId="Word.Document.8">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313" y="1924050"/>
                        <a:ext cx="8443912" cy="3294063"/>
                      </a:xfrm>
                      <a:prstGeom prst="rect">
                        <a:avLst/>
                      </a:prstGeom>
                      <a:noFill/>
                      <a:ln>
                        <a:noFill/>
                      </a:ln>
                      <a:effectLst>
                        <a:outerShdw dist="35921" dir="2700000" algn="ctr" rotWithShape="0">
                          <a:schemeClr val="bg2"/>
                        </a:outerShdw>
                      </a:effectLst>
                      <a:extLst/>
                    </p:spPr>
                  </p:pic>
                </p:oleObj>
              </mc:Fallback>
            </mc:AlternateContent>
          </a:graphicData>
        </a:graphic>
      </p:graphicFrame>
      <p:sp>
        <p:nvSpPr>
          <p:cNvPr id="17446" name="Line 38"/>
          <p:cNvSpPr>
            <a:spLocks noChangeShapeType="1"/>
          </p:cNvSpPr>
          <p:nvPr/>
        </p:nvSpPr>
        <p:spPr bwMode="auto">
          <a:xfrm>
            <a:off x="8782050" y="3705225"/>
            <a:ext cx="0" cy="601663"/>
          </a:xfrm>
          <a:prstGeom prst="line">
            <a:avLst/>
          </a:prstGeom>
          <a:no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17447" name="Line 39"/>
          <p:cNvSpPr>
            <a:spLocks noChangeShapeType="1"/>
          </p:cNvSpPr>
          <p:nvPr/>
        </p:nvSpPr>
        <p:spPr bwMode="auto">
          <a:xfrm>
            <a:off x="2732088" y="1924050"/>
            <a:ext cx="944562" cy="0"/>
          </a:xfrm>
          <a:prstGeom prst="line">
            <a:avLst/>
          </a:prstGeom>
          <a:no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17448" name="Line 40"/>
          <p:cNvSpPr>
            <a:spLocks noChangeShapeType="1"/>
          </p:cNvSpPr>
          <p:nvPr/>
        </p:nvSpPr>
        <p:spPr bwMode="auto">
          <a:xfrm>
            <a:off x="6835775" y="1924050"/>
            <a:ext cx="944563" cy="0"/>
          </a:xfrm>
          <a:prstGeom prst="line">
            <a:avLst/>
          </a:prstGeom>
          <a:no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17831" name="Text Box 423"/>
          <p:cNvSpPr txBox="1">
            <a:spLocks noChangeArrowheads="1"/>
          </p:cNvSpPr>
          <p:nvPr/>
        </p:nvSpPr>
        <p:spPr bwMode="auto">
          <a:xfrm>
            <a:off x="1393825" y="30781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6</a:t>
            </a:r>
            <a:endParaRPr lang="en-US" sz="2000" u="sng">
              <a:effectLst/>
              <a:latin typeface="Arial Narrow" pitchFamily="34" charset="0"/>
            </a:endParaRPr>
          </a:p>
        </p:txBody>
      </p:sp>
      <p:sp>
        <p:nvSpPr>
          <p:cNvPr id="17832" name="Text Box 424"/>
          <p:cNvSpPr txBox="1">
            <a:spLocks noChangeArrowheads="1"/>
          </p:cNvSpPr>
          <p:nvPr/>
        </p:nvSpPr>
        <p:spPr bwMode="auto">
          <a:xfrm>
            <a:off x="2765425" y="48498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4</a:t>
            </a:r>
            <a:endParaRPr lang="en-US" sz="2000" u="sng">
              <a:effectLst/>
              <a:latin typeface="Arial Narrow" pitchFamily="34" charset="0"/>
            </a:endParaRPr>
          </a:p>
        </p:txBody>
      </p:sp>
      <p:sp>
        <p:nvSpPr>
          <p:cNvPr id="17833" name="Text Box 425"/>
          <p:cNvSpPr txBox="1">
            <a:spLocks noChangeArrowheads="1"/>
          </p:cNvSpPr>
          <p:nvPr/>
        </p:nvSpPr>
        <p:spPr bwMode="auto">
          <a:xfrm>
            <a:off x="2746375" y="39544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3</a:t>
            </a:r>
            <a:endParaRPr lang="en-US" sz="2000" u="sng">
              <a:effectLst/>
              <a:latin typeface="Arial Narrow" pitchFamily="34" charset="0"/>
            </a:endParaRPr>
          </a:p>
        </p:txBody>
      </p:sp>
      <p:sp>
        <p:nvSpPr>
          <p:cNvPr id="17834" name="Text Box 426"/>
          <p:cNvSpPr txBox="1">
            <a:spLocks noChangeArrowheads="1"/>
          </p:cNvSpPr>
          <p:nvPr/>
        </p:nvSpPr>
        <p:spPr bwMode="auto">
          <a:xfrm>
            <a:off x="2765425" y="21637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5</a:t>
            </a:r>
            <a:endParaRPr lang="en-US" sz="2000" u="sng" dirty="0">
              <a:effectLst/>
              <a:latin typeface="Arial Narrow" pitchFamily="34" charset="0"/>
            </a:endParaRPr>
          </a:p>
        </p:txBody>
      </p:sp>
      <p:sp>
        <p:nvSpPr>
          <p:cNvPr id="17835" name="Text Box 427"/>
          <p:cNvSpPr txBox="1">
            <a:spLocks noChangeArrowheads="1"/>
          </p:cNvSpPr>
          <p:nvPr/>
        </p:nvSpPr>
        <p:spPr bwMode="auto">
          <a:xfrm>
            <a:off x="5661025" y="36687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5</a:t>
            </a:r>
            <a:endParaRPr lang="en-US" sz="2000" u="sng">
              <a:effectLst/>
              <a:latin typeface="Arial Narrow" pitchFamily="34" charset="0"/>
            </a:endParaRPr>
          </a:p>
        </p:txBody>
      </p:sp>
      <p:sp>
        <p:nvSpPr>
          <p:cNvPr id="17836" name="Text Box 428"/>
          <p:cNvSpPr txBox="1">
            <a:spLocks noChangeArrowheads="1"/>
          </p:cNvSpPr>
          <p:nvPr/>
        </p:nvSpPr>
        <p:spPr bwMode="auto">
          <a:xfrm>
            <a:off x="4822825" y="48498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2</a:t>
            </a:r>
            <a:endParaRPr lang="en-US" sz="2000" u="sng" dirty="0">
              <a:effectLst/>
              <a:latin typeface="Arial Narrow" pitchFamily="34" charset="0"/>
            </a:endParaRPr>
          </a:p>
        </p:txBody>
      </p:sp>
      <p:sp>
        <p:nvSpPr>
          <p:cNvPr id="17837" name="Text Box 429"/>
          <p:cNvSpPr txBox="1">
            <a:spLocks noChangeArrowheads="1"/>
          </p:cNvSpPr>
          <p:nvPr/>
        </p:nvSpPr>
        <p:spPr bwMode="auto">
          <a:xfrm>
            <a:off x="4233863" y="3954463"/>
            <a:ext cx="300037"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4</a:t>
            </a:r>
            <a:endParaRPr lang="en-US" sz="2000" u="sng">
              <a:effectLst/>
              <a:latin typeface="Arial Narrow" pitchFamily="34" charset="0"/>
            </a:endParaRPr>
          </a:p>
        </p:txBody>
      </p:sp>
      <p:sp>
        <p:nvSpPr>
          <p:cNvPr id="17838" name="Text Box 430"/>
          <p:cNvSpPr txBox="1">
            <a:spLocks noChangeArrowheads="1"/>
          </p:cNvSpPr>
          <p:nvPr/>
        </p:nvSpPr>
        <p:spPr bwMode="auto">
          <a:xfrm>
            <a:off x="2746375" y="30591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1</a:t>
            </a:r>
            <a:endParaRPr lang="en-US" sz="2000" u="sng">
              <a:effectLst/>
              <a:latin typeface="Arial Narrow" pitchFamily="34" charset="0"/>
            </a:endParaRPr>
          </a:p>
        </p:txBody>
      </p:sp>
      <p:sp>
        <p:nvSpPr>
          <p:cNvPr id="17839" name="Text Box 431"/>
          <p:cNvSpPr txBox="1">
            <a:spLocks noChangeArrowheads="1"/>
          </p:cNvSpPr>
          <p:nvPr/>
        </p:nvSpPr>
        <p:spPr bwMode="auto">
          <a:xfrm>
            <a:off x="5489575" y="27543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6</a:t>
            </a:r>
            <a:endParaRPr lang="en-US" sz="2000" u="sng">
              <a:effectLst/>
              <a:latin typeface="Arial Narrow" pitchFamily="34" charset="0"/>
            </a:endParaRPr>
          </a:p>
        </p:txBody>
      </p:sp>
      <p:sp>
        <p:nvSpPr>
          <p:cNvPr id="17840" name="Text Box 432"/>
          <p:cNvSpPr txBox="1">
            <a:spLocks noChangeArrowheads="1"/>
          </p:cNvSpPr>
          <p:nvPr/>
        </p:nvSpPr>
        <p:spPr bwMode="auto">
          <a:xfrm>
            <a:off x="6861175" y="21637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3</a:t>
            </a:r>
            <a:endParaRPr lang="en-US" sz="2000" u="sng">
              <a:effectLst/>
              <a:latin typeface="Arial Narrow" pitchFamily="34" charset="0"/>
            </a:endParaRPr>
          </a:p>
        </p:txBody>
      </p:sp>
      <p:sp>
        <p:nvSpPr>
          <p:cNvPr id="17841" name="Text Box 433"/>
          <p:cNvSpPr txBox="1">
            <a:spLocks noChangeArrowheads="1"/>
          </p:cNvSpPr>
          <p:nvPr/>
        </p:nvSpPr>
        <p:spPr bwMode="auto">
          <a:xfrm>
            <a:off x="6861175" y="45450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5</a:t>
            </a:r>
            <a:endParaRPr lang="en-US" sz="2000" u="sng">
              <a:effectLst/>
              <a:latin typeface="Arial Narrow" pitchFamily="34" charset="0"/>
            </a:endParaRPr>
          </a:p>
        </p:txBody>
      </p:sp>
      <p:sp>
        <p:nvSpPr>
          <p:cNvPr id="17846" name="Text Box 438"/>
          <p:cNvSpPr txBox="1">
            <a:spLocks noChangeArrowheads="1"/>
          </p:cNvSpPr>
          <p:nvPr/>
        </p:nvSpPr>
        <p:spPr bwMode="auto">
          <a:xfrm>
            <a:off x="1762125" y="2779713"/>
            <a:ext cx="530225"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0  6</a:t>
            </a:r>
          </a:p>
          <a:p>
            <a:pPr algn="l"/>
            <a:r>
              <a:rPr lang="en-US" sz="2000">
                <a:solidFill>
                  <a:srgbClr val="FFFFFF"/>
                </a:solidFill>
                <a:effectLst>
                  <a:outerShdw blurRad="38100" dist="38100" dir="2700000" algn="tl">
                    <a:srgbClr val="000000"/>
                  </a:outerShdw>
                </a:effectLst>
                <a:latin typeface="Arial Narrow" pitchFamily="34" charset="0"/>
              </a:rPr>
              <a:t>0  6</a:t>
            </a:r>
            <a:endParaRPr lang="en-US" sz="2000" u="sng">
              <a:effectLst/>
              <a:latin typeface="Arial Narrow" pitchFamily="34" charset="0"/>
            </a:endParaRPr>
          </a:p>
        </p:txBody>
      </p:sp>
      <p:sp>
        <p:nvSpPr>
          <p:cNvPr id="17847" name="Text Box 439"/>
          <p:cNvSpPr txBox="1">
            <a:spLocks noChangeArrowheads="1"/>
          </p:cNvSpPr>
          <p:nvPr/>
        </p:nvSpPr>
        <p:spPr bwMode="auto">
          <a:xfrm>
            <a:off x="4546600" y="3668713"/>
            <a:ext cx="588963"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9 13</a:t>
            </a:r>
          </a:p>
          <a:p>
            <a:pPr algn="l"/>
            <a:r>
              <a:rPr lang="en-US" sz="2000">
                <a:solidFill>
                  <a:srgbClr val="FFFFFF"/>
                </a:solidFill>
                <a:effectLst>
                  <a:outerShdw blurRad="38100" dist="38100" dir="2700000" algn="tl">
                    <a:srgbClr val="000000"/>
                  </a:outerShdw>
                </a:effectLst>
                <a:latin typeface="Arial Narrow" pitchFamily="34" charset="0"/>
              </a:rPr>
              <a:t>9 13</a:t>
            </a:r>
            <a:endParaRPr lang="en-US" sz="2000" u="sng">
              <a:effectLst/>
              <a:latin typeface="Arial Narrow" pitchFamily="34" charset="0"/>
            </a:endParaRPr>
          </a:p>
        </p:txBody>
      </p:sp>
      <p:sp>
        <p:nvSpPr>
          <p:cNvPr id="17848" name="Text Box 440"/>
          <p:cNvSpPr txBox="1">
            <a:spLocks noChangeArrowheads="1"/>
          </p:cNvSpPr>
          <p:nvPr/>
        </p:nvSpPr>
        <p:spPr bwMode="auto">
          <a:xfrm>
            <a:off x="5927725" y="3363913"/>
            <a:ext cx="704850"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13 18</a:t>
            </a:r>
          </a:p>
          <a:p>
            <a:pPr algn="l"/>
            <a:r>
              <a:rPr lang="en-US" sz="2000">
                <a:solidFill>
                  <a:srgbClr val="FFFFFF"/>
                </a:solidFill>
                <a:effectLst>
                  <a:outerShdw blurRad="38100" dist="38100" dir="2700000" algn="tl">
                    <a:srgbClr val="000000"/>
                  </a:outerShdw>
                </a:effectLst>
                <a:latin typeface="Arial Narrow" pitchFamily="34" charset="0"/>
              </a:rPr>
              <a:t>13 18</a:t>
            </a:r>
            <a:endParaRPr lang="en-US" sz="2000" u="sng">
              <a:effectLst/>
              <a:latin typeface="Arial Narrow" pitchFamily="34" charset="0"/>
            </a:endParaRPr>
          </a:p>
        </p:txBody>
      </p:sp>
      <p:sp>
        <p:nvSpPr>
          <p:cNvPr id="17849" name="Text Box 441"/>
          <p:cNvSpPr txBox="1">
            <a:spLocks noChangeArrowheads="1"/>
          </p:cNvSpPr>
          <p:nvPr/>
        </p:nvSpPr>
        <p:spPr bwMode="auto">
          <a:xfrm>
            <a:off x="5064125" y="4557713"/>
            <a:ext cx="704850"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  9 11</a:t>
            </a:r>
          </a:p>
          <a:p>
            <a:pPr algn="l"/>
            <a:r>
              <a:rPr lang="en-US" sz="2000">
                <a:solidFill>
                  <a:srgbClr val="FFFFFF"/>
                </a:solidFill>
                <a:effectLst>
                  <a:outerShdw blurRad="38100" dist="38100" dir="2700000" algn="tl">
                    <a:srgbClr val="000000"/>
                  </a:outerShdw>
                </a:effectLst>
                <a:latin typeface="Arial Narrow" pitchFamily="34" charset="0"/>
              </a:rPr>
              <a:t>16 18</a:t>
            </a:r>
            <a:endParaRPr lang="en-US" sz="2000" u="sng">
              <a:effectLst/>
              <a:latin typeface="Arial Narrow" pitchFamily="34" charset="0"/>
            </a:endParaRPr>
          </a:p>
        </p:txBody>
      </p:sp>
      <p:sp>
        <p:nvSpPr>
          <p:cNvPr id="17850" name="Text Box 442"/>
          <p:cNvSpPr txBox="1">
            <a:spLocks noChangeArrowheads="1"/>
          </p:cNvSpPr>
          <p:nvPr/>
        </p:nvSpPr>
        <p:spPr bwMode="auto">
          <a:xfrm>
            <a:off x="5749925" y="2462213"/>
            <a:ext cx="704850"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13 19</a:t>
            </a:r>
          </a:p>
          <a:p>
            <a:pPr algn="l"/>
            <a:r>
              <a:rPr lang="en-US" sz="2000">
                <a:solidFill>
                  <a:srgbClr val="FFFFFF"/>
                </a:solidFill>
                <a:effectLst>
                  <a:outerShdw blurRad="38100" dist="38100" dir="2700000" algn="tl">
                    <a:srgbClr val="000000"/>
                  </a:outerShdw>
                </a:effectLst>
                <a:latin typeface="Arial Narrow" pitchFamily="34" charset="0"/>
              </a:rPr>
              <a:t>14 20</a:t>
            </a:r>
            <a:endParaRPr lang="en-US" sz="2000" u="sng">
              <a:effectLst/>
              <a:latin typeface="Arial Narrow" pitchFamily="34" charset="0"/>
            </a:endParaRPr>
          </a:p>
        </p:txBody>
      </p:sp>
      <p:sp>
        <p:nvSpPr>
          <p:cNvPr id="17851" name="Text Box 443"/>
          <p:cNvSpPr txBox="1">
            <a:spLocks noChangeArrowheads="1"/>
          </p:cNvSpPr>
          <p:nvPr/>
        </p:nvSpPr>
        <p:spPr bwMode="auto">
          <a:xfrm>
            <a:off x="7134225" y="1878013"/>
            <a:ext cx="704850"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19 22</a:t>
            </a:r>
          </a:p>
          <a:p>
            <a:pPr algn="l"/>
            <a:r>
              <a:rPr lang="en-US" sz="2000">
                <a:solidFill>
                  <a:srgbClr val="FFFFFF"/>
                </a:solidFill>
                <a:effectLst>
                  <a:outerShdw blurRad="38100" dist="38100" dir="2700000" algn="tl">
                    <a:srgbClr val="000000"/>
                  </a:outerShdw>
                </a:effectLst>
                <a:latin typeface="Arial Narrow" pitchFamily="34" charset="0"/>
              </a:rPr>
              <a:t>20 23</a:t>
            </a:r>
            <a:endParaRPr lang="en-US" sz="2000" u="sng">
              <a:effectLst/>
              <a:latin typeface="Arial Narrow" pitchFamily="34" charset="0"/>
            </a:endParaRPr>
          </a:p>
        </p:txBody>
      </p:sp>
      <p:sp>
        <p:nvSpPr>
          <p:cNvPr id="17852" name="Text Box 444"/>
          <p:cNvSpPr txBox="1">
            <a:spLocks noChangeArrowheads="1"/>
          </p:cNvSpPr>
          <p:nvPr/>
        </p:nvSpPr>
        <p:spPr bwMode="auto">
          <a:xfrm>
            <a:off x="7121525" y="4252913"/>
            <a:ext cx="704850"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18 23</a:t>
            </a:r>
          </a:p>
          <a:p>
            <a:pPr algn="l"/>
            <a:r>
              <a:rPr lang="en-US" sz="2000">
                <a:solidFill>
                  <a:srgbClr val="FFFFFF"/>
                </a:solidFill>
                <a:effectLst>
                  <a:outerShdw blurRad="38100" dist="38100" dir="2700000" algn="tl">
                    <a:srgbClr val="000000"/>
                  </a:outerShdw>
                </a:effectLst>
                <a:latin typeface="Arial Narrow" pitchFamily="34" charset="0"/>
              </a:rPr>
              <a:t>18 23</a:t>
            </a:r>
            <a:endParaRPr lang="en-US" sz="2000" u="sng">
              <a:effectLst/>
              <a:latin typeface="Arial Narrow" pitchFamily="34" charset="0"/>
            </a:endParaRPr>
          </a:p>
        </p:txBody>
      </p:sp>
      <p:sp>
        <p:nvSpPr>
          <p:cNvPr id="17853" name="Text Box 445"/>
          <p:cNvSpPr txBox="1">
            <a:spLocks noChangeArrowheads="1"/>
          </p:cNvSpPr>
          <p:nvPr/>
        </p:nvSpPr>
        <p:spPr bwMode="auto">
          <a:xfrm>
            <a:off x="3022600" y="2767013"/>
            <a:ext cx="704850"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  6   7</a:t>
            </a:r>
          </a:p>
          <a:p>
            <a:pPr algn="l"/>
            <a:r>
              <a:rPr lang="en-US" sz="2000">
                <a:solidFill>
                  <a:srgbClr val="FFFFFF"/>
                </a:solidFill>
                <a:effectLst>
                  <a:outerShdw blurRad="38100" dist="38100" dir="2700000" algn="tl">
                    <a:srgbClr val="000000"/>
                  </a:outerShdw>
                </a:effectLst>
                <a:latin typeface="Arial Narrow" pitchFamily="34" charset="0"/>
              </a:rPr>
              <a:t>12 13</a:t>
            </a:r>
            <a:endParaRPr lang="en-US" sz="2000" u="sng">
              <a:effectLst/>
              <a:latin typeface="Arial Narrow" pitchFamily="34" charset="0"/>
            </a:endParaRPr>
          </a:p>
        </p:txBody>
      </p:sp>
      <p:sp>
        <p:nvSpPr>
          <p:cNvPr id="17854" name="Text Box 446"/>
          <p:cNvSpPr txBox="1">
            <a:spLocks noChangeArrowheads="1"/>
          </p:cNvSpPr>
          <p:nvPr/>
        </p:nvSpPr>
        <p:spPr bwMode="auto">
          <a:xfrm>
            <a:off x="3098800" y="3668713"/>
            <a:ext cx="530225"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6  9</a:t>
            </a:r>
          </a:p>
          <a:p>
            <a:pPr algn="l"/>
            <a:r>
              <a:rPr lang="en-US" sz="2000">
                <a:solidFill>
                  <a:srgbClr val="FFFFFF"/>
                </a:solidFill>
                <a:effectLst>
                  <a:outerShdw blurRad="38100" dist="38100" dir="2700000" algn="tl">
                    <a:srgbClr val="000000"/>
                  </a:outerShdw>
                </a:effectLst>
                <a:latin typeface="Arial Narrow" pitchFamily="34" charset="0"/>
              </a:rPr>
              <a:t>6  9</a:t>
            </a:r>
            <a:endParaRPr lang="en-US" sz="2000" u="sng">
              <a:effectLst/>
              <a:latin typeface="Arial Narrow" pitchFamily="34" charset="0"/>
            </a:endParaRPr>
          </a:p>
        </p:txBody>
      </p:sp>
      <p:sp>
        <p:nvSpPr>
          <p:cNvPr id="17855" name="Text Box 447"/>
          <p:cNvSpPr txBox="1">
            <a:spLocks noChangeArrowheads="1"/>
          </p:cNvSpPr>
          <p:nvPr/>
        </p:nvSpPr>
        <p:spPr bwMode="auto">
          <a:xfrm>
            <a:off x="3098800" y="4557713"/>
            <a:ext cx="530225"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0  4</a:t>
            </a:r>
          </a:p>
          <a:p>
            <a:pPr algn="l"/>
            <a:r>
              <a:rPr lang="en-US" sz="2000">
                <a:solidFill>
                  <a:srgbClr val="FFFFFF"/>
                </a:solidFill>
                <a:effectLst>
                  <a:outerShdw blurRad="38100" dist="38100" dir="2700000" algn="tl">
                    <a:srgbClr val="000000"/>
                  </a:outerShdw>
                </a:effectLst>
                <a:latin typeface="Arial Narrow" pitchFamily="34" charset="0"/>
              </a:rPr>
              <a:t>5  9</a:t>
            </a:r>
            <a:endParaRPr lang="en-US" sz="2000" u="sng">
              <a:effectLst/>
              <a:latin typeface="Arial Narrow" pitchFamily="34" charset="0"/>
            </a:endParaRPr>
          </a:p>
        </p:txBody>
      </p:sp>
      <p:sp>
        <p:nvSpPr>
          <p:cNvPr id="17856" name="Text Box 448"/>
          <p:cNvSpPr txBox="1">
            <a:spLocks noChangeArrowheads="1"/>
          </p:cNvSpPr>
          <p:nvPr/>
        </p:nvSpPr>
        <p:spPr bwMode="auto">
          <a:xfrm>
            <a:off x="3022600" y="1878013"/>
            <a:ext cx="704850"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  6 11</a:t>
            </a:r>
          </a:p>
          <a:p>
            <a:pPr algn="l"/>
            <a:r>
              <a:rPr lang="en-US" sz="2000">
                <a:solidFill>
                  <a:srgbClr val="FFFFFF"/>
                </a:solidFill>
                <a:effectLst>
                  <a:outerShdw blurRad="38100" dist="38100" dir="2700000" algn="tl">
                    <a:srgbClr val="000000"/>
                  </a:outerShdw>
                </a:effectLst>
                <a:latin typeface="Arial Narrow" pitchFamily="34" charset="0"/>
              </a:rPr>
              <a:t>15 20</a:t>
            </a:r>
            <a:endParaRPr lang="en-US" sz="2000" u="sng">
              <a:effectLst/>
              <a:latin typeface="Arial Narrow" pitchFamily="34" charset="0"/>
            </a:endParaRPr>
          </a:p>
        </p:txBody>
      </p:sp>
      <p:sp>
        <p:nvSpPr>
          <p:cNvPr id="17858" name="Rectangle 450"/>
          <p:cNvSpPr>
            <a:spLocks noChangeArrowheads="1"/>
          </p:cNvSpPr>
          <p:nvPr/>
        </p:nvSpPr>
        <p:spPr bwMode="auto">
          <a:xfrm>
            <a:off x="1371600" y="2819400"/>
            <a:ext cx="939800" cy="590550"/>
          </a:xfrm>
          <a:prstGeom prst="rect">
            <a:avLst/>
          </a:prstGeom>
          <a:noFill/>
          <a:ln w="38100">
            <a:solidFill>
              <a:srgbClr val="FFFF99"/>
            </a:solidFill>
            <a:miter lim="800000"/>
            <a:headEnd/>
            <a:tailEnd/>
          </a:ln>
          <a:effectLst/>
        </p:spPr>
        <p:txBody>
          <a:bodyPr wrap="none" anchor="ctr"/>
          <a:lstStyle/>
          <a:p>
            <a:endParaRPr lang="en-US"/>
          </a:p>
        </p:txBody>
      </p:sp>
      <p:sp>
        <p:nvSpPr>
          <p:cNvPr id="17859" name="Rectangle 451"/>
          <p:cNvSpPr>
            <a:spLocks noChangeArrowheads="1"/>
          </p:cNvSpPr>
          <p:nvPr/>
        </p:nvSpPr>
        <p:spPr bwMode="auto">
          <a:xfrm>
            <a:off x="2730500" y="3708400"/>
            <a:ext cx="939800" cy="609600"/>
          </a:xfrm>
          <a:prstGeom prst="rect">
            <a:avLst/>
          </a:prstGeom>
          <a:noFill/>
          <a:ln w="38100">
            <a:solidFill>
              <a:srgbClr val="FFFF99"/>
            </a:solidFill>
            <a:miter lim="800000"/>
            <a:headEnd/>
            <a:tailEnd/>
          </a:ln>
          <a:effectLst/>
        </p:spPr>
        <p:txBody>
          <a:bodyPr wrap="none" anchor="ctr"/>
          <a:lstStyle/>
          <a:p>
            <a:endParaRPr lang="en-US"/>
          </a:p>
        </p:txBody>
      </p:sp>
      <p:sp>
        <p:nvSpPr>
          <p:cNvPr id="17860" name="Rectangle 452"/>
          <p:cNvSpPr>
            <a:spLocks noChangeArrowheads="1"/>
          </p:cNvSpPr>
          <p:nvPr/>
        </p:nvSpPr>
        <p:spPr bwMode="auto">
          <a:xfrm>
            <a:off x="5638800" y="3403600"/>
            <a:ext cx="939800" cy="609600"/>
          </a:xfrm>
          <a:prstGeom prst="rect">
            <a:avLst/>
          </a:prstGeom>
          <a:noFill/>
          <a:ln w="38100">
            <a:solidFill>
              <a:srgbClr val="FFFF99"/>
            </a:solidFill>
            <a:miter lim="800000"/>
            <a:headEnd/>
            <a:tailEnd/>
          </a:ln>
          <a:effectLst/>
        </p:spPr>
        <p:txBody>
          <a:bodyPr wrap="none" anchor="ctr"/>
          <a:lstStyle/>
          <a:p>
            <a:endParaRPr lang="en-US"/>
          </a:p>
        </p:txBody>
      </p:sp>
      <p:sp>
        <p:nvSpPr>
          <p:cNvPr id="17861" name="Rectangle 453"/>
          <p:cNvSpPr>
            <a:spLocks noChangeArrowheads="1"/>
          </p:cNvSpPr>
          <p:nvPr/>
        </p:nvSpPr>
        <p:spPr bwMode="auto">
          <a:xfrm>
            <a:off x="4178300" y="3708400"/>
            <a:ext cx="939800" cy="609600"/>
          </a:xfrm>
          <a:prstGeom prst="rect">
            <a:avLst/>
          </a:prstGeom>
          <a:noFill/>
          <a:ln w="38100">
            <a:solidFill>
              <a:srgbClr val="FFFF99"/>
            </a:solidFill>
            <a:miter lim="800000"/>
            <a:headEnd/>
            <a:tailEnd/>
          </a:ln>
          <a:effectLst/>
        </p:spPr>
        <p:txBody>
          <a:bodyPr wrap="none" anchor="ctr"/>
          <a:lstStyle/>
          <a:p>
            <a:endParaRPr lang="en-US"/>
          </a:p>
        </p:txBody>
      </p:sp>
      <p:sp>
        <p:nvSpPr>
          <p:cNvPr id="17862" name="Rectangle 454"/>
          <p:cNvSpPr>
            <a:spLocks noChangeArrowheads="1"/>
          </p:cNvSpPr>
          <p:nvPr/>
        </p:nvSpPr>
        <p:spPr bwMode="auto">
          <a:xfrm>
            <a:off x="6832600" y="4292600"/>
            <a:ext cx="939800" cy="609600"/>
          </a:xfrm>
          <a:prstGeom prst="rect">
            <a:avLst/>
          </a:prstGeom>
          <a:noFill/>
          <a:ln w="38100">
            <a:solidFill>
              <a:srgbClr val="FFFF99"/>
            </a:solidFill>
            <a:miter lim="800000"/>
            <a:headEnd/>
            <a:tailEnd/>
          </a:ln>
          <a:effectLst/>
        </p:spPr>
        <p:txBody>
          <a:bodyPr wrap="none" anchor="ctr"/>
          <a:lstStyle/>
          <a:p>
            <a:endParaRPr lang="en-US"/>
          </a:p>
        </p:txBody>
      </p:sp>
      <p:sp>
        <p:nvSpPr>
          <p:cNvPr id="17863" name="Rectangle 455"/>
          <p:cNvSpPr>
            <a:spLocks noChangeArrowheads="1"/>
          </p:cNvSpPr>
          <p:nvPr/>
        </p:nvSpPr>
        <p:spPr bwMode="auto">
          <a:xfrm>
            <a:off x="330200" y="3708400"/>
            <a:ext cx="609600" cy="609600"/>
          </a:xfrm>
          <a:prstGeom prst="rect">
            <a:avLst/>
          </a:prstGeom>
          <a:noFill/>
          <a:ln w="38100">
            <a:solidFill>
              <a:srgbClr val="FFFF99"/>
            </a:solidFill>
            <a:miter lim="800000"/>
            <a:headEnd/>
            <a:tailEnd/>
          </a:ln>
          <a:effectLst/>
        </p:spPr>
        <p:txBody>
          <a:bodyPr wrap="none" anchor="ctr"/>
          <a:lstStyle/>
          <a:p>
            <a:endParaRPr lang="en-US"/>
          </a:p>
        </p:txBody>
      </p:sp>
      <p:sp>
        <p:nvSpPr>
          <p:cNvPr id="17864" name="Rectangle 456"/>
          <p:cNvSpPr>
            <a:spLocks noChangeArrowheads="1"/>
          </p:cNvSpPr>
          <p:nvPr/>
        </p:nvSpPr>
        <p:spPr bwMode="auto">
          <a:xfrm>
            <a:off x="8178800" y="3708400"/>
            <a:ext cx="609600" cy="609600"/>
          </a:xfrm>
          <a:prstGeom prst="rect">
            <a:avLst/>
          </a:prstGeom>
          <a:noFill/>
          <a:ln w="38100">
            <a:solidFill>
              <a:srgbClr val="FFFF99"/>
            </a:solidFill>
            <a:miter lim="800000"/>
            <a:headEnd/>
            <a:tailEnd/>
          </a:ln>
          <a:effectLst/>
        </p:spPr>
        <p:txBody>
          <a:bodyPr wrap="none" anchor="ctr"/>
          <a:lstStyle/>
          <a:p>
            <a:endParaRPr lang="en-US"/>
          </a:p>
        </p:txBody>
      </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10000"/>
          </a:bodyPr>
          <a:lstStyle/>
          <a:p>
            <a:r>
              <a:rPr lang="en-US" dirty="0">
                <a:solidFill>
                  <a:srgbClr val="66FFFF"/>
                </a:solidFill>
              </a:rPr>
              <a:t>Probability the project will be completed within 24 </a:t>
            </a:r>
            <a:r>
              <a:rPr lang="en-US" dirty="0" err="1">
                <a:solidFill>
                  <a:srgbClr val="66FFFF"/>
                </a:solidFill>
              </a:rPr>
              <a:t>hrs</a:t>
            </a:r>
            <a:endParaRPr lang="en-US" dirty="0">
              <a:solidFill>
                <a:srgbClr val="66FFFF"/>
              </a:solidFill>
            </a:endParaRPr>
          </a:p>
          <a:p>
            <a:pPr>
              <a:buFont typeface="Monotype Sorts" pitchFamily="2" charset="2"/>
              <a:buNone/>
            </a:pPr>
            <a:r>
              <a:rPr lang="en-US" i="1" dirty="0"/>
              <a:t>	</a:t>
            </a:r>
            <a:r>
              <a:rPr lang="en-US" dirty="0"/>
              <a:t>	</a:t>
            </a:r>
            <a:r>
              <a:rPr lang="en-US" i="1" dirty="0">
                <a:latin typeface="Symbol" pitchFamily="18" charset="2"/>
              </a:rPr>
              <a:t> </a:t>
            </a:r>
            <a:r>
              <a:rPr lang="en-US" baseline="30000" dirty="0"/>
              <a:t>2</a:t>
            </a:r>
            <a:r>
              <a:rPr lang="en-US" dirty="0"/>
              <a:t> =  </a:t>
            </a:r>
            <a:r>
              <a:rPr lang="en-US" i="1" dirty="0">
                <a:latin typeface="Symbol" pitchFamily="18" charset="2"/>
              </a:rPr>
              <a:t> </a:t>
            </a:r>
            <a:r>
              <a:rPr lang="en-US" baseline="30000" dirty="0"/>
              <a:t>2</a:t>
            </a:r>
            <a:r>
              <a:rPr lang="en-US" baseline="-25000" dirty="0"/>
              <a:t>A</a:t>
            </a:r>
            <a:r>
              <a:rPr lang="en-US" dirty="0"/>
              <a:t> + </a:t>
            </a:r>
            <a:r>
              <a:rPr lang="en-US" i="1" dirty="0">
                <a:latin typeface="Symbol" pitchFamily="18" charset="2"/>
              </a:rPr>
              <a:t> </a:t>
            </a:r>
            <a:r>
              <a:rPr lang="en-US" baseline="30000" dirty="0"/>
              <a:t>2</a:t>
            </a:r>
            <a:r>
              <a:rPr lang="en-US" baseline="-25000" dirty="0"/>
              <a:t>C</a:t>
            </a:r>
            <a:r>
              <a:rPr lang="en-US" dirty="0"/>
              <a:t> + </a:t>
            </a:r>
            <a:r>
              <a:rPr lang="en-US" i="1" dirty="0">
                <a:latin typeface="Symbol" pitchFamily="18" charset="2"/>
              </a:rPr>
              <a:t> </a:t>
            </a:r>
            <a:r>
              <a:rPr lang="en-US" baseline="30000" dirty="0"/>
              <a:t>2</a:t>
            </a:r>
            <a:r>
              <a:rPr lang="en-US" baseline="-25000" dirty="0"/>
              <a:t>F</a:t>
            </a:r>
            <a:r>
              <a:rPr lang="en-US" dirty="0"/>
              <a:t> + </a:t>
            </a:r>
            <a:r>
              <a:rPr lang="en-US" i="1" dirty="0">
                <a:latin typeface="Symbol" pitchFamily="18" charset="2"/>
              </a:rPr>
              <a:t> </a:t>
            </a:r>
            <a:r>
              <a:rPr lang="en-US" baseline="30000" dirty="0"/>
              <a:t>2</a:t>
            </a:r>
            <a:r>
              <a:rPr lang="en-US" baseline="-25000" dirty="0"/>
              <a:t>I</a:t>
            </a:r>
            <a:r>
              <a:rPr lang="en-US" dirty="0"/>
              <a:t> + </a:t>
            </a:r>
            <a:r>
              <a:rPr lang="en-US" i="1" dirty="0">
                <a:latin typeface="Symbol" pitchFamily="18" charset="2"/>
              </a:rPr>
              <a:t> </a:t>
            </a:r>
            <a:r>
              <a:rPr lang="en-US" baseline="30000" dirty="0"/>
              <a:t>2</a:t>
            </a:r>
            <a:r>
              <a:rPr lang="en-US" baseline="-25000" dirty="0"/>
              <a:t>K</a:t>
            </a:r>
            <a:endParaRPr lang="en-US" dirty="0"/>
          </a:p>
          <a:p>
            <a:pPr>
              <a:buFont typeface="Monotype Sorts" pitchFamily="2" charset="2"/>
              <a:buNone/>
            </a:pPr>
            <a:r>
              <a:rPr lang="en-US" dirty="0"/>
              <a:t>		     =  4/9 + 0 + 1/9 + 1 + 4/9 </a:t>
            </a:r>
          </a:p>
          <a:p>
            <a:pPr>
              <a:buFont typeface="Monotype Sorts" pitchFamily="2" charset="2"/>
              <a:buNone/>
            </a:pPr>
            <a:r>
              <a:rPr lang="en-US" dirty="0"/>
              <a:t>		     =  2</a:t>
            </a:r>
          </a:p>
          <a:p>
            <a:pPr>
              <a:buFont typeface="Monotype Sorts" pitchFamily="2" charset="2"/>
              <a:buNone/>
            </a:pPr>
            <a:endParaRPr lang="en-US" sz="1000" dirty="0"/>
          </a:p>
          <a:p>
            <a:pPr>
              <a:buFont typeface="Monotype Sorts" pitchFamily="2" charset="2"/>
              <a:buNone/>
            </a:pPr>
            <a:r>
              <a:rPr lang="en-US" dirty="0"/>
              <a:t>	     </a:t>
            </a:r>
            <a:r>
              <a:rPr lang="en-US" i="1" dirty="0">
                <a:latin typeface="Symbol" pitchFamily="18" charset="2"/>
              </a:rPr>
              <a:t></a:t>
            </a:r>
            <a:r>
              <a:rPr lang="en-US" dirty="0"/>
              <a:t>  =  1.414</a:t>
            </a:r>
          </a:p>
          <a:p>
            <a:pPr>
              <a:buFont typeface="Monotype Sorts" pitchFamily="2" charset="2"/>
              <a:buNone/>
            </a:pPr>
            <a:r>
              <a:rPr lang="en-US" sz="1000" dirty="0"/>
              <a:t>  </a:t>
            </a:r>
          </a:p>
          <a:p>
            <a:pPr>
              <a:buFont typeface="Monotype Sorts" pitchFamily="2" charset="2"/>
              <a:buNone/>
            </a:pPr>
            <a:r>
              <a:rPr lang="en-US" i="1" dirty="0"/>
              <a:t>		z</a:t>
            </a:r>
            <a:r>
              <a:rPr lang="en-US" dirty="0"/>
              <a:t> = (24 - 23)/</a:t>
            </a:r>
            <a:r>
              <a:rPr lang="en-US" i="1" dirty="0">
                <a:latin typeface="Symbol" pitchFamily="18" charset="2"/>
              </a:rPr>
              <a:t> </a:t>
            </a:r>
            <a:r>
              <a:rPr lang="en-US" dirty="0">
                <a:latin typeface="Symbol" pitchFamily="18" charset="2"/>
              </a:rPr>
              <a:t></a:t>
            </a:r>
            <a:r>
              <a:rPr lang="en-US" dirty="0"/>
              <a:t>(24-23)/1.414 = .71</a:t>
            </a:r>
          </a:p>
          <a:p>
            <a:pPr>
              <a:buFont typeface="Monotype Sorts" pitchFamily="2" charset="2"/>
              <a:buNone/>
            </a:pPr>
            <a:r>
              <a:rPr lang="en-US" dirty="0"/>
              <a:t> 		</a:t>
            </a:r>
          </a:p>
          <a:p>
            <a:pPr>
              <a:buFont typeface="Monotype Sorts" pitchFamily="2" charset="2"/>
              <a:buNone/>
            </a:pPr>
            <a:r>
              <a:rPr lang="en-US" dirty="0"/>
              <a:t>From the Standard Normal Distribution table: </a:t>
            </a:r>
          </a:p>
          <a:p>
            <a:pPr>
              <a:buFont typeface="Monotype Sorts" pitchFamily="2" charset="2"/>
              <a:buNone/>
            </a:pPr>
            <a:endParaRPr lang="en-US" sz="1000" dirty="0"/>
          </a:p>
          <a:p>
            <a:pPr>
              <a:buFont typeface="Monotype Sorts" pitchFamily="2" charset="2"/>
              <a:buNone/>
            </a:pPr>
            <a:r>
              <a:rPr lang="en-US" dirty="0"/>
              <a:t>			           P(</a:t>
            </a:r>
            <a:r>
              <a:rPr lang="en-US" i="1" dirty="0"/>
              <a:t>z</a:t>
            </a:r>
            <a:r>
              <a:rPr lang="en-US" dirty="0"/>
              <a:t> </a:t>
            </a:r>
            <a:r>
              <a:rPr lang="en-US" u="sng" dirty="0"/>
              <a:t>&lt;</a:t>
            </a:r>
            <a:r>
              <a:rPr lang="en-US" dirty="0"/>
              <a:t> .71) =  </a:t>
            </a:r>
            <a:r>
              <a:rPr lang="en-US"/>
              <a:t>.</a:t>
            </a:r>
            <a:r>
              <a:rPr lang="en-US" smtClean="0"/>
              <a:t>7611</a:t>
            </a:r>
            <a:endParaRPr lang="en-US" dirty="0"/>
          </a:p>
          <a:p>
            <a:endParaRPr lang="en-US" dirty="0"/>
          </a:p>
        </p:txBody>
      </p:sp>
      <p:sp>
        <p:nvSpPr>
          <p:cNvPr id="5" name="Title 4"/>
          <p:cNvSpPr>
            <a:spLocks noGrp="1"/>
          </p:cNvSpPr>
          <p:nvPr>
            <p:ph type="title"/>
          </p:nvPr>
        </p:nvSpPr>
        <p:spPr/>
        <p:txBody>
          <a:bodyPr/>
          <a:lstStyle/>
          <a:p>
            <a:r>
              <a:rPr lang="en-US" dirty="0" smtClean="0"/>
              <a:t>Example: ABC Associates</a:t>
            </a:r>
            <a:endParaRPr lang="en-US" dirty="0"/>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Before the next class, you should complete the following homework </a:t>
            </a:r>
            <a:r>
              <a:rPr lang="en-US" dirty="0" smtClean="0"/>
              <a:t>problems </a:t>
            </a:r>
            <a:r>
              <a:rPr lang="en-US" dirty="0"/>
              <a:t>in chapter </a:t>
            </a:r>
            <a:r>
              <a:rPr lang="en-US" dirty="0" smtClean="0"/>
              <a:t>13:</a:t>
            </a:r>
            <a:endParaRPr lang="en-US" dirty="0">
              <a:solidFill>
                <a:schemeClr val="tx2"/>
              </a:solidFill>
            </a:endParaRPr>
          </a:p>
          <a:p>
            <a:pPr lvl="1"/>
            <a:r>
              <a:rPr lang="en-US" dirty="0" smtClean="0">
                <a:solidFill>
                  <a:schemeClr val="tx2"/>
                </a:solidFill>
              </a:rPr>
              <a:t>13,15</a:t>
            </a:r>
            <a:endParaRPr lang="en-US" dirty="0">
              <a:solidFill>
                <a:schemeClr val="tx2"/>
              </a:solidFill>
            </a:endParaRPr>
          </a:p>
        </p:txBody>
      </p:sp>
      <p:sp>
        <p:nvSpPr>
          <p:cNvPr id="4" name="Title 3"/>
          <p:cNvSpPr>
            <a:spLocks noGrp="1"/>
          </p:cNvSpPr>
          <p:nvPr>
            <p:ph type="title"/>
          </p:nvPr>
        </p:nvSpPr>
        <p:spPr/>
        <p:txBody>
          <a:bodyPr/>
          <a:lstStyle/>
          <a:p>
            <a:r>
              <a:rPr lang="en-US" dirty="0" smtClean="0"/>
              <a:t>Homework status</a:t>
            </a:r>
            <a:endParaRPr lang="en-US" dirty="0"/>
          </a:p>
        </p:txBody>
      </p:sp>
    </p:spTree>
    <p:extLst>
      <p:ext uri="{BB962C8B-B14F-4D97-AF65-F5344CB8AC3E}">
        <p14:creationId xmlns:p14="http://schemas.microsoft.com/office/powerpoint/2010/main" val="3065171654"/>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Often, activities can be completed in less time if additional resources are used.</a:t>
            </a:r>
          </a:p>
          <a:p>
            <a:r>
              <a:rPr lang="en-US" dirty="0" smtClean="0"/>
              <a:t>This is called </a:t>
            </a:r>
            <a:r>
              <a:rPr lang="en-US" u="sng" dirty="0" smtClean="0">
                <a:solidFill>
                  <a:srgbClr val="9999FF"/>
                </a:solidFill>
              </a:rPr>
              <a:t>crashing</a:t>
            </a:r>
            <a:r>
              <a:rPr lang="en-US" dirty="0" smtClean="0"/>
              <a:t> activities.</a:t>
            </a:r>
          </a:p>
          <a:p>
            <a:r>
              <a:rPr lang="en-US" dirty="0" smtClean="0"/>
              <a:t>Project managers must often decide how to allocate additional resources to best speed up completion time of a project.</a:t>
            </a:r>
          </a:p>
          <a:p>
            <a:r>
              <a:rPr lang="en-US" dirty="0" smtClean="0"/>
              <a:t>Additional resources have costs associated with them, and these must be considered when deciding how to crash a project</a:t>
            </a:r>
            <a:endParaRPr lang="en-US" dirty="0"/>
          </a:p>
        </p:txBody>
      </p:sp>
      <p:sp>
        <p:nvSpPr>
          <p:cNvPr id="4" name="Title 3"/>
          <p:cNvSpPr>
            <a:spLocks noGrp="1"/>
          </p:cNvSpPr>
          <p:nvPr>
            <p:ph type="title"/>
          </p:nvPr>
        </p:nvSpPr>
        <p:spPr/>
        <p:txBody>
          <a:bodyPr/>
          <a:lstStyle/>
          <a:p>
            <a:r>
              <a:rPr lang="en-US" dirty="0" smtClean="0"/>
              <a:t>Crashing Activities</a:t>
            </a:r>
            <a:endParaRPr lang="en-US" dirty="0"/>
          </a:p>
        </p:txBody>
      </p:sp>
    </p:spTree>
    <p:extLst>
      <p:ext uri="{BB962C8B-B14F-4D97-AF65-F5344CB8AC3E}">
        <p14:creationId xmlns:p14="http://schemas.microsoft.com/office/powerpoint/2010/main" val="2738217106"/>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750888" y="1435100"/>
            <a:ext cx="7886700" cy="4021138"/>
          </a:xfrm>
        </p:spPr>
        <p:txBody>
          <a:bodyPr>
            <a:normAutofit/>
          </a:bodyPr>
          <a:lstStyle/>
          <a:p>
            <a:pPr>
              <a:buFont typeface="Monotype Sorts" pitchFamily="2" charset="2"/>
              <a:buNone/>
            </a:pPr>
            <a:r>
              <a:rPr lang="en-US" dirty="0" err="1" smtClean="0"/>
              <a:t>EarthMover</a:t>
            </a:r>
            <a:r>
              <a:rPr lang="en-US" dirty="0" smtClean="0"/>
              <a:t> </a:t>
            </a:r>
            <a:r>
              <a:rPr lang="en-US" dirty="0"/>
              <a:t>is a manufacturer of </a:t>
            </a:r>
            <a:r>
              <a:rPr lang="en-US" dirty="0" smtClean="0"/>
              <a:t>road construction equipment </a:t>
            </a:r>
            <a:r>
              <a:rPr lang="en-US" dirty="0"/>
              <a:t>including pavers, rollers, and graders.  </a:t>
            </a:r>
            <a:endParaRPr lang="en-US" dirty="0" smtClean="0"/>
          </a:p>
          <a:p>
            <a:pPr>
              <a:buFont typeface="Monotype Sorts" pitchFamily="2" charset="2"/>
              <a:buNone/>
            </a:pPr>
            <a:r>
              <a:rPr lang="en-US" dirty="0" smtClean="0"/>
              <a:t>The company </a:t>
            </a:r>
            <a:r>
              <a:rPr lang="en-US" dirty="0"/>
              <a:t>is faced with a new project, </a:t>
            </a:r>
            <a:r>
              <a:rPr lang="en-US" dirty="0" smtClean="0"/>
              <a:t>introducing </a:t>
            </a:r>
            <a:r>
              <a:rPr lang="en-US" dirty="0"/>
              <a:t>a </a:t>
            </a:r>
            <a:r>
              <a:rPr lang="en-US" dirty="0" smtClean="0"/>
              <a:t>new line </a:t>
            </a:r>
            <a:r>
              <a:rPr lang="en-US" dirty="0"/>
              <a:t>of loaders.  </a:t>
            </a:r>
            <a:endParaRPr lang="en-US" dirty="0" smtClean="0"/>
          </a:p>
          <a:p>
            <a:pPr>
              <a:buFont typeface="Monotype Sorts" pitchFamily="2" charset="2"/>
              <a:buNone/>
            </a:pPr>
            <a:r>
              <a:rPr lang="en-US" dirty="0" smtClean="0"/>
              <a:t>Management </a:t>
            </a:r>
            <a:r>
              <a:rPr lang="en-US" dirty="0"/>
              <a:t>is concerned that </a:t>
            </a:r>
            <a:r>
              <a:rPr lang="en-US" dirty="0" smtClean="0"/>
              <a:t>the project </a:t>
            </a:r>
            <a:r>
              <a:rPr lang="en-US" dirty="0"/>
              <a:t>might take longer than 26 weeks to </a:t>
            </a:r>
            <a:r>
              <a:rPr lang="en-US" dirty="0" smtClean="0"/>
              <a:t>complete without </a:t>
            </a:r>
            <a:r>
              <a:rPr lang="en-US" dirty="0"/>
              <a:t>crashing some activities.</a:t>
            </a:r>
          </a:p>
        </p:txBody>
      </p:sp>
      <p:sp>
        <p:nvSpPr>
          <p:cNvPr id="101380" name="Rectangle 4"/>
          <p:cNvSpPr>
            <a:spLocks noGrp="1" noChangeArrowheads="1"/>
          </p:cNvSpPr>
          <p:nvPr>
            <p:ph type="title"/>
          </p:nvPr>
        </p:nvSpPr>
        <p:spPr>
          <a:xfrm>
            <a:off x="457200" y="312738"/>
            <a:ext cx="8229600" cy="792162"/>
          </a:xfrm>
          <a:noFill/>
          <a:ln/>
        </p:spPr>
        <p:txBody>
          <a:bodyPr/>
          <a:lstStyle/>
          <a:p>
            <a:r>
              <a:rPr lang="en-US" dirty="0"/>
              <a:t>Example:  </a:t>
            </a:r>
            <a:r>
              <a:rPr lang="en-US" dirty="0" err="1"/>
              <a:t>EarthMover</a:t>
            </a:r>
            <a:r>
              <a:rPr lang="en-US" dirty="0"/>
              <a:t>, Inc.</a:t>
            </a: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r>
              <a:rPr lang="en-US" sz="2800" dirty="0">
                <a:solidFill>
                  <a:srgbClr val="66FFFF"/>
                </a:solidFill>
                <a:effectLst>
                  <a:outerShdw blurRad="38100" dist="38100" dir="2700000" algn="tl">
                    <a:srgbClr val="000000"/>
                  </a:outerShdw>
                </a:effectLst>
              </a:rPr>
              <a:t>Example:  </a:t>
            </a:r>
            <a:r>
              <a:rPr lang="en-US" sz="2800" dirty="0" err="1">
                <a:solidFill>
                  <a:srgbClr val="66FFFF"/>
                </a:solidFill>
                <a:effectLst>
                  <a:outerShdw blurRad="38100" dist="38100" dir="2700000" algn="tl">
                    <a:srgbClr val="000000"/>
                  </a:outerShdw>
                </a:effectLst>
              </a:rPr>
              <a:t>EarthMover</a:t>
            </a:r>
            <a:r>
              <a:rPr lang="en-US" sz="2800" dirty="0">
                <a:solidFill>
                  <a:srgbClr val="66FFFF"/>
                </a:solidFill>
                <a:effectLst>
                  <a:outerShdw blurRad="38100" dist="38100" dir="2700000" algn="tl">
                    <a:srgbClr val="000000"/>
                  </a:outerShdw>
                </a:effectLst>
              </a:rPr>
              <a:t>, Inc.</a:t>
            </a:r>
          </a:p>
        </p:txBody>
      </p:sp>
      <p:graphicFrame>
        <p:nvGraphicFramePr>
          <p:cNvPr id="5" name="Table 4"/>
          <p:cNvGraphicFramePr>
            <a:graphicFrameLocks noGrp="1"/>
          </p:cNvGraphicFramePr>
          <p:nvPr>
            <p:extLst>
              <p:ext uri="{D42A27DB-BD31-4B8C-83A1-F6EECF244321}">
                <p14:modId xmlns:p14="http://schemas.microsoft.com/office/powerpoint/2010/main" val="2279856245"/>
              </p:ext>
            </p:extLst>
          </p:nvPr>
        </p:nvGraphicFramePr>
        <p:xfrm>
          <a:off x="457200" y="1409700"/>
          <a:ext cx="8382000" cy="3977640"/>
        </p:xfrm>
        <a:graphic>
          <a:graphicData uri="http://schemas.openxmlformats.org/drawingml/2006/table">
            <a:tbl>
              <a:tblPr firstRow="1" bandRow="1">
                <a:tableStyleId>{5C22544A-7EE6-4342-B048-85BDC9FD1C3A}</a:tableStyleId>
              </a:tblPr>
              <a:tblGrid>
                <a:gridCol w="1295400"/>
                <a:gridCol w="4704715"/>
                <a:gridCol w="1340485"/>
                <a:gridCol w="1041400"/>
              </a:tblGrid>
              <a:tr h="269240">
                <a:tc>
                  <a:txBody>
                    <a:bodyPr/>
                    <a:lstStyle/>
                    <a:p>
                      <a:pPr algn="ctr"/>
                      <a:r>
                        <a:rPr lang="en-US" dirty="0" smtClean="0"/>
                        <a:t>Activity</a:t>
                      </a:r>
                      <a:endParaRPr lang="en-US" dirty="0"/>
                    </a:p>
                  </a:txBody>
                  <a:tcPr/>
                </a:tc>
                <a:tc>
                  <a:txBody>
                    <a:bodyPr/>
                    <a:lstStyle/>
                    <a:p>
                      <a:pPr algn="ctr"/>
                      <a:r>
                        <a:rPr lang="en-US" dirty="0" smtClean="0"/>
                        <a:t>Description</a:t>
                      </a:r>
                      <a:endParaRPr lang="en-US" dirty="0"/>
                    </a:p>
                  </a:txBody>
                  <a:tcPr/>
                </a:tc>
                <a:tc>
                  <a:txBody>
                    <a:bodyPr/>
                    <a:lstStyle/>
                    <a:p>
                      <a:pPr algn="ctr"/>
                      <a:r>
                        <a:rPr lang="en-US" dirty="0" err="1" smtClean="0"/>
                        <a:t>Imm</a:t>
                      </a:r>
                      <a:r>
                        <a:rPr lang="en-US" dirty="0" smtClean="0"/>
                        <a:t>. Pred.</a:t>
                      </a:r>
                      <a:endParaRPr lang="en-US" dirty="0"/>
                    </a:p>
                  </a:txBody>
                  <a:tcPr/>
                </a:tc>
                <a:tc>
                  <a:txBody>
                    <a:bodyPr/>
                    <a:lstStyle/>
                    <a:p>
                      <a:pPr algn="ctr"/>
                      <a:r>
                        <a:rPr lang="en-US" baseline="0" dirty="0" smtClean="0"/>
                        <a:t>Time (weeks)</a:t>
                      </a:r>
                      <a:endParaRPr lang="en-US" dirty="0"/>
                    </a:p>
                  </a:txBody>
                  <a:tcPr/>
                </a:tc>
              </a:tr>
              <a:tr h="370840">
                <a:tc>
                  <a:txBody>
                    <a:bodyPr/>
                    <a:lstStyle/>
                    <a:p>
                      <a:pPr algn="ctr"/>
                      <a:r>
                        <a:rPr lang="en-US" dirty="0" smtClean="0"/>
                        <a:t>A</a:t>
                      </a:r>
                      <a:endParaRPr lang="en-US" dirty="0"/>
                    </a:p>
                  </a:txBody>
                  <a:tcPr/>
                </a:tc>
                <a:tc>
                  <a:txBody>
                    <a:bodyPr/>
                    <a:lstStyle/>
                    <a:p>
                      <a:pPr algn="l"/>
                      <a:r>
                        <a:rPr lang="en-US" dirty="0" smtClean="0"/>
                        <a:t>Study</a:t>
                      </a:r>
                      <a:r>
                        <a:rPr lang="en-US" baseline="0" dirty="0" smtClean="0"/>
                        <a:t> feasibility</a:t>
                      </a:r>
                      <a:endParaRPr lang="en-US" dirty="0"/>
                    </a:p>
                  </a:txBody>
                  <a:tcPr/>
                </a:tc>
                <a:tc>
                  <a:txBody>
                    <a:bodyPr/>
                    <a:lstStyle/>
                    <a:p>
                      <a:pPr algn="ctr"/>
                      <a:r>
                        <a:rPr lang="en-US" dirty="0" smtClean="0"/>
                        <a:t>--</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B</a:t>
                      </a:r>
                      <a:endParaRPr lang="en-US" dirty="0"/>
                    </a:p>
                  </a:txBody>
                  <a:tcPr/>
                </a:tc>
                <a:tc>
                  <a:txBody>
                    <a:bodyPr/>
                    <a:lstStyle/>
                    <a:p>
                      <a:pPr algn="l"/>
                      <a:r>
                        <a:rPr lang="en-US" dirty="0" smtClean="0"/>
                        <a:t>Purchase building</a:t>
                      </a:r>
                      <a:endParaRPr lang="en-US" dirty="0"/>
                    </a:p>
                  </a:txBody>
                  <a:tcPr/>
                </a:tc>
                <a:tc>
                  <a:txBody>
                    <a:bodyPr/>
                    <a:lstStyle/>
                    <a:p>
                      <a:pPr algn="ctr"/>
                      <a:r>
                        <a:rPr lang="en-US" dirty="0" smtClean="0"/>
                        <a:t>A</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C</a:t>
                      </a:r>
                      <a:endParaRPr lang="en-US" dirty="0"/>
                    </a:p>
                  </a:txBody>
                  <a:tcPr/>
                </a:tc>
                <a:tc>
                  <a:txBody>
                    <a:bodyPr/>
                    <a:lstStyle/>
                    <a:p>
                      <a:pPr algn="l"/>
                      <a:r>
                        <a:rPr lang="en-US" dirty="0" smtClean="0"/>
                        <a:t>Hire project leader</a:t>
                      </a:r>
                      <a:endParaRPr lang="en-US" dirty="0"/>
                    </a:p>
                  </a:txBody>
                  <a:tcPr/>
                </a:tc>
                <a:tc>
                  <a:txBody>
                    <a:bodyPr/>
                    <a:lstStyle/>
                    <a:p>
                      <a:pPr algn="ctr"/>
                      <a:r>
                        <a:rPr lang="en-US" dirty="0" smtClean="0"/>
                        <a:t>A</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D</a:t>
                      </a:r>
                      <a:endParaRPr lang="en-US" dirty="0"/>
                    </a:p>
                  </a:txBody>
                  <a:tcPr/>
                </a:tc>
                <a:tc>
                  <a:txBody>
                    <a:bodyPr/>
                    <a:lstStyle/>
                    <a:p>
                      <a:pPr algn="l"/>
                      <a:r>
                        <a:rPr lang="en-US" dirty="0" smtClean="0"/>
                        <a:t>Select advertising staff</a:t>
                      </a:r>
                      <a:endParaRPr lang="en-US" dirty="0"/>
                    </a:p>
                  </a:txBody>
                  <a:tcPr/>
                </a:tc>
                <a:tc>
                  <a:txBody>
                    <a:bodyPr/>
                    <a:lstStyle/>
                    <a:p>
                      <a:pPr algn="ctr"/>
                      <a:r>
                        <a:rPr lang="en-US" dirty="0" smtClean="0"/>
                        <a:t>B</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E</a:t>
                      </a:r>
                      <a:endParaRPr lang="en-US" dirty="0"/>
                    </a:p>
                  </a:txBody>
                  <a:tcPr/>
                </a:tc>
                <a:tc>
                  <a:txBody>
                    <a:bodyPr/>
                    <a:lstStyle/>
                    <a:p>
                      <a:pPr algn="l"/>
                      <a:r>
                        <a:rPr lang="en-US" dirty="0" smtClean="0"/>
                        <a:t>Purchase materials</a:t>
                      </a:r>
                      <a:endParaRPr lang="en-US" dirty="0"/>
                    </a:p>
                  </a:txBody>
                  <a:tcPr/>
                </a:tc>
                <a:tc>
                  <a:txBody>
                    <a:bodyPr/>
                    <a:lstStyle/>
                    <a:p>
                      <a:pPr algn="ctr"/>
                      <a:r>
                        <a:rPr lang="en-US" dirty="0" smtClean="0"/>
                        <a:t>B</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F</a:t>
                      </a:r>
                      <a:endParaRPr lang="en-US" dirty="0"/>
                    </a:p>
                  </a:txBody>
                  <a:tcPr/>
                </a:tc>
                <a:tc>
                  <a:txBody>
                    <a:bodyPr/>
                    <a:lstStyle/>
                    <a:p>
                      <a:pPr algn="l"/>
                      <a:r>
                        <a:rPr lang="en-US" dirty="0" smtClean="0"/>
                        <a:t>Hire manufacturing staff</a:t>
                      </a:r>
                      <a:endParaRPr lang="en-US" dirty="0"/>
                    </a:p>
                  </a:txBody>
                  <a:tcPr/>
                </a:tc>
                <a:tc>
                  <a:txBody>
                    <a:bodyPr/>
                    <a:lstStyle/>
                    <a:p>
                      <a:pPr algn="ctr"/>
                      <a:r>
                        <a:rPr lang="en-US" dirty="0" smtClean="0"/>
                        <a:t>B,C</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G</a:t>
                      </a:r>
                      <a:endParaRPr lang="en-US" dirty="0"/>
                    </a:p>
                  </a:txBody>
                  <a:tcPr/>
                </a:tc>
                <a:tc>
                  <a:txBody>
                    <a:bodyPr/>
                    <a:lstStyle/>
                    <a:p>
                      <a:pPr algn="l"/>
                      <a:r>
                        <a:rPr lang="en-US" dirty="0" smtClean="0"/>
                        <a:t>Manufacture prototype</a:t>
                      </a:r>
                      <a:endParaRPr lang="en-US" dirty="0"/>
                    </a:p>
                  </a:txBody>
                  <a:tcPr/>
                </a:tc>
                <a:tc>
                  <a:txBody>
                    <a:bodyPr/>
                    <a:lstStyle/>
                    <a:p>
                      <a:pPr algn="ctr"/>
                      <a:r>
                        <a:rPr lang="en-US" dirty="0" smtClean="0"/>
                        <a:t>E,F</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H</a:t>
                      </a:r>
                      <a:endParaRPr lang="en-US" dirty="0"/>
                    </a:p>
                  </a:txBody>
                  <a:tcPr/>
                </a:tc>
                <a:tc>
                  <a:txBody>
                    <a:bodyPr/>
                    <a:lstStyle/>
                    <a:p>
                      <a:pPr algn="l"/>
                      <a:r>
                        <a:rPr lang="en-US" dirty="0" smtClean="0"/>
                        <a:t>Produce first 50 units</a:t>
                      </a:r>
                      <a:endParaRPr lang="en-US" dirty="0"/>
                    </a:p>
                  </a:txBody>
                  <a:tcPr/>
                </a:tc>
                <a:tc>
                  <a:txBody>
                    <a:bodyPr/>
                    <a:lstStyle/>
                    <a:p>
                      <a:pPr algn="ctr"/>
                      <a:r>
                        <a:rPr lang="en-US" dirty="0" smtClean="0"/>
                        <a:t>G</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I</a:t>
                      </a:r>
                      <a:endParaRPr lang="en-US" dirty="0"/>
                    </a:p>
                  </a:txBody>
                  <a:tcPr/>
                </a:tc>
                <a:tc>
                  <a:txBody>
                    <a:bodyPr/>
                    <a:lstStyle/>
                    <a:p>
                      <a:pPr algn="l"/>
                      <a:r>
                        <a:rPr lang="en-US" dirty="0" smtClean="0"/>
                        <a:t>Advertise</a:t>
                      </a:r>
                      <a:r>
                        <a:rPr lang="en-US" baseline="0" dirty="0" smtClean="0"/>
                        <a:t> product</a:t>
                      </a:r>
                      <a:endParaRPr lang="en-US" dirty="0"/>
                    </a:p>
                  </a:txBody>
                  <a:tcPr/>
                </a:tc>
                <a:tc>
                  <a:txBody>
                    <a:bodyPr/>
                    <a:lstStyle/>
                    <a:p>
                      <a:pPr algn="ctr"/>
                      <a:r>
                        <a:rPr lang="en-US" dirty="0" smtClean="0"/>
                        <a:t>D,G</a:t>
                      </a:r>
                      <a:endParaRPr lang="en-US" dirty="0"/>
                    </a:p>
                  </a:txBody>
                  <a:tcPr/>
                </a:tc>
                <a:tc>
                  <a:txBody>
                    <a:bodyPr/>
                    <a:lstStyle/>
                    <a:p>
                      <a:pPr algn="ctr"/>
                      <a:r>
                        <a:rPr lang="en-US" dirty="0" smtClean="0"/>
                        <a:t>8</a:t>
                      </a:r>
                      <a:endParaRPr lang="en-US"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687388" y="1104900"/>
            <a:ext cx="7886700" cy="2713038"/>
          </a:xfrm>
        </p:spPr>
        <p:txBody>
          <a:bodyPr>
            <a:normAutofit lnSpcReduction="10000"/>
          </a:bodyPr>
          <a:lstStyle/>
          <a:p>
            <a:r>
              <a:rPr lang="en-US"/>
              <a:t>PERT and CPM have been used to plan, schedule, and control a wide variety of projects:</a:t>
            </a:r>
          </a:p>
          <a:p>
            <a:pPr lvl="1"/>
            <a:r>
              <a:rPr lang="en-US"/>
              <a:t>R&amp;D of new products and processes</a:t>
            </a:r>
          </a:p>
          <a:p>
            <a:pPr lvl="1"/>
            <a:r>
              <a:rPr lang="en-US"/>
              <a:t>Construction of buildings and highways</a:t>
            </a:r>
          </a:p>
          <a:p>
            <a:pPr lvl="1"/>
            <a:r>
              <a:rPr lang="en-US"/>
              <a:t>Maintenance of large and complex equipment</a:t>
            </a:r>
          </a:p>
          <a:p>
            <a:pPr lvl="1"/>
            <a:r>
              <a:rPr lang="en-US"/>
              <a:t>Design and installation of new systems</a:t>
            </a:r>
          </a:p>
        </p:txBody>
      </p:sp>
      <p:sp>
        <p:nvSpPr>
          <p:cNvPr id="66562" name="Rectangle 2"/>
          <p:cNvSpPr>
            <a:spLocks noGrp="1" noChangeArrowheads="1"/>
          </p:cNvSpPr>
          <p:nvPr>
            <p:ph type="title"/>
          </p:nvPr>
        </p:nvSpPr>
        <p:spPr/>
        <p:txBody>
          <a:bodyPr/>
          <a:lstStyle/>
          <a:p>
            <a:r>
              <a:rPr lang="en-US"/>
              <a:t>PERT/CPM</a:t>
            </a: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56" name="Rectangle 52"/>
          <p:cNvSpPr>
            <a:spLocks noChangeArrowheads="1"/>
          </p:cNvSpPr>
          <p:nvPr/>
        </p:nvSpPr>
        <p:spPr bwMode="auto">
          <a:xfrm>
            <a:off x="397669" y="1611313"/>
            <a:ext cx="8432800" cy="28575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21507" name="Rectangle 3"/>
          <p:cNvSpPr>
            <a:spLocks noGrp="1" noChangeArrowheads="1"/>
          </p:cNvSpPr>
          <p:nvPr>
            <p:ph idx="1"/>
          </p:nvPr>
        </p:nvSpPr>
        <p:spPr>
          <a:xfrm>
            <a:off x="687388" y="1104900"/>
            <a:ext cx="3006725" cy="490538"/>
          </a:xfrm>
          <a:noFill/>
          <a:ln/>
        </p:spPr>
        <p:txBody>
          <a:bodyPr>
            <a:normAutofit lnSpcReduction="10000"/>
          </a:bodyPr>
          <a:lstStyle/>
          <a:p>
            <a:r>
              <a:rPr lang="en-US">
                <a:solidFill>
                  <a:srgbClr val="66FFFF"/>
                </a:solidFill>
              </a:rPr>
              <a:t>PERT Network</a:t>
            </a:r>
          </a:p>
        </p:txBody>
      </p:sp>
      <p:sp>
        <p:nvSpPr>
          <p:cNvPr id="21553" name="Rectangle 49"/>
          <p:cNvSpPr>
            <a:spLocks noGrp="1" noChangeArrowheads="1"/>
          </p:cNvSpPr>
          <p:nvPr>
            <p:ph type="title"/>
          </p:nvPr>
        </p:nvSpPr>
        <p:spPr>
          <a:noFill/>
          <a:ln/>
        </p:spPr>
        <p:txBody>
          <a:bodyPr/>
          <a:lstStyle/>
          <a:p>
            <a:r>
              <a:rPr lang="en-US"/>
              <a:t>Example:  EarthMover, Inc.</a:t>
            </a:r>
          </a:p>
        </p:txBody>
      </p:sp>
      <p:sp>
        <p:nvSpPr>
          <p:cNvPr id="21555" name="Rectangle 51"/>
          <p:cNvSpPr>
            <a:spLocks noChangeArrowheads="1"/>
          </p:cNvSpPr>
          <p:nvPr/>
        </p:nvSpPr>
        <p:spPr bwMode="auto">
          <a:xfrm>
            <a:off x="2076450" y="2824163"/>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21554" name="Picture 50"/>
          <p:cNvPicPr>
            <a:picLocks noChangeAspect="1" noChangeArrowheads="1"/>
          </p:cNvPicPr>
          <p:nvPr/>
        </p:nvPicPr>
        <p:blipFill>
          <a:blip r:embed="rId3"/>
          <a:srcRect/>
          <a:stretch>
            <a:fillRect/>
          </a:stretch>
        </p:blipFill>
        <p:spPr bwMode="auto">
          <a:xfrm>
            <a:off x="595313" y="1890713"/>
            <a:ext cx="8037512" cy="2398712"/>
          </a:xfrm>
          <a:prstGeom prst="rect">
            <a:avLst/>
          </a:prstGeom>
          <a:noFill/>
          <a:effectLst>
            <a:outerShdw dist="35921" dir="2700000" algn="ctr" rotWithShape="0">
              <a:schemeClr val="bg2"/>
            </a:outerShdw>
          </a:effectLst>
        </p:spPr>
      </p:pic>
      <p:sp>
        <p:nvSpPr>
          <p:cNvPr id="21558" name="Text Box 54"/>
          <p:cNvSpPr txBox="1">
            <a:spLocks noChangeArrowheads="1"/>
          </p:cNvSpPr>
          <p:nvPr/>
        </p:nvSpPr>
        <p:spPr bwMode="auto">
          <a:xfrm>
            <a:off x="1597025" y="30400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6</a:t>
            </a:r>
            <a:endParaRPr lang="en-US" sz="2000" u="sng">
              <a:effectLst/>
              <a:latin typeface="Arial Narrow" pitchFamily="34" charset="0"/>
            </a:endParaRPr>
          </a:p>
        </p:txBody>
      </p:sp>
      <p:sp>
        <p:nvSpPr>
          <p:cNvPr id="21560" name="Text Box 56"/>
          <p:cNvSpPr txBox="1">
            <a:spLocks noChangeArrowheads="1"/>
          </p:cNvSpPr>
          <p:nvPr/>
        </p:nvSpPr>
        <p:spPr bwMode="auto">
          <a:xfrm>
            <a:off x="2886075" y="27416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4</a:t>
            </a:r>
            <a:endParaRPr lang="en-US" sz="2000" u="sng">
              <a:effectLst/>
              <a:latin typeface="Arial Narrow" pitchFamily="34" charset="0"/>
            </a:endParaRPr>
          </a:p>
        </p:txBody>
      </p:sp>
      <p:sp>
        <p:nvSpPr>
          <p:cNvPr id="21561" name="Text Box 57"/>
          <p:cNvSpPr txBox="1">
            <a:spLocks noChangeArrowheads="1"/>
          </p:cNvSpPr>
          <p:nvPr/>
        </p:nvSpPr>
        <p:spPr bwMode="auto">
          <a:xfrm>
            <a:off x="2898775" y="36433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3</a:t>
            </a:r>
            <a:endParaRPr lang="en-US" sz="2000" u="sng">
              <a:effectLst/>
              <a:latin typeface="Arial Narrow" pitchFamily="34" charset="0"/>
            </a:endParaRPr>
          </a:p>
        </p:txBody>
      </p:sp>
      <p:sp>
        <p:nvSpPr>
          <p:cNvPr id="21562" name="Text Box 58"/>
          <p:cNvSpPr txBox="1">
            <a:spLocks noChangeArrowheads="1"/>
          </p:cNvSpPr>
          <p:nvPr/>
        </p:nvSpPr>
        <p:spPr bwMode="auto">
          <a:xfrm>
            <a:off x="4124325" y="3935413"/>
            <a:ext cx="415925"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10</a:t>
            </a:r>
            <a:endParaRPr lang="en-US" sz="2000" u="sng" dirty="0">
              <a:effectLst/>
              <a:latin typeface="Arial Narrow" pitchFamily="34" charset="0"/>
            </a:endParaRPr>
          </a:p>
        </p:txBody>
      </p:sp>
      <p:sp>
        <p:nvSpPr>
          <p:cNvPr id="21563" name="Text Box 59"/>
          <p:cNvSpPr txBox="1">
            <a:spLocks noChangeArrowheads="1"/>
          </p:cNvSpPr>
          <p:nvPr/>
        </p:nvSpPr>
        <p:spPr bwMode="auto">
          <a:xfrm>
            <a:off x="4194175" y="30400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3</a:t>
            </a:r>
            <a:endParaRPr lang="en-US" sz="2000" u="sng">
              <a:effectLst/>
              <a:latin typeface="Arial Narrow" pitchFamily="34" charset="0"/>
            </a:endParaRPr>
          </a:p>
        </p:txBody>
      </p:sp>
      <p:sp>
        <p:nvSpPr>
          <p:cNvPr id="21564" name="Text Box 60"/>
          <p:cNvSpPr txBox="1">
            <a:spLocks noChangeArrowheads="1"/>
          </p:cNvSpPr>
          <p:nvPr/>
        </p:nvSpPr>
        <p:spPr bwMode="auto">
          <a:xfrm>
            <a:off x="4200525" y="21383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6</a:t>
            </a:r>
            <a:endParaRPr lang="en-US" sz="2000" u="sng">
              <a:effectLst/>
              <a:latin typeface="Arial Narrow" pitchFamily="34" charset="0"/>
            </a:endParaRPr>
          </a:p>
        </p:txBody>
      </p:sp>
      <p:sp>
        <p:nvSpPr>
          <p:cNvPr id="21565" name="Text Box 61"/>
          <p:cNvSpPr txBox="1">
            <a:spLocks noChangeArrowheads="1"/>
          </p:cNvSpPr>
          <p:nvPr/>
        </p:nvSpPr>
        <p:spPr bwMode="auto">
          <a:xfrm>
            <a:off x="5489575" y="36369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2</a:t>
            </a:r>
            <a:endParaRPr lang="en-US" sz="2000" u="sng">
              <a:effectLst/>
              <a:latin typeface="Arial Narrow" pitchFamily="34" charset="0"/>
            </a:endParaRPr>
          </a:p>
        </p:txBody>
      </p:sp>
      <p:sp>
        <p:nvSpPr>
          <p:cNvPr id="21566" name="Text Box 62"/>
          <p:cNvSpPr txBox="1">
            <a:spLocks noChangeArrowheads="1"/>
          </p:cNvSpPr>
          <p:nvPr/>
        </p:nvSpPr>
        <p:spPr bwMode="auto">
          <a:xfrm>
            <a:off x="6791325" y="36369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6</a:t>
            </a:r>
            <a:endParaRPr lang="en-US" sz="2000" u="sng">
              <a:effectLst/>
              <a:latin typeface="Arial Narrow" pitchFamily="34" charset="0"/>
            </a:endParaRPr>
          </a:p>
        </p:txBody>
      </p:sp>
      <p:sp>
        <p:nvSpPr>
          <p:cNvPr id="21567" name="Text Box 63"/>
          <p:cNvSpPr txBox="1">
            <a:spLocks noChangeArrowheads="1"/>
          </p:cNvSpPr>
          <p:nvPr/>
        </p:nvSpPr>
        <p:spPr bwMode="auto">
          <a:xfrm>
            <a:off x="6784975" y="25384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8</a:t>
            </a:r>
            <a:endParaRPr lang="en-US" sz="2000" u="sng">
              <a:effectLst/>
              <a:latin typeface="Arial Narrow" pitchFamily="34" charset="0"/>
            </a:endParaRPr>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5" name="Rectangle 7"/>
          <p:cNvSpPr>
            <a:spLocks noGrp="1" noChangeArrowheads="1"/>
          </p:cNvSpPr>
          <p:nvPr>
            <p:ph type="title"/>
          </p:nvPr>
        </p:nvSpPr>
        <p:spPr>
          <a:xfrm>
            <a:off x="457200" y="274638"/>
            <a:ext cx="8229600" cy="792162"/>
          </a:xfrm>
          <a:noFill/>
          <a:ln/>
        </p:spPr>
        <p:txBody>
          <a:bodyPr/>
          <a:lstStyle/>
          <a:p>
            <a:r>
              <a:rPr lang="en-US"/>
              <a:t>Example:  EarthMover, Inc.</a:t>
            </a:r>
          </a:p>
        </p:txBody>
      </p:sp>
      <p:sp>
        <p:nvSpPr>
          <p:cNvPr id="9" name="Rectangle 7"/>
          <p:cNvSpPr txBox="1">
            <a:spLocks noChangeArrowheads="1"/>
          </p:cNvSpPr>
          <p:nvPr/>
        </p:nvSpPr>
        <p:spPr>
          <a:xfrm>
            <a:off x="292100" y="1017985"/>
            <a:ext cx="8229600" cy="642143"/>
          </a:xfrm>
          <a:prstGeom prst="rect">
            <a:avLst/>
          </a:prstGeom>
          <a:noFill/>
          <a:ln/>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2800" b="0" dirty="0" smtClean="0">
                <a:solidFill>
                  <a:srgbClr val="9999FF"/>
                </a:solidFill>
                <a:effectLst>
                  <a:outerShdw blurRad="38100" dist="38100" dir="2700000" algn="tl">
                    <a:srgbClr val="000000">
                      <a:alpha val="43137"/>
                    </a:srgbClr>
                  </a:outerShdw>
                </a:effectLst>
              </a:rPr>
              <a:t>Earliest/Latest Times</a:t>
            </a:r>
            <a:endParaRPr lang="en-US" sz="2800" b="0" dirty="0">
              <a:solidFill>
                <a:srgbClr val="9999FF"/>
              </a:solidFill>
              <a:effectLst>
                <a:outerShdw blurRad="38100" dist="38100" dir="2700000" algn="tl">
                  <a:srgbClr val="000000">
                    <a:alpha val="43137"/>
                  </a:srgb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1166170527"/>
              </p:ext>
            </p:extLst>
          </p:nvPr>
        </p:nvGraphicFramePr>
        <p:xfrm>
          <a:off x="1358900" y="1812528"/>
          <a:ext cx="6096000" cy="3708400"/>
        </p:xfrm>
        <a:graphic>
          <a:graphicData uri="http://schemas.openxmlformats.org/drawingml/2006/table">
            <a:tbl>
              <a:tblPr firstRow="1" bandRow="1">
                <a:tableStyleId>{5C22544A-7EE6-4342-B048-85BDC9FD1C3A}</a:tableStyleId>
              </a:tblPr>
              <a:tblGrid>
                <a:gridCol w="1117600"/>
                <a:gridCol w="1003300"/>
                <a:gridCol w="927100"/>
                <a:gridCol w="1016000"/>
                <a:gridCol w="1016000"/>
                <a:gridCol w="1016000"/>
              </a:tblGrid>
              <a:tr h="370840">
                <a:tc>
                  <a:txBody>
                    <a:bodyPr/>
                    <a:lstStyle/>
                    <a:p>
                      <a:pPr algn="ctr"/>
                      <a:r>
                        <a:rPr lang="en-US" dirty="0" smtClean="0"/>
                        <a:t>Activity</a:t>
                      </a:r>
                      <a:endParaRPr lang="en-US" dirty="0"/>
                    </a:p>
                  </a:txBody>
                  <a:tcPr/>
                </a:tc>
                <a:tc>
                  <a:txBody>
                    <a:bodyPr/>
                    <a:lstStyle/>
                    <a:p>
                      <a:pPr algn="ctr"/>
                      <a:r>
                        <a:rPr lang="en-US" dirty="0" smtClean="0"/>
                        <a:t>ES</a:t>
                      </a:r>
                      <a:endParaRPr lang="en-US" dirty="0"/>
                    </a:p>
                  </a:txBody>
                  <a:tcPr/>
                </a:tc>
                <a:tc>
                  <a:txBody>
                    <a:bodyPr/>
                    <a:lstStyle/>
                    <a:p>
                      <a:pPr algn="ctr"/>
                      <a:r>
                        <a:rPr lang="en-US" dirty="0" smtClean="0"/>
                        <a:t>EF</a:t>
                      </a:r>
                      <a:endParaRPr lang="en-US" dirty="0"/>
                    </a:p>
                  </a:txBody>
                  <a:tcPr/>
                </a:tc>
                <a:tc>
                  <a:txBody>
                    <a:bodyPr/>
                    <a:lstStyle/>
                    <a:p>
                      <a:pPr algn="ctr"/>
                      <a:r>
                        <a:rPr lang="en-US" dirty="0" smtClean="0"/>
                        <a:t>LS</a:t>
                      </a:r>
                      <a:endParaRPr lang="en-US" dirty="0"/>
                    </a:p>
                  </a:txBody>
                  <a:tcPr/>
                </a:tc>
                <a:tc>
                  <a:txBody>
                    <a:bodyPr/>
                    <a:lstStyle/>
                    <a:p>
                      <a:pPr algn="ctr"/>
                      <a:r>
                        <a:rPr lang="en-US" dirty="0" smtClean="0"/>
                        <a:t>LF</a:t>
                      </a:r>
                      <a:endParaRPr lang="en-US" dirty="0"/>
                    </a:p>
                  </a:txBody>
                  <a:tcPr/>
                </a:tc>
                <a:tc>
                  <a:txBody>
                    <a:bodyPr/>
                    <a:lstStyle/>
                    <a:p>
                      <a:pPr algn="ctr"/>
                      <a:r>
                        <a:rPr lang="en-US" dirty="0" smtClean="0"/>
                        <a:t>Slack</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6</a:t>
                      </a:r>
                      <a:endParaRPr lang="en-US" dirty="0"/>
                    </a:p>
                  </a:txBody>
                  <a:tcPr/>
                </a:tc>
                <a:tc>
                  <a:txBody>
                    <a:bodyPr/>
                    <a:lstStyle/>
                    <a:p>
                      <a:pPr algn="ctr"/>
                      <a:r>
                        <a:rPr lang="en-US" dirty="0" smtClean="0"/>
                        <a:t>10</a:t>
                      </a:r>
                      <a:endParaRPr lang="en-US" dirty="0"/>
                    </a:p>
                  </a:txBody>
                  <a:tcPr/>
                </a:tc>
                <a:tc>
                  <a:txBody>
                    <a:bodyPr/>
                    <a:lstStyle/>
                    <a:p>
                      <a:pPr algn="ctr"/>
                      <a:r>
                        <a:rPr lang="en-US" dirty="0" smtClean="0"/>
                        <a:t>6</a:t>
                      </a:r>
                      <a:endParaRPr lang="en-US" dirty="0"/>
                    </a:p>
                  </a:txBody>
                  <a:tcPr/>
                </a:tc>
                <a:tc>
                  <a:txBody>
                    <a:bodyPr/>
                    <a:lstStyle/>
                    <a:p>
                      <a:pPr algn="ctr"/>
                      <a:r>
                        <a:rPr lang="en-US" dirty="0" smtClean="0"/>
                        <a:t>10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7</a:t>
                      </a:r>
                      <a:endParaRPr lang="en-US" dirty="0"/>
                    </a:p>
                  </a:txBody>
                  <a:tcPr/>
                </a:tc>
                <a:tc>
                  <a:txBody>
                    <a:bodyPr/>
                    <a:lstStyle/>
                    <a:p>
                      <a:pPr algn="ctr"/>
                      <a:r>
                        <a:rPr lang="en-US" dirty="0" smtClean="0"/>
                        <a:t>10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10</a:t>
                      </a:r>
                      <a:endParaRPr lang="en-US" dirty="0"/>
                    </a:p>
                  </a:txBody>
                  <a:tcPr/>
                </a:tc>
                <a:tc>
                  <a:txBody>
                    <a:bodyPr/>
                    <a:lstStyle/>
                    <a:p>
                      <a:pPr algn="ctr"/>
                      <a:r>
                        <a:rPr lang="en-US" dirty="0" smtClean="0"/>
                        <a:t>16</a:t>
                      </a:r>
                      <a:endParaRPr lang="en-US" dirty="0"/>
                    </a:p>
                  </a:txBody>
                  <a:tcPr/>
                </a:tc>
                <a:tc>
                  <a:txBody>
                    <a:bodyPr/>
                    <a:lstStyle/>
                    <a:p>
                      <a:pPr algn="ctr"/>
                      <a:r>
                        <a:rPr lang="en-US" dirty="0" smtClean="0"/>
                        <a:t>16</a:t>
                      </a:r>
                      <a:endParaRPr lang="en-US" dirty="0"/>
                    </a:p>
                  </a:txBody>
                  <a:tcPr/>
                </a:tc>
                <a:tc>
                  <a:txBody>
                    <a:bodyPr/>
                    <a:lstStyle/>
                    <a:p>
                      <a:pPr algn="ctr"/>
                      <a:r>
                        <a:rPr lang="en-US" dirty="0" smtClean="0"/>
                        <a:t>22</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10</a:t>
                      </a:r>
                      <a:endParaRPr lang="en-US" dirty="0"/>
                    </a:p>
                  </a:txBody>
                  <a:tcPr/>
                </a:tc>
                <a:tc>
                  <a:txBody>
                    <a:bodyPr/>
                    <a:lstStyle/>
                    <a:p>
                      <a:pPr algn="ctr"/>
                      <a:r>
                        <a:rPr lang="en-US" dirty="0" smtClean="0"/>
                        <a:t>13</a:t>
                      </a:r>
                      <a:endParaRPr lang="en-US" dirty="0"/>
                    </a:p>
                  </a:txBody>
                  <a:tcPr/>
                </a:tc>
                <a:tc>
                  <a:txBody>
                    <a:bodyPr/>
                    <a:lstStyle/>
                    <a:p>
                      <a:pPr algn="ctr"/>
                      <a:r>
                        <a:rPr lang="en-US" dirty="0" smtClean="0"/>
                        <a:t>17</a:t>
                      </a:r>
                      <a:endParaRPr lang="en-US" dirty="0"/>
                    </a:p>
                  </a:txBody>
                  <a:tcPr/>
                </a:tc>
                <a:tc>
                  <a:txBody>
                    <a:bodyPr/>
                    <a:lstStyle/>
                    <a:p>
                      <a:pPr algn="ctr"/>
                      <a:r>
                        <a:rPr lang="en-US" dirty="0" smtClean="0"/>
                        <a:t>20</a:t>
                      </a:r>
                      <a:endParaRPr lang="en-US" dirty="0"/>
                    </a:p>
                  </a:txBody>
                  <a:tcPr/>
                </a:tc>
                <a:tc>
                  <a:txBody>
                    <a:bodyPr/>
                    <a:lstStyle/>
                    <a:p>
                      <a:pPr algn="ctr"/>
                      <a:r>
                        <a:rPr lang="en-US" dirty="0" smtClean="0"/>
                        <a:t>7</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10</a:t>
                      </a:r>
                      <a:endParaRPr lang="en-US" dirty="0"/>
                    </a:p>
                  </a:txBody>
                  <a:tcPr/>
                </a:tc>
                <a:tc>
                  <a:txBody>
                    <a:bodyPr/>
                    <a:lstStyle/>
                    <a:p>
                      <a:pPr algn="ctr"/>
                      <a:r>
                        <a:rPr lang="en-US" dirty="0" smtClean="0"/>
                        <a:t>20</a:t>
                      </a:r>
                      <a:endParaRPr lang="en-US" dirty="0"/>
                    </a:p>
                  </a:txBody>
                  <a:tcPr/>
                </a:tc>
                <a:tc>
                  <a:txBody>
                    <a:bodyPr/>
                    <a:lstStyle/>
                    <a:p>
                      <a:pPr algn="ctr"/>
                      <a:r>
                        <a:rPr lang="en-US" dirty="0" smtClean="0"/>
                        <a:t>10</a:t>
                      </a:r>
                      <a:endParaRPr lang="en-US" dirty="0"/>
                    </a:p>
                  </a:txBody>
                  <a:tcPr/>
                </a:tc>
                <a:tc>
                  <a:txBody>
                    <a:bodyPr/>
                    <a:lstStyle/>
                    <a:p>
                      <a:pPr algn="ctr"/>
                      <a:r>
                        <a:rPr lang="en-US" dirty="0" smtClean="0"/>
                        <a:t>20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20</a:t>
                      </a:r>
                      <a:endParaRPr lang="en-US" dirty="0"/>
                    </a:p>
                  </a:txBody>
                  <a:tcPr/>
                </a:tc>
                <a:tc>
                  <a:txBody>
                    <a:bodyPr/>
                    <a:lstStyle/>
                    <a:p>
                      <a:pPr algn="ctr"/>
                      <a:r>
                        <a:rPr lang="en-US" dirty="0" smtClean="0"/>
                        <a:t>22</a:t>
                      </a:r>
                      <a:endParaRPr lang="en-US" dirty="0"/>
                    </a:p>
                  </a:txBody>
                  <a:tcPr/>
                </a:tc>
                <a:tc>
                  <a:txBody>
                    <a:bodyPr/>
                    <a:lstStyle/>
                    <a:p>
                      <a:pPr algn="ctr"/>
                      <a:r>
                        <a:rPr lang="en-US" dirty="0" smtClean="0"/>
                        <a:t>20</a:t>
                      </a:r>
                      <a:endParaRPr lang="en-US" dirty="0"/>
                    </a:p>
                  </a:txBody>
                  <a:tcPr/>
                </a:tc>
                <a:tc>
                  <a:txBody>
                    <a:bodyPr/>
                    <a:lstStyle/>
                    <a:p>
                      <a:pPr algn="ctr"/>
                      <a:r>
                        <a:rPr lang="en-US" dirty="0" smtClean="0"/>
                        <a:t>22</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H</a:t>
                      </a:r>
                      <a:endParaRPr lang="en-US" dirty="0"/>
                    </a:p>
                  </a:txBody>
                  <a:tcPr/>
                </a:tc>
                <a:tc>
                  <a:txBody>
                    <a:bodyPr/>
                    <a:lstStyle/>
                    <a:p>
                      <a:pPr algn="ctr"/>
                      <a:r>
                        <a:rPr lang="en-US" dirty="0" smtClean="0"/>
                        <a:t>22</a:t>
                      </a:r>
                      <a:endParaRPr lang="en-US" dirty="0"/>
                    </a:p>
                  </a:txBody>
                  <a:tcPr/>
                </a:tc>
                <a:tc>
                  <a:txBody>
                    <a:bodyPr/>
                    <a:lstStyle/>
                    <a:p>
                      <a:pPr algn="ctr"/>
                      <a:r>
                        <a:rPr lang="en-US" dirty="0" smtClean="0"/>
                        <a:t>28</a:t>
                      </a:r>
                      <a:endParaRPr lang="en-US" dirty="0"/>
                    </a:p>
                  </a:txBody>
                  <a:tcPr/>
                </a:tc>
                <a:tc>
                  <a:txBody>
                    <a:bodyPr/>
                    <a:lstStyle/>
                    <a:p>
                      <a:pPr algn="ctr"/>
                      <a:r>
                        <a:rPr lang="en-US" dirty="0" smtClean="0"/>
                        <a:t>24</a:t>
                      </a:r>
                      <a:endParaRPr lang="en-US" dirty="0"/>
                    </a:p>
                  </a:txBody>
                  <a:tcPr/>
                </a:tc>
                <a:tc>
                  <a:txBody>
                    <a:bodyPr/>
                    <a:lstStyle/>
                    <a:p>
                      <a:pPr algn="ctr"/>
                      <a:r>
                        <a:rPr lang="en-US" dirty="0" smtClean="0"/>
                        <a:t>30</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I</a:t>
                      </a:r>
                      <a:endParaRPr lang="en-US" dirty="0"/>
                    </a:p>
                  </a:txBody>
                  <a:tcPr/>
                </a:tc>
                <a:tc>
                  <a:txBody>
                    <a:bodyPr/>
                    <a:lstStyle/>
                    <a:p>
                      <a:pPr algn="ctr"/>
                      <a:r>
                        <a:rPr lang="en-US" dirty="0" smtClean="0"/>
                        <a:t>22</a:t>
                      </a:r>
                      <a:endParaRPr lang="en-US" dirty="0"/>
                    </a:p>
                  </a:txBody>
                  <a:tcPr/>
                </a:tc>
                <a:tc>
                  <a:txBody>
                    <a:bodyPr/>
                    <a:lstStyle/>
                    <a:p>
                      <a:pPr algn="ctr"/>
                      <a:r>
                        <a:rPr lang="en-US" dirty="0" smtClean="0"/>
                        <a:t>30</a:t>
                      </a:r>
                      <a:endParaRPr lang="en-US" dirty="0"/>
                    </a:p>
                  </a:txBody>
                  <a:tcPr/>
                </a:tc>
                <a:tc>
                  <a:txBody>
                    <a:bodyPr/>
                    <a:lstStyle/>
                    <a:p>
                      <a:pPr algn="ctr"/>
                      <a:r>
                        <a:rPr lang="en-US" dirty="0" smtClean="0"/>
                        <a:t>22</a:t>
                      </a:r>
                      <a:endParaRPr lang="en-US" dirty="0"/>
                    </a:p>
                  </a:txBody>
                  <a:tcPr/>
                </a:tc>
                <a:tc>
                  <a:txBody>
                    <a:bodyPr/>
                    <a:lstStyle/>
                    <a:p>
                      <a:pPr algn="ctr"/>
                      <a:r>
                        <a:rPr lang="en-US" dirty="0" smtClean="0"/>
                        <a:t>30</a:t>
                      </a:r>
                      <a:endParaRPr lang="en-US" dirty="0"/>
                    </a:p>
                  </a:txBody>
                  <a:tcPr/>
                </a:tc>
                <a:tc>
                  <a:txBody>
                    <a:bodyPr/>
                    <a:lstStyle/>
                    <a:p>
                      <a:pPr algn="ctr"/>
                      <a:r>
                        <a:rPr lang="en-US" dirty="0" smtClean="0"/>
                        <a:t>0*</a:t>
                      </a:r>
                      <a:endParaRPr lang="en-US"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687388" y="1104900"/>
            <a:ext cx="3208337" cy="528638"/>
          </a:xfrm>
        </p:spPr>
        <p:txBody>
          <a:bodyPr>
            <a:normAutofit fontScale="92500"/>
          </a:bodyPr>
          <a:lstStyle/>
          <a:p>
            <a:r>
              <a:rPr lang="en-US">
                <a:solidFill>
                  <a:srgbClr val="66FFFF"/>
                </a:solidFill>
              </a:rPr>
              <a:t>Critical Activities</a:t>
            </a:r>
          </a:p>
        </p:txBody>
      </p:sp>
      <p:sp>
        <p:nvSpPr>
          <p:cNvPr id="110594" name="Rectangle 2"/>
          <p:cNvSpPr>
            <a:spLocks noGrp="1" noChangeArrowheads="1"/>
          </p:cNvSpPr>
          <p:nvPr>
            <p:ph type="title"/>
          </p:nvPr>
        </p:nvSpPr>
        <p:spPr/>
        <p:txBody>
          <a:bodyPr/>
          <a:lstStyle/>
          <a:p>
            <a:r>
              <a:rPr lang="en-US"/>
              <a:t>Example:  EarthMover, Inc.</a:t>
            </a:r>
          </a:p>
        </p:txBody>
      </p:sp>
      <p:sp>
        <p:nvSpPr>
          <p:cNvPr id="110597" name="Rectangle 5"/>
          <p:cNvSpPr>
            <a:spLocks noChangeArrowheads="1"/>
          </p:cNvSpPr>
          <p:nvPr/>
        </p:nvSpPr>
        <p:spPr bwMode="auto">
          <a:xfrm>
            <a:off x="419100" y="1638300"/>
            <a:ext cx="8343900" cy="28575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pic>
        <p:nvPicPr>
          <p:cNvPr id="110598" name="Picture 6"/>
          <p:cNvPicPr>
            <a:picLocks noChangeAspect="1" noChangeArrowheads="1"/>
          </p:cNvPicPr>
          <p:nvPr/>
        </p:nvPicPr>
        <p:blipFill>
          <a:blip r:embed="rId3"/>
          <a:srcRect/>
          <a:stretch>
            <a:fillRect/>
          </a:stretch>
        </p:blipFill>
        <p:spPr bwMode="auto">
          <a:xfrm>
            <a:off x="595313" y="1890713"/>
            <a:ext cx="8037512" cy="2398712"/>
          </a:xfrm>
          <a:prstGeom prst="rect">
            <a:avLst/>
          </a:prstGeom>
          <a:noFill/>
          <a:effectLst>
            <a:outerShdw dist="35921" dir="2700000" algn="ctr" rotWithShape="0">
              <a:schemeClr val="bg2"/>
            </a:outerShdw>
          </a:effectLst>
        </p:spPr>
      </p:pic>
      <p:sp>
        <p:nvSpPr>
          <p:cNvPr id="110599" name="Text Box 7"/>
          <p:cNvSpPr txBox="1">
            <a:spLocks noChangeArrowheads="1"/>
          </p:cNvSpPr>
          <p:nvPr/>
        </p:nvSpPr>
        <p:spPr bwMode="auto">
          <a:xfrm>
            <a:off x="1597025" y="30400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6</a:t>
            </a:r>
            <a:endParaRPr lang="en-US" sz="2000" u="sng">
              <a:effectLst/>
              <a:latin typeface="Arial Narrow" pitchFamily="34" charset="0"/>
            </a:endParaRPr>
          </a:p>
        </p:txBody>
      </p:sp>
      <p:sp>
        <p:nvSpPr>
          <p:cNvPr id="110600" name="Text Box 8"/>
          <p:cNvSpPr txBox="1">
            <a:spLocks noChangeArrowheads="1"/>
          </p:cNvSpPr>
          <p:nvPr/>
        </p:nvSpPr>
        <p:spPr bwMode="auto">
          <a:xfrm>
            <a:off x="2886075" y="27416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4</a:t>
            </a:r>
            <a:endParaRPr lang="en-US" sz="2000" u="sng">
              <a:effectLst/>
              <a:latin typeface="Arial Narrow" pitchFamily="34" charset="0"/>
            </a:endParaRPr>
          </a:p>
        </p:txBody>
      </p:sp>
      <p:sp>
        <p:nvSpPr>
          <p:cNvPr id="110601" name="Text Box 9"/>
          <p:cNvSpPr txBox="1">
            <a:spLocks noChangeArrowheads="1"/>
          </p:cNvSpPr>
          <p:nvPr/>
        </p:nvSpPr>
        <p:spPr bwMode="auto">
          <a:xfrm>
            <a:off x="2898775" y="36433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3</a:t>
            </a:r>
            <a:endParaRPr lang="en-US" sz="2000" u="sng">
              <a:effectLst/>
              <a:latin typeface="Arial Narrow" pitchFamily="34" charset="0"/>
            </a:endParaRPr>
          </a:p>
        </p:txBody>
      </p:sp>
      <p:sp>
        <p:nvSpPr>
          <p:cNvPr id="110602" name="Text Box 10"/>
          <p:cNvSpPr txBox="1">
            <a:spLocks noChangeArrowheads="1"/>
          </p:cNvSpPr>
          <p:nvPr/>
        </p:nvSpPr>
        <p:spPr bwMode="auto">
          <a:xfrm>
            <a:off x="4124325" y="3935413"/>
            <a:ext cx="415925"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10</a:t>
            </a:r>
            <a:endParaRPr lang="en-US" sz="2000" u="sng">
              <a:effectLst/>
              <a:latin typeface="Arial Narrow" pitchFamily="34" charset="0"/>
            </a:endParaRPr>
          </a:p>
        </p:txBody>
      </p:sp>
      <p:sp>
        <p:nvSpPr>
          <p:cNvPr id="110603" name="Text Box 11"/>
          <p:cNvSpPr txBox="1">
            <a:spLocks noChangeArrowheads="1"/>
          </p:cNvSpPr>
          <p:nvPr/>
        </p:nvSpPr>
        <p:spPr bwMode="auto">
          <a:xfrm>
            <a:off x="4194175" y="30400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3</a:t>
            </a:r>
            <a:endParaRPr lang="en-US" sz="2000" u="sng">
              <a:effectLst/>
              <a:latin typeface="Arial Narrow" pitchFamily="34" charset="0"/>
            </a:endParaRPr>
          </a:p>
        </p:txBody>
      </p:sp>
      <p:sp>
        <p:nvSpPr>
          <p:cNvPr id="110604" name="Text Box 12"/>
          <p:cNvSpPr txBox="1">
            <a:spLocks noChangeArrowheads="1"/>
          </p:cNvSpPr>
          <p:nvPr/>
        </p:nvSpPr>
        <p:spPr bwMode="auto">
          <a:xfrm>
            <a:off x="4200525" y="21383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6</a:t>
            </a:r>
            <a:endParaRPr lang="en-US" sz="2000" u="sng">
              <a:effectLst/>
              <a:latin typeface="Arial Narrow" pitchFamily="34" charset="0"/>
            </a:endParaRPr>
          </a:p>
        </p:txBody>
      </p:sp>
      <p:sp>
        <p:nvSpPr>
          <p:cNvPr id="110605" name="Text Box 13"/>
          <p:cNvSpPr txBox="1">
            <a:spLocks noChangeArrowheads="1"/>
          </p:cNvSpPr>
          <p:nvPr/>
        </p:nvSpPr>
        <p:spPr bwMode="auto">
          <a:xfrm>
            <a:off x="5489575" y="36369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dirty="0">
                <a:solidFill>
                  <a:srgbClr val="FFFFFF"/>
                </a:solidFill>
                <a:effectLst/>
                <a:latin typeface="Arial Narrow" pitchFamily="34" charset="0"/>
              </a:rPr>
              <a:t>2</a:t>
            </a:r>
            <a:endParaRPr lang="en-US" sz="2000" u="sng" dirty="0">
              <a:effectLst/>
              <a:latin typeface="Arial Narrow" pitchFamily="34" charset="0"/>
            </a:endParaRPr>
          </a:p>
        </p:txBody>
      </p:sp>
      <p:sp>
        <p:nvSpPr>
          <p:cNvPr id="110606" name="Text Box 14"/>
          <p:cNvSpPr txBox="1">
            <a:spLocks noChangeArrowheads="1"/>
          </p:cNvSpPr>
          <p:nvPr/>
        </p:nvSpPr>
        <p:spPr bwMode="auto">
          <a:xfrm>
            <a:off x="6791325" y="363696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6</a:t>
            </a:r>
            <a:endParaRPr lang="en-US" sz="2000" u="sng">
              <a:effectLst/>
              <a:latin typeface="Arial Narrow" pitchFamily="34" charset="0"/>
            </a:endParaRPr>
          </a:p>
        </p:txBody>
      </p:sp>
      <p:sp>
        <p:nvSpPr>
          <p:cNvPr id="110607" name="Text Box 15"/>
          <p:cNvSpPr txBox="1">
            <a:spLocks noChangeArrowheads="1"/>
          </p:cNvSpPr>
          <p:nvPr/>
        </p:nvSpPr>
        <p:spPr bwMode="auto">
          <a:xfrm>
            <a:off x="6784975" y="2538413"/>
            <a:ext cx="300038" cy="396875"/>
          </a:xfrm>
          <a:prstGeom prst="rect">
            <a:avLst/>
          </a:prstGeom>
          <a:noFill/>
          <a:ln w="12700">
            <a:noFill/>
            <a:miter lim="800000"/>
            <a:headEnd/>
            <a:tailEnd/>
          </a:ln>
          <a:effectLst>
            <a:outerShdw dist="35921" dir="2700000" algn="ctr" rotWithShape="0">
              <a:schemeClr val="bg2"/>
            </a:outerShdw>
          </a:effectLst>
        </p:spPr>
        <p:txBody>
          <a:bodyPr wrap="none">
            <a:spAutoFit/>
          </a:bodyPr>
          <a:lstStyle/>
          <a:p>
            <a:pPr algn="l"/>
            <a:r>
              <a:rPr lang="en-US" sz="2000">
                <a:solidFill>
                  <a:srgbClr val="FFFFFF"/>
                </a:solidFill>
                <a:effectLst/>
                <a:latin typeface="Arial Narrow" pitchFamily="34" charset="0"/>
              </a:rPr>
              <a:t>8</a:t>
            </a:r>
            <a:endParaRPr lang="en-US" sz="2000" u="sng">
              <a:effectLst/>
              <a:latin typeface="Arial Narrow" pitchFamily="34" charset="0"/>
            </a:endParaRPr>
          </a:p>
        </p:txBody>
      </p:sp>
      <p:sp>
        <p:nvSpPr>
          <p:cNvPr id="110608" name="Text Box 16"/>
          <p:cNvSpPr txBox="1">
            <a:spLocks noChangeArrowheads="1"/>
          </p:cNvSpPr>
          <p:nvPr/>
        </p:nvSpPr>
        <p:spPr bwMode="auto">
          <a:xfrm>
            <a:off x="1924050" y="2741613"/>
            <a:ext cx="530225"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0  6</a:t>
            </a:r>
          </a:p>
          <a:p>
            <a:pPr algn="l"/>
            <a:r>
              <a:rPr lang="en-US" sz="2000">
                <a:solidFill>
                  <a:srgbClr val="FFFFFF"/>
                </a:solidFill>
                <a:effectLst>
                  <a:outerShdw blurRad="38100" dist="38100" dir="2700000" algn="tl">
                    <a:srgbClr val="000000"/>
                  </a:outerShdw>
                </a:effectLst>
                <a:latin typeface="Arial Narrow" pitchFamily="34" charset="0"/>
              </a:rPr>
              <a:t>0  6</a:t>
            </a:r>
            <a:endParaRPr lang="en-US" sz="2000" u="sng">
              <a:effectLst/>
              <a:latin typeface="Arial Narrow" pitchFamily="34" charset="0"/>
            </a:endParaRPr>
          </a:p>
        </p:txBody>
      </p:sp>
      <p:sp>
        <p:nvSpPr>
          <p:cNvPr id="110609" name="Text Box 17"/>
          <p:cNvSpPr txBox="1">
            <a:spLocks noChangeArrowheads="1"/>
          </p:cNvSpPr>
          <p:nvPr/>
        </p:nvSpPr>
        <p:spPr bwMode="auto">
          <a:xfrm>
            <a:off x="4356100" y="3640138"/>
            <a:ext cx="762000"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 10 20</a:t>
            </a:r>
          </a:p>
          <a:p>
            <a:pPr algn="l"/>
            <a:r>
              <a:rPr lang="en-US" sz="2000">
                <a:solidFill>
                  <a:srgbClr val="FFFFFF"/>
                </a:solidFill>
                <a:effectLst>
                  <a:outerShdw blurRad="38100" dist="38100" dir="2700000" algn="tl">
                    <a:srgbClr val="000000"/>
                  </a:outerShdw>
                </a:effectLst>
                <a:latin typeface="Arial Narrow" pitchFamily="34" charset="0"/>
              </a:rPr>
              <a:t> 10 20</a:t>
            </a:r>
            <a:endParaRPr lang="en-US" sz="2000" u="sng">
              <a:effectLst/>
              <a:latin typeface="Arial Narrow" pitchFamily="34" charset="0"/>
            </a:endParaRPr>
          </a:p>
        </p:txBody>
      </p:sp>
      <p:sp>
        <p:nvSpPr>
          <p:cNvPr id="110610" name="Text Box 18"/>
          <p:cNvSpPr txBox="1">
            <a:spLocks noChangeArrowheads="1"/>
          </p:cNvSpPr>
          <p:nvPr/>
        </p:nvSpPr>
        <p:spPr bwMode="auto">
          <a:xfrm>
            <a:off x="5732463" y="3340100"/>
            <a:ext cx="704850"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20 22</a:t>
            </a:r>
          </a:p>
          <a:p>
            <a:pPr algn="l"/>
            <a:r>
              <a:rPr lang="en-US" sz="2000">
                <a:solidFill>
                  <a:srgbClr val="FFFFFF"/>
                </a:solidFill>
                <a:effectLst>
                  <a:outerShdw blurRad="38100" dist="38100" dir="2700000" algn="tl">
                    <a:srgbClr val="000000"/>
                  </a:outerShdw>
                </a:effectLst>
                <a:latin typeface="Arial Narrow" pitchFamily="34" charset="0"/>
              </a:rPr>
              <a:t>20 22</a:t>
            </a:r>
            <a:endParaRPr lang="en-US" sz="2000" u="sng">
              <a:effectLst/>
              <a:latin typeface="Arial Narrow" pitchFamily="34" charset="0"/>
            </a:endParaRPr>
          </a:p>
        </p:txBody>
      </p:sp>
      <p:sp>
        <p:nvSpPr>
          <p:cNvPr id="110611" name="Text Box 19"/>
          <p:cNvSpPr txBox="1">
            <a:spLocks noChangeArrowheads="1"/>
          </p:cNvSpPr>
          <p:nvPr/>
        </p:nvSpPr>
        <p:spPr bwMode="auto">
          <a:xfrm>
            <a:off x="4421188" y="1838325"/>
            <a:ext cx="704850"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10 16</a:t>
            </a:r>
          </a:p>
          <a:p>
            <a:pPr algn="l"/>
            <a:r>
              <a:rPr lang="en-US" sz="2000">
                <a:solidFill>
                  <a:srgbClr val="FFFFFF"/>
                </a:solidFill>
                <a:effectLst>
                  <a:outerShdw blurRad="38100" dist="38100" dir="2700000" algn="tl">
                    <a:srgbClr val="000000"/>
                  </a:outerShdw>
                </a:effectLst>
                <a:latin typeface="Arial Narrow" pitchFamily="34" charset="0"/>
              </a:rPr>
              <a:t>16 22</a:t>
            </a:r>
            <a:endParaRPr lang="en-US" sz="2000" u="sng">
              <a:effectLst/>
              <a:latin typeface="Arial Narrow" pitchFamily="34" charset="0"/>
            </a:endParaRPr>
          </a:p>
        </p:txBody>
      </p:sp>
      <p:sp>
        <p:nvSpPr>
          <p:cNvPr id="110612" name="Text Box 20"/>
          <p:cNvSpPr txBox="1">
            <a:spLocks noChangeArrowheads="1"/>
          </p:cNvSpPr>
          <p:nvPr/>
        </p:nvSpPr>
        <p:spPr bwMode="auto">
          <a:xfrm>
            <a:off x="7029450" y="2239963"/>
            <a:ext cx="704850"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22 30</a:t>
            </a:r>
          </a:p>
          <a:p>
            <a:pPr algn="l"/>
            <a:r>
              <a:rPr lang="en-US" sz="2000">
                <a:solidFill>
                  <a:srgbClr val="FFFFFF"/>
                </a:solidFill>
                <a:effectLst>
                  <a:outerShdw blurRad="38100" dist="38100" dir="2700000" algn="tl">
                    <a:srgbClr val="000000"/>
                  </a:outerShdw>
                </a:effectLst>
                <a:latin typeface="Arial Narrow" pitchFamily="34" charset="0"/>
              </a:rPr>
              <a:t>22 30</a:t>
            </a:r>
            <a:endParaRPr lang="en-US" sz="2000" u="sng">
              <a:effectLst/>
              <a:latin typeface="Arial Narrow" pitchFamily="34" charset="0"/>
            </a:endParaRPr>
          </a:p>
        </p:txBody>
      </p:sp>
      <p:sp>
        <p:nvSpPr>
          <p:cNvPr id="110613" name="Text Box 21"/>
          <p:cNvSpPr txBox="1">
            <a:spLocks noChangeArrowheads="1"/>
          </p:cNvSpPr>
          <p:nvPr/>
        </p:nvSpPr>
        <p:spPr bwMode="auto">
          <a:xfrm>
            <a:off x="7021513" y="3338513"/>
            <a:ext cx="704850"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22 28</a:t>
            </a:r>
          </a:p>
          <a:p>
            <a:pPr algn="l"/>
            <a:r>
              <a:rPr lang="en-US" sz="2000">
                <a:solidFill>
                  <a:srgbClr val="FFFFFF"/>
                </a:solidFill>
                <a:effectLst>
                  <a:outerShdw blurRad="38100" dist="38100" dir="2700000" algn="tl">
                    <a:srgbClr val="000000"/>
                  </a:outerShdw>
                </a:effectLst>
                <a:latin typeface="Arial Narrow" pitchFamily="34" charset="0"/>
              </a:rPr>
              <a:t>24 30</a:t>
            </a:r>
            <a:endParaRPr lang="en-US" sz="2000" u="sng">
              <a:effectLst/>
              <a:latin typeface="Arial Narrow" pitchFamily="34" charset="0"/>
            </a:endParaRPr>
          </a:p>
        </p:txBody>
      </p:sp>
      <p:sp>
        <p:nvSpPr>
          <p:cNvPr id="110614" name="Text Box 22"/>
          <p:cNvSpPr txBox="1">
            <a:spLocks noChangeArrowheads="1"/>
          </p:cNvSpPr>
          <p:nvPr/>
        </p:nvSpPr>
        <p:spPr bwMode="auto">
          <a:xfrm>
            <a:off x="3089275" y="3338513"/>
            <a:ext cx="701675"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  6   9</a:t>
            </a:r>
          </a:p>
          <a:p>
            <a:pPr algn="l"/>
            <a:r>
              <a:rPr lang="en-US" sz="2000">
                <a:solidFill>
                  <a:srgbClr val="FFFFFF"/>
                </a:solidFill>
                <a:effectLst>
                  <a:outerShdw blurRad="38100" dist="38100" dir="2700000" algn="tl">
                    <a:srgbClr val="000000"/>
                  </a:outerShdw>
                </a:effectLst>
                <a:latin typeface="Arial Narrow" pitchFamily="34" charset="0"/>
              </a:rPr>
              <a:t>  7 10</a:t>
            </a:r>
            <a:endParaRPr lang="en-US" sz="2000" u="sng">
              <a:effectLst/>
              <a:latin typeface="Arial Narrow" pitchFamily="34" charset="0"/>
            </a:endParaRPr>
          </a:p>
        </p:txBody>
      </p:sp>
      <p:sp>
        <p:nvSpPr>
          <p:cNvPr id="110615" name="Text Box 23"/>
          <p:cNvSpPr txBox="1">
            <a:spLocks noChangeArrowheads="1"/>
          </p:cNvSpPr>
          <p:nvPr/>
        </p:nvSpPr>
        <p:spPr bwMode="auto">
          <a:xfrm>
            <a:off x="4427538" y="2740025"/>
            <a:ext cx="704850"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10 13</a:t>
            </a:r>
          </a:p>
          <a:p>
            <a:pPr algn="l"/>
            <a:r>
              <a:rPr lang="en-US" sz="2000">
                <a:solidFill>
                  <a:srgbClr val="FFFFFF"/>
                </a:solidFill>
                <a:effectLst>
                  <a:outerShdw blurRad="38100" dist="38100" dir="2700000" algn="tl">
                    <a:srgbClr val="000000"/>
                  </a:outerShdw>
                </a:effectLst>
                <a:latin typeface="Arial Narrow" pitchFamily="34" charset="0"/>
              </a:rPr>
              <a:t>17 20</a:t>
            </a:r>
            <a:endParaRPr lang="en-US" sz="2000" u="sng">
              <a:effectLst/>
              <a:latin typeface="Arial Narrow" pitchFamily="34" charset="0"/>
            </a:endParaRPr>
          </a:p>
        </p:txBody>
      </p:sp>
      <p:sp>
        <p:nvSpPr>
          <p:cNvPr id="110616" name="Text Box 24"/>
          <p:cNvSpPr txBox="1">
            <a:spLocks noChangeArrowheads="1"/>
          </p:cNvSpPr>
          <p:nvPr/>
        </p:nvSpPr>
        <p:spPr bwMode="auto">
          <a:xfrm>
            <a:off x="3074988" y="2439988"/>
            <a:ext cx="703262" cy="701675"/>
          </a:xfrm>
          <a:prstGeom prst="rect">
            <a:avLst/>
          </a:prstGeom>
          <a:noFill/>
          <a:ln w="12700">
            <a:noFill/>
            <a:miter lim="800000"/>
            <a:headEnd/>
            <a:tailEnd/>
          </a:ln>
          <a:effectLst/>
        </p:spPr>
        <p:txBody>
          <a:bodyPr wrap="none">
            <a:spAutoFit/>
          </a:bodyPr>
          <a:lstStyle/>
          <a:p>
            <a:pPr algn="l"/>
            <a:r>
              <a:rPr lang="en-US" sz="2000">
                <a:solidFill>
                  <a:srgbClr val="FFFFFF"/>
                </a:solidFill>
                <a:effectLst>
                  <a:outerShdw blurRad="38100" dist="38100" dir="2700000" algn="tl">
                    <a:srgbClr val="000000"/>
                  </a:outerShdw>
                </a:effectLst>
                <a:latin typeface="Arial Narrow" pitchFamily="34" charset="0"/>
              </a:rPr>
              <a:t>  6 10</a:t>
            </a:r>
          </a:p>
          <a:p>
            <a:pPr algn="l"/>
            <a:r>
              <a:rPr lang="en-US" sz="2000">
                <a:solidFill>
                  <a:srgbClr val="FFFFFF"/>
                </a:solidFill>
                <a:effectLst>
                  <a:outerShdw blurRad="38100" dist="38100" dir="2700000" algn="tl">
                    <a:srgbClr val="000000"/>
                  </a:outerShdw>
                </a:effectLst>
                <a:latin typeface="Arial Narrow" pitchFamily="34" charset="0"/>
              </a:rPr>
              <a:t>  6 10</a:t>
            </a:r>
            <a:endParaRPr lang="en-US" sz="2000" u="sng">
              <a:effectLst/>
              <a:latin typeface="Arial Narrow" pitchFamily="34" charset="0"/>
            </a:endParaRPr>
          </a:p>
        </p:txBody>
      </p:sp>
      <p:sp>
        <p:nvSpPr>
          <p:cNvPr id="110617" name="Rectangle 25"/>
          <p:cNvSpPr>
            <a:spLocks noChangeArrowheads="1"/>
          </p:cNvSpPr>
          <p:nvPr/>
        </p:nvSpPr>
        <p:spPr bwMode="auto">
          <a:xfrm>
            <a:off x="1562100" y="2794000"/>
            <a:ext cx="908050" cy="590550"/>
          </a:xfrm>
          <a:prstGeom prst="rect">
            <a:avLst/>
          </a:prstGeom>
          <a:noFill/>
          <a:ln w="38100">
            <a:solidFill>
              <a:srgbClr val="FFFF99"/>
            </a:solidFill>
            <a:miter lim="800000"/>
            <a:headEnd/>
            <a:tailEnd/>
          </a:ln>
          <a:effectLst/>
        </p:spPr>
        <p:txBody>
          <a:bodyPr wrap="none" anchor="ctr"/>
          <a:lstStyle/>
          <a:p>
            <a:endParaRPr lang="en-US"/>
          </a:p>
        </p:txBody>
      </p:sp>
      <p:sp>
        <p:nvSpPr>
          <p:cNvPr id="110618" name="Rectangle 26"/>
          <p:cNvSpPr>
            <a:spLocks noChangeArrowheads="1"/>
          </p:cNvSpPr>
          <p:nvPr/>
        </p:nvSpPr>
        <p:spPr bwMode="auto">
          <a:xfrm>
            <a:off x="2889250" y="2482850"/>
            <a:ext cx="876300" cy="609600"/>
          </a:xfrm>
          <a:prstGeom prst="rect">
            <a:avLst/>
          </a:prstGeom>
          <a:noFill/>
          <a:ln w="38100">
            <a:solidFill>
              <a:srgbClr val="FFFF99"/>
            </a:solidFill>
            <a:miter lim="800000"/>
            <a:headEnd/>
            <a:tailEnd/>
          </a:ln>
          <a:effectLst/>
        </p:spPr>
        <p:txBody>
          <a:bodyPr wrap="none" anchor="ctr"/>
          <a:lstStyle/>
          <a:p>
            <a:endParaRPr lang="en-US"/>
          </a:p>
        </p:txBody>
      </p:sp>
      <p:sp>
        <p:nvSpPr>
          <p:cNvPr id="110619" name="Rectangle 27"/>
          <p:cNvSpPr>
            <a:spLocks noChangeArrowheads="1"/>
          </p:cNvSpPr>
          <p:nvPr/>
        </p:nvSpPr>
        <p:spPr bwMode="auto">
          <a:xfrm>
            <a:off x="5461000" y="3384550"/>
            <a:ext cx="908050" cy="609600"/>
          </a:xfrm>
          <a:prstGeom prst="rect">
            <a:avLst/>
          </a:prstGeom>
          <a:noFill/>
          <a:ln w="38100">
            <a:solidFill>
              <a:srgbClr val="FFFF99"/>
            </a:solidFill>
            <a:miter lim="800000"/>
            <a:headEnd/>
            <a:tailEnd/>
          </a:ln>
          <a:effectLst/>
        </p:spPr>
        <p:txBody>
          <a:bodyPr wrap="none" anchor="ctr"/>
          <a:lstStyle/>
          <a:p>
            <a:endParaRPr lang="en-US"/>
          </a:p>
        </p:txBody>
      </p:sp>
      <p:sp>
        <p:nvSpPr>
          <p:cNvPr id="110620" name="Rectangle 28"/>
          <p:cNvSpPr>
            <a:spLocks noChangeArrowheads="1"/>
          </p:cNvSpPr>
          <p:nvPr/>
        </p:nvSpPr>
        <p:spPr bwMode="auto">
          <a:xfrm>
            <a:off x="4184650" y="3683000"/>
            <a:ext cx="882650" cy="609600"/>
          </a:xfrm>
          <a:prstGeom prst="rect">
            <a:avLst/>
          </a:prstGeom>
          <a:noFill/>
          <a:ln w="38100">
            <a:solidFill>
              <a:srgbClr val="FFFF99"/>
            </a:solidFill>
            <a:miter lim="800000"/>
            <a:headEnd/>
            <a:tailEnd/>
          </a:ln>
          <a:effectLst/>
        </p:spPr>
        <p:txBody>
          <a:bodyPr wrap="none" anchor="ctr"/>
          <a:lstStyle/>
          <a:p>
            <a:endParaRPr lang="en-US"/>
          </a:p>
        </p:txBody>
      </p:sp>
      <p:sp>
        <p:nvSpPr>
          <p:cNvPr id="110621" name="Rectangle 29"/>
          <p:cNvSpPr>
            <a:spLocks noChangeArrowheads="1"/>
          </p:cNvSpPr>
          <p:nvPr/>
        </p:nvSpPr>
        <p:spPr bwMode="auto">
          <a:xfrm>
            <a:off x="6756400" y="2292350"/>
            <a:ext cx="914400" cy="609600"/>
          </a:xfrm>
          <a:prstGeom prst="rect">
            <a:avLst/>
          </a:prstGeom>
          <a:noFill/>
          <a:ln w="38100">
            <a:solidFill>
              <a:srgbClr val="FFFF99"/>
            </a:solidFill>
            <a:miter lim="800000"/>
            <a:headEnd/>
            <a:tailEnd/>
          </a:ln>
          <a:effectLst/>
        </p:spPr>
        <p:txBody>
          <a:bodyPr wrap="none" anchor="ctr"/>
          <a:lstStyle/>
          <a:p>
            <a:endParaRPr lang="en-US"/>
          </a:p>
        </p:txBody>
      </p:sp>
      <p:sp>
        <p:nvSpPr>
          <p:cNvPr id="110622" name="Rectangle 30"/>
          <p:cNvSpPr>
            <a:spLocks noChangeArrowheads="1"/>
          </p:cNvSpPr>
          <p:nvPr/>
        </p:nvSpPr>
        <p:spPr bwMode="auto">
          <a:xfrm>
            <a:off x="590550" y="2774950"/>
            <a:ext cx="590550" cy="609600"/>
          </a:xfrm>
          <a:prstGeom prst="rect">
            <a:avLst/>
          </a:prstGeom>
          <a:noFill/>
          <a:ln w="38100">
            <a:solidFill>
              <a:srgbClr val="FFFF99"/>
            </a:solidFill>
            <a:miter lim="800000"/>
            <a:headEnd/>
            <a:tailEnd/>
          </a:ln>
          <a:effectLst/>
        </p:spPr>
        <p:txBody>
          <a:bodyPr wrap="none" anchor="ctr"/>
          <a:lstStyle/>
          <a:p>
            <a:endParaRPr lang="en-US"/>
          </a:p>
        </p:txBody>
      </p:sp>
      <p:sp>
        <p:nvSpPr>
          <p:cNvPr id="110623" name="Rectangle 31"/>
          <p:cNvSpPr>
            <a:spLocks noChangeArrowheads="1"/>
          </p:cNvSpPr>
          <p:nvPr/>
        </p:nvSpPr>
        <p:spPr bwMode="auto">
          <a:xfrm>
            <a:off x="8070850" y="2787650"/>
            <a:ext cx="565150" cy="609600"/>
          </a:xfrm>
          <a:prstGeom prst="rect">
            <a:avLst/>
          </a:prstGeom>
          <a:noFill/>
          <a:ln w="38100">
            <a:solidFill>
              <a:srgbClr val="FFFF99"/>
            </a:solidFill>
            <a:miter lim="800000"/>
            <a:headEnd/>
            <a:tailEnd/>
          </a:ln>
          <a:effectLst/>
        </p:spPr>
        <p:txBody>
          <a:bodyPr wrap="none" anchor="ctr"/>
          <a:lstStyle/>
          <a:p>
            <a:endParaRPr lang="en-US"/>
          </a:p>
        </p:txBody>
      </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a:xfrm>
            <a:off x="687388" y="1104900"/>
            <a:ext cx="7886700" cy="2484438"/>
          </a:xfrm>
        </p:spPr>
        <p:txBody>
          <a:bodyPr>
            <a:normAutofit lnSpcReduction="10000"/>
          </a:bodyPr>
          <a:lstStyle/>
          <a:p>
            <a:r>
              <a:rPr lang="en-US" dirty="0">
                <a:solidFill>
                  <a:srgbClr val="66FFFF"/>
                </a:solidFill>
              </a:rPr>
              <a:t>Crashing</a:t>
            </a:r>
          </a:p>
          <a:p>
            <a:pPr>
              <a:buFont typeface="Monotype Sorts" pitchFamily="2" charset="2"/>
              <a:buNone/>
            </a:pPr>
            <a:r>
              <a:rPr lang="en-US" sz="800" dirty="0"/>
              <a:t>		</a:t>
            </a:r>
          </a:p>
          <a:p>
            <a:pPr lvl="1"/>
            <a:r>
              <a:rPr lang="en-US" dirty="0" smtClean="0"/>
              <a:t>The </a:t>
            </a:r>
            <a:r>
              <a:rPr lang="en-US" dirty="0"/>
              <a:t>completion time for this project using </a:t>
            </a:r>
            <a:r>
              <a:rPr lang="en-US" dirty="0" smtClean="0"/>
              <a:t>expected times </a:t>
            </a:r>
            <a:r>
              <a:rPr lang="en-US" dirty="0"/>
              <a:t>is 30 weeks.  </a:t>
            </a:r>
            <a:endParaRPr lang="en-US" dirty="0" smtClean="0"/>
          </a:p>
          <a:p>
            <a:pPr lvl="1"/>
            <a:r>
              <a:rPr lang="en-US" dirty="0" smtClean="0"/>
              <a:t>Which </a:t>
            </a:r>
            <a:r>
              <a:rPr lang="en-US" dirty="0"/>
              <a:t>activities should be crashed</a:t>
            </a:r>
            <a:r>
              <a:rPr lang="en-US" dirty="0" smtClean="0"/>
              <a:t>, and </a:t>
            </a:r>
            <a:r>
              <a:rPr lang="en-US" dirty="0"/>
              <a:t>by how many weeks, in order for the project to </a:t>
            </a:r>
            <a:r>
              <a:rPr lang="en-US" dirty="0" smtClean="0"/>
              <a:t>be completed </a:t>
            </a:r>
            <a:r>
              <a:rPr lang="en-US" dirty="0"/>
              <a:t>in 26 weeks?</a:t>
            </a:r>
          </a:p>
        </p:txBody>
      </p:sp>
      <p:sp>
        <p:nvSpPr>
          <p:cNvPr id="115714" name="Rectangle 2"/>
          <p:cNvSpPr>
            <a:spLocks noGrp="1" noChangeArrowheads="1"/>
          </p:cNvSpPr>
          <p:nvPr>
            <p:ph type="title"/>
          </p:nvPr>
        </p:nvSpPr>
        <p:spPr/>
        <p:txBody>
          <a:bodyPr/>
          <a:lstStyle/>
          <a:p>
            <a:r>
              <a:rPr lang="en-US"/>
              <a:t>Example:  EarthMover, Inc.</a:t>
            </a:r>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r>
              <a:rPr lang="en-US" sz="2800">
                <a:solidFill>
                  <a:srgbClr val="66FFFF"/>
                </a:solidFill>
                <a:effectLst>
                  <a:outerShdw blurRad="38100" dist="38100" dir="2700000" algn="tl">
                    <a:srgbClr val="000000"/>
                  </a:outerShdw>
                </a:effectLst>
              </a:rPr>
              <a:t>Crashing Activity Times</a:t>
            </a:r>
          </a:p>
        </p:txBody>
      </p:sp>
      <p:sp>
        <p:nvSpPr>
          <p:cNvPr id="126979" name="Rectangle 3"/>
          <p:cNvSpPr>
            <a:spLocks noChangeArrowheads="1"/>
          </p:cNvSpPr>
          <p:nvPr/>
        </p:nvSpPr>
        <p:spPr bwMode="auto">
          <a:xfrm>
            <a:off x="687388" y="1104900"/>
            <a:ext cx="7886700" cy="4792663"/>
          </a:xfrm>
          <a:prstGeom prst="rect">
            <a:avLst/>
          </a:prstGeom>
          <a:noFill/>
          <a:ln w="12700">
            <a:noFill/>
            <a:miter lim="800000"/>
            <a:headEnd/>
            <a:tailEnd/>
          </a:ln>
          <a:effectLst/>
        </p:spPr>
        <p:txBody>
          <a:bodyPr lIns="90488" tIns="44450" rIns="90488" bIns="44450"/>
          <a:lstStyle/>
          <a:p>
            <a:pPr marL="457200" indent="-457200" algn="l">
              <a:spcBef>
                <a:spcPct val="20000"/>
              </a:spcBef>
              <a:buClr>
                <a:srgbClr val="66FFFF"/>
              </a:buClr>
              <a:buSzPct val="75000"/>
              <a:buFont typeface="Monotype Sorts" pitchFamily="2" charset="2"/>
              <a:buChar char="n"/>
            </a:pPr>
            <a:r>
              <a:rPr lang="en-US" sz="2400" dirty="0">
                <a:effectLst>
                  <a:outerShdw blurRad="38100" dist="38100" dir="2700000" algn="tl">
                    <a:srgbClr val="000000"/>
                  </a:outerShdw>
                </a:effectLst>
                <a:cs typeface="Times New Roman" pitchFamily="18" charset="0"/>
              </a:rPr>
              <a:t>To determine just where and how much to crash activity times, we need information on how much each activity can be crashed and how much the crashing process costs. Hence, we must ask for the following information:</a:t>
            </a:r>
            <a:r>
              <a:rPr lang="en-US" sz="2400" dirty="0">
                <a:solidFill>
                  <a:srgbClr val="66FFFF"/>
                </a:solidFill>
                <a:effectLst>
                  <a:outerShdw blurRad="38100" dist="38100" dir="2700000" algn="tl">
                    <a:srgbClr val="000000"/>
                  </a:outerShdw>
                </a:effectLst>
              </a:rPr>
              <a:t> </a:t>
            </a:r>
          </a:p>
          <a:p>
            <a:pPr marL="914400" lvl="1" indent="-457200" algn="l">
              <a:spcBef>
                <a:spcPct val="20000"/>
              </a:spcBef>
              <a:buClr>
                <a:srgbClr val="66FFFF"/>
              </a:buClr>
              <a:buSzPct val="75000"/>
              <a:buFont typeface="Monotype Sorts" pitchFamily="2" charset="2"/>
              <a:buChar char="n"/>
            </a:pPr>
            <a:r>
              <a:rPr lang="en-US" sz="2400" dirty="0">
                <a:effectLst>
                  <a:outerShdw blurRad="38100" dist="38100" dir="2700000" algn="tl">
                    <a:srgbClr val="000000"/>
                  </a:outerShdw>
                </a:effectLst>
                <a:cs typeface="Times New Roman" pitchFamily="18" charset="0"/>
              </a:rPr>
              <a:t>Activity </a:t>
            </a:r>
            <a:r>
              <a:rPr lang="en-US" sz="2400" u="sng" dirty="0">
                <a:effectLst>
                  <a:outerShdw blurRad="38100" dist="38100" dir="2700000" algn="tl">
                    <a:srgbClr val="000000"/>
                  </a:outerShdw>
                </a:effectLst>
                <a:cs typeface="Times New Roman" pitchFamily="18" charset="0"/>
              </a:rPr>
              <a:t>cost</a:t>
            </a:r>
            <a:r>
              <a:rPr lang="en-US" sz="2400" dirty="0">
                <a:effectLst>
                  <a:outerShdw blurRad="38100" dist="38100" dir="2700000" algn="tl">
                    <a:srgbClr val="000000"/>
                  </a:outerShdw>
                </a:effectLst>
                <a:cs typeface="Times New Roman" pitchFamily="18" charset="0"/>
              </a:rPr>
              <a:t> under the normal or expected activity time</a:t>
            </a:r>
          </a:p>
          <a:p>
            <a:pPr marL="914400" lvl="1" indent="-457200" algn="l">
              <a:spcBef>
                <a:spcPct val="20000"/>
              </a:spcBef>
              <a:buClr>
                <a:srgbClr val="66FFFF"/>
              </a:buClr>
              <a:buSzPct val="75000"/>
              <a:buFont typeface="Monotype Sorts" pitchFamily="2" charset="2"/>
              <a:buChar char="n"/>
            </a:pPr>
            <a:r>
              <a:rPr lang="en-US" sz="2400" dirty="0">
                <a:effectLst>
                  <a:outerShdw blurRad="38100" dist="38100" dir="2700000" algn="tl">
                    <a:srgbClr val="000000"/>
                  </a:outerShdw>
                </a:effectLst>
                <a:cs typeface="Times New Roman" pitchFamily="18" charset="0"/>
              </a:rPr>
              <a:t>Time to complete the activity under maximum crashing (i.e., the shortest possible activity time)</a:t>
            </a:r>
          </a:p>
          <a:p>
            <a:pPr marL="914400" lvl="1" indent="-457200" algn="l">
              <a:spcBef>
                <a:spcPct val="20000"/>
              </a:spcBef>
              <a:buClr>
                <a:srgbClr val="66FFFF"/>
              </a:buClr>
              <a:buSzPct val="75000"/>
              <a:buFont typeface="Monotype Sorts" pitchFamily="2" charset="2"/>
              <a:buChar char="n"/>
            </a:pPr>
            <a:r>
              <a:rPr lang="en-US" sz="2400" dirty="0">
                <a:effectLst>
                  <a:outerShdw blurRad="38100" dist="38100" dir="2700000" algn="tl">
                    <a:srgbClr val="000000"/>
                  </a:outerShdw>
                </a:effectLst>
                <a:cs typeface="Times New Roman" pitchFamily="18" charset="0"/>
              </a:rPr>
              <a:t>Activity </a:t>
            </a:r>
            <a:r>
              <a:rPr lang="en-US" sz="2400" u="sng" dirty="0">
                <a:effectLst>
                  <a:outerShdw blurRad="38100" dist="38100" dir="2700000" algn="tl">
                    <a:srgbClr val="000000"/>
                  </a:outerShdw>
                </a:effectLst>
                <a:cs typeface="Times New Roman" pitchFamily="18" charset="0"/>
              </a:rPr>
              <a:t>cost</a:t>
            </a:r>
            <a:r>
              <a:rPr lang="en-US" sz="2400" dirty="0">
                <a:effectLst>
                  <a:outerShdw blurRad="38100" dist="38100" dir="2700000" algn="tl">
                    <a:srgbClr val="000000"/>
                  </a:outerShdw>
                </a:effectLst>
                <a:cs typeface="Times New Roman" pitchFamily="18" charset="0"/>
              </a:rPr>
              <a:t> under maximum crashing</a:t>
            </a:r>
            <a:r>
              <a:rPr lang="en-US" sz="2400" dirty="0">
                <a:effectLst>
                  <a:outerShdw blurRad="38100" dist="38100" dir="2700000" algn="tl">
                    <a:srgbClr val="000000"/>
                  </a:outerShdw>
                </a:effectLst>
              </a:rPr>
              <a:t> </a:t>
            </a:r>
          </a:p>
        </p:txBody>
      </p:sp>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r>
              <a:rPr lang="en-US" sz="2800">
                <a:solidFill>
                  <a:srgbClr val="66FFFF"/>
                </a:solidFill>
                <a:effectLst>
                  <a:outerShdw blurRad="38100" dist="38100" dir="2700000" algn="tl">
                    <a:srgbClr val="000000"/>
                  </a:outerShdw>
                </a:effectLst>
              </a:rPr>
              <a:t>Crashing Activity Times</a:t>
            </a:r>
          </a:p>
        </p:txBody>
      </p:sp>
      <p:sp>
        <p:nvSpPr>
          <p:cNvPr id="111619" name="Rectangle 3"/>
          <p:cNvSpPr>
            <a:spLocks noChangeArrowheads="1"/>
          </p:cNvSpPr>
          <p:nvPr/>
        </p:nvSpPr>
        <p:spPr bwMode="auto">
          <a:xfrm>
            <a:off x="687388" y="1104900"/>
            <a:ext cx="7943850" cy="362743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pPr>
            <a:r>
              <a:rPr lang="en-US" sz="2400" dirty="0">
                <a:effectLst>
                  <a:outerShdw blurRad="38100" dist="38100" dir="2700000" algn="tl">
                    <a:srgbClr val="000000"/>
                  </a:outerShdw>
                </a:effectLst>
              </a:rPr>
              <a:t>In the </a:t>
            </a:r>
            <a:r>
              <a:rPr lang="en-US" sz="2400" u="sng" dirty="0">
                <a:effectLst>
                  <a:outerShdw blurRad="38100" dist="38100" dir="2700000" algn="tl">
                    <a:srgbClr val="000000"/>
                  </a:outerShdw>
                </a:effectLst>
              </a:rPr>
              <a:t>Critical Path Method (CPM)</a:t>
            </a:r>
            <a:r>
              <a:rPr lang="en-US" sz="2400" dirty="0">
                <a:effectLst>
                  <a:outerShdw blurRad="38100" dist="38100" dir="2700000" algn="tl">
                    <a:srgbClr val="000000"/>
                  </a:outerShdw>
                </a:effectLst>
              </a:rPr>
              <a:t> approach to project scheduling, our notation is </a:t>
            </a:r>
          </a:p>
          <a:p>
            <a:pPr marL="800100" lvl="1" indent="-342900" algn="l">
              <a:spcBef>
                <a:spcPct val="20000"/>
              </a:spcBef>
              <a:buClr>
                <a:srgbClr val="66FFFF"/>
              </a:buClr>
              <a:buSzPct val="75000"/>
              <a:buFont typeface="Monotype Sorts" pitchFamily="2" charset="2"/>
              <a:buChar char="n"/>
            </a:pPr>
            <a:r>
              <a:rPr lang="en-US" sz="2400" dirty="0">
                <a:effectLst>
                  <a:outerShdw blurRad="38100" dist="38100" dir="2700000" algn="tl">
                    <a:srgbClr val="000000"/>
                  </a:outerShdw>
                </a:effectLst>
              </a:rPr>
              <a:t>The normal time to complete activity j is </a:t>
            </a:r>
            <a:r>
              <a:rPr lang="en-US" sz="2400" i="1" dirty="0">
                <a:effectLst>
                  <a:outerShdw blurRad="38100" dist="38100" dir="2700000" algn="tl">
                    <a:srgbClr val="000000"/>
                  </a:outerShdw>
                </a:effectLst>
              </a:rPr>
              <a:t>t</a:t>
            </a:r>
            <a:r>
              <a:rPr lang="en-US" sz="2400" i="1" baseline="-25000" dirty="0">
                <a:effectLst>
                  <a:outerShdw blurRad="38100" dist="38100" dir="2700000" algn="tl">
                    <a:srgbClr val="000000"/>
                  </a:outerShdw>
                </a:effectLst>
              </a:rPr>
              <a:t>j </a:t>
            </a:r>
          </a:p>
          <a:p>
            <a:pPr marL="800100" lvl="1" indent="-342900" algn="l">
              <a:spcBef>
                <a:spcPct val="20000"/>
              </a:spcBef>
              <a:buClr>
                <a:srgbClr val="66FFFF"/>
              </a:buClr>
              <a:buSzPct val="75000"/>
              <a:buFont typeface="Monotype Sorts" pitchFamily="2" charset="2"/>
              <a:buChar char="n"/>
            </a:pPr>
            <a:r>
              <a:rPr lang="en-US" sz="2400" dirty="0">
                <a:effectLst>
                  <a:outerShdw blurRad="38100" dist="38100" dir="2700000" algn="tl">
                    <a:srgbClr val="000000"/>
                  </a:outerShdw>
                </a:effectLst>
              </a:rPr>
              <a:t>The normal cost to complete activity j is </a:t>
            </a:r>
            <a:r>
              <a:rPr lang="en-US" sz="2400" i="1" dirty="0">
                <a:effectLst>
                  <a:outerShdw blurRad="38100" dist="38100" dir="2700000" algn="tl">
                    <a:srgbClr val="000000"/>
                  </a:outerShdw>
                </a:effectLst>
              </a:rPr>
              <a:t>c</a:t>
            </a:r>
            <a:r>
              <a:rPr lang="en-US" sz="2400" i="1" baseline="-25000" dirty="0">
                <a:effectLst>
                  <a:outerShdw blurRad="38100" dist="38100" dir="2700000" algn="tl">
                    <a:srgbClr val="000000"/>
                  </a:outerShdw>
                </a:effectLst>
              </a:rPr>
              <a:t>j </a:t>
            </a:r>
            <a:r>
              <a:rPr lang="en-US" sz="2400" dirty="0">
                <a:effectLst>
                  <a:outerShdw blurRad="38100" dist="38100" dir="2700000" algn="tl">
                    <a:srgbClr val="000000"/>
                  </a:outerShdw>
                </a:effectLst>
              </a:rPr>
              <a:t>. </a:t>
            </a:r>
          </a:p>
          <a:p>
            <a:pPr marL="800100" lvl="1" indent="-342900" algn="l">
              <a:spcBef>
                <a:spcPct val="20000"/>
              </a:spcBef>
              <a:buClr>
                <a:srgbClr val="66FFFF"/>
              </a:buClr>
              <a:buSzPct val="75000"/>
              <a:buFont typeface="Monotype Sorts" pitchFamily="2" charset="2"/>
              <a:buChar char="n"/>
            </a:pPr>
            <a:r>
              <a:rPr lang="en-US" sz="2400" dirty="0">
                <a:effectLst>
                  <a:outerShdw blurRad="38100" dist="38100" dir="2700000" algn="tl">
                    <a:srgbClr val="000000"/>
                  </a:outerShdw>
                </a:effectLst>
              </a:rPr>
              <a:t>Activity j can be crashed to a reduced time, </a:t>
            </a:r>
            <a:r>
              <a:rPr lang="en-US" sz="2400" i="1" dirty="0">
                <a:effectLst>
                  <a:outerShdw blurRad="38100" dist="38100" dir="2700000" algn="tl">
                    <a:srgbClr val="000000"/>
                  </a:outerShdw>
                </a:effectLst>
              </a:rPr>
              <a:t>t</a:t>
            </a:r>
            <a:r>
              <a:rPr lang="en-US" sz="2400" i="1" baseline="-25000" dirty="0">
                <a:effectLst>
                  <a:outerShdw blurRad="38100" dist="38100" dir="2700000" algn="tl">
                    <a:srgbClr val="000000"/>
                  </a:outerShdw>
                </a:effectLst>
              </a:rPr>
              <a:t>j</a:t>
            </a:r>
            <a:r>
              <a:rPr lang="en-US" sz="2400" dirty="0">
                <a:effectLst>
                  <a:outerShdw blurRad="38100" dist="38100" dir="2700000" algn="tl">
                    <a:srgbClr val="000000"/>
                  </a:outerShdw>
                </a:effectLst>
              </a:rPr>
              <a:t>’, under maximum crashing</a:t>
            </a:r>
          </a:p>
          <a:p>
            <a:pPr marL="800100" lvl="1" indent="-342900" algn="l">
              <a:spcBef>
                <a:spcPct val="20000"/>
              </a:spcBef>
              <a:buClr>
                <a:srgbClr val="66FFFF"/>
              </a:buClr>
              <a:buSzPct val="75000"/>
              <a:buFont typeface="Monotype Sorts" pitchFamily="2" charset="2"/>
              <a:buChar char="n"/>
            </a:pPr>
            <a:r>
              <a:rPr lang="en-US" sz="2400" dirty="0">
                <a:effectLst>
                  <a:outerShdw blurRad="38100" dist="38100" dir="2700000" algn="tl">
                    <a:srgbClr val="000000"/>
                  </a:outerShdw>
                </a:effectLst>
              </a:rPr>
              <a:t>The cost of completing activity j with maximal crashing is  </a:t>
            </a:r>
            <a:r>
              <a:rPr lang="en-US" sz="2400" i="1" dirty="0">
                <a:effectLst>
                  <a:outerShdw blurRad="38100" dist="38100" dir="2700000" algn="tl">
                    <a:srgbClr val="000000"/>
                  </a:outerShdw>
                </a:effectLst>
              </a:rPr>
              <a:t>c</a:t>
            </a:r>
            <a:r>
              <a:rPr lang="en-US" sz="2400" i="1" baseline="-25000" dirty="0">
                <a:effectLst>
                  <a:outerShdw blurRad="38100" dist="38100" dir="2700000" algn="tl">
                    <a:srgbClr val="000000"/>
                  </a:outerShdw>
                </a:effectLst>
              </a:rPr>
              <a:t>j</a:t>
            </a:r>
            <a:r>
              <a:rPr lang="en-US" sz="2400" dirty="0">
                <a:effectLst>
                  <a:outerShdw blurRad="38100" dist="38100" dir="2700000" algn="tl">
                    <a:srgbClr val="000000"/>
                  </a:outerShdw>
                </a:effectLst>
              </a:rPr>
              <a:t>’.</a:t>
            </a:r>
          </a:p>
          <a:p>
            <a:pPr marL="342900" indent="-342900" algn="l">
              <a:spcBef>
                <a:spcPct val="20000"/>
              </a:spcBef>
              <a:buClr>
                <a:srgbClr val="66FFFF"/>
              </a:buClr>
              <a:buSzPct val="75000"/>
              <a:buFont typeface="Monotype Sorts" pitchFamily="2" charset="2"/>
              <a:buChar char="n"/>
            </a:pPr>
            <a:r>
              <a:rPr lang="en-US" sz="2400" dirty="0">
                <a:effectLst>
                  <a:outerShdw blurRad="38100" dist="38100" dir="2700000" algn="tl">
                    <a:srgbClr val="000000"/>
                  </a:outerShdw>
                </a:effectLst>
              </a:rPr>
              <a:t>Using CPM, activity </a:t>
            </a:r>
            <a:r>
              <a:rPr lang="en-US" sz="2400" i="1" dirty="0">
                <a:effectLst>
                  <a:outerShdw blurRad="38100" dist="38100" dir="2700000" algn="tl">
                    <a:srgbClr val="000000"/>
                  </a:outerShdw>
                </a:effectLst>
              </a:rPr>
              <a:t>j</a:t>
            </a:r>
            <a:r>
              <a:rPr lang="en-US" sz="2400" dirty="0">
                <a:effectLst>
                  <a:outerShdw blurRad="38100" dist="38100" dir="2700000" algn="tl">
                    <a:srgbClr val="000000"/>
                  </a:outerShdw>
                </a:effectLst>
              </a:rPr>
              <a:t>'s maximum time reduction, </a:t>
            </a:r>
            <a:r>
              <a:rPr lang="en-US" sz="2400" i="1" dirty="0">
                <a:effectLst>
                  <a:outerShdw blurRad="38100" dist="38100" dir="2700000" algn="tl">
                    <a:srgbClr val="000000"/>
                  </a:outerShdw>
                </a:effectLst>
              </a:rPr>
              <a:t>M</a:t>
            </a:r>
            <a:r>
              <a:rPr lang="en-US" sz="2400" i="1" baseline="-25000" dirty="0">
                <a:effectLst>
                  <a:outerShdw blurRad="38100" dist="38100" dir="2700000" algn="tl">
                    <a:srgbClr val="000000"/>
                  </a:outerShdw>
                </a:effectLst>
              </a:rPr>
              <a:t>j </a:t>
            </a:r>
            <a:r>
              <a:rPr lang="en-US" sz="2400" dirty="0">
                <a:effectLst>
                  <a:outerShdw blurRad="38100" dist="38100" dir="2700000" algn="tl">
                    <a:srgbClr val="000000"/>
                  </a:outerShdw>
                </a:effectLst>
              </a:rPr>
              <a:t>, may be calculated by:  </a:t>
            </a:r>
            <a:r>
              <a:rPr lang="en-US" sz="2400" i="1" dirty="0">
                <a:effectLst>
                  <a:outerShdw blurRad="38100" dist="38100" dir="2700000" algn="tl">
                    <a:srgbClr val="000000"/>
                  </a:outerShdw>
                </a:effectLst>
              </a:rPr>
              <a:t>M</a:t>
            </a:r>
            <a:r>
              <a:rPr lang="en-US" sz="2400" i="1" baseline="-25000" dirty="0">
                <a:effectLst>
                  <a:outerShdw blurRad="38100" dist="38100" dir="2700000" algn="tl">
                    <a:srgbClr val="000000"/>
                  </a:outerShdw>
                </a:effectLst>
              </a:rPr>
              <a:t>j </a:t>
            </a:r>
            <a:r>
              <a:rPr lang="en-US" sz="2400" dirty="0">
                <a:effectLst>
                  <a:outerShdw blurRad="38100" dist="38100" dir="2700000" algn="tl">
                    <a:srgbClr val="000000"/>
                  </a:outerShdw>
                </a:effectLst>
              </a:rPr>
              <a:t>= </a:t>
            </a:r>
            <a:r>
              <a:rPr lang="en-US" sz="2400" i="1" dirty="0">
                <a:effectLst>
                  <a:outerShdw blurRad="38100" dist="38100" dir="2700000" algn="tl">
                    <a:srgbClr val="000000"/>
                  </a:outerShdw>
                </a:effectLst>
              </a:rPr>
              <a:t>t</a:t>
            </a:r>
            <a:r>
              <a:rPr lang="en-US" sz="2400" i="1" baseline="-25000" dirty="0">
                <a:effectLst>
                  <a:outerShdw blurRad="38100" dist="38100" dir="2700000" algn="tl">
                    <a:srgbClr val="000000"/>
                  </a:outerShdw>
                </a:effectLst>
              </a:rPr>
              <a:t>j</a:t>
            </a:r>
            <a:r>
              <a:rPr lang="en-US" sz="2400" dirty="0">
                <a:effectLst>
                  <a:outerShdw blurRad="38100" dist="38100" dir="2700000" algn="tl">
                    <a:srgbClr val="000000"/>
                  </a:outerShdw>
                </a:effectLst>
              </a:rPr>
              <a:t> - </a:t>
            </a:r>
            <a:r>
              <a:rPr lang="en-US" sz="2400" i="1" dirty="0">
                <a:effectLst>
                  <a:outerShdw blurRad="38100" dist="38100" dir="2700000" algn="tl">
                    <a:srgbClr val="000000"/>
                  </a:outerShdw>
                </a:effectLst>
              </a:rPr>
              <a:t>t</a:t>
            </a:r>
            <a:r>
              <a:rPr lang="en-US" sz="2400" i="1" baseline="-25000" dirty="0">
                <a:effectLst>
                  <a:outerShdw blurRad="38100" dist="38100" dir="2700000" algn="tl">
                    <a:srgbClr val="000000"/>
                  </a:outerShdw>
                </a:effectLst>
              </a:rPr>
              <a:t>j</a:t>
            </a:r>
            <a:r>
              <a:rPr lang="en-US" sz="2400" dirty="0">
                <a:effectLst>
                  <a:outerShdw blurRad="38100" dist="38100" dir="2700000" algn="tl">
                    <a:srgbClr val="000000"/>
                  </a:outerShdw>
                </a:effectLst>
              </a:rPr>
              <a:t>'.  </a:t>
            </a:r>
          </a:p>
          <a:p>
            <a:pPr marL="342900" indent="-342900" algn="l">
              <a:spcBef>
                <a:spcPct val="20000"/>
              </a:spcBef>
              <a:buClr>
                <a:srgbClr val="66FFFF"/>
              </a:buClr>
              <a:buSzPct val="75000"/>
              <a:buFont typeface="Monotype Sorts" pitchFamily="2" charset="2"/>
              <a:buChar char="n"/>
            </a:pPr>
            <a:r>
              <a:rPr lang="en-US" sz="2400" dirty="0">
                <a:effectLst>
                  <a:outerShdw blurRad="38100" dist="38100" dir="2700000" algn="tl">
                    <a:srgbClr val="000000"/>
                  </a:outerShdw>
                </a:effectLst>
              </a:rPr>
              <a:t>It is assumed that its cost per unit reduction, </a:t>
            </a:r>
            <a:r>
              <a:rPr lang="en-US" sz="2400" i="1" dirty="0">
                <a:effectLst>
                  <a:outerShdw blurRad="38100" dist="38100" dir="2700000" algn="tl">
                    <a:srgbClr val="000000"/>
                  </a:outerShdw>
                </a:effectLst>
              </a:rPr>
              <a:t>K</a:t>
            </a:r>
            <a:r>
              <a:rPr lang="en-US" sz="2400" i="1" baseline="-25000" dirty="0">
                <a:effectLst>
                  <a:outerShdw blurRad="38100" dist="38100" dir="2700000" algn="tl">
                    <a:srgbClr val="000000"/>
                  </a:outerShdw>
                </a:effectLst>
              </a:rPr>
              <a:t>j </a:t>
            </a:r>
            <a:r>
              <a:rPr lang="en-US" sz="2400" dirty="0">
                <a:effectLst>
                  <a:outerShdw blurRad="38100" dist="38100" dir="2700000" algn="tl">
                    <a:srgbClr val="000000"/>
                  </a:outerShdw>
                </a:effectLst>
              </a:rPr>
              <a:t>, is </a:t>
            </a:r>
            <a:r>
              <a:rPr lang="en-US" sz="2400" u="sng" dirty="0">
                <a:effectLst>
                  <a:outerShdw blurRad="38100" dist="38100" dir="2700000" algn="tl">
                    <a:srgbClr val="000000"/>
                  </a:outerShdw>
                </a:effectLst>
              </a:rPr>
              <a:t>linear</a:t>
            </a:r>
            <a:r>
              <a:rPr lang="en-US" sz="2400" dirty="0">
                <a:effectLst>
                  <a:outerShdw blurRad="38100" dist="38100" dir="2700000" algn="tl">
                    <a:srgbClr val="000000"/>
                  </a:outerShdw>
                </a:effectLst>
              </a:rPr>
              <a:t> and can be calculated by:  </a:t>
            </a:r>
            <a:r>
              <a:rPr lang="en-US" sz="2400" i="1" dirty="0">
                <a:effectLst>
                  <a:outerShdw blurRad="38100" dist="38100" dir="2700000" algn="tl">
                    <a:srgbClr val="000000"/>
                  </a:outerShdw>
                </a:effectLst>
              </a:rPr>
              <a:t>K</a:t>
            </a:r>
            <a:r>
              <a:rPr lang="en-US" sz="2400" i="1" baseline="-25000" dirty="0">
                <a:effectLst>
                  <a:outerShdw blurRad="38100" dist="38100" dir="2700000" algn="tl">
                    <a:srgbClr val="000000"/>
                  </a:outerShdw>
                </a:effectLst>
              </a:rPr>
              <a:t>j</a:t>
            </a:r>
            <a:r>
              <a:rPr lang="en-US" sz="2400" dirty="0">
                <a:effectLst>
                  <a:outerShdw blurRad="38100" dist="38100" dir="2700000" algn="tl">
                    <a:srgbClr val="000000"/>
                  </a:outerShdw>
                </a:effectLst>
              </a:rPr>
              <a:t> = (</a:t>
            </a:r>
            <a:r>
              <a:rPr lang="en-US" sz="2400" i="1" dirty="0">
                <a:effectLst>
                  <a:outerShdw blurRad="38100" dist="38100" dir="2700000" algn="tl">
                    <a:srgbClr val="000000"/>
                  </a:outerShdw>
                </a:effectLst>
              </a:rPr>
              <a:t>c</a:t>
            </a:r>
            <a:r>
              <a:rPr lang="en-US" sz="2400" i="1" baseline="-25000" dirty="0">
                <a:effectLst>
                  <a:outerShdw blurRad="38100" dist="38100" dir="2700000" algn="tl">
                    <a:srgbClr val="000000"/>
                  </a:outerShdw>
                </a:effectLst>
              </a:rPr>
              <a:t>j</a:t>
            </a:r>
            <a:r>
              <a:rPr lang="en-US" sz="2400" dirty="0">
                <a:effectLst>
                  <a:outerShdw blurRad="38100" dist="38100" dir="2700000" algn="tl">
                    <a:srgbClr val="000000"/>
                  </a:outerShdw>
                </a:effectLst>
              </a:rPr>
              <a:t>' - </a:t>
            </a:r>
            <a:r>
              <a:rPr lang="en-US" sz="2400" i="1" dirty="0">
                <a:effectLst>
                  <a:outerShdw blurRad="38100" dist="38100" dir="2700000" algn="tl">
                    <a:srgbClr val="000000"/>
                  </a:outerShdw>
                </a:effectLst>
              </a:rPr>
              <a:t>c</a:t>
            </a:r>
            <a:r>
              <a:rPr lang="en-US" sz="2400" i="1" baseline="-25000" dirty="0">
                <a:effectLst>
                  <a:outerShdw blurRad="38100" dist="38100" dir="2700000" algn="tl">
                    <a:srgbClr val="000000"/>
                  </a:outerShdw>
                </a:effectLst>
              </a:rPr>
              <a:t>j</a:t>
            </a:r>
            <a:r>
              <a:rPr lang="en-US" sz="2400" dirty="0">
                <a:effectLst>
                  <a:outerShdw blurRad="38100" dist="38100" dir="2700000" algn="tl">
                    <a:srgbClr val="000000"/>
                  </a:outerShdw>
                </a:effectLst>
              </a:rPr>
              <a:t>)/</a:t>
            </a:r>
            <a:r>
              <a:rPr lang="en-US" sz="2400" i="1" dirty="0">
                <a:effectLst>
                  <a:outerShdw blurRad="38100" dist="38100" dir="2700000" algn="tl">
                    <a:srgbClr val="000000"/>
                  </a:outerShdw>
                </a:effectLst>
              </a:rPr>
              <a:t>M</a:t>
            </a:r>
            <a:r>
              <a:rPr lang="en-US" sz="2400" i="1" baseline="-25000" dirty="0">
                <a:effectLst>
                  <a:outerShdw blurRad="38100" dist="38100" dir="2700000" algn="tl">
                    <a:srgbClr val="000000"/>
                  </a:outerShdw>
                </a:effectLst>
              </a:rPr>
              <a:t>j</a:t>
            </a:r>
            <a:r>
              <a:rPr lang="en-US" sz="2400" dirty="0">
                <a:effectLst>
                  <a:outerShdw blurRad="38100" dist="38100" dir="2700000" algn="tl">
                    <a:srgbClr val="000000"/>
                  </a:outerShdw>
                </a:effectLst>
              </a:rPr>
              <a:t>.</a:t>
            </a:r>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r>
              <a:rPr lang="en-US" sz="2800" b="1" dirty="0">
                <a:effectLst/>
              </a:rPr>
              <a:t>Example:  </a:t>
            </a:r>
            <a:r>
              <a:rPr lang="en-US" sz="2800" b="1" dirty="0" err="1">
                <a:effectLst/>
              </a:rPr>
              <a:t>EarthMover</a:t>
            </a:r>
            <a:r>
              <a:rPr lang="en-US" sz="2800" b="1" dirty="0">
                <a:effectLst/>
              </a:rPr>
              <a:t>, Inc.</a:t>
            </a:r>
          </a:p>
        </p:txBody>
      </p:sp>
      <p:sp>
        <p:nvSpPr>
          <p:cNvPr id="102405" name="Rectangle 5"/>
          <p:cNvSpPr>
            <a:spLocks noChangeArrowheads="1"/>
          </p:cNvSpPr>
          <p:nvPr/>
        </p:nvSpPr>
        <p:spPr bwMode="auto">
          <a:xfrm>
            <a:off x="685800" y="866775"/>
            <a:ext cx="5086350" cy="49053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pPr>
            <a:r>
              <a:rPr lang="en-US" sz="2400" dirty="0">
                <a:solidFill>
                  <a:srgbClr val="9999FF"/>
                </a:solidFill>
                <a:effectLst/>
              </a:rPr>
              <a:t>Normal Costs and Crash Costs</a:t>
            </a:r>
          </a:p>
        </p:txBody>
      </p:sp>
      <p:graphicFrame>
        <p:nvGraphicFramePr>
          <p:cNvPr id="3" name="Table 2"/>
          <p:cNvGraphicFramePr>
            <a:graphicFrameLocks noGrp="1"/>
          </p:cNvGraphicFramePr>
          <p:nvPr>
            <p:extLst>
              <p:ext uri="{D42A27DB-BD31-4B8C-83A1-F6EECF244321}">
                <p14:modId xmlns:p14="http://schemas.microsoft.com/office/powerpoint/2010/main" val="3565486771"/>
              </p:ext>
            </p:extLst>
          </p:nvPr>
        </p:nvGraphicFramePr>
        <p:xfrm>
          <a:off x="444500" y="1562100"/>
          <a:ext cx="8356599" cy="4251960"/>
        </p:xfrm>
        <a:graphic>
          <a:graphicData uri="http://schemas.openxmlformats.org/drawingml/2006/table">
            <a:tbl>
              <a:tblPr firstRow="1" bandRow="1">
                <a:tableStyleId>{5C22544A-7EE6-4342-B048-85BDC9FD1C3A}</a:tableStyleId>
              </a:tblPr>
              <a:tblGrid>
                <a:gridCol w="1079500"/>
                <a:gridCol w="1155700"/>
                <a:gridCol w="1282700"/>
                <a:gridCol w="1092200"/>
                <a:gridCol w="1295400"/>
                <a:gridCol w="1333500"/>
                <a:gridCol w="1117599"/>
              </a:tblGrid>
              <a:tr h="370840">
                <a:tc>
                  <a:txBody>
                    <a:bodyPr/>
                    <a:lstStyle/>
                    <a:p>
                      <a:pPr algn="ctr"/>
                      <a:r>
                        <a:rPr lang="en-US" dirty="0" smtClean="0"/>
                        <a:t>Activity</a:t>
                      </a:r>
                      <a:endParaRPr lang="en-US" dirty="0"/>
                    </a:p>
                  </a:txBody>
                  <a:tcPr/>
                </a:tc>
                <a:tc>
                  <a:txBody>
                    <a:bodyPr/>
                    <a:lstStyle/>
                    <a:p>
                      <a:pPr algn="ctr"/>
                      <a:r>
                        <a:rPr lang="en-US" dirty="0" smtClean="0"/>
                        <a:t>Normal Time (weeks)</a:t>
                      </a:r>
                      <a:endParaRPr lang="en-US" dirty="0"/>
                    </a:p>
                  </a:txBody>
                  <a:tcPr/>
                </a:tc>
                <a:tc>
                  <a:txBody>
                    <a:bodyPr/>
                    <a:lstStyle/>
                    <a:p>
                      <a:pPr algn="ctr"/>
                      <a:r>
                        <a:rPr lang="en-US" dirty="0" smtClean="0"/>
                        <a:t>Normal Cost (in $1,000s)</a:t>
                      </a:r>
                      <a:endParaRPr lang="en-US" dirty="0"/>
                    </a:p>
                  </a:txBody>
                  <a:tcPr/>
                </a:tc>
                <a:tc>
                  <a:txBody>
                    <a:bodyPr/>
                    <a:lstStyle/>
                    <a:p>
                      <a:pPr algn="ctr"/>
                      <a:r>
                        <a:rPr lang="en-US" dirty="0" smtClean="0"/>
                        <a:t>Crashed Time (weeks)</a:t>
                      </a:r>
                      <a:endParaRPr lang="en-US" dirty="0"/>
                    </a:p>
                  </a:txBody>
                  <a:tcPr/>
                </a:tc>
                <a:tc>
                  <a:txBody>
                    <a:bodyPr/>
                    <a:lstStyle/>
                    <a:p>
                      <a:pPr algn="ctr"/>
                      <a:r>
                        <a:rPr lang="en-US" dirty="0" smtClean="0"/>
                        <a:t>Crashed Cost (in $1,000s)</a:t>
                      </a:r>
                      <a:endParaRPr lang="en-US" dirty="0"/>
                    </a:p>
                  </a:txBody>
                  <a:tcPr/>
                </a:tc>
                <a:tc>
                  <a:txBody>
                    <a:bodyPr/>
                    <a:lstStyle/>
                    <a:p>
                      <a:pPr algn="ctr"/>
                      <a:r>
                        <a:rPr lang="en-US" dirty="0" smtClean="0"/>
                        <a:t>Max time reduction (weeks)</a:t>
                      </a:r>
                      <a:endParaRPr lang="en-US" dirty="0"/>
                    </a:p>
                  </a:txBody>
                  <a:tcPr/>
                </a:tc>
                <a:tc>
                  <a:txBody>
                    <a:bodyPr/>
                    <a:lstStyle/>
                    <a:p>
                      <a:pPr algn="ctr"/>
                      <a:r>
                        <a:rPr lang="en-US" dirty="0" smtClean="0"/>
                        <a:t>Crash $1,000/week</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6</a:t>
                      </a:r>
                      <a:endParaRPr lang="en-US" dirty="0"/>
                    </a:p>
                  </a:txBody>
                  <a:tcPr/>
                </a:tc>
                <a:tc>
                  <a:txBody>
                    <a:bodyPr/>
                    <a:lstStyle/>
                    <a:p>
                      <a:pPr algn="ctr"/>
                      <a:r>
                        <a:rPr lang="en-US" dirty="0" smtClean="0"/>
                        <a:t>80</a:t>
                      </a:r>
                      <a:endParaRPr lang="en-US" dirty="0"/>
                    </a:p>
                  </a:txBody>
                  <a:tcPr/>
                </a:tc>
                <a:tc>
                  <a:txBody>
                    <a:bodyPr/>
                    <a:lstStyle/>
                    <a:p>
                      <a:pPr algn="ctr"/>
                      <a:r>
                        <a:rPr lang="en-US" dirty="0" smtClean="0"/>
                        <a:t>5</a:t>
                      </a:r>
                      <a:endParaRPr lang="en-US" dirty="0"/>
                    </a:p>
                  </a:txBody>
                  <a:tcPr/>
                </a:tc>
                <a:tc>
                  <a:txBody>
                    <a:bodyPr/>
                    <a:lstStyle/>
                    <a:p>
                      <a:pPr algn="ctr"/>
                      <a:r>
                        <a:rPr lang="en-US" dirty="0" smtClean="0"/>
                        <a:t>100</a:t>
                      </a:r>
                      <a:endParaRPr lang="en-US" dirty="0"/>
                    </a:p>
                  </a:txBody>
                  <a:tcPr/>
                </a:tc>
                <a:tc>
                  <a:txBody>
                    <a:bodyPr/>
                    <a:lstStyle/>
                    <a:p>
                      <a:pPr algn="ctr"/>
                      <a:r>
                        <a:rPr lang="en-US" dirty="0" smtClean="0"/>
                        <a:t>1</a:t>
                      </a:r>
                      <a:endParaRPr lang="en-US" dirty="0"/>
                    </a:p>
                  </a:txBody>
                  <a:tcPr/>
                </a:tc>
                <a:tc>
                  <a:txBody>
                    <a:bodyPr/>
                    <a:lstStyle/>
                    <a:p>
                      <a:pPr algn="ctr"/>
                      <a:r>
                        <a:rPr lang="en-US" dirty="0" smtClean="0"/>
                        <a:t>20</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4</a:t>
                      </a:r>
                      <a:endParaRPr lang="en-US" dirty="0"/>
                    </a:p>
                  </a:txBody>
                  <a:tcPr/>
                </a:tc>
                <a:tc>
                  <a:txBody>
                    <a:bodyPr/>
                    <a:lstStyle/>
                    <a:p>
                      <a:pPr algn="ctr"/>
                      <a:r>
                        <a:rPr lang="en-US" dirty="0" smtClean="0"/>
                        <a:t>100</a:t>
                      </a:r>
                      <a:endParaRPr lang="en-US" dirty="0"/>
                    </a:p>
                  </a:txBody>
                  <a:tcPr/>
                </a:tc>
                <a:tc>
                  <a:txBody>
                    <a:bodyPr/>
                    <a:lstStyle/>
                    <a:p>
                      <a:pPr algn="ctr"/>
                      <a:r>
                        <a:rPr lang="en-US" dirty="0" smtClean="0"/>
                        <a:t>4</a:t>
                      </a:r>
                      <a:endParaRPr lang="en-US" dirty="0"/>
                    </a:p>
                  </a:txBody>
                  <a:tcPr/>
                </a:tc>
                <a:tc>
                  <a:txBody>
                    <a:bodyPr/>
                    <a:lstStyle/>
                    <a:p>
                      <a:pPr algn="ctr"/>
                      <a:r>
                        <a:rPr lang="en-US" dirty="0" smtClean="0"/>
                        <a:t>100</a:t>
                      </a:r>
                      <a:endParaRPr lang="en-US" dirty="0"/>
                    </a:p>
                  </a:txBody>
                  <a:tcPr/>
                </a:tc>
                <a:tc>
                  <a:txBody>
                    <a:bodyPr/>
                    <a:lstStyle/>
                    <a:p>
                      <a:pPr algn="ctr"/>
                      <a:r>
                        <a:rPr lang="en-US" dirty="0" smtClean="0"/>
                        <a:t>0</a:t>
                      </a:r>
                      <a:endParaRPr lang="en-US" dirty="0"/>
                    </a:p>
                  </a:txBody>
                  <a:tcPr/>
                </a:tc>
                <a:tc>
                  <a:txBody>
                    <a:bodyPr/>
                    <a:lstStyle/>
                    <a:p>
                      <a:pPr algn="ctr"/>
                      <a:r>
                        <a:rPr lang="en-US" dirty="0" smtClean="0"/>
                        <a:t>--</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3</a:t>
                      </a:r>
                      <a:endParaRPr lang="en-US" dirty="0"/>
                    </a:p>
                  </a:txBody>
                  <a:tcPr/>
                </a:tc>
                <a:tc>
                  <a:txBody>
                    <a:bodyPr/>
                    <a:lstStyle/>
                    <a:p>
                      <a:pPr algn="ctr"/>
                      <a:r>
                        <a:rPr lang="en-US" dirty="0" smtClean="0"/>
                        <a:t>50</a:t>
                      </a:r>
                      <a:endParaRPr lang="en-US" dirty="0"/>
                    </a:p>
                  </a:txBody>
                  <a:tcPr/>
                </a:tc>
                <a:tc>
                  <a:txBody>
                    <a:bodyPr/>
                    <a:lstStyle/>
                    <a:p>
                      <a:pPr algn="ctr"/>
                      <a:r>
                        <a:rPr lang="en-US" dirty="0" smtClean="0"/>
                        <a:t>2</a:t>
                      </a:r>
                      <a:endParaRPr lang="en-US" dirty="0"/>
                    </a:p>
                  </a:txBody>
                  <a:tcPr/>
                </a:tc>
                <a:tc>
                  <a:txBody>
                    <a:bodyPr/>
                    <a:lstStyle/>
                    <a:p>
                      <a:pPr algn="ctr"/>
                      <a:r>
                        <a:rPr lang="en-US" dirty="0" smtClean="0"/>
                        <a:t>100</a:t>
                      </a:r>
                      <a:endParaRPr lang="en-US" dirty="0"/>
                    </a:p>
                  </a:txBody>
                  <a:tcPr/>
                </a:tc>
                <a:tc>
                  <a:txBody>
                    <a:bodyPr/>
                    <a:lstStyle/>
                    <a:p>
                      <a:pPr algn="ctr"/>
                      <a:r>
                        <a:rPr lang="en-US" dirty="0" smtClean="0"/>
                        <a:t>1</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6</a:t>
                      </a:r>
                      <a:endParaRPr lang="en-US" dirty="0"/>
                    </a:p>
                  </a:txBody>
                  <a:tcPr/>
                </a:tc>
                <a:tc>
                  <a:txBody>
                    <a:bodyPr/>
                    <a:lstStyle/>
                    <a:p>
                      <a:pPr algn="ctr"/>
                      <a:r>
                        <a:rPr lang="en-US" dirty="0" smtClean="0"/>
                        <a:t>150</a:t>
                      </a:r>
                      <a:endParaRPr lang="en-US" dirty="0"/>
                    </a:p>
                  </a:txBody>
                  <a:tcPr/>
                </a:tc>
                <a:tc>
                  <a:txBody>
                    <a:bodyPr/>
                    <a:lstStyle/>
                    <a:p>
                      <a:pPr algn="ctr"/>
                      <a:r>
                        <a:rPr lang="en-US" dirty="0" smtClean="0"/>
                        <a:t>3</a:t>
                      </a:r>
                      <a:endParaRPr lang="en-US" dirty="0"/>
                    </a:p>
                  </a:txBody>
                  <a:tcPr/>
                </a:tc>
                <a:tc>
                  <a:txBody>
                    <a:bodyPr/>
                    <a:lstStyle/>
                    <a:p>
                      <a:pPr algn="ctr"/>
                      <a:r>
                        <a:rPr lang="en-US" dirty="0" smtClean="0"/>
                        <a:t>300</a:t>
                      </a:r>
                      <a:endParaRPr lang="en-US" dirty="0"/>
                    </a:p>
                  </a:txBody>
                  <a:tcPr/>
                </a:tc>
                <a:tc>
                  <a:txBody>
                    <a:bodyPr/>
                    <a:lstStyle/>
                    <a:p>
                      <a:pPr algn="ctr"/>
                      <a:r>
                        <a:rPr lang="en-US" dirty="0" smtClean="0"/>
                        <a:t>3</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3</a:t>
                      </a:r>
                      <a:endParaRPr lang="en-US" dirty="0"/>
                    </a:p>
                  </a:txBody>
                  <a:tcPr/>
                </a:tc>
                <a:tc>
                  <a:txBody>
                    <a:bodyPr/>
                    <a:lstStyle/>
                    <a:p>
                      <a:pPr algn="ctr"/>
                      <a:r>
                        <a:rPr lang="en-US" dirty="0" smtClean="0"/>
                        <a:t>180</a:t>
                      </a:r>
                      <a:endParaRPr lang="en-US" dirty="0"/>
                    </a:p>
                  </a:txBody>
                  <a:tcPr/>
                </a:tc>
                <a:tc>
                  <a:txBody>
                    <a:bodyPr/>
                    <a:lstStyle/>
                    <a:p>
                      <a:pPr algn="ctr"/>
                      <a:r>
                        <a:rPr lang="en-US" dirty="0" smtClean="0"/>
                        <a:t>2</a:t>
                      </a:r>
                      <a:endParaRPr lang="en-US" dirty="0"/>
                    </a:p>
                  </a:txBody>
                  <a:tcPr/>
                </a:tc>
                <a:tc>
                  <a:txBody>
                    <a:bodyPr/>
                    <a:lstStyle/>
                    <a:p>
                      <a:pPr algn="ctr"/>
                      <a:r>
                        <a:rPr lang="en-US" dirty="0" smtClean="0"/>
                        <a:t>250</a:t>
                      </a:r>
                      <a:endParaRPr lang="en-US" dirty="0"/>
                    </a:p>
                  </a:txBody>
                  <a:tcPr/>
                </a:tc>
                <a:tc>
                  <a:txBody>
                    <a:bodyPr/>
                    <a:lstStyle/>
                    <a:p>
                      <a:pPr algn="ctr"/>
                      <a:r>
                        <a:rPr lang="en-US" dirty="0" smtClean="0"/>
                        <a:t>1</a:t>
                      </a:r>
                      <a:endParaRPr lang="en-US" dirty="0"/>
                    </a:p>
                  </a:txBody>
                  <a:tcPr/>
                </a:tc>
                <a:tc>
                  <a:txBody>
                    <a:bodyPr/>
                    <a:lstStyle/>
                    <a:p>
                      <a:pPr algn="ctr"/>
                      <a:r>
                        <a:rPr lang="en-US" dirty="0" smtClean="0"/>
                        <a:t>70</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10</a:t>
                      </a:r>
                      <a:endParaRPr lang="en-US" dirty="0"/>
                    </a:p>
                  </a:txBody>
                  <a:tcPr/>
                </a:tc>
                <a:tc>
                  <a:txBody>
                    <a:bodyPr/>
                    <a:lstStyle/>
                    <a:p>
                      <a:pPr algn="ctr"/>
                      <a:r>
                        <a:rPr lang="en-US" dirty="0" smtClean="0"/>
                        <a:t>300</a:t>
                      </a:r>
                      <a:endParaRPr lang="en-US" dirty="0"/>
                    </a:p>
                  </a:txBody>
                  <a:tcPr/>
                </a:tc>
                <a:tc>
                  <a:txBody>
                    <a:bodyPr/>
                    <a:lstStyle/>
                    <a:p>
                      <a:pPr algn="ctr"/>
                      <a:r>
                        <a:rPr lang="en-US" dirty="0" smtClean="0"/>
                        <a:t>7</a:t>
                      </a:r>
                      <a:endParaRPr lang="en-US" dirty="0"/>
                    </a:p>
                  </a:txBody>
                  <a:tcPr/>
                </a:tc>
                <a:tc>
                  <a:txBody>
                    <a:bodyPr/>
                    <a:lstStyle/>
                    <a:p>
                      <a:pPr algn="ctr"/>
                      <a:r>
                        <a:rPr lang="en-US" dirty="0" smtClean="0"/>
                        <a:t>480</a:t>
                      </a:r>
                      <a:endParaRPr lang="en-US" dirty="0"/>
                    </a:p>
                  </a:txBody>
                  <a:tcPr/>
                </a:tc>
                <a:tc>
                  <a:txBody>
                    <a:bodyPr/>
                    <a:lstStyle/>
                    <a:p>
                      <a:pPr algn="ctr"/>
                      <a:r>
                        <a:rPr lang="en-US" dirty="0" smtClean="0"/>
                        <a:t>3</a:t>
                      </a:r>
                      <a:endParaRPr lang="en-US" dirty="0"/>
                    </a:p>
                  </a:txBody>
                  <a:tcPr/>
                </a:tc>
                <a:tc>
                  <a:txBody>
                    <a:bodyPr/>
                    <a:lstStyle/>
                    <a:p>
                      <a:pPr algn="ctr"/>
                      <a:r>
                        <a:rPr lang="en-US" dirty="0" smtClean="0"/>
                        <a:t>60</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2</a:t>
                      </a:r>
                      <a:endParaRPr lang="en-US" dirty="0"/>
                    </a:p>
                  </a:txBody>
                  <a:tcPr/>
                </a:tc>
                <a:tc>
                  <a:txBody>
                    <a:bodyPr/>
                    <a:lstStyle/>
                    <a:p>
                      <a:pPr algn="ctr"/>
                      <a:r>
                        <a:rPr lang="en-US" dirty="0" smtClean="0"/>
                        <a:t>100</a:t>
                      </a:r>
                      <a:endParaRPr lang="en-US" dirty="0"/>
                    </a:p>
                  </a:txBody>
                  <a:tcPr/>
                </a:tc>
                <a:tc>
                  <a:txBody>
                    <a:bodyPr/>
                    <a:lstStyle/>
                    <a:p>
                      <a:pPr algn="ctr"/>
                      <a:r>
                        <a:rPr lang="en-US" dirty="0" smtClean="0"/>
                        <a:t>2</a:t>
                      </a:r>
                      <a:endParaRPr lang="en-US" dirty="0"/>
                    </a:p>
                  </a:txBody>
                  <a:tcPr/>
                </a:tc>
                <a:tc>
                  <a:txBody>
                    <a:bodyPr/>
                    <a:lstStyle/>
                    <a:p>
                      <a:pPr algn="ctr"/>
                      <a:r>
                        <a:rPr lang="en-US" dirty="0" smtClean="0"/>
                        <a:t>100</a:t>
                      </a:r>
                      <a:endParaRPr lang="en-US" dirty="0"/>
                    </a:p>
                  </a:txBody>
                  <a:tcPr/>
                </a:tc>
                <a:tc>
                  <a:txBody>
                    <a:bodyPr/>
                    <a:lstStyle/>
                    <a:p>
                      <a:pPr algn="ctr"/>
                      <a:r>
                        <a:rPr lang="en-US" dirty="0" smtClean="0"/>
                        <a:t>0</a:t>
                      </a:r>
                      <a:endParaRPr lang="en-US" dirty="0"/>
                    </a:p>
                  </a:txBody>
                  <a:tcPr/>
                </a:tc>
                <a:tc>
                  <a:txBody>
                    <a:bodyPr/>
                    <a:lstStyle/>
                    <a:p>
                      <a:pPr algn="ctr"/>
                      <a:r>
                        <a:rPr lang="en-US" dirty="0" smtClean="0"/>
                        <a:t>--</a:t>
                      </a:r>
                      <a:endParaRPr lang="en-US" dirty="0"/>
                    </a:p>
                  </a:txBody>
                  <a:tcPr/>
                </a:tc>
              </a:tr>
              <a:tr h="370840">
                <a:tc>
                  <a:txBody>
                    <a:bodyPr/>
                    <a:lstStyle/>
                    <a:p>
                      <a:pPr algn="ctr"/>
                      <a:r>
                        <a:rPr lang="en-US" dirty="0" smtClean="0"/>
                        <a:t>H</a:t>
                      </a:r>
                      <a:endParaRPr lang="en-US" dirty="0"/>
                    </a:p>
                  </a:txBody>
                  <a:tcPr/>
                </a:tc>
                <a:tc>
                  <a:txBody>
                    <a:bodyPr/>
                    <a:lstStyle/>
                    <a:p>
                      <a:pPr algn="ctr"/>
                      <a:r>
                        <a:rPr lang="en-US" dirty="0" smtClean="0"/>
                        <a:t>6</a:t>
                      </a:r>
                      <a:endParaRPr lang="en-US" dirty="0"/>
                    </a:p>
                  </a:txBody>
                  <a:tcPr/>
                </a:tc>
                <a:tc>
                  <a:txBody>
                    <a:bodyPr/>
                    <a:lstStyle/>
                    <a:p>
                      <a:pPr algn="ctr"/>
                      <a:r>
                        <a:rPr lang="en-US" dirty="0" smtClean="0"/>
                        <a:t>450</a:t>
                      </a:r>
                      <a:endParaRPr lang="en-US" dirty="0"/>
                    </a:p>
                  </a:txBody>
                  <a:tcPr/>
                </a:tc>
                <a:tc>
                  <a:txBody>
                    <a:bodyPr/>
                    <a:lstStyle/>
                    <a:p>
                      <a:pPr algn="ctr"/>
                      <a:r>
                        <a:rPr lang="en-US" dirty="0" smtClean="0"/>
                        <a:t>5</a:t>
                      </a:r>
                      <a:endParaRPr lang="en-US" dirty="0"/>
                    </a:p>
                  </a:txBody>
                  <a:tcPr/>
                </a:tc>
                <a:tc>
                  <a:txBody>
                    <a:bodyPr/>
                    <a:lstStyle/>
                    <a:p>
                      <a:pPr algn="ctr"/>
                      <a:r>
                        <a:rPr lang="en-US" dirty="0" smtClean="0"/>
                        <a:t>800</a:t>
                      </a:r>
                      <a:endParaRPr lang="en-US" dirty="0"/>
                    </a:p>
                  </a:txBody>
                  <a:tcPr/>
                </a:tc>
                <a:tc>
                  <a:txBody>
                    <a:bodyPr/>
                    <a:lstStyle/>
                    <a:p>
                      <a:pPr algn="ctr"/>
                      <a:r>
                        <a:rPr lang="en-US" dirty="0" smtClean="0"/>
                        <a:t>1</a:t>
                      </a:r>
                      <a:endParaRPr lang="en-US" dirty="0"/>
                    </a:p>
                  </a:txBody>
                  <a:tcPr/>
                </a:tc>
                <a:tc>
                  <a:txBody>
                    <a:bodyPr/>
                    <a:lstStyle/>
                    <a:p>
                      <a:pPr algn="ctr"/>
                      <a:r>
                        <a:rPr lang="en-US" dirty="0" smtClean="0"/>
                        <a:t>350</a:t>
                      </a:r>
                      <a:endParaRPr lang="en-US" dirty="0"/>
                    </a:p>
                  </a:txBody>
                  <a:tcPr/>
                </a:tc>
              </a:tr>
              <a:tr h="370840">
                <a:tc>
                  <a:txBody>
                    <a:bodyPr/>
                    <a:lstStyle/>
                    <a:p>
                      <a:pPr algn="ctr"/>
                      <a:r>
                        <a:rPr lang="en-US" dirty="0" smtClean="0"/>
                        <a:t>I</a:t>
                      </a:r>
                      <a:endParaRPr lang="en-US" dirty="0"/>
                    </a:p>
                  </a:txBody>
                  <a:tcPr/>
                </a:tc>
                <a:tc>
                  <a:txBody>
                    <a:bodyPr/>
                    <a:lstStyle/>
                    <a:p>
                      <a:pPr algn="ctr"/>
                      <a:r>
                        <a:rPr lang="en-US" dirty="0" smtClean="0"/>
                        <a:t>8</a:t>
                      </a:r>
                      <a:endParaRPr lang="en-US" dirty="0"/>
                    </a:p>
                  </a:txBody>
                  <a:tcPr/>
                </a:tc>
                <a:tc>
                  <a:txBody>
                    <a:bodyPr/>
                    <a:lstStyle/>
                    <a:p>
                      <a:pPr algn="ctr"/>
                      <a:r>
                        <a:rPr lang="en-US" dirty="0" smtClean="0"/>
                        <a:t>350</a:t>
                      </a:r>
                      <a:endParaRPr lang="en-US" dirty="0"/>
                    </a:p>
                  </a:txBody>
                  <a:tcPr/>
                </a:tc>
                <a:tc>
                  <a:txBody>
                    <a:bodyPr/>
                    <a:lstStyle/>
                    <a:p>
                      <a:pPr algn="ctr"/>
                      <a:r>
                        <a:rPr lang="en-US" dirty="0" smtClean="0"/>
                        <a:t>4</a:t>
                      </a:r>
                      <a:endParaRPr lang="en-US" dirty="0"/>
                    </a:p>
                  </a:txBody>
                  <a:tcPr/>
                </a:tc>
                <a:tc>
                  <a:txBody>
                    <a:bodyPr/>
                    <a:lstStyle/>
                    <a:p>
                      <a:pPr algn="ctr"/>
                      <a:r>
                        <a:rPr lang="en-US" dirty="0" smtClean="0"/>
                        <a:t>650</a:t>
                      </a:r>
                      <a:endParaRPr lang="en-US" dirty="0"/>
                    </a:p>
                  </a:txBody>
                  <a:tcPr/>
                </a:tc>
                <a:tc>
                  <a:txBody>
                    <a:bodyPr/>
                    <a:lstStyle/>
                    <a:p>
                      <a:pPr algn="ctr"/>
                      <a:r>
                        <a:rPr lang="en-US" dirty="0" smtClean="0"/>
                        <a:t>4</a:t>
                      </a:r>
                      <a:endParaRPr lang="en-US" dirty="0"/>
                    </a:p>
                  </a:txBody>
                  <a:tcPr/>
                </a:tc>
                <a:tc>
                  <a:txBody>
                    <a:bodyPr/>
                    <a:lstStyle/>
                    <a:p>
                      <a:pPr algn="ctr"/>
                      <a:r>
                        <a:rPr lang="en-US" dirty="0" smtClean="0"/>
                        <a:t>75</a:t>
                      </a:r>
                      <a:endParaRPr lang="en-US"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5"/>
          <p:cNvSpPr>
            <a:spLocks noChangeArrowheads="1"/>
          </p:cNvSpPr>
          <p:nvPr/>
        </p:nvSpPr>
        <p:spPr bwMode="auto">
          <a:xfrm>
            <a:off x="401638" y="695703"/>
            <a:ext cx="7943850" cy="49053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pPr>
            <a:r>
              <a:rPr lang="en-US" sz="2400" dirty="0">
                <a:solidFill>
                  <a:srgbClr val="9999FF"/>
                </a:solidFill>
                <a:effectLst/>
              </a:rPr>
              <a:t>Linear Program for Minimum-Cost Crashing</a:t>
            </a:r>
          </a:p>
        </p:txBody>
      </p:sp>
      <p:sp>
        <p:nvSpPr>
          <p:cNvPr id="103431" name="Text Box 7"/>
          <p:cNvSpPr txBox="1">
            <a:spLocks noChangeArrowheads="1"/>
          </p:cNvSpPr>
          <p:nvPr/>
        </p:nvSpPr>
        <p:spPr bwMode="auto">
          <a:xfrm>
            <a:off x="253207" y="1179098"/>
            <a:ext cx="8978740" cy="707886"/>
          </a:xfrm>
          <a:prstGeom prst="rect">
            <a:avLst/>
          </a:prstGeom>
          <a:noFill/>
          <a:ln w="12700">
            <a:noFill/>
            <a:miter lim="800000"/>
            <a:headEnd type="none" w="sm" len="sm"/>
            <a:tailEnd type="none" w="sm" len="sm"/>
          </a:ln>
          <a:effectLst/>
        </p:spPr>
        <p:txBody>
          <a:bodyPr wrap="none">
            <a:spAutoFit/>
          </a:bodyPr>
          <a:lstStyle/>
          <a:p>
            <a:pPr algn="l"/>
            <a:r>
              <a:rPr lang="en-US" sz="2000" b="1" dirty="0">
                <a:effectLst/>
                <a:cs typeface="Arial" charset="0"/>
              </a:rPr>
              <a:t>Let:  	</a:t>
            </a:r>
            <a:r>
              <a:rPr lang="en-US" sz="2000" b="1" i="1" dirty="0">
                <a:effectLst/>
                <a:cs typeface="Arial" charset="0"/>
              </a:rPr>
              <a:t>X</a:t>
            </a:r>
            <a:r>
              <a:rPr lang="en-US" sz="2000" b="1" i="1" baseline="-25000" dirty="0">
                <a:effectLst/>
                <a:cs typeface="Arial" charset="0"/>
              </a:rPr>
              <a:t>i</a:t>
            </a:r>
            <a:r>
              <a:rPr lang="en-US" sz="2000" b="1" dirty="0">
                <a:effectLst/>
                <a:cs typeface="Arial" charset="0"/>
              </a:rPr>
              <a:t> = earliest finish time for activity </a:t>
            </a:r>
            <a:r>
              <a:rPr lang="en-US" sz="2000" b="1" i="1" dirty="0" err="1">
                <a:effectLst/>
                <a:cs typeface="Arial" charset="0"/>
              </a:rPr>
              <a:t>i</a:t>
            </a:r>
            <a:r>
              <a:rPr lang="en-US" sz="1800" b="1" dirty="0">
                <a:effectLst/>
                <a:latin typeface="Arial" charset="0"/>
                <a:cs typeface="Arial" charset="0"/>
              </a:rPr>
              <a:t> </a:t>
            </a:r>
          </a:p>
          <a:p>
            <a:pPr algn="l"/>
            <a:r>
              <a:rPr lang="en-US" sz="2000" b="1" i="1" dirty="0">
                <a:effectLst/>
                <a:cs typeface="Times New Roman" pitchFamily="18" charset="0"/>
              </a:rPr>
              <a:t>	</a:t>
            </a:r>
            <a:r>
              <a:rPr lang="en-US" sz="2000" b="1" i="1" dirty="0" smtClean="0">
                <a:effectLst/>
                <a:cs typeface="Times New Roman" pitchFamily="18" charset="0"/>
              </a:rPr>
              <a:t>Y</a:t>
            </a:r>
            <a:r>
              <a:rPr lang="en-US" sz="2000" b="1" i="1" baseline="-25000" dirty="0" smtClean="0">
                <a:effectLst/>
                <a:cs typeface="Times New Roman" pitchFamily="18" charset="0"/>
              </a:rPr>
              <a:t>i</a:t>
            </a:r>
            <a:r>
              <a:rPr lang="en-US" sz="2000" b="1" i="1" dirty="0" smtClean="0">
                <a:effectLst/>
                <a:cs typeface="Times New Roman" pitchFamily="18" charset="0"/>
              </a:rPr>
              <a:t> </a:t>
            </a:r>
            <a:r>
              <a:rPr lang="en-US" sz="2000" b="1" dirty="0">
                <a:effectLst/>
                <a:cs typeface="Times New Roman" pitchFamily="18" charset="0"/>
              </a:rPr>
              <a:t>= the amount of time activity </a:t>
            </a:r>
            <a:r>
              <a:rPr lang="en-US" sz="2000" b="1" i="1" dirty="0" err="1">
                <a:effectLst/>
                <a:cs typeface="Times New Roman" pitchFamily="18" charset="0"/>
              </a:rPr>
              <a:t>i</a:t>
            </a:r>
            <a:r>
              <a:rPr lang="en-US" sz="2000" b="1" dirty="0">
                <a:effectLst/>
                <a:cs typeface="Times New Roman" pitchFamily="18" charset="0"/>
              </a:rPr>
              <a:t> is </a:t>
            </a:r>
            <a:r>
              <a:rPr lang="en-US" sz="2000" b="1" dirty="0" smtClean="0">
                <a:effectLst/>
                <a:cs typeface="Times New Roman" pitchFamily="18" charset="0"/>
              </a:rPr>
              <a:t>crashed  (</a:t>
            </a:r>
            <a:r>
              <a:rPr lang="en-US" sz="2000" b="1" dirty="0" err="1" smtClean="0">
                <a:effectLst/>
                <a:cs typeface="Times New Roman" pitchFamily="18" charset="0"/>
              </a:rPr>
              <a:t>i</a:t>
            </a:r>
            <a:r>
              <a:rPr lang="en-US" sz="2000" b="1" dirty="0" smtClean="0">
                <a:effectLst/>
                <a:cs typeface="Times New Roman" pitchFamily="18" charset="0"/>
              </a:rPr>
              <a:t> = A,B,C,D,E,F,G,H,I)</a:t>
            </a:r>
            <a:r>
              <a:rPr lang="en-US" sz="2000" b="1" dirty="0" smtClean="0">
                <a:effectLst/>
                <a:cs typeface="Arial" charset="0"/>
              </a:rPr>
              <a:t> </a:t>
            </a:r>
            <a:endParaRPr lang="en-US" sz="2000" b="1" dirty="0">
              <a:effectLst/>
              <a:cs typeface="Arial" charset="0"/>
            </a:endParaRPr>
          </a:p>
        </p:txBody>
      </p:sp>
      <p:sp>
        <p:nvSpPr>
          <p:cNvPr id="8" name="Rectangle 7"/>
          <p:cNvSpPr txBox="1">
            <a:spLocks noChangeArrowheads="1"/>
          </p:cNvSpPr>
          <p:nvPr/>
        </p:nvSpPr>
        <p:spPr>
          <a:xfrm>
            <a:off x="401638" y="148810"/>
            <a:ext cx="8229600" cy="792162"/>
          </a:xfrm>
          <a:prstGeom prst="rect">
            <a:avLst/>
          </a:prstGeom>
          <a:noFill/>
          <a:ln/>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dirty="0" smtClean="0"/>
              <a:t>Example:  </a:t>
            </a:r>
            <a:r>
              <a:rPr lang="en-US" dirty="0" err="1" smtClean="0"/>
              <a:t>EarthMover</a:t>
            </a:r>
            <a:r>
              <a:rPr lang="en-US" dirty="0" smtClean="0"/>
              <a:t>, Inc.</a:t>
            </a:r>
            <a:endParaRPr lang="en-US" dirty="0"/>
          </a:p>
        </p:txBody>
      </p:sp>
      <p:sp>
        <p:nvSpPr>
          <p:cNvPr id="9" name="Text Box 7"/>
          <p:cNvSpPr txBox="1">
            <a:spLocks noChangeArrowheads="1"/>
          </p:cNvSpPr>
          <p:nvPr/>
        </p:nvSpPr>
        <p:spPr bwMode="auto">
          <a:xfrm>
            <a:off x="253207" y="1979642"/>
            <a:ext cx="8526462" cy="4401205"/>
          </a:xfrm>
          <a:prstGeom prst="rect">
            <a:avLst/>
          </a:prstGeom>
          <a:noFill/>
          <a:ln w="12700">
            <a:noFill/>
            <a:miter lim="800000"/>
            <a:headEnd type="none" w="sm" len="sm"/>
            <a:tailEnd type="none" w="sm" len="sm"/>
          </a:ln>
          <a:effectLst/>
        </p:spPr>
        <p:txBody>
          <a:bodyPr wrap="square">
            <a:spAutoFit/>
          </a:bodyPr>
          <a:lstStyle/>
          <a:p>
            <a:pPr algn="l"/>
            <a:r>
              <a:rPr lang="en-US" sz="2000" b="1" dirty="0" smtClean="0">
                <a:effectLst/>
                <a:cs typeface="Arial" charset="0"/>
              </a:rPr>
              <a:t>MIN Z = 20Y</a:t>
            </a:r>
            <a:r>
              <a:rPr lang="en-US" sz="2000" b="1" baseline="-25000" dirty="0" smtClean="0">
                <a:effectLst/>
                <a:cs typeface="Arial" charset="0"/>
              </a:rPr>
              <a:t>A</a:t>
            </a:r>
            <a:r>
              <a:rPr lang="en-US" sz="2000" b="1" dirty="0" smtClean="0">
                <a:effectLst/>
                <a:cs typeface="Arial" charset="0"/>
              </a:rPr>
              <a:t> + 50Y</a:t>
            </a:r>
            <a:r>
              <a:rPr lang="en-US" sz="2000" b="1" baseline="-25000" dirty="0" smtClean="0">
                <a:effectLst/>
                <a:cs typeface="Arial" charset="0"/>
              </a:rPr>
              <a:t>C</a:t>
            </a:r>
            <a:r>
              <a:rPr lang="en-US" sz="2000" b="1" dirty="0" smtClean="0">
                <a:effectLst/>
                <a:cs typeface="Arial" charset="0"/>
              </a:rPr>
              <a:t> + 50 Y</a:t>
            </a:r>
            <a:r>
              <a:rPr lang="en-US" sz="2000" b="1" baseline="-25000" dirty="0" smtClean="0">
                <a:effectLst/>
                <a:cs typeface="Arial" charset="0"/>
              </a:rPr>
              <a:t>D</a:t>
            </a:r>
            <a:r>
              <a:rPr lang="en-US" sz="2000" b="1" dirty="0" smtClean="0">
                <a:effectLst/>
                <a:cs typeface="Arial" charset="0"/>
              </a:rPr>
              <a:t> + 70Y</a:t>
            </a:r>
            <a:r>
              <a:rPr lang="en-US" sz="2000" b="1" baseline="-25000" dirty="0" smtClean="0">
                <a:effectLst/>
                <a:cs typeface="Arial" charset="0"/>
              </a:rPr>
              <a:t>E</a:t>
            </a:r>
            <a:r>
              <a:rPr lang="en-US" sz="2000" b="1" dirty="0" smtClean="0">
                <a:effectLst/>
                <a:cs typeface="Arial" charset="0"/>
              </a:rPr>
              <a:t> + 60Y</a:t>
            </a:r>
            <a:r>
              <a:rPr lang="en-US" sz="2000" b="1" baseline="-25000" dirty="0" smtClean="0">
                <a:effectLst/>
                <a:cs typeface="Arial" charset="0"/>
              </a:rPr>
              <a:t>F</a:t>
            </a:r>
            <a:r>
              <a:rPr lang="en-US" sz="2000" b="1" dirty="0" smtClean="0">
                <a:effectLst/>
                <a:cs typeface="Arial" charset="0"/>
              </a:rPr>
              <a:t> + 350Y</a:t>
            </a:r>
            <a:r>
              <a:rPr lang="en-US" sz="2000" b="1" baseline="-25000" dirty="0" smtClean="0">
                <a:effectLst/>
                <a:cs typeface="Arial" charset="0"/>
              </a:rPr>
              <a:t>H</a:t>
            </a:r>
            <a:r>
              <a:rPr lang="en-US" sz="2000" b="1" dirty="0" smtClean="0">
                <a:effectLst/>
                <a:cs typeface="Arial" charset="0"/>
              </a:rPr>
              <a:t> +  75Y</a:t>
            </a:r>
            <a:r>
              <a:rPr lang="en-US" sz="2000" b="1" baseline="-25000" dirty="0" smtClean="0">
                <a:effectLst/>
                <a:cs typeface="Arial" charset="0"/>
              </a:rPr>
              <a:t>I</a:t>
            </a:r>
            <a:endParaRPr lang="en-US" sz="2000" b="1" dirty="0" smtClean="0">
              <a:effectLst/>
              <a:cs typeface="Arial" charset="0"/>
            </a:endParaRPr>
          </a:p>
          <a:p>
            <a:pPr algn="l"/>
            <a:endParaRPr lang="en-US" sz="2000" b="1" dirty="0" smtClean="0">
              <a:effectLst/>
              <a:cs typeface="Arial" charset="0"/>
            </a:endParaRPr>
          </a:p>
          <a:p>
            <a:pPr algn="l"/>
            <a:r>
              <a:rPr lang="en-US" sz="2000" b="1" dirty="0" smtClean="0">
                <a:effectLst/>
                <a:cs typeface="Arial" charset="0"/>
              </a:rPr>
              <a:t>S.T. 	Y</a:t>
            </a:r>
            <a:r>
              <a:rPr lang="en-US" sz="2000" b="1" baseline="-25000" dirty="0" smtClean="0">
                <a:effectLst/>
                <a:cs typeface="Arial" charset="0"/>
              </a:rPr>
              <a:t>A</a:t>
            </a:r>
            <a:r>
              <a:rPr lang="en-US" sz="2000" b="1" dirty="0" smtClean="0">
                <a:effectLst/>
                <a:cs typeface="Arial" charset="0"/>
              </a:rPr>
              <a:t>≤1, Y</a:t>
            </a:r>
            <a:r>
              <a:rPr lang="en-US" sz="2000" b="1" baseline="-25000" dirty="0" smtClean="0">
                <a:effectLst/>
                <a:cs typeface="Arial" charset="0"/>
              </a:rPr>
              <a:t>B</a:t>
            </a:r>
            <a:r>
              <a:rPr lang="en-US" sz="2000" b="1" dirty="0" smtClean="0">
                <a:effectLst/>
                <a:cs typeface="Arial" charset="0"/>
              </a:rPr>
              <a:t>≤0, Y</a:t>
            </a:r>
            <a:r>
              <a:rPr lang="en-US" sz="2000" b="1" baseline="-25000" dirty="0" smtClean="0">
                <a:effectLst/>
                <a:cs typeface="Arial" charset="0"/>
              </a:rPr>
              <a:t>C</a:t>
            </a:r>
            <a:r>
              <a:rPr lang="en-US" sz="2000" b="1" dirty="0" smtClean="0">
                <a:effectLst/>
                <a:cs typeface="Arial" charset="0"/>
              </a:rPr>
              <a:t> ≤ 1, Y</a:t>
            </a:r>
            <a:r>
              <a:rPr lang="en-US" sz="2000" b="1" baseline="-25000" dirty="0" smtClean="0">
                <a:effectLst/>
                <a:cs typeface="Arial" charset="0"/>
              </a:rPr>
              <a:t>D</a:t>
            </a:r>
            <a:r>
              <a:rPr lang="en-US" sz="2000" b="1" dirty="0">
                <a:effectLst/>
                <a:cs typeface="Arial" charset="0"/>
              </a:rPr>
              <a:t> </a:t>
            </a:r>
            <a:r>
              <a:rPr lang="en-US" sz="2000" b="1" dirty="0" smtClean="0">
                <a:effectLst/>
                <a:cs typeface="Arial" charset="0"/>
              </a:rPr>
              <a:t>≤3, Y</a:t>
            </a:r>
            <a:r>
              <a:rPr lang="en-US" sz="2000" b="1" baseline="-25000" dirty="0" smtClean="0">
                <a:effectLst/>
                <a:cs typeface="Arial" charset="0"/>
              </a:rPr>
              <a:t>E</a:t>
            </a:r>
            <a:r>
              <a:rPr lang="en-US" sz="2000" b="1" dirty="0">
                <a:effectLst/>
                <a:cs typeface="Arial" charset="0"/>
              </a:rPr>
              <a:t> </a:t>
            </a:r>
            <a:r>
              <a:rPr lang="en-US" sz="2000" b="1" dirty="0" smtClean="0">
                <a:effectLst/>
                <a:cs typeface="Arial" charset="0"/>
              </a:rPr>
              <a:t>≤1, Y</a:t>
            </a:r>
            <a:r>
              <a:rPr lang="en-US" sz="2000" b="1" baseline="-25000" dirty="0" smtClean="0">
                <a:effectLst/>
                <a:cs typeface="Arial" charset="0"/>
              </a:rPr>
              <a:t>F</a:t>
            </a:r>
            <a:r>
              <a:rPr lang="en-US" sz="2000" b="1" dirty="0">
                <a:effectLst/>
                <a:cs typeface="Arial" charset="0"/>
              </a:rPr>
              <a:t> </a:t>
            </a:r>
            <a:r>
              <a:rPr lang="en-US" sz="2000" b="1" dirty="0" smtClean="0">
                <a:effectLst/>
                <a:cs typeface="Arial" charset="0"/>
              </a:rPr>
              <a:t>≤3, Y</a:t>
            </a:r>
            <a:r>
              <a:rPr lang="en-US" sz="2000" b="1" baseline="-25000" dirty="0" smtClean="0">
                <a:effectLst/>
                <a:cs typeface="Arial" charset="0"/>
              </a:rPr>
              <a:t>G</a:t>
            </a:r>
            <a:r>
              <a:rPr lang="en-US" sz="2000" b="1" dirty="0">
                <a:effectLst/>
                <a:cs typeface="Arial" charset="0"/>
              </a:rPr>
              <a:t> ≤ </a:t>
            </a:r>
            <a:r>
              <a:rPr lang="en-US" sz="2000" b="1" dirty="0" smtClean="0">
                <a:effectLst/>
                <a:cs typeface="Arial" charset="0"/>
              </a:rPr>
              <a:t>0, Y</a:t>
            </a:r>
            <a:r>
              <a:rPr lang="en-US" sz="2000" b="1" baseline="-25000" dirty="0" smtClean="0">
                <a:effectLst/>
                <a:cs typeface="Arial" charset="0"/>
              </a:rPr>
              <a:t>H</a:t>
            </a:r>
            <a:r>
              <a:rPr lang="en-US" sz="2000" b="1" dirty="0" smtClean="0">
                <a:effectLst/>
                <a:cs typeface="Arial" charset="0"/>
              </a:rPr>
              <a:t> ≤1, Y</a:t>
            </a:r>
            <a:r>
              <a:rPr lang="en-US" sz="2000" b="1" baseline="-25000" dirty="0" smtClean="0">
                <a:effectLst/>
                <a:cs typeface="Arial" charset="0"/>
              </a:rPr>
              <a:t>I</a:t>
            </a:r>
            <a:r>
              <a:rPr lang="en-US" sz="2000" b="1" dirty="0">
                <a:effectLst/>
                <a:cs typeface="Arial" charset="0"/>
              </a:rPr>
              <a:t> </a:t>
            </a:r>
            <a:r>
              <a:rPr lang="en-US" sz="2000" b="1" dirty="0" smtClean="0">
                <a:effectLst/>
                <a:cs typeface="Arial" charset="0"/>
              </a:rPr>
              <a:t>≤4</a:t>
            </a:r>
          </a:p>
          <a:p>
            <a:pPr algn="l"/>
            <a:endParaRPr lang="en-US" sz="2000" b="1" dirty="0" smtClean="0">
              <a:effectLst/>
              <a:cs typeface="Arial" charset="0"/>
            </a:endParaRPr>
          </a:p>
          <a:p>
            <a:pPr algn="l"/>
            <a:r>
              <a:rPr lang="en-US" sz="2000" b="1" dirty="0" smtClean="0">
                <a:effectLst/>
                <a:cs typeface="Arial" charset="0"/>
              </a:rPr>
              <a:t>X</a:t>
            </a:r>
            <a:r>
              <a:rPr lang="en-US" sz="2000" b="1" baseline="-25000" dirty="0" smtClean="0">
                <a:effectLst/>
                <a:cs typeface="Arial" charset="0"/>
              </a:rPr>
              <a:t>A</a:t>
            </a:r>
            <a:r>
              <a:rPr lang="en-US" sz="2000" b="1" dirty="0">
                <a:effectLst/>
                <a:cs typeface="Arial" charset="0"/>
              </a:rPr>
              <a:t>≥0+(6-Y</a:t>
            </a:r>
            <a:r>
              <a:rPr lang="en-US" sz="2000" b="1" baseline="-25000" dirty="0">
                <a:effectLst/>
                <a:cs typeface="Arial" charset="0"/>
              </a:rPr>
              <a:t>A</a:t>
            </a:r>
            <a:r>
              <a:rPr lang="en-US" sz="2000" b="1" dirty="0" smtClean="0">
                <a:effectLst/>
                <a:cs typeface="Arial" charset="0"/>
              </a:rPr>
              <a:t>),  		X</a:t>
            </a:r>
            <a:r>
              <a:rPr lang="en-US" sz="2000" b="1" baseline="-25000" dirty="0" smtClean="0">
                <a:effectLst/>
                <a:cs typeface="Arial" charset="0"/>
              </a:rPr>
              <a:t>B</a:t>
            </a:r>
            <a:r>
              <a:rPr lang="en-US" sz="2000" b="1" dirty="0" smtClean="0">
                <a:effectLst/>
                <a:cs typeface="Arial" charset="0"/>
              </a:rPr>
              <a:t> </a:t>
            </a:r>
            <a:r>
              <a:rPr lang="en-US" sz="2000" b="1" dirty="0">
                <a:effectLst/>
                <a:cs typeface="Arial" charset="0"/>
              </a:rPr>
              <a:t>≥X</a:t>
            </a:r>
            <a:r>
              <a:rPr lang="en-US" sz="2000" b="1" baseline="-25000" dirty="0">
                <a:effectLst/>
                <a:cs typeface="Arial" charset="0"/>
              </a:rPr>
              <a:t>A</a:t>
            </a:r>
            <a:r>
              <a:rPr lang="en-US" sz="2000" b="1" dirty="0">
                <a:effectLst/>
                <a:cs typeface="Arial" charset="0"/>
              </a:rPr>
              <a:t>+(</a:t>
            </a:r>
            <a:r>
              <a:rPr lang="en-US" sz="2000" b="1" dirty="0" smtClean="0">
                <a:effectLst/>
                <a:cs typeface="Arial" charset="0"/>
              </a:rPr>
              <a:t>4-Y</a:t>
            </a:r>
            <a:r>
              <a:rPr lang="en-US" sz="2000" b="1" baseline="-25000" dirty="0" smtClean="0">
                <a:effectLst/>
                <a:cs typeface="Arial" charset="0"/>
              </a:rPr>
              <a:t>B</a:t>
            </a:r>
            <a:r>
              <a:rPr lang="en-US" sz="2000" b="1" dirty="0" smtClean="0">
                <a:effectLst/>
                <a:cs typeface="Arial" charset="0"/>
              </a:rPr>
              <a:t>) </a:t>
            </a:r>
          </a:p>
          <a:p>
            <a:pPr algn="l"/>
            <a:r>
              <a:rPr lang="en-US" sz="2000" b="1" dirty="0">
                <a:effectLst/>
                <a:cs typeface="Arial" charset="0"/>
              </a:rPr>
              <a:t>X</a:t>
            </a:r>
            <a:r>
              <a:rPr lang="en-US" sz="2000" b="1" baseline="-25000" dirty="0">
                <a:effectLst/>
                <a:cs typeface="Arial" charset="0"/>
              </a:rPr>
              <a:t>C</a:t>
            </a:r>
            <a:r>
              <a:rPr lang="en-US" sz="2000" b="1" dirty="0">
                <a:effectLst/>
                <a:cs typeface="Arial" charset="0"/>
              </a:rPr>
              <a:t> ≥X</a:t>
            </a:r>
            <a:r>
              <a:rPr lang="en-US" sz="2000" b="1" baseline="-25000" dirty="0">
                <a:effectLst/>
                <a:cs typeface="Arial" charset="0"/>
              </a:rPr>
              <a:t>A</a:t>
            </a:r>
            <a:r>
              <a:rPr lang="en-US" sz="2000" b="1" dirty="0" smtClean="0">
                <a:effectLst/>
                <a:cs typeface="Arial" charset="0"/>
              </a:rPr>
              <a:t>+(3-Y</a:t>
            </a:r>
            <a:r>
              <a:rPr lang="en-US" sz="2000" b="1" baseline="-25000" dirty="0" smtClean="0">
                <a:effectLst/>
                <a:cs typeface="Arial" charset="0"/>
              </a:rPr>
              <a:t>C</a:t>
            </a:r>
            <a:r>
              <a:rPr lang="en-US" sz="2000" b="1" dirty="0" smtClean="0">
                <a:effectLst/>
                <a:cs typeface="Arial" charset="0"/>
              </a:rPr>
              <a:t>)		X</a:t>
            </a:r>
            <a:r>
              <a:rPr lang="en-US" sz="2000" b="1" baseline="-25000" dirty="0" smtClean="0">
                <a:effectLst/>
                <a:cs typeface="Arial" charset="0"/>
              </a:rPr>
              <a:t>D</a:t>
            </a:r>
            <a:r>
              <a:rPr lang="en-US" sz="2000" b="1" dirty="0" smtClean="0">
                <a:effectLst/>
                <a:cs typeface="Arial" charset="0"/>
              </a:rPr>
              <a:t> ≥X</a:t>
            </a:r>
            <a:r>
              <a:rPr lang="en-US" sz="2000" b="1" baseline="-25000" dirty="0" smtClean="0">
                <a:effectLst/>
                <a:cs typeface="Arial" charset="0"/>
              </a:rPr>
              <a:t>B</a:t>
            </a:r>
            <a:r>
              <a:rPr lang="en-US" sz="2000" b="1" dirty="0" smtClean="0">
                <a:effectLst/>
                <a:cs typeface="Arial" charset="0"/>
              </a:rPr>
              <a:t>+(6-Y</a:t>
            </a:r>
            <a:r>
              <a:rPr lang="en-US" sz="2000" b="1" baseline="-25000" dirty="0" smtClean="0">
                <a:effectLst/>
                <a:cs typeface="Arial" charset="0"/>
              </a:rPr>
              <a:t>D</a:t>
            </a:r>
            <a:r>
              <a:rPr lang="en-US" sz="2000" b="1" dirty="0" smtClean="0">
                <a:effectLst/>
                <a:cs typeface="Arial" charset="0"/>
              </a:rPr>
              <a:t>)</a:t>
            </a:r>
          </a:p>
          <a:p>
            <a:pPr algn="l"/>
            <a:r>
              <a:rPr lang="en-US" sz="2000" b="1" dirty="0" smtClean="0">
                <a:effectLst/>
                <a:cs typeface="Arial" charset="0"/>
              </a:rPr>
              <a:t>X</a:t>
            </a:r>
            <a:r>
              <a:rPr lang="en-US" sz="2000" b="1" baseline="-25000" dirty="0" smtClean="0">
                <a:effectLst/>
                <a:cs typeface="Arial" charset="0"/>
              </a:rPr>
              <a:t>E</a:t>
            </a:r>
            <a:r>
              <a:rPr lang="en-US" sz="2000" b="1" dirty="0" smtClean="0">
                <a:effectLst/>
                <a:cs typeface="Arial" charset="0"/>
              </a:rPr>
              <a:t> </a:t>
            </a:r>
            <a:r>
              <a:rPr lang="en-US" sz="2000" b="1" dirty="0">
                <a:effectLst/>
                <a:cs typeface="Arial" charset="0"/>
              </a:rPr>
              <a:t>≥X</a:t>
            </a:r>
            <a:r>
              <a:rPr lang="en-US" sz="2000" b="1" baseline="-25000" dirty="0">
                <a:effectLst/>
                <a:cs typeface="Arial" charset="0"/>
              </a:rPr>
              <a:t>B</a:t>
            </a:r>
            <a:r>
              <a:rPr lang="en-US" sz="2000" b="1" dirty="0" smtClean="0">
                <a:effectLst/>
                <a:cs typeface="Arial" charset="0"/>
              </a:rPr>
              <a:t>+(3-Y</a:t>
            </a:r>
            <a:r>
              <a:rPr lang="en-US" sz="2000" b="1" baseline="-25000" dirty="0" smtClean="0">
                <a:effectLst/>
                <a:cs typeface="Arial" charset="0"/>
              </a:rPr>
              <a:t>E</a:t>
            </a:r>
            <a:r>
              <a:rPr lang="en-US" sz="2000" b="1" dirty="0" smtClean="0">
                <a:effectLst/>
                <a:cs typeface="Arial" charset="0"/>
              </a:rPr>
              <a:t>)		X</a:t>
            </a:r>
            <a:r>
              <a:rPr lang="en-US" sz="2000" b="1" baseline="-25000" dirty="0" smtClean="0">
                <a:effectLst/>
                <a:cs typeface="Arial" charset="0"/>
              </a:rPr>
              <a:t>F</a:t>
            </a:r>
            <a:r>
              <a:rPr lang="en-US" sz="2000" b="1" dirty="0" smtClean="0">
                <a:effectLst/>
                <a:cs typeface="Arial" charset="0"/>
              </a:rPr>
              <a:t> ≥X</a:t>
            </a:r>
            <a:r>
              <a:rPr lang="en-US" sz="2000" b="1" baseline="-25000" dirty="0" smtClean="0">
                <a:effectLst/>
                <a:cs typeface="Arial" charset="0"/>
              </a:rPr>
              <a:t>B</a:t>
            </a:r>
            <a:r>
              <a:rPr lang="en-US" sz="2000" b="1" dirty="0" smtClean="0">
                <a:effectLst/>
                <a:cs typeface="Arial" charset="0"/>
              </a:rPr>
              <a:t>+(10-Y</a:t>
            </a:r>
            <a:r>
              <a:rPr lang="en-US" sz="2000" b="1" baseline="-25000" dirty="0" smtClean="0">
                <a:effectLst/>
                <a:cs typeface="Arial" charset="0"/>
              </a:rPr>
              <a:t>F</a:t>
            </a:r>
            <a:r>
              <a:rPr lang="en-US" sz="2000" b="1" dirty="0" smtClean="0">
                <a:effectLst/>
                <a:cs typeface="Arial" charset="0"/>
              </a:rPr>
              <a:t>)</a:t>
            </a:r>
          </a:p>
          <a:p>
            <a:pPr algn="l"/>
            <a:r>
              <a:rPr lang="en-US" sz="2000" b="1" dirty="0" smtClean="0">
                <a:effectLst/>
                <a:cs typeface="Arial" charset="0"/>
              </a:rPr>
              <a:t>X</a:t>
            </a:r>
            <a:r>
              <a:rPr lang="en-US" sz="2000" b="1" baseline="-25000" dirty="0" smtClean="0">
                <a:effectLst/>
                <a:cs typeface="Arial" charset="0"/>
              </a:rPr>
              <a:t>F</a:t>
            </a:r>
            <a:r>
              <a:rPr lang="en-US" sz="2000" b="1" dirty="0" smtClean="0">
                <a:effectLst/>
                <a:cs typeface="Arial" charset="0"/>
              </a:rPr>
              <a:t> </a:t>
            </a:r>
            <a:r>
              <a:rPr lang="en-US" sz="2000" b="1" dirty="0">
                <a:effectLst/>
                <a:cs typeface="Arial" charset="0"/>
              </a:rPr>
              <a:t>≥X</a:t>
            </a:r>
            <a:r>
              <a:rPr lang="en-US" sz="2000" b="1" baseline="-25000" dirty="0">
                <a:effectLst/>
                <a:cs typeface="Arial" charset="0"/>
              </a:rPr>
              <a:t>C</a:t>
            </a:r>
            <a:r>
              <a:rPr lang="en-US" sz="2000" b="1" dirty="0" smtClean="0">
                <a:effectLst/>
                <a:cs typeface="Arial" charset="0"/>
              </a:rPr>
              <a:t>+(10-Y</a:t>
            </a:r>
            <a:r>
              <a:rPr lang="en-US" sz="2000" b="1" baseline="-25000" dirty="0" smtClean="0">
                <a:effectLst/>
                <a:cs typeface="Arial" charset="0"/>
              </a:rPr>
              <a:t>F</a:t>
            </a:r>
            <a:r>
              <a:rPr lang="en-US" sz="2000" b="1" dirty="0" smtClean="0">
                <a:effectLst/>
                <a:cs typeface="Arial" charset="0"/>
              </a:rPr>
              <a:t>)		X</a:t>
            </a:r>
            <a:r>
              <a:rPr lang="en-US" sz="2000" b="1" baseline="-25000" dirty="0" smtClean="0">
                <a:effectLst/>
                <a:cs typeface="Arial" charset="0"/>
              </a:rPr>
              <a:t>G</a:t>
            </a:r>
            <a:r>
              <a:rPr lang="en-US" sz="2000" b="1" dirty="0" smtClean="0">
                <a:effectLst/>
                <a:cs typeface="Arial" charset="0"/>
              </a:rPr>
              <a:t> </a:t>
            </a:r>
            <a:r>
              <a:rPr lang="en-US" sz="2000" b="1" dirty="0">
                <a:effectLst/>
                <a:cs typeface="Arial" charset="0"/>
              </a:rPr>
              <a:t>≥ </a:t>
            </a:r>
            <a:r>
              <a:rPr lang="en-US" sz="2000" b="1" dirty="0" smtClean="0">
                <a:effectLst/>
                <a:cs typeface="Arial" charset="0"/>
              </a:rPr>
              <a:t>X</a:t>
            </a:r>
            <a:r>
              <a:rPr lang="en-US" sz="2000" b="1" baseline="-25000" dirty="0" smtClean="0">
                <a:effectLst/>
                <a:cs typeface="Arial" charset="0"/>
              </a:rPr>
              <a:t>E</a:t>
            </a:r>
            <a:r>
              <a:rPr lang="en-US" sz="2000" b="1" dirty="0" smtClean="0">
                <a:effectLst/>
                <a:cs typeface="Arial" charset="0"/>
              </a:rPr>
              <a:t>+(2-Y</a:t>
            </a:r>
            <a:r>
              <a:rPr lang="en-US" sz="2000" b="1" baseline="-25000" dirty="0" smtClean="0">
                <a:effectLst/>
                <a:cs typeface="Arial" charset="0"/>
              </a:rPr>
              <a:t>G</a:t>
            </a:r>
            <a:r>
              <a:rPr lang="en-US" sz="2000" b="1" dirty="0" smtClean="0">
                <a:effectLst/>
                <a:cs typeface="Arial" charset="0"/>
              </a:rPr>
              <a:t>)	</a:t>
            </a:r>
          </a:p>
          <a:p>
            <a:pPr algn="l"/>
            <a:r>
              <a:rPr lang="en-US" sz="2000" b="1" dirty="0" smtClean="0">
                <a:effectLst/>
                <a:cs typeface="Arial" charset="0"/>
              </a:rPr>
              <a:t>X</a:t>
            </a:r>
            <a:r>
              <a:rPr lang="en-US" sz="2000" b="1" baseline="-25000" dirty="0" smtClean="0">
                <a:effectLst/>
                <a:cs typeface="Arial" charset="0"/>
              </a:rPr>
              <a:t>G</a:t>
            </a:r>
            <a:r>
              <a:rPr lang="en-US" sz="2000" b="1" dirty="0">
                <a:effectLst/>
                <a:cs typeface="Arial" charset="0"/>
              </a:rPr>
              <a:t> ≥ </a:t>
            </a:r>
            <a:r>
              <a:rPr lang="en-US" sz="2000" b="1" dirty="0" smtClean="0">
                <a:effectLst/>
                <a:cs typeface="Arial" charset="0"/>
              </a:rPr>
              <a:t>X</a:t>
            </a:r>
            <a:r>
              <a:rPr lang="en-US" sz="2000" b="1" baseline="-25000" dirty="0" smtClean="0">
                <a:effectLst/>
                <a:cs typeface="Arial" charset="0"/>
              </a:rPr>
              <a:t>F</a:t>
            </a:r>
            <a:r>
              <a:rPr lang="en-US" sz="2000" b="1" dirty="0" smtClean="0">
                <a:effectLst/>
                <a:cs typeface="Arial" charset="0"/>
              </a:rPr>
              <a:t>+(2-Y</a:t>
            </a:r>
            <a:r>
              <a:rPr lang="en-US" sz="2000" b="1" baseline="-25000" dirty="0" smtClean="0">
                <a:effectLst/>
                <a:cs typeface="Arial" charset="0"/>
              </a:rPr>
              <a:t>G</a:t>
            </a:r>
            <a:r>
              <a:rPr lang="en-US" sz="2000" b="1" dirty="0" smtClean="0">
                <a:effectLst/>
                <a:cs typeface="Arial" charset="0"/>
              </a:rPr>
              <a:t>)		X</a:t>
            </a:r>
            <a:r>
              <a:rPr lang="en-US" sz="2000" b="1" baseline="-25000" dirty="0" smtClean="0">
                <a:effectLst/>
                <a:cs typeface="Arial" charset="0"/>
              </a:rPr>
              <a:t>H</a:t>
            </a:r>
            <a:r>
              <a:rPr lang="en-US" sz="2000" b="1" dirty="0" smtClean="0">
                <a:effectLst/>
                <a:cs typeface="Arial" charset="0"/>
              </a:rPr>
              <a:t> ≥X</a:t>
            </a:r>
            <a:r>
              <a:rPr lang="en-US" sz="2000" b="1" baseline="-25000" dirty="0" smtClean="0">
                <a:effectLst/>
                <a:cs typeface="Arial" charset="0"/>
              </a:rPr>
              <a:t>G</a:t>
            </a:r>
            <a:r>
              <a:rPr lang="en-US" sz="2000" b="1" dirty="0" smtClean="0">
                <a:effectLst/>
                <a:cs typeface="Arial" charset="0"/>
              </a:rPr>
              <a:t>+(6-Y</a:t>
            </a:r>
            <a:r>
              <a:rPr lang="en-US" sz="2000" b="1" baseline="-25000" dirty="0" smtClean="0">
                <a:effectLst/>
                <a:cs typeface="Arial" charset="0"/>
              </a:rPr>
              <a:t>H</a:t>
            </a:r>
            <a:r>
              <a:rPr lang="en-US" sz="2000" b="1" dirty="0" smtClean="0">
                <a:effectLst/>
                <a:cs typeface="Arial" charset="0"/>
              </a:rPr>
              <a:t>)</a:t>
            </a:r>
          </a:p>
          <a:p>
            <a:pPr algn="l"/>
            <a:r>
              <a:rPr lang="en-US" sz="2000" b="1" dirty="0" smtClean="0">
                <a:effectLst/>
                <a:cs typeface="Arial" charset="0"/>
              </a:rPr>
              <a:t>X</a:t>
            </a:r>
            <a:r>
              <a:rPr lang="en-US" sz="2000" b="1" baseline="-25000" dirty="0" smtClean="0">
                <a:effectLst/>
                <a:cs typeface="Arial" charset="0"/>
              </a:rPr>
              <a:t>I</a:t>
            </a:r>
            <a:r>
              <a:rPr lang="en-US" sz="2000" b="1" dirty="0" smtClean="0">
                <a:effectLst/>
                <a:cs typeface="Arial" charset="0"/>
              </a:rPr>
              <a:t> </a:t>
            </a:r>
            <a:r>
              <a:rPr lang="en-US" sz="2000" b="1" dirty="0">
                <a:effectLst/>
                <a:cs typeface="Arial" charset="0"/>
              </a:rPr>
              <a:t>≥X</a:t>
            </a:r>
            <a:r>
              <a:rPr lang="en-US" sz="2000" b="1" baseline="-25000" dirty="0">
                <a:effectLst/>
                <a:cs typeface="Arial" charset="0"/>
              </a:rPr>
              <a:t>D</a:t>
            </a:r>
            <a:r>
              <a:rPr lang="en-US" sz="2000" b="1" dirty="0" smtClean="0">
                <a:effectLst/>
                <a:cs typeface="Arial" charset="0"/>
              </a:rPr>
              <a:t>+(8-Y</a:t>
            </a:r>
            <a:r>
              <a:rPr lang="en-US" sz="2000" b="1" baseline="-25000" dirty="0" smtClean="0">
                <a:effectLst/>
                <a:cs typeface="Arial" charset="0"/>
              </a:rPr>
              <a:t>I</a:t>
            </a:r>
            <a:r>
              <a:rPr lang="en-US" sz="2000" b="1" dirty="0" smtClean="0">
                <a:effectLst/>
                <a:cs typeface="Arial" charset="0"/>
              </a:rPr>
              <a:t>)		X</a:t>
            </a:r>
            <a:r>
              <a:rPr lang="en-US" sz="2000" b="1" baseline="-25000" dirty="0" smtClean="0">
                <a:effectLst/>
                <a:cs typeface="Arial" charset="0"/>
              </a:rPr>
              <a:t>I</a:t>
            </a:r>
            <a:r>
              <a:rPr lang="en-US" sz="2000" b="1" dirty="0" smtClean="0">
                <a:effectLst/>
                <a:cs typeface="Arial" charset="0"/>
              </a:rPr>
              <a:t> ≥X</a:t>
            </a:r>
            <a:r>
              <a:rPr lang="en-US" sz="2000" b="1" baseline="-25000" dirty="0" smtClean="0">
                <a:effectLst/>
                <a:cs typeface="Arial" charset="0"/>
              </a:rPr>
              <a:t>G</a:t>
            </a:r>
            <a:r>
              <a:rPr lang="en-US" sz="2000" b="1" dirty="0" smtClean="0">
                <a:effectLst/>
                <a:cs typeface="Arial" charset="0"/>
              </a:rPr>
              <a:t>+(8-Y</a:t>
            </a:r>
            <a:r>
              <a:rPr lang="en-US" sz="2000" b="1" baseline="-25000" dirty="0" smtClean="0">
                <a:effectLst/>
                <a:cs typeface="Arial" charset="0"/>
              </a:rPr>
              <a:t>I</a:t>
            </a:r>
            <a:r>
              <a:rPr lang="en-US" sz="2000" b="1" dirty="0" smtClean="0">
                <a:effectLst/>
                <a:cs typeface="Arial" charset="0"/>
              </a:rPr>
              <a:t>)</a:t>
            </a:r>
          </a:p>
          <a:p>
            <a:pPr algn="l"/>
            <a:endParaRPr lang="en-US" sz="2000" b="1" dirty="0" smtClean="0">
              <a:effectLst/>
              <a:cs typeface="Arial" charset="0"/>
            </a:endParaRPr>
          </a:p>
          <a:p>
            <a:pPr algn="l"/>
            <a:r>
              <a:rPr lang="en-US" sz="2000" b="1" dirty="0">
                <a:effectLst/>
                <a:cs typeface="Arial" charset="0"/>
              </a:rPr>
              <a:t>X</a:t>
            </a:r>
            <a:r>
              <a:rPr lang="en-US" sz="2000" b="1" baseline="-25000" dirty="0">
                <a:effectLst/>
                <a:cs typeface="Arial" charset="0"/>
              </a:rPr>
              <a:t>H</a:t>
            </a:r>
            <a:r>
              <a:rPr lang="en-US" sz="2000" b="1" dirty="0">
                <a:effectLst/>
                <a:cs typeface="Arial" charset="0"/>
              </a:rPr>
              <a:t> ≤ 26		X</a:t>
            </a:r>
            <a:r>
              <a:rPr lang="en-US" sz="2000" b="1" baseline="-25000" dirty="0">
                <a:effectLst/>
                <a:cs typeface="Arial" charset="0"/>
              </a:rPr>
              <a:t>I</a:t>
            </a:r>
            <a:r>
              <a:rPr lang="en-US" sz="2000" b="1" dirty="0">
                <a:effectLst/>
                <a:cs typeface="Arial" charset="0"/>
              </a:rPr>
              <a:t> </a:t>
            </a:r>
            <a:r>
              <a:rPr lang="en-US" sz="2000" b="1" dirty="0" smtClean="0">
                <a:effectLst/>
                <a:cs typeface="Arial" charset="0"/>
              </a:rPr>
              <a:t>≤ 26</a:t>
            </a:r>
          </a:p>
          <a:p>
            <a:pPr algn="l"/>
            <a:endParaRPr lang="en-US" sz="2000" b="1" dirty="0">
              <a:effectLst/>
              <a:cs typeface="Arial" charset="0"/>
            </a:endParaRPr>
          </a:p>
          <a:p>
            <a:pPr algn="l"/>
            <a:r>
              <a:rPr lang="en-US" sz="2000" b="1" u="sng" dirty="0" smtClean="0">
                <a:effectLst/>
                <a:cs typeface="Arial" charset="0"/>
              </a:rPr>
              <a:t>X</a:t>
            </a:r>
            <a:r>
              <a:rPr lang="en-US" sz="2000" b="1" dirty="0" smtClean="0">
                <a:effectLst/>
                <a:cs typeface="Arial" charset="0"/>
              </a:rPr>
              <a:t> ≥ </a:t>
            </a:r>
            <a:r>
              <a:rPr lang="en-US" sz="2000" b="1" u="sng" dirty="0" smtClean="0">
                <a:effectLst/>
                <a:cs typeface="Arial" charset="0"/>
              </a:rPr>
              <a:t>0</a:t>
            </a:r>
            <a:r>
              <a:rPr lang="en-US" sz="2000" b="1" dirty="0" smtClean="0">
                <a:effectLst/>
                <a:cs typeface="Arial" charset="0"/>
              </a:rPr>
              <a:t>, </a:t>
            </a:r>
            <a:r>
              <a:rPr lang="en-US" sz="2000" b="1" u="sng" dirty="0">
                <a:effectLst/>
                <a:cs typeface="Arial" charset="0"/>
              </a:rPr>
              <a:t>Y</a:t>
            </a:r>
            <a:r>
              <a:rPr lang="en-US" sz="2000" b="1" dirty="0">
                <a:effectLst/>
                <a:cs typeface="Arial" charset="0"/>
              </a:rPr>
              <a:t> </a:t>
            </a:r>
            <a:r>
              <a:rPr lang="en-US" sz="2000" b="1" dirty="0" smtClean="0">
                <a:effectLst/>
                <a:cs typeface="Arial" charset="0"/>
              </a:rPr>
              <a:t>≥ </a:t>
            </a:r>
            <a:r>
              <a:rPr lang="en-US" sz="2000" b="1" u="sng" dirty="0" smtClean="0">
                <a:effectLst/>
                <a:cs typeface="Arial" charset="0"/>
              </a:rPr>
              <a:t>0</a:t>
            </a:r>
            <a:endParaRPr lang="en-US" sz="2000" b="1" u="sng" dirty="0">
              <a:effectLst>
                <a:outerShdw blurRad="38100" dist="38100" dir="2700000" algn="tl">
                  <a:srgbClr val="000000"/>
                </a:outerShdw>
              </a:effectLst>
              <a:cs typeface="Arial" charset="0"/>
            </a:endParaRPr>
          </a:p>
        </p:txBody>
      </p:sp>
      <p:sp>
        <p:nvSpPr>
          <p:cNvPr id="3" name="Rectangular Callout 2"/>
          <p:cNvSpPr/>
          <p:nvPr/>
        </p:nvSpPr>
        <p:spPr>
          <a:xfrm>
            <a:off x="7018338" y="3113444"/>
            <a:ext cx="1981200" cy="1066800"/>
          </a:xfrm>
          <a:prstGeom prst="wedgeRectCallout">
            <a:avLst>
              <a:gd name="adj1" fmla="val -116151"/>
              <a:gd name="adj2" fmla="val -61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These limit the amount of crashing for each activity</a:t>
            </a:r>
            <a:endParaRPr lang="en-US" sz="1800" dirty="0"/>
          </a:p>
        </p:txBody>
      </p:sp>
      <p:sp>
        <p:nvSpPr>
          <p:cNvPr id="11" name="Rectangular Callout 10"/>
          <p:cNvSpPr/>
          <p:nvPr/>
        </p:nvSpPr>
        <p:spPr>
          <a:xfrm>
            <a:off x="6988091" y="4550928"/>
            <a:ext cx="1981200" cy="1066800"/>
          </a:xfrm>
          <a:prstGeom prst="wedgeRectCallout">
            <a:avLst>
              <a:gd name="adj1" fmla="val -153330"/>
              <a:gd name="adj2" fmla="val -95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These enforce the precedence of activities</a:t>
            </a:r>
            <a:endParaRPr lang="en-US" sz="1800" dirty="0"/>
          </a:p>
        </p:txBody>
      </p:sp>
      <p:sp>
        <p:nvSpPr>
          <p:cNvPr id="12" name="Rectangular Callout 11"/>
          <p:cNvSpPr/>
          <p:nvPr/>
        </p:nvSpPr>
        <p:spPr>
          <a:xfrm>
            <a:off x="4827824" y="5437157"/>
            <a:ext cx="1981200" cy="1066800"/>
          </a:xfrm>
          <a:prstGeom prst="wedgeRectCallout">
            <a:avLst>
              <a:gd name="adj1" fmla="val -136022"/>
              <a:gd name="adj2" fmla="val -410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These require project completion by 26 weeks</a:t>
            </a:r>
            <a:endParaRPr lang="en-US" sz="1800" dirty="0"/>
          </a:p>
        </p:txBody>
      </p:sp>
      <p:sp>
        <p:nvSpPr>
          <p:cNvPr id="14" name="Rectangular Callout 13"/>
          <p:cNvSpPr/>
          <p:nvPr/>
        </p:nvSpPr>
        <p:spPr>
          <a:xfrm>
            <a:off x="2392363" y="5972114"/>
            <a:ext cx="1981200" cy="533400"/>
          </a:xfrm>
          <a:prstGeom prst="wedgeRectCallout">
            <a:avLst>
              <a:gd name="adj1" fmla="val -84740"/>
              <a:gd name="adj2" fmla="val -148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Non-negativity</a:t>
            </a:r>
            <a:endParaRPr lang="en-US" sz="1800" dirty="0"/>
          </a:p>
        </p:txBody>
      </p:sp>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1422400" y="1619250"/>
            <a:ext cx="6337300" cy="4311650"/>
          </a:xfrm>
          <a:prstGeom prst="rect">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117763" name="Rectangle 3"/>
          <p:cNvSpPr>
            <a:spLocks noChangeArrowheads="1"/>
          </p:cNvSpPr>
          <p:nvPr/>
        </p:nvSpPr>
        <p:spPr bwMode="auto">
          <a:xfrm>
            <a:off x="685800" y="1103313"/>
            <a:ext cx="5459413" cy="56673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pPr>
            <a:r>
              <a:rPr lang="en-US" sz="2400" dirty="0">
                <a:solidFill>
                  <a:srgbClr val="9999FF"/>
                </a:solidFill>
                <a:effectLst/>
              </a:rPr>
              <a:t>Minimum-Cost Crashing Solution</a:t>
            </a:r>
            <a:endParaRPr lang="en-US" dirty="0">
              <a:solidFill>
                <a:srgbClr val="9999FF"/>
              </a:solidFill>
              <a:effectLst/>
            </a:endParaRPr>
          </a:p>
        </p:txBody>
      </p:sp>
      <p:sp>
        <p:nvSpPr>
          <p:cNvPr id="117765" name="Text Box 5"/>
          <p:cNvSpPr txBox="1">
            <a:spLocks noChangeArrowheads="1"/>
          </p:cNvSpPr>
          <p:nvPr/>
        </p:nvSpPr>
        <p:spPr bwMode="auto">
          <a:xfrm>
            <a:off x="1552575" y="1703388"/>
            <a:ext cx="5151438" cy="457200"/>
          </a:xfrm>
          <a:prstGeom prst="rect">
            <a:avLst/>
          </a:prstGeom>
          <a:noFill/>
          <a:ln w="12700">
            <a:noFill/>
            <a:miter lim="800000"/>
            <a:headEnd/>
            <a:tailEnd/>
          </a:ln>
          <a:effectLst/>
        </p:spPr>
        <p:txBody>
          <a:bodyPr wrap="none">
            <a:spAutoFit/>
          </a:bodyPr>
          <a:lstStyle/>
          <a:p>
            <a:pPr algn="l"/>
            <a:r>
              <a:rPr lang="en-US" sz="2400">
                <a:solidFill>
                  <a:srgbClr val="FFFFFF"/>
                </a:solidFill>
                <a:effectLst>
                  <a:outerShdw blurRad="38100" dist="38100" dir="2700000" algn="tl">
                    <a:srgbClr val="000000"/>
                  </a:outerShdw>
                </a:effectLst>
              </a:rPr>
              <a:t>Objective Function Value =  $200,000</a:t>
            </a:r>
          </a:p>
        </p:txBody>
      </p:sp>
      <p:sp>
        <p:nvSpPr>
          <p:cNvPr id="117766" name="Rectangle 6"/>
          <p:cNvSpPr>
            <a:spLocks noChangeArrowheads="1"/>
          </p:cNvSpPr>
          <p:nvPr/>
        </p:nvSpPr>
        <p:spPr bwMode="auto">
          <a:xfrm>
            <a:off x="1562100" y="2297113"/>
            <a:ext cx="3008313" cy="330993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pPr>
            <a:r>
              <a:rPr lang="en-US" sz="2400" u="sng" dirty="0">
                <a:solidFill>
                  <a:srgbClr val="FFFFFF"/>
                </a:solidFill>
                <a:effectLst>
                  <a:outerShdw blurRad="38100" dist="38100" dir="2700000" algn="tl">
                    <a:srgbClr val="000000"/>
                  </a:outerShdw>
                </a:effectLst>
              </a:rPr>
              <a:t>Variable</a:t>
            </a:r>
            <a:r>
              <a:rPr lang="en-US" sz="2400" dirty="0">
                <a:solidFill>
                  <a:srgbClr val="FFFFFF"/>
                </a:solidFill>
                <a:effectLst>
                  <a:outerShdw blurRad="38100" dist="38100" dir="2700000" algn="tl">
                    <a:srgbClr val="000000"/>
                  </a:outerShdw>
                </a:effectLst>
              </a:rPr>
              <a:t>         </a:t>
            </a:r>
            <a:r>
              <a:rPr lang="en-US" sz="2400" u="sng" dirty="0">
                <a:solidFill>
                  <a:srgbClr val="FFFFFF"/>
                </a:solidFill>
                <a:effectLst>
                  <a:outerShdw blurRad="38100" dist="38100" dir="2700000" algn="tl">
                    <a:srgbClr val="000000"/>
                  </a:outerShdw>
                </a:effectLst>
              </a:rPr>
              <a:t>Value</a:t>
            </a:r>
            <a:endParaRPr lang="en-US" sz="2400" dirty="0">
              <a:solidFill>
                <a:srgbClr val="FFFFFF"/>
              </a:solidFill>
              <a:effectLst>
                <a:outerShdw blurRad="38100" dist="38100" dir="2700000" algn="tl">
                  <a:srgbClr val="000000"/>
                </a:outerShdw>
              </a:effectLst>
            </a:endParaRPr>
          </a:p>
          <a:p>
            <a:pPr marL="342900" indent="-342900" algn="l">
              <a:lnSpc>
                <a:spcPct val="80000"/>
              </a:lnSpc>
              <a:spcBef>
                <a:spcPct val="20000"/>
              </a:spcBef>
              <a:buClr>
                <a:srgbClr val="66FFFF"/>
              </a:buClr>
              <a:buSzPct val="75000"/>
              <a:buFont typeface="Monotype Sorts" pitchFamily="2" charset="2"/>
              <a:buNone/>
            </a:pPr>
            <a:r>
              <a:rPr lang="en-US" sz="2400"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X</a:t>
            </a:r>
            <a:r>
              <a:rPr lang="en-US" baseline="-25000" dirty="0">
                <a:solidFill>
                  <a:srgbClr val="FFFFFF"/>
                </a:solidFill>
                <a:effectLst>
                  <a:outerShdw blurRad="38100" dist="38100" dir="2700000" algn="tl">
                    <a:srgbClr val="000000"/>
                  </a:outerShdw>
                </a:effectLst>
              </a:rPr>
              <a:t>A</a:t>
            </a:r>
            <a:r>
              <a:rPr lang="en-US" dirty="0">
                <a:solidFill>
                  <a:srgbClr val="FFFFFF"/>
                </a:solidFill>
                <a:effectLst>
                  <a:outerShdw blurRad="38100" dist="38100" dir="2700000" algn="tl">
                    <a:srgbClr val="000000"/>
                  </a:outerShdw>
                </a:effectLst>
              </a:rPr>
              <a:t>	 	  5.000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X</a:t>
            </a:r>
            <a:r>
              <a:rPr lang="en-US" baseline="-25000" dirty="0">
                <a:solidFill>
                  <a:srgbClr val="FFFFFF"/>
                </a:solidFill>
                <a:effectLst>
                  <a:outerShdw blurRad="38100" dist="38100" dir="2700000" algn="tl">
                    <a:srgbClr val="000000"/>
                  </a:outerShdw>
                </a:effectLst>
              </a:rPr>
              <a:t>B</a:t>
            </a:r>
            <a:r>
              <a:rPr lang="en-US" dirty="0">
                <a:solidFill>
                  <a:srgbClr val="FFFFFF"/>
                </a:solidFill>
                <a:effectLst>
                  <a:outerShdw blurRad="38100" dist="38100" dir="2700000" algn="tl">
                    <a:srgbClr val="000000"/>
                  </a:outerShdw>
                </a:effectLst>
              </a:rPr>
              <a:t>        	  9.000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X</a:t>
            </a:r>
            <a:r>
              <a:rPr lang="en-US" baseline="-25000" dirty="0">
                <a:solidFill>
                  <a:srgbClr val="FFFFFF"/>
                </a:solidFill>
                <a:effectLst>
                  <a:outerShdw blurRad="38100" dist="38100" dir="2700000" algn="tl">
                    <a:srgbClr val="000000"/>
                  </a:outerShdw>
                </a:effectLst>
              </a:rPr>
              <a:t>C</a:t>
            </a:r>
            <a:r>
              <a:rPr lang="en-US" dirty="0">
                <a:solidFill>
                  <a:srgbClr val="FFFFFF"/>
                </a:solidFill>
                <a:effectLst>
                  <a:outerShdw blurRad="38100" dist="38100" dir="2700000" algn="tl">
                    <a:srgbClr val="000000"/>
                  </a:outerShdw>
                </a:effectLst>
              </a:rPr>
              <a:t>         	  9.000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X</a:t>
            </a:r>
            <a:r>
              <a:rPr lang="en-US" baseline="-25000" dirty="0">
                <a:solidFill>
                  <a:srgbClr val="FFFFFF"/>
                </a:solidFill>
                <a:effectLst>
                  <a:outerShdw blurRad="38100" dist="38100" dir="2700000" algn="tl">
                    <a:srgbClr val="000000"/>
                  </a:outerShdw>
                </a:effectLst>
              </a:rPr>
              <a:t>D</a:t>
            </a:r>
            <a:r>
              <a:rPr lang="en-US" dirty="0">
                <a:solidFill>
                  <a:srgbClr val="FFFFFF"/>
                </a:solidFill>
                <a:effectLst>
                  <a:outerShdw blurRad="38100" dist="38100" dir="2700000" algn="tl">
                    <a:srgbClr val="000000"/>
                  </a:outerShdw>
                </a:effectLst>
              </a:rPr>
              <a:t>         	18.000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X</a:t>
            </a:r>
            <a:r>
              <a:rPr lang="en-US" baseline="-25000" dirty="0">
                <a:solidFill>
                  <a:srgbClr val="FFFFFF"/>
                </a:solidFill>
                <a:effectLst>
                  <a:outerShdw blurRad="38100" dist="38100" dir="2700000" algn="tl">
                    <a:srgbClr val="000000"/>
                  </a:outerShdw>
                </a:effectLst>
              </a:rPr>
              <a:t>E</a:t>
            </a:r>
            <a:r>
              <a:rPr lang="en-US" dirty="0">
                <a:solidFill>
                  <a:srgbClr val="FFFFFF"/>
                </a:solidFill>
                <a:effectLst>
                  <a:outerShdw blurRad="38100" dist="38100" dir="2700000" algn="tl">
                    <a:srgbClr val="000000"/>
                  </a:outerShdw>
                </a:effectLst>
              </a:rPr>
              <a:t>         	16.000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X</a:t>
            </a:r>
            <a:r>
              <a:rPr lang="en-US" baseline="-25000" dirty="0">
                <a:solidFill>
                  <a:srgbClr val="FFFFFF"/>
                </a:solidFill>
                <a:effectLst>
                  <a:outerShdw blurRad="38100" dist="38100" dir="2700000" algn="tl">
                    <a:srgbClr val="000000"/>
                  </a:outerShdw>
                </a:effectLst>
              </a:rPr>
              <a:t>F</a:t>
            </a:r>
            <a:r>
              <a:rPr lang="en-US" dirty="0">
                <a:solidFill>
                  <a:srgbClr val="FFFFFF"/>
                </a:solidFill>
                <a:effectLst>
                  <a:outerShdw blurRad="38100" dist="38100" dir="2700000" algn="tl">
                    <a:srgbClr val="000000"/>
                  </a:outerShdw>
                </a:effectLst>
              </a:rPr>
              <a:t>         	16.000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X</a:t>
            </a:r>
            <a:r>
              <a:rPr lang="en-US" baseline="-25000" dirty="0">
                <a:solidFill>
                  <a:srgbClr val="FFFFFF"/>
                </a:solidFill>
                <a:effectLst>
                  <a:outerShdw blurRad="38100" dist="38100" dir="2700000" algn="tl">
                    <a:srgbClr val="000000"/>
                  </a:outerShdw>
                </a:effectLst>
              </a:rPr>
              <a:t>G</a:t>
            </a:r>
            <a:r>
              <a:rPr lang="en-US" dirty="0">
                <a:solidFill>
                  <a:srgbClr val="FFFFFF"/>
                </a:solidFill>
                <a:effectLst>
                  <a:outerShdw blurRad="38100" dist="38100" dir="2700000" algn="tl">
                    <a:srgbClr val="000000"/>
                  </a:outerShdw>
                </a:effectLst>
              </a:rPr>
              <a:t>         	18.000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X</a:t>
            </a:r>
            <a:r>
              <a:rPr lang="en-US" baseline="-25000" dirty="0">
                <a:solidFill>
                  <a:srgbClr val="FFFFFF"/>
                </a:solidFill>
                <a:effectLst>
                  <a:outerShdw blurRad="38100" dist="38100" dir="2700000" algn="tl">
                    <a:srgbClr val="000000"/>
                  </a:outerShdw>
                </a:effectLst>
              </a:rPr>
              <a:t>H</a:t>
            </a:r>
            <a:r>
              <a:rPr lang="en-US" dirty="0">
                <a:solidFill>
                  <a:srgbClr val="FFFFFF"/>
                </a:solidFill>
                <a:effectLst>
                  <a:outerShdw blurRad="38100" dist="38100" dir="2700000" algn="tl">
                    <a:srgbClr val="000000"/>
                  </a:outerShdw>
                </a:effectLst>
              </a:rPr>
              <a:t>         	</a:t>
            </a:r>
            <a:r>
              <a:rPr lang="en-US" dirty="0" smtClean="0">
                <a:solidFill>
                  <a:srgbClr val="FFFFFF"/>
                </a:solidFill>
                <a:effectLst>
                  <a:outerShdw blurRad="38100" dist="38100" dir="2700000" algn="tl">
                    <a:srgbClr val="000000"/>
                  </a:outerShdw>
                </a:effectLst>
              </a:rPr>
              <a:t>24.000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dirty="0" smtClean="0">
                <a:solidFill>
                  <a:srgbClr val="FFFFFF"/>
                </a:solidFill>
                <a:effectLst>
                  <a:outerShdw blurRad="38100" dist="38100" dir="2700000" algn="tl">
                    <a:srgbClr val="000000"/>
                  </a:outerShdw>
                </a:effectLst>
              </a:rPr>
              <a:t>	</a:t>
            </a:r>
            <a:r>
              <a:rPr lang="en-US" i="1" dirty="0" smtClean="0">
                <a:solidFill>
                  <a:srgbClr val="FFFFFF"/>
                </a:solidFill>
                <a:effectLst>
                  <a:outerShdw blurRad="38100" dist="38100" dir="2700000" algn="tl">
                    <a:srgbClr val="000000"/>
                  </a:outerShdw>
                </a:effectLst>
              </a:rPr>
              <a:t>X</a:t>
            </a:r>
            <a:r>
              <a:rPr lang="en-US" baseline="-25000" dirty="0" smtClean="0">
                <a:solidFill>
                  <a:srgbClr val="FFFFFF"/>
                </a:solidFill>
                <a:effectLst>
                  <a:outerShdw blurRad="38100" dist="38100" dir="2700000" algn="tl">
                    <a:srgbClr val="000000"/>
                  </a:outerShdw>
                </a:effectLst>
              </a:rPr>
              <a:t>I</a:t>
            </a:r>
            <a:r>
              <a:rPr lang="en-US" dirty="0">
                <a:solidFill>
                  <a:srgbClr val="FFFFFF"/>
                </a:solidFill>
                <a:effectLst>
                  <a:outerShdw blurRad="38100" dist="38100" dir="2700000" algn="tl">
                    <a:srgbClr val="000000"/>
                  </a:outerShdw>
                </a:effectLst>
              </a:rPr>
              <a:t>	 	26.000</a:t>
            </a:r>
          </a:p>
        </p:txBody>
      </p:sp>
      <p:sp>
        <p:nvSpPr>
          <p:cNvPr id="117874" name="Rectangle 114"/>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r>
              <a:rPr lang="en-US" sz="2800" b="1" dirty="0">
                <a:effectLst/>
              </a:rPr>
              <a:t>Example:  </a:t>
            </a:r>
            <a:r>
              <a:rPr lang="en-US" sz="2800" b="1" dirty="0" err="1">
                <a:effectLst/>
              </a:rPr>
              <a:t>EarthMover</a:t>
            </a:r>
            <a:r>
              <a:rPr lang="en-US" sz="2800" b="1" dirty="0">
                <a:effectLst/>
              </a:rPr>
              <a:t>, Inc.</a:t>
            </a:r>
          </a:p>
        </p:txBody>
      </p:sp>
      <p:cxnSp>
        <p:nvCxnSpPr>
          <p:cNvPr id="9" name="Straight Connector 8"/>
          <p:cNvCxnSpPr/>
          <p:nvPr/>
        </p:nvCxnSpPr>
        <p:spPr bwMode="auto">
          <a:xfrm rot="5400000">
            <a:off x="3048000" y="3898900"/>
            <a:ext cx="3022600" cy="1588"/>
          </a:xfrm>
          <a:prstGeom prst="line">
            <a:avLst/>
          </a:prstGeom>
          <a:solidFill>
            <a:schemeClr val="accent1"/>
          </a:solidFill>
          <a:ln w="12700" cap="flat" cmpd="sng" algn="ctr">
            <a:solidFill>
              <a:schemeClr val="tx1"/>
            </a:solidFill>
            <a:prstDash val="solid"/>
            <a:round/>
            <a:headEnd type="none" w="med" len="med"/>
            <a:tailEnd type="none" w="med" len="med"/>
          </a:ln>
          <a:effectLst>
            <a:outerShdw dist="25400" dir="1920000" algn="tl" rotWithShape="0">
              <a:schemeClr val="accent4">
                <a:lumMod val="10000"/>
              </a:schemeClr>
            </a:outerShdw>
          </a:effectLst>
        </p:spPr>
      </p:cxnSp>
      <p:sp>
        <p:nvSpPr>
          <p:cNvPr id="10" name="Rectangle 7"/>
          <p:cNvSpPr>
            <a:spLocks noChangeArrowheads="1"/>
          </p:cNvSpPr>
          <p:nvPr/>
        </p:nvSpPr>
        <p:spPr bwMode="auto">
          <a:xfrm>
            <a:off x="4775200" y="2297113"/>
            <a:ext cx="3008313" cy="325913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pPr>
            <a:r>
              <a:rPr lang="en-US" sz="2400" u="sng" dirty="0">
                <a:solidFill>
                  <a:srgbClr val="FFFFFF"/>
                </a:solidFill>
                <a:effectLst>
                  <a:outerShdw blurRad="38100" dist="38100" dir="2700000" algn="tl">
                    <a:srgbClr val="000000"/>
                  </a:outerShdw>
                </a:effectLst>
              </a:rPr>
              <a:t>Variable</a:t>
            </a:r>
            <a:r>
              <a:rPr lang="en-US" sz="2400" dirty="0">
                <a:solidFill>
                  <a:srgbClr val="FFFFFF"/>
                </a:solidFill>
                <a:effectLst>
                  <a:outerShdw blurRad="38100" dist="38100" dir="2700000" algn="tl">
                    <a:srgbClr val="000000"/>
                  </a:outerShdw>
                </a:effectLst>
              </a:rPr>
              <a:t>         </a:t>
            </a:r>
            <a:r>
              <a:rPr lang="en-US" sz="2400" u="sng" dirty="0">
                <a:solidFill>
                  <a:srgbClr val="FFFFFF"/>
                </a:solidFill>
                <a:effectLst>
                  <a:outerShdw blurRad="38100" dist="38100" dir="2700000" algn="tl">
                    <a:srgbClr val="000000"/>
                  </a:outerShdw>
                </a:effectLst>
              </a:rPr>
              <a:t>Value</a:t>
            </a:r>
            <a:endParaRPr lang="en-US" sz="2400" dirty="0">
              <a:solidFill>
                <a:srgbClr val="FFFFFF"/>
              </a:solidFill>
              <a:effectLst>
                <a:outerShdw blurRad="38100" dist="38100" dir="2700000" algn="tl">
                  <a:srgbClr val="000000"/>
                </a:outerShdw>
              </a:effectLst>
            </a:endParaRPr>
          </a:p>
          <a:p>
            <a:pPr marL="342900" indent="-342900" algn="l">
              <a:lnSpc>
                <a:spcPct val="80000"/>
              </a:lnSpc>
              <a:spcBef>
                <a:spcPct val="20000"/>
              </a:spcBef>
              <a:buClr>
                <a:srgbClr val="66FFFF"/>
              </a:buClr>
              <a:buSzPct val="75000"/>
              <a:buFont typeface="Monotype Sorts" pitchFamily="2" charset="2"/>
              <a:buNone/>
            </a:pPr>
            <a:r>
              <a:rPr lang="en-US" sz="2400" dirty="0">
                <a:solidFill>
                  <a:srgbClr val="FFFFFF"/>
                </a:solidFill>
                <a:effectLst>
                  <a:outerShdw blurRad="38100" dist="38100" dir="2700000" algn="tl">
                    <a:srgbClr val="000000"/>
                  </a:outerShdw>
                </a:effectLst>
              </a:rPr>
              <a:t>	</a:t>
            </a:r>
            <a:r>
              <a:rPr lang="en-US" i="1" dirty="0" smtClean="0">
                <a:solidFill>
                  <a:srgbClr val="FFFFFF"/>
                </a:solidFill>
                <a:effectLst>
                  <a:outerShdw blurRad="38100" dist="38100" dir="2700000" algn="tl">
                    <a:srgbClr val="000000"/>
                  </a:outerShdw>
                </a:effectLst>
              </a:rPr>
              <a:t>Y</a:t>
            </a:r>
            <a:r>
              <a:rPr lang="en-US" baseline="-25000" dirty="0" smtClean="0">
                <a:solidFill>
                  <a:srgbClr val="FFFFFF"/>
                </a:solidFill>
                <a:effectLst>
                  <a:outerShdw blurRad="38100" dist="38100" dir="2700000" algn="tl">
                    <a:srgbClr val="000000"/>
                  </a:outerShdw>
                </a:effectLst>
              </a:rPr>
              <a:t>A</a:t>
            </a:r>
            <a:r>
              <a:rPr lang="en-US" dirty="0" smtClean="0">
                <a:solidFill>
                  <a:srgbClr val="FFFFFF"/>
                </a:solidFill>
                <a:effectLst>
                  <a:outerShdw blurRad="38100" dist="38100" dir="2700000" algn="tl">
                    <a:srgbClr val="000000"/>
                  </a:outerShdw>
                </a:effectLst>
              </a:rPr>
              <a:t>        </a:t>
            </a:r>
            <a:r>
              <a:rPr lang="en-US" dirty="0">
                <a:solidFill>
                  <a:srgbClr val="FFFFFF"/>
                </a:solidFill>
                <a:effectLst>
                  <a:outerShdw blurRad="38100" dist="38100" dir="2700000" algn="tl">
                    <a:srgbClr val="000000"/>
                  </a:outerShdw>
                </a:effectLst>
              </a:rPr>
              <a:t>	  </a:t>
            </a:r>
            <a:r>
              <a:rPr lang="en-US" dirty="0" smtClean="0">
                <a:solidFill>
                  <a:srgbClr val="FFFFFF"/>
                </a:solidFill>
                <a:effectLst>
                  <a:outerShdw blurRad="38100" dist="38100" dir="2700000" algn="tl">
                    <a:srgbClr val="000000"/>
                  </a:outerShdw>
                </a:effectLst>
              </a:rPr>
              <a:t>1.000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dirty="0" smtClean="0">
                <a:solidFill>
                  <a:srgbClr val="FFFFFF"/>
                </a:solidFill>
                <a:effectLst>
                  <a:outerShdw blurRad="38100" dist="38100" dir="2700000" algn="tl">
                    <a:srgbClr val="000000"/>
                  </a:outerShdw>
                </a:effectLst>
              </a:rPr>
              <a:t>Y</a:t>
            </a:r>
            <a:r>
              <a:rPr lang="en-US" baseline="-25000" dirty="0" smtClean="0">
                <a:solidFill>
                  <a:srgbClr val="FFFFFF"/>
                </a:solidFill>
                <a:effectLst>
                  <a:outerShdw blurRad="38100" dist="38100" dir="2700000" algn="tl">
                    <a:srgbClr val="000000"/>
                  </a:outerShdw>
                </a:effectLst>
              </a:rPr>
              <a:t>B</a:t>
            </a:r>
            <a:r>
              <a:rPr lang="en-US" dirty="0" smtClean="0">
                <a:solidFill>
                  <a:srgbClr val="FFFFFF"/>
                </a:solidFill>
                <a:effectLst>
                  <a:outerShdw blurRad="38100" dist="38100" dir="2700000" algn="tl">
                    <a:srgbClr val="000000"/>
                  </a:outerShdw>
                </a:effectLst>
              </a:rPr>
              <a:t>		  0.000</a:t>
            </a:r>
            <a:endParaRPr lang="en-US" dirty="0">
              <a:solidFill>
                <a:srgbClr val="FFFFFF"/>
              </a:solidFill>
              <a:effectLst>
                <a:outerShdw blurRad="38100" dist="38100" dir="2700000" algn="tl">
                  <a:srgbClr val="000000"/>
                </a:outerShdw>
              </a:effectLst>
            </a:endParaRP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Y</a:t>
            </a:r>
            <a:r>
              <a:rPr lang="en-US" baseline="-25000" dirty="0">
                <a:solidFill>
                  <a:srgbClr val="FFFFFF"/>
                </a:solidFill>
                <a:effectLst>
                  <a:outerShdw blurRad="38100" dist="38100" dir="2700000" algn="tl">
                    <a:srgbClr val="000000"/>
                  </a:outerShdw>
                </a:effectLst>
              </a:rPr>
              <a:t>C</a:t>
            </a:r>
            <a:r>
              <a:rPr lang="en-US" dirty="0">
                <a:solidFill>
                  <a:srgbClr val="FFFFFF"/>
                </a:solidFill>
                <a:effectLst>
                  <a:outerShdw blurRad="38100" dist="38100" dir="2700000" algn="tl">
                    <a:srgbClr val="000000"/>
                  </a:outerShdw>
                </a:effectLst>
              </a:rPr>
              <a:t>         	  0.000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Y</a:t>
            </a:r>
            <a:r>
              <a:rPr lang="en-US" baseline="-25000" dirty="0">
                <a:solidFill>
                  <a:srgbClr val="FFFFFF"/>
                </a:solidFill>
                <a:effectLst>
                  <a:outerShdw blurRad="38100" dist="38100" dir="2700000" algn="tl">
                    <a:srgbClr val="000000"/>
                  </a:outerShdw>
                </a:effectLst>
              </a:rPr>
              <a:t>D</a:t>
            </a:r>
            <a:r>
              <a:rPr lang="en-US" dirty="0">
                <a:solidFill>
                  <a:srgbClr val="FFFFFF"/>
                </a:solidFill>
                <a:effectLst>
                  <a:outerShdw blurRad="38100" dist="38100" dir="2700000" algn="tl">
                    <a:srgbClr val="000000"/>
                  </a:outerShdw>
                </a:effectLst>
              </a:rPr>
              <a:t>         	  0.000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Y</a:t>
            </a:r>
            <a:r>
              <a:rPr lang="en-US" baseline="-25000" dirty="0">
                <a:solidFill>
                  <a:srgbClr val="FFFFFF"/>
                </a:solidFill>
                <a:effectLst>
                  <a:outerShdw blurRad="38100" dist="38100" dir="2700000" algn="tl">
                    <a:srgbClr val="000000"/>
                  </a:outerShdw>
                </a:effectLst>
              </a:rPr>
              <a:t>E</a:t>
            </a:r>
            <a:r>
              <a:rPr lang="en-US" dirty="0">
                <a:solidFill>
                  <a:srgbClr val="FFFFFF"/>
                </a:solidFill>
                <a:effectLst>
                  <a:outerShdw blurRad="38100" dist="38100" dir="2700000" algn="tl">
                    <a:srgbClr val="000000"/>
                  </a:outerShdw>
                </a:effectLst>
              </a:rPr>
              <a:t>         	  0.000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Y</a:t>
            </a:r>
            <a:r>
              <a:rPr lang="en-US" baseline="-25000" dirty="0">
                <a:solidFill>
                  <a:srgbClr val="FFFFFF"/>
                </a:solidFill>
                <a:effectLst>
                  <a:outerShdw blurRad="38100" dist="38100" dir="2700000" algn="tl">
                    <a:srgbClr val="000000"/>
                  </a:outerShdw>
                </a:effectLst>
              </a:rPr>
              <a:t>F</a:t>
            </a:r>
            <a:r>
              <a:rPr lang="en-US" dirty="0">
                <a:solidFill>
                  <a:srgbClr val="FFFFFF"/>
                </a:solidFill>
                <a:effectLst>
                  <a:outerShdw blurRad="38100" dist="38100" dir="2700000" algn="tl">
                    <a:srgbClr val="000000"/>
                  </a:outerShdw>
                </a:effectLst>
              </a:rPr>
              <a:t>         	  </a:t>
            </a:r>
            <a:r>
              <a:rPr lang="en-US" dirty="0" smtClean="0">
                <a:solidFill>
                  <a:srgbClr val="FFFFFF"/>
                </a:solidFill>
                <a:effectLst>
                  <a:outerShdw blurRad="38100" dist="38100" dir="2700000" algn="tl">
                    <a:srgbClr val="000000"/>
                  </a:outerShdw>
                </a:effectLst>
              </a:rPr>
              <a:t>3.000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dirty="0" smtClean="0">
                <a:solidFill>
                  <a:srgbClr val="FFFFFF"/>
                </a:solidFill>
                <a:effectLst>
                  <a:outerShdw blurRad="38100" dist="38100" dir="2700000" algn="tl">
                    <a:srgbClr val="000000"/>
                  </a:outerShdw>
                </a:effectLst>
              </a:rPr>
              <a:t>Y</a:t>
            </a:r>
            <a:r>
              <a:rPr lang="en-US" baseline="-25000" dirty="0" smtClean="0">
                <a:solidFill>
                  <a:srgbClr val="FFFFFF"/>
                </a:solidFill>
                <a:effectLst>
                  <a:outerShdw blurRad="38100" dist="38100" dir="2700000" algn="tl">
                    <a:srgbClr val="000000"/>
                  </a:outerShdw>
                </a:effectLst>
              </a:rPr>
              <a:t>G</a:t>
            </a:r>
            <a:r>
              <a:rPr lang="en-US" dirty="0" smtClean="0">
                <a:solidFill>
                  <a:srgbClr val="FFFFFF"/>
                </a:solidFill>
                <a:effectLst>
                  <a:outerShdw blurRad="38100" dist="38100" dir="2700000" algn="tl">
                    <a:srgbClr val="000000"/>
                  </a:outerShdw>
                </a:effectLst>
              </a:rPr>
              <a:t>		  0.000</a:t>
            </a:r>
            <a:endParaRPr lang="en-US" dirty="0">
              <a:solidFill>
                <a:srgbClr val="FFFFFF"/>
              </a:solidFill>
              <a:effectLst>
                <a:outerShdw blurRad="38100" dist="38100" dir="2700000" algn="tl">
                  <a:srgbClr val="000000"/>
                </a:outerShdw>
              </a:effectLst>
            </a:endParaRP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Y</a:t>
            </a:r>
            <a:r>
              <a:rPr lang="en-US" baseline="-25000" dirty="0">
                <a:solidFill>
                  <a:srgbClr val="FFFFFF"/>
                </a:solidFill>
                <a:effectLst>
                  <a:outerShdw blurRad="38100" dist="38100" dir="2700000" algn="tl">
                    <a:srgbClr val="000000"/>
                  </a:outerShdw>
                </a:effectLst>
              </a:rPr>
              <a:t>H</a:t>
            </a:r>
            <a:r>
              <a:rPr lang="en-US" dirty="0">
                <a:solidFill>
                  <a:srgbClr val="FFFFFF"/>
                </a:solidFill>
                <a:effectLst>
                  <a:outerShdw blurRad="38100" dist="38100" dir="2700000" algn="tl">
                    <a:srgbClr val="000000"/>
                  </a:outerShdw>
                </a:effectLst>
              </a:rPr>
              <a:t>         	  0.000</a:t>
            </a:r>
          </a:p>
          <a:p>
            <a:pPr marL="342900" indent="-342900" algn="l">
              <a:lnSpc>
                <a:spcPct val="80000"/>
              </a:lnSpc>
              <a:spcBef>
                <a:spcPct val="20000"/>
              </a:spcBef>
              <a:buClr>
                <a:srgbClr val="66FFFF"/>
              </a:buClr>
              <a:buSzPct val="75000"/>
              <a:buFont typeface="Monotype Sorts" pitchFamily="2" charset="2"/>
              <a:buNone/>
            </a:pPr>
            <a:r>
              <a:rPr lang="en-US" dirty="0">
                <a:solidFill>
                  <a:srgbClr val="FFFFFF"/>
                </a:solidFill>
                <a:effectLst>
                  <a:outerShdw blurRad="38100" dist="38100" dir="2700000" algn="tl">
                    <a:srgbClr val="000000"/>
                  </a:outerShdw>
                </a:effectLst>
              </a:rPr>
              <a:t>	</a:t>
            </a:r>
            <a:r>
              <a:rPr lang="en-US" i="1" dirty="0">
                <a:solidFill>
                  <a:srgbClr val="FFFFFF"/>
                </a:solidFill>
                <a:effectLst>
                  <a:outerShdw blurRad="38100" dist="38100" dir="2700000" algn="tl">
                    <a:srgbClr val="000000"/>
                  </a:outerShdw>
                </a:effectLst>
              </a:rPr>
              <a:t>Y</a:t>
            </a:r>
            <a:r>
              <a:rPr lang="en-US" baseline="-25000" dirty="0">
                <a:solidFill>
                  <a:srgbClr val="FFFFFF"/>
                </a:solidFill>
                <a:effectLst>
                  <a:outerShdw blurRad="38100" dist="38100" dir="2700000" algn="tl">
                    <a:srgbClr val="000000"/>
                  </a:outerShdw>
                </a:effectLst>
              </a:rPr>
              <a:t>I</a:t>
            </a:r>
            <a:r>
              <a:rPr lang="en-US" dirty="0">
                <a:solidFill>
                  <a:srgbClr val="FFFFFF"/>
                </a:solidFill>
                <a:effectLst>
                  <a:outerShdw blurRad="38100" dist="38100" dir="2700000" algn="tl">
                    <a:srgbClr val="000000"/>
                  </a:outerShdw>
                </a:effectLst>
              </a:rPr>
              <a:t>         	  0.000</a:t>
            </a:r>
          </a:p>
        </p:txBody>
      </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Before the next class, you should complete the following homework </a:t>
            </a:r>
            <a:r>
              <a:rPr lang="en-US" dirty="0" smtClean="0"/>
              <a:t>problem </a:t>
            </a:r>
            <a:r>
              <a:rPr lang="en-US" dirty="0"/>
              <a:t>in chapter </a:t>
            </a:r>
            <a:r>
              <a:rPr lang="en-US" dirty="0" smtClean="0"/>
              <a:t>13:</a:t>
            </a:r>
            <a:endParaRPr lang="en-US" dirty="0">
              <a:solidFill>
                <a:schemeClr val="tx2"/>
              </a:solidFill>
            </a:endParaRPr>
          </a:p>
          <a:p>
            <a:pPr lvl="1"/>
            <a:r>
              <a:rPr lang="en-US" dirty="0" smtClean="0">
                <a:solidFill>
                  <a:schemeClr val="tx2"/>
                </a:solidFill>
              </a:rPr>
              <a:t>20</a:t>
            </a:r>
            <a:endParaRPr lang="en-US" dirty="0">
              <a:solidFill>
                <a:schemeClr val="tx2"/>
              </a:solidFill>
            </a:endParaRPr>
          </a:p>
        </p:txBody>
      </p:sp>
      <p:sp>
        <p:nvSpPr>
          <p:cNvPr id="4" name="Title 3"/>
          <p:cNvSpPr>
            <a:spLocks noGrp="1"/>
          </p:cNvSpPr>
          <p:nvPr>
            <p:ph type="title"/>
          </p:nvPr>
        </p:nvSpPr>
        <p:spPr/>
        <p:txBody>
          <a:bodyPr/>
          <a:lstStyle/>
          <a:p>
            <a:r>
              <a:rPr lang="en-US" dirty="0" smtClean="0"/>
              <a:t>Homework status</a:t>
            </a:r>
            <a:endParaRPr lang="en-US" dirty="0"/>
          </a:p>
        </p:txBody>
      </p:sp>
    </p:spTree>
    <p:extLst>
      <p:ext uri="{BB962C8B-B14F-4D97-AF65-F5344CB8AC3E}">
        <p14:creationId xmlns:p14="http://schemas.microsoft.com/office/powerpoint/2010/main" val="2123551281"/>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687388" y="1104900"/>
            <a:ext cx="7848600" cy="2909888"/>
          </a:xfrm>
        </p:spPr>
        <p:txBody>
          <a:bodyPr>
            <a:normAutofit fontScale="92500" lnSpcReduction="20000"/>
          </a:bodyPr>
          <a:lstStyle/>
          <a:p>
            <a:r>
              <a:rPr lang="en-US"/>
              <a:t>PERT/CPM is used to plan the scheduling of individual </a:t>
            </a:r>
            <a:r>
              <a:rPr lang="en-US" u="sng"/>
              <a:t>activities</a:t>
            </a:r>
            <a:r>
              <a:rPr lang="en-US"/>
              <a:t> that make up a project.</a:t>
            </a:r>
          </a:p>
          <a:p>
            <a:r>
              <a:rPr lang="en-US"/>
              <a:t>Projects may have as many as several thousand activities.</a:t>
            </a:r>
          </a:p>
          <a:p>
            <a:r>
              <a:rPr lang="en-US"/>
              <a:t>A complicating factor in carrying out the activities is that some activities depend on the completion of other activities before they can be started.</a:t>
            </a:r>
          </a:p>
        </p:txBody>
      </p:sp>
      <p:sp>
        <p:nvSpPr>
          <p:cNvPr id="67586" name="Rectangle 2"/>
          <p:cNvSpPr>
            <a:spLocks noGrp="1" noChangeArrowheads="1"/>
          </p:cNvSpPr>
          <p:nvPr>
            <p:ph type="title"/>
          </p:nvPr>
        </p:nvSpPr>
        <p:spPr/>
        <p:txBody>
          <a:bodyPr/>
          <a:lstStyle/>
          <a:p>
            <a:r>
              <a:rPr lang="en-US"/>
              <a:t>PERT/CPM</a:t>
            </a:r>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dirty="0"/>
              <a:t>End of Chapter </a:t>
            </a:r>
            <a:r>
              <a:rPr lang="en-US" dirty="0" smtClean="0"/>
              <a:t>13</a:t>
            </a:r>
            <a:endParaRPr lang="en-US" dirty="0"/>
          </a:p>
        </p:txBody>
      </p:sp>
      <p:sp>
        <p:nvSpPr>
          <p:cNvPr id="28675" name="AutoShape 3"/>
          <p:cNvSpPr>
            <a:spLocks noChangeArrowheads="1"/>
          </p:cNvSpPr>
          <p:nvPr/>
        </p:nvSpPr>
        <p:spPr bwMode="auto">
          <a:xfrm>
            <a:off x="3786188" y="3048000"/>
            <a:ext cx="1557337" cy="1611313"/>
          </a:xfrm>
          <a:prstGeom prst="roundRect">
            <a:avLst>
              <a:gd name="adj" fmla="val 12065"/>
            </a:avLst>
          </a:prstGeom>
          <a:noFill/>
          <a:ln w="50800">
            <a:solidFill>
              <a:srgbClr val="8CF4EA"/>
            </a:solidFill>
            <a:round/>
            <a:headEnd/>
            <a:tailEnd/>
          </a:ln>
          <a:effectLst>
            <a:outerShdw dist="35921" dir="2700000" algn="ctr" rotWithShape="0">
              <a:srgbClr val="000000"/>
            </a:outerShdw>
          </a:effectLst>
        </p:spPr>
        <p:txBody>
          <a:bodyPr wrap="none" anchor="ctr"/>
          <a:lstStyle/>
          <a:p>
            <a:endParaRPr lang="en-US"/>
          </a:p>
        </p:txBody>
      </p:sp>
      <p:sp>
        <p:nvSpPr>
          <p:cNvPr id="28676" name="Freeform 4"/>
          <p:cNvSpPr>
            <a:spLocks/>
          </p:cNvSpPr>
          <p:nvPr/>
        </p:nvSpPr>
        <p:spPr bwMode="auto">
          <a:xfrm>
            <a:off x="3930650" y="2133600"/>
            <a:ext cx="1681163" cy="2670175"/>
          </a:xfrm>
          <a:custGeom>
            <a:avLst/>
            <a:gdLst/>
            <a:ahLst/>
            <a:cxnLst>
              <a:cxn ang="0">
                <a:pos x="119" y="784"/>
              </a:cxn>
              <a:cxn ang="0">
                <a:pos x="0" y="1239"/>
              </a:cxn>
              <a:cxn ang="0">
                <a:pos x="409" y="1681"/>
              </a:cxn>
              <a:cxn ang="0">
                <a:pos x="1058" y="196"/>
              </a:cxn>
              <a:cxn ang="0">
                <a:pos x="1058" y="0"/>
              </a:cxn>
              <a:cxn ang="0">
                <a:pos x="334" y="1252"/>
              </a:cxn>
              <a:cxn ang="0">
                <a:pos x="119" y="784"/>
              </a:cxn>
            </a:cxnLst>
            <a:rect l="0" t="0" r="r" b="b"/>
            <a:pathLst>
              <a:path w="1059" h="1682">
                <a:moveTo>
                  <a:pt x="119" y="784"/>
                </a:moveTo>
                <a:lnTo>
                  <a:pt x="0" y="1239"/>
                </a:lnTo>
                <a:lnTo>
                  <a:pt x="409" y="1681"/>
                </a:lnTo>
                <a:lnTo>
                  <a:pt x="1058" y="196"/>
                </a:lnTo>
                <a:lnTo>
                  <a:pt x="1058" y="0"/>
                </a:lnTo>
                <a:lnTo>
                  <a:pt x="334" y="1252"/>
                </a:lnTo>
                <a:lnTo>
                  <a:pt x="119" y="784"/>
                </a:lnTo>
              </a:path>
            </a:pathLst>
          </a:cu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w="12700" cap="rnd"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685800" y="1103313"/>
            <a:ext cx="8158163" cy="4167187"/>
          </a:xfrm>
        </p:spPr>
        <p:txBody>
          <a:bodyPr>
            <a:normAutofit lnSpcReduction="10000"/>
          </a:bodyPr>
          <a:lstStyle/>
          <a:p>
            <a:r>
              <a:rPr lang="en-US"/>
              <a:t>Project managers rely on PERT/CPM to help them answer questions such as:</a:t>
            </a:r>
          </a:p>
          <a:p>
            <a:pPr lvl="1"/>
            <a:r>
              <a:rPr lang="en-US"/>
              <a:t>What is the </a:t>
            </a:r>
            <a:r>
              <a:rPr lang="en-US" u="sng"/>
              <a:t>total time</a:t>
            </a:r>
            <a:r>
              <a:rPr lang="en-US"/>
              <a:t> to complete the project?</a:t>
            </a:r>
          </a:p>
          <a:p>
            <a:pPr lvl="1"/>
            <a:r>
              <a:rPr lang="en-US"/>
              <a:t>What are the </a:t>
            </a:r>
            <a:r>
              <a:rPr lang="en-US" u="sng"/>
              <a:t>scheduled start and finish dates</a:t>
            </a:r>
            <a:r>
              <a:rPr lang="en-US"/>
              <a:t> for each specific activity?</a:t>
            </a:r>
          </a:p>
          <a:p>
            <a:pPr lvl="1"/>
            <a:r>
              <a:rPr lang="en-US"/>
              <a:t>Which activities are </a:t>
            </a:r>
            <a:r>
              <a:rPr lang="en-US" u="sng"/>
              <a:t>critical</a:t>
            </a:r>
            <a:r>
              <a:rPr lang="en-US"/>
              <a:t> and must be completed exactly as scheduled to keep the project on schedule?</a:t>
            </a:r>
          </a:p>
          <a:p>
            <a:pPr lvl="1"/>
            <a:r>
              <a:rPr lang="en-US"/>
              <a:t>How long can </a:t>
            </a:r>
            <a:r>
              <a:rPr lang="en-US" u="sng"/>
              <a:t>noncritical activities</a:t>
            </a:r>
            <a:r>
              <a:rPr lang="en-US"/>
              <a:t> be delayed before they cause an increase in the project completion time?</a:t>
            </a:r>
          </a:p>
        </p:txBody>
      </p:sp>
      <p:sp>
        <p:nvSpPr>
          <p:cNvPr id="68610" name="Rectangle 2"/>
          <p:cNvSpPr>
            <a:spLocks noGrp="1" noChangeArrowheads="1"/>
          </p:cNvSpPr>
          <p:nvPr>
            <p:ph type="title"/>
          </p:nvPr>
        </p:nvSpPr>
        <p:spPr/>
        <p:txBody>
          <a:bodyPr/>
          <a:lstStyle/>
          <a:p>
            <a:r>
              <a:rPr lang="en-US"/>
              <a:t>PERT/CPM</a:t>
            </a: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687388" y="1104900"/>
            <a:ext cx="7886700" cy="2979738"/>
          </a:xfrm>
          <a:noFill/>
          <a:ln/>
        </p:spPr>
        <p:txBody>
          <a:bodyPr>
            <a:normAutofit fontScale="77500" lnSpcReduction="20000"/>
          </a:bodyPr>
          <a:lstStyle/>
          <a:p>
            <a:r>
              <a:rPr lang="en-US" dirty="0"/>
              <a:t>A </a:t>
            </a:r>
            <a:r>
              <a:rPr lang="en-US" u="sng" dirty="0"/>
              <a:t>project network</a:t>
            </a:r>
            <a:r>
              <a:rPr lang="en-US" dirty="0"/>
              <a:t> can be constructed to model the precedence of the activities.  </a:t>
            </a:r>
          </a:p>
          <a:p>
            <a:r>
              <a:rPr lang="en-US" dirty="0"/>
              <a:t>The </a:t>
            </a:r>
            <a:r>
              <a:rPr lang="en-US" u="sng" dirty="0"/>
              <a:t>nodes</a:t>
            </a:r>
            <a:r>
              <a:rPr lang="en-US" dirty="0"/>
              <a:t> of the network represent the activities.  </a:t>
            </a:r>
          </a:p>
          <a:p>
            <a:r>
              <a:rPr lang="en-US" dirty="0"/>
              <a:t>The </a:t>
            </a:r>
            <a:r>
              <a:rPr lang="en-US" u="sng" dirty="0"/>
              <a:t>arcs</a:t>
            </a:r>
            <a:r>
              <a:rPr lang="en-US" dirty="0"/>
              <a:t> of the network reflect the precedence relationships of the activities.  </a:t>
            </a:r>
            <a:endParaRPr lang="en-US" dirty="0" smtClean="0"/>
          </a:p>
          <a:p>
            <a:r>
              <a:rPr lang="en-US" dirty="0" smtClean="0"/>
              <a:t>The </a:t>
            </a:r>
            <a:r>
              <a:rPr lang="en-US" u="sng" dirty="0" smtClean="0"/>
              <a:t>slack</a:t>
            </a:r>
            <a:r>
              <a:rPr lang="en-US" dirty="0" smtClean="0"/>
              <a:t> for an activity is the amount of time it can be delayed without impacting the completion time of the project</a:t>
            </a:r>
            <a:endParaRPr lang="en-US" dirty="0"/>
          </a:p>
          <a:p>
            <a:r>
              <a:rPr lang="en-US" dirty="0"/>
              <a:t>A </a:t>
            </a:r>
            <a:r>
              <a:rPr lang="en-US" u="sng" dirty="0"/>
              <a:t>critical path</a:t>
            </a:r>
            <a:r>
              <a:rPr lang="en-US" dirty="0"/>
              <a:t> for the network is a path </a:t>
            </a:r>
            <a:r>
              <a:rPr lang="en-US" dirty="0" smtClean="0"/>
              <a:t>through the project network consisting </a:t>
            </a:r>
            <a:r>
              <a:rPr lang="en-US" dirty="0"/>
              <a:t>of activities with zero slack.</a:t>
            </a:r>
          </a:p>
        </p:txBody>
      </p:sp>
      <p:sp>
        <p:nvSpPr>
          <p:cNvPr id="7170" name="Rectangle 2"/>
          <p:cNvSpPr>
            <a:spLocks noGrp="1" noChangeArrowheads="1"/>
          </p:cNvSpPr>
          <p:nvPr>
            <p:ph type="title"/>
          </p:nvPr>
        </p:nvSpPr>
        <p:spPr>
          <a:noFill/>
          <a:ln/>
        </p:spPr>
        <p:txBody>
          <a:bodyPr/>
          <a:lstStyle/>
          <a:p>
            <a:r>
              <a:rPr lang="en-US"/>
              <a:t>Project Network</a:t>
            </a: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687388" y="1104900"/>
            <a:ext cx="7986712" cy="5075238"/>
          </a:xfrm>
        </p:spPr>
        <p:txBody>
          <a:bodyPr>
            <a:normAutofit fontScale="77500" lnSpcReduction="20000"/>
          </a:bodyPr>
          <a:lstStyle/>
          <a:p>
            <a:pPr>
              <a:buFont typeface="Monotype Sorts" pitchFamily="2" charset="2"/>
              <a:buNone/>
            </a:pPr>
            <a:r>
              <a:rPr lang="en-US">
                <a:cs typeface="Arial" charset="0"/>
              </a:rPr>
              <a:t>     Frank’s Fine Floats is in the business of building</a:t>
            </a:r>
          </a:p>
          <a:p>
            <a:pPr>
              <a:buFont typeface="Monotype Sorts" pitchFamily="2" charset="2"/>
              <a:buNone/>
            </a:pPr>
            <a:r>
              <a:rPr lang="en-US">
                <a:cs typeface="Arial" charset="0"/>
              </a:rPr>
              <a:t>elaborate parade floats.  Frank ‘s crew has a new float to</a:t>
            </a:r>
          </a:p>
          <a:p>
            <a:pPr>
              <a:buFont typeface="Monotype Sorts" pitchFamily="2" charset="2"/>
              <a:buNone/>
            </a:pPr>
            <a:r>
              <a:rPr lang="en-US">
                <a:cs typeface="Arial" charset="0"/>
              </a:rPr>
              <a:t>build and want to use PERT/CPM to help them manage</a:t>
            </a:r>
          </a:p>
          <a:p>
            <a:pPr>
              <a:buFont typeface="Monotype Sorts" pitchFamily="2" charset="2"/>
              <a:buNone/>
            </a:pPr>
            <a:r>
              <a:rPr lang="en-US">
                <a:cs typeface="Arial" charset="0"/>
              </a:rPr>
              <a:t>the project</a:t>
            </a:r>
            <a:r>
              <a:rPr lang="en-US"/>
              <a:t>.</a:t>
            </a:r>
          </a:p>
          <a:p>
            <a:pPr>
              <a:buFont typeface="Monotype Sorts" pitchFamily="2" charset="2"/>
              <a:buNone/>
            </a:pPr>
            <a:r>
              <a:rPr lang="en-US"/>
              <a:t>     The table on the next slide shows the activities that</a:t>
            </a:r>
          </a:p>
          <a:p>
            <a:pPr>
              <a:buFont typeface="Monotype Sorts" pitchFamily="2" charset="2"/>
              <a:buNone/>
            </a:pPr>
            <a:r>
              <a:rPr lang="en-US"/>
              <a:t>comprise the project as well as each activity’s estimated</a:t>
            </a:r>
          </a:p>
          <a:p>
            <a:pPr>
              <a:buFont typeface="Monotype Sorts" pitchFamily="2" charset="2"/>
              <a:buNone/>
            </a:pPr>
            <a:r>
              <a:rPr lang="en-US"/>
              <a:t>completion time (in days) and immediate predecessors.</a:t>
            </a:r>
          </a:p>
          <a:p>
            <a:pPr>
              <a:buFont typeface="Monotype Sorts" pitchFamily="2" charset="2"/>
              <a:buNone/>
            </a:pPr>
            <a:r>
              <a:rPr lang="en-US"/>
              <a:t>     Frank wants to know the total time to complete the</a:t>
            </a:r>
          </a:p>
          <a:p>
            <a:pPr>
              <a:buFont typeface="Monotype Sorts" pitchFamily="2" charset="2"/>
              <a:buNone/>
            </a:pPr>
            <a:r>
              <a:rPr lang="en-US"/>
              <a:t>project, which activities are critical, and the earliest and</a:t>
            </a:r>
          </a:p>
          <a:p>
            <a:pPr>
              <a:buFont typeface="Monotype Sorts" pitchFamily="2" charset="2"/>
              <a:buNone/>
            </a:pPr>
            <a:r>
              <a:rPr lang="en-US"/>
              <a:t>latest start and finish dates for each activity.</a:t>
            </a:r>
          </a:p>
        </p:txBody>
      </p:sp>
      <p:sp>
        <p:nvSpPr>
          <p:cNvPr id="69634" name="Rectangle 2"/>
          <p:cNvSpPr>
            <a:spLocks noGrp="1" noChangeArrowheads="1"/>
          </p:cNvSpPr>
          <p:nvPr>
            <p:ph type="title"/>
          </p:nvPr>
        </p:nvSpPr>
        <p:spPr/>
        <p:txBody>
          <a:bodyPr/>
          <a:lstStyle/>
          <a:p>
            <a:r>
              <a:rPr lang="en-US"/>
              <a:t>Example:  Frank’s Fine Floats</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ChangeArrowheads="1"/>
          </p:cNvSpPr>
          <p:nvPr/>
        </p:nvSpPr>
        <p:spPr bwMode="auto">
          <a:xfrm>
            <a:off x="571500" y="1155700"/>
            <a:ext cx="8039100" cy="46926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70659" name="Rectangle 3"/>
          <p:cNvSpPr>
            <a:spLocks noGrp="1" noChangeArrowheads="1"/>
          </p:cNvSpPr>
          <p:nvPr>
            <p:ph idx="1"/>
          </p:nvPr>
        </p:nvSpPr>
        <p:spPr>
          <a:xfrm>
            <a:off x="520700" y="1065213"/>
            <a:ext cx="8101013" cy="4713287"/>
          </a:xfrm>
          <a:solidFill>
            <a:srgbClr val="33CCCC"/>
          </a:solidFill>
        </p:spPr>
        <p:txBody>
          <a:bodyPr>
            <a:normAutofit fontScale="77500" lnSpcReduction="20000"/>
          </a:bodyPr>
          <a:lstStyle/>
          <a:p>
            <a:pPr>
              <a:buFont typeface="Monotype Sorts" pitchFamily="2" charset="2"/>
              <a:buNone/>
            </a:pPr>
            <a:endParaRPr lang="en-US" sz="1000" dirty="0"/>
          </a:p>
          <a:p>
            <a:pPr>
              <a:buFont typeface="Monotype Sorts" pitchFamily="2" charset="2"/>
              <a:buNone/>
            </a:pPr>
            <a:r>
              <a:rPr lang="en-US" dirty="0"/>
              <a:t>					       Immediate      Completion</a:t>
            </a:r>
          </a:p>
          <a:p>
            <a:pPr>
              <a:buFont typeface="Monotype Sorts" pitchFamily="2" charset="2"/>
              <a:buNone/>
            </a:pPr>
            <a:r>
              <a:rPr lang="en-US" dirty="0">
                <a:cs typeface="Arial" charset="0"/>
              </a:rPr>
              <a:t>  </a:t>
            </a:r>
            <a:r>
              <a:rPr lang="en-US" u="sng" dirty="0">
                <a:cs typeface="Arial" charset="0"/>
              </a:rPr>
              <a:t>Activity</a:t>
            </a:r>
            <a:r>
              <a:rPr lang="en-US" dirty="0">
                <a:cs typeface="Arial" charset="0"/>
              </a:rPr>
              <a:t>     </a:t>
            </a:r>
            <a:r>
              <a:rPr lang="en-US" u="sng" dirty="0">
                <a:cs typeface="Arial" charset="0"/>
              </a:rPr>
              <a:t>Description</a:t>
            </a:r>
            <a:r>
              <a:rPr lang="en-US" dirty="0">
                <a:cs typeface="Arial" charset="0"/>
              </a:rPr>
              <a:t>           </a:t>
            </a:r>
            <a:r>
              <a:rPr lang="en-US" u="sng" dirty="0">
                <a:cs typeface="Arial" charset="0"/>
              </a:rPr>
              <a:t>Predecessors</a:t>
            </a:r>
            <a:r>
              <a:rPr lang="en-US" dirty="0">
                <a:cs typeface="Arial" charset="0"/>
              </a:rPr>
              <a:t>     </a:t>
            </a:r>
            <a:r>
              <a:rPr lang="en-US" u="sng" dirty="0">
                <a:cs typeface="Arial" charset="0"/>
              </a:rPr>
              <a:t>Time (days)</a:t>
            </a:r>
            <a:endParaRPr lang="en-US" dirty="0">
              <a:cs typeface="Arial" charset="0"/>
            </a:endParaRPr>
          </a:p>
          <a:p>
            <a:pPr>
              <a:buFont typeface="Monotype Sorts" pitchFamily="2" charset="2"/>
              <a:buNone/>
            </a:pPr>
            <a:r>
              <a:rPr lang="en-US" dirty="0">
                <a:cs typeface="Arial" charset="0"/>
              </a:rPr>
              <a:t>	   A       Initial Paperwork           	   ---		      3</a:t>
            </a:r>
          </a:p>
          <a:p>
            <a:pPr>
              <a:buFont typeface="Monotype Sorts" pitchFamily="2" charset="2"/>
              <a:buNone/>
            </a:pPr>
            <a:r>
              <a:rPr lang="en-US" dirty="0">
                <a:cs typeface="Arial" charset="0"/>
              </a:rPr>
              <a:t>	   B       Build Body                  	   A		      3</a:t>
            </a:r>
          </a:p>
          <a:p>
            <a:pPr>
              <a:buFont typeface="Monotype Sorts" pitchFamily="2" charset="2"/>
              <a:buNone/>
            </a:pPr>
            <a:r>
              <a:rPr lang="en-US" dirty="0">
                <a:cs typeface="Arial" charset="0"/>
              </a:rPr>
              <a:t>	   C       Build Frame                 	   A		      2</a:t>
            </a:r>
          </a:p>
          <a:p>
            <a:pPr>
              <a:buFont typeface="Monotype Sorts" pitchFamily="2" charset="2"/>
              <a:buNone/>
            </a:pPr>
            <a:r>
              <a:rPr lang="en-US" dirty="0">
                <a:cs typeface="Arial" charset="0"/>
              </a:rPr>
              <a:t>	   D       Finish Body                 	   B	  	      3</a:t>
            </a:r>
          </a:p>
          <a:p>
            <a:pPr>
              <a:buFont typeface="Monotype Sorts" pitchFamily="2" charset="2"/>
              <a:buNone/>
            </a:pPr>
            <a:r>
              <a:rPr lang="en-US" dirty="0">
                <a:cs typeface="Arial" charset="0"/>
              </a:rPr>
              <a:t>	   E        Finish Frame                	   C		      7</a:t>
            </a:r>
          </a:p>
          <a:p>
            <a:pPr>
              <a:buFont typeface="Monotype Sorts" pitchFamily="2" charset="2"/>
              <a:buNone/>
            </a:pPr>
            <a:r>
              <a:rPr lang="en-US" dirty="0">
                <a:cs typeface="Arial" charset="0"/>
              </a:rPr>
              <a:t>	   F        Final Paperwork            	 B,C		      3</a:t>
            </a:r>
          </a:p>
          <a:p>
            <a:pPr>
              <a:buFont typeface="Monotype Sorts" pitchFamily="2" charset="2"/>
              <a:buNone/>
            </a:pPr>
            <a:r>
              <a:rPr lang="en-US" dirty="0">
                <a:cs typeface="Arial" charset="0"/>
              </a:rPr>
              <a:t>	   G       Mount Body to Frame </a:t>
            </a:r>
            <a:r>
              <a:rPr lang="en-US" dirty="0" smtClean="0">
                <a:cs typeface="Arial" charset="0"/>
              </a:rPr>
              <a:t>     </a:t>
            </a:r>
            <a:r>
              <a:rPr lang="en-US" dirty="0">
                <a:cs typeface="Arial" charset="0"/>
              </a:rPr>
              <a:t>D,E	       	      6</a:t>
            </a:r>
          </a:p>
          <a:p>
            <a:pPr>
              <a:buFont typeface="Monotype Sorts" pitchFamily="2" charset="2"/>
              <a:buNone/>
            </a:pPr>
            <a:r>
              <a:rPr lang="en-US" dirty="0">
                <a:cs typeface="Arial" charset="0"/>
              </a:rPr>
              <a:t>	   H       Install Skirt on Frame       C		      2</a:t>
            </a:r>
            <a:endParaRPr lang="en-US" dirty="0"/>
          </a:p>
        </p:txBody>
      </p:sp>
      <p:sp>
        <p:nvSpPr>
          <p:cNvPr id="70658" name="Rectangle 2"/>
          <p:cNvSpPr>
            <a:spLocks noGrp="1" noChangeArrowheads="1"/>
          </p:cNvSpPr>
          <p:nvPr>
            <p:ph type="title"/>
          </p:nvPr>
        </p:nvSpPr>
        <p:spPr/>
        <p:txBody>
          <a:bodyPr/>
          <a:lstStyle/>
          <a:p>
            <a:r>
              <a:rPr lang="en-US"/>
              <a:t>Example:  Frank’s Fine Floats</a:t>
            </a:r>
          </a:p>
        </p:txBody>
      </p:sp>
    </p:spTree>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2752</TotalTime>
  <Pages>25</Pages>
  <Words>2626</Words>
  <Application>Microsoft Office PowerPoint</Application>
  <PresentationFormat>On-screen Show (4:3)</PresentationFormat>
  <Paragraphs>905</Paragraphs>
  <Slides>50</Slides>
  <Notes>50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2" baseType="lpstr">
      <vt:lpstr>Arial</vt:lpstr>
      <vt:lpstr>Arial Narrow</vt:lpstr>
      <vt:lpstr>Book Antiqua</vt:lpstr>
      <vt:lpstr>Lucida Sans Unicode</vt:lpstr>
      <vt:lpstr>Monotype Sorts</vt:lpstr>
      <vt:lpstr>Symbol</vt:lpstr>
      <vt:lpstr>Times New Roman</vt:lpstr>
      <vt:lpstr>Verdana</vt:lpstr>
      <vt:lpstr>Wingdings 2</vt:lpstr>
      <vt:lpstr>Wingdings 3</vt:lpstr>
      <vt:lpstr>Concourse</vt:lpstr>
      <vt:lpstr>Document</vt:lpstr>
      <vt:lpstr>Project Management </vt:lpstr>
      <vt:lpstr>Chapter 13 Project Scheduling: PERT/CPM</vt:lpstr>
      <vt:lpstr>PERT/CPM-History</vt:lpstr>
      <vt:lpstr>PERT/CPM</vt:lpstr>
      <vt:lpstr>PERT/CPM</vt:lpstr>
      <vt:lpstr>PERT/CPM</vt:lpstr>
      <vt:lpstr>Project Network</vt:lpstr>
      <vt:lpstr>Example:  Frank’s Fine Floats</vt:lpstr>
      <vt:lpstr>Example:  Frank’s Fine Floats</vt:lpstr>
      <vt:lpstr>Example:  Frank’s Fine Floats</vt:lpstr>
      <vt:lpstr>Homework status</vt:lpstr>
      <vt:lpstr>Earliest Start and Finish Times</vt:lpstr>
      <vt:lpstr>Example:  Frank’s Fine Floats</vt:lpstr>
      <vt:lpstr>Latest Start and Finish Times</vt:lpstr>
      <vt:lpstr>Example:  Frank’s Fine Floats</vt:lpstr>
      <vt:lpstr>Determining the Critical Path</vt:lpstr>
      <vt:lpstr>Example:  Frank’s Fine Floats</vt:lpstr>
      <vt:lpstr>Example:  Frank’s Fine Floats</vt:lpstr>
      <vt:lpstr>Example:  Frank’s Fine Floats</vt:lpstr>
      <vt:lpstr>PowerPoint Presentation</vt:lpstr>
      <vt:lpstr>PowerPoint Presentation</vt:lpstr>
      <vt:lpstr>PowerPoint Presentation</vt:lpstr>
      <vt:lpstr>Homework status</vt:lpstr>
      <vt:lpstr>Uncertain Activity Times</vt:lpstr>
      <vt:lpstr>Uncertain Activity Times</vt:lpstr>
      <vt:lpstr>Uncertain Activity Times</vt:lpstr>
      <vt:lpstr>Example:  ABC Associates </vt:lpstr>
      <vt:lpstr>Computing Expected Activity Times</vt:lpstr>
      <vt:lpstr>Computing Activity Time Variances</vt:lpstr>
      <vt:lpstr>Example:  ABC Associates</vt:lpstr>
      <vt:lpstr>Example:  ABC Associates</vt:lpstr>
      <vt:lpstr>Example:  ABC Associates</vt:lpstr>
      <vt:lpstr>Example:  ABC Associates</vt:lpstr>
      <vt:lpstr>Example:  ABC Associates</vt:lpstr>
      <vt:lpstr>Example: ABC Associates</vt:lpstr>
      <vt:lpstr>Homework status</vt:lpstr>
      <vt:lpstr>Crashing Activities</vt:lpstr>
      <vt:lpstr>Example:  EarthMover, Inc.</vt:lpstr>
      <vt:lpstr>PowerPoint Presentation</vt:lpstr>
      <vt:lpstr>Example:  EarthMover, Inc.</vt:lpstr>
      <vt:lpstr>Example:  EarthMover, Inc.</vt:lpstr>
      <vt:lpstr>Example:  EarthMover, Inc.</vt:lpstr>
      <vt:lpstr>Example:  EarthMover, Inc.</vt:lpstr>
      <vt:lpstr>PowerPoint Presentation</vt:lpstr>
      <vt:lpstr>PowerPoint Presentation</vt:lpstr>
      <vt:lpstr>PowerPoint Presentation</vt:lpstr>
      <vt:lpstr>PowerPoint Presentation</vt:lpstr>
      <vt:lpstr>PowerPoint Presentation</vt:lpstr>
      <vt:lpstr>Homework status</vt:lpstr>
      <vt:lpstr>End of Chapter 13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dc:title>
  <dc:subject>Project Scheduling</dc:subject>
  <dc:creator>Ellen Allen</dc:creator>
  <cp:lastModifiedBy>Allen, Ellen P.</cp:lastModifiedBy>
  <cp:revision>166</cp:revision>
  <cp:lastPrinted>1601-01-01T00:00:00Z</cp:lastPrinted>
  <dcterms:created xsi:type="dcterms:W3CDTF">1996-04-17T17:07:34Z</dcterms:created>
  <dcterms:modified xsi:type="dcterms:W3CDTF">2014-06-23T21:09:18Z</dcterms:modified>
</cp:coreProperties>
</file>