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D75B-B1DF-461F-ABB5-33ABB9F6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87E07-806A-4D76-B5F9-C7D7CB097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0BC1-081F-4A76-9E7C-9409D0FA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D275-8A8E-4583-A47F-4C5CE92F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4C24-9442-4AB5-931B-D0B3D62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C54D-5F4C-44DF-9438-B6C9AA35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48FEA-D829-4BC3-A3B4-F2479426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315B-E8F3-443B-9023-CBEE9D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96CE-CEB4-4AEA-AD8C-0E8B19F7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7F96-9A0D-4177-A7C8-7989B5A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53C44-5C36-4C05-B72E-19EB19996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DEE50-D575-40A0-89AF-6164F2937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D6DF-A0FA-4251-96E8-4D506FDE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1B2-BD55-44B9-9946-0D01BDD6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856B-776E-44E8-8876-9C81640A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7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834D-19DF-4907-9E18-8C7C0E9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733B-C3D0-44B7-A774-13029B43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BADC-8471-45C3-9D99-F3AC38DF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4EE7-069E-41E4-BEBB-784CFF9B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3326-9D20-46EE-9505-41C9C36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FD1-125A-4654-A88E-7164CACB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9212-FC26-405C-9D11-CCAF87E2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FA48-F6FE-45C4-887E-5588055D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238E-A2E5-442D-8949-C8AC839F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6FE2-E2D5-4114-8FCA-9CD3B78F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EA1-895F-4598-8B43-99610BDC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F169-4020-4C8C-BC57-A9F8D45E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0045F-0FF8-4D6E-BE83-0FC140F0B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36BD-63EC-4876-9541-D5009281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0005-A695-462E-B9B8-04A83BB4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2D89D-1C29-4E97-8E12-901F4DF9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B95F-E1C9-4284-A6CA-A1D769A3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EC47D-BC8E-4469-8DC2-7DC4BBF0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A0B3E-7D8B-44C9-BA53-8399A5D9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59074-7E9E-405B-98D4-B36F6897A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44F0C-B5D1-4A12-A719-5C7FEB49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23413-ECFE-450F-9EE8-87ECDA62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D710D-D75B-43E2-8426-5D38A5D4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16178-1B6A-4D32-A55A-D694850F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4C-8D3D-4166-84BB-96DD3578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28F5-9675-4083-9222-CA6FC936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99A52-6A24-4BF5-8B0A-88B908F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E005D-0E9C-465F-B199-82C70689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21C0F-81E2-45C0-BB69-2470E352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6695E-B838-4E67-B91D-0FD7B12F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BBFD0-5A20-4558-9E71-DE042030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E016-2ACE-44E9-BB8E-6DA527A7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89A-8471-4DFC-85EC-78741699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FF625-E3E9-4761-AA49-7FD61444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80BE-81B5-4F46-9429-D0DC32AA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BC089-0511-4734-BD3A-5B2432D5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9FAB7-E816-46D3-B9B6-3CF8A4C6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D3BF-EE10-4AA2-9532-4AC0CFB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971EB-8617-4FFE-83CE-DE21804BA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55217-2EAA-4893-8BA7-6564C9C5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FC691-A7F5-478A-A311-F3E45BB7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5BF21-006B-4420-B0A7-E13B6DB9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7F22E-7932-44F2-A7B5-BFC425DA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DBB94-BC3C-4C16-B729-BDABC5DF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6D64-72AF-4165-A247-70501DEB8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8972-54A8-45F2-88A0-5FF98755E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7EB9-EC1D-4D6E-8AD7-C1BAA0952FD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6F0E-C193-44FC-BF0A-0089F15DB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F94A-796A-4E21-95B1-E8AE525E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FD9E-4979-462A-A61B-AC7715D8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C0B1-5F52-4002-BBAA-DC30A5114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61AF9-DC71-4CF6-AF12-21ACCFDB4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FDA BI Research</a:t>
            </a:r>
          </a:p>
          <a:p>
            <a:r>
              <a:rPr lang="en-US" dirty="0"/>
              <a:t>Yage Wang, Zheng Gong</a:t>
            </a:r>
          </a:p>
        </p:txBody>
      </p:sp>
    </p:spTree>
    <p:extLst>
      <p:ext uri="{BB962C8B-B14F-4D97-AF65-F5344CB8AC3E}">
        <p14:creationId xmlns:p14="http://schemas.microsoft.com/office/powerpoint/2010/main" val="338017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392-97C6-44CD-8CBC-F6B7D1F5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Match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9ABC-F5F4-4D3D-9B64-17F40C4F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Target-oriented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Computational efficiency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Easy for developing models</a:t>
            </a:r>
          </a:p>
          <a:p>
            <a:r>
              <a:rPr lang="en-US" dirty="0"/>
              <a:t>Cons: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Subjective when choosing keywords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Ignore other important message in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Hard to detect object, negation and comparing</a:t>
            </a:r>
          </a:p>
        </p:txBody>
      </p:sp>
    </p:spTree>
    <p:extLst>
      <p:ext uri="{BB962C8B-B14F-4D97-AF65-F5344CB8AC3E}">
        <p14:creationId xmlns:p14="http://schemas.microsoft.com/office/powerpoint/2010/main" val="394808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8689-37EB-40DB-81EF-6DAA70FA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Text Data Pre-process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5F28-76C0-4D9C-A2B0-1FEEC916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</a:t>
            </a:r>
          </a:p>
          <a:p>
            <a:r>
              <a:rPr lang="en-US" dirty="0"/>
              <a:t>Convert to lower case</a:t>
            </a:r>
          </a:p>
          <a:p>
            <a:r>
              <a:rPr lang="en-US" dirty="0"/>
              <a:t>Remove stop words</a:t>
            </a:r>
          </a:p>
          <a:p>
            <a:r>
              <a:rPr lang="en-US" dirty="0"/>
              <a:t>Remove punctuations</a:t>
            </a:r>
          </a:p>
          <a:p>
            <a:r>
              <a:rPr lang="en-US" dirty="0"/>
              <a:t>Stemming &amp; lemmatize</a:t>
            </a:r>
          </a:p>
        </p:txBody>
      </p:sp>
    </p:spTree>
    <p:extLst>
      <p:ext uri="{BB962C8B-B14F-4D97-AF65-F5344CB8AC3E}">
        <p14:creationId xmlns:p14="http://schemas.microsoft.com/office/powerpoint/2010/main" val="10233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480D-D95B-4BB2-9196-C8C033EB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Text Data Pre-process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5EEA-E969-4128-B3E1-443E54F8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</a:t>
            </a:r>
          </a:p>
          <a:p>
            <a:pPr lvl="1"/>
            <a:r>
              <a:rPr lang="en-US" dirty="0"/>
              <a:t>Turn words to tokens</a:t>
            </a:r>
          </a:p>
          <a:p>
            <a:pPr lvl="1"/>
            <a:r>
              <a:rPr lang="en-US" dirty="0"/>
              <a:t>E.g. I eat an apple today.</a:t>
            </a:r>
          </a:p>
          <a:p>
            <a:pPr marL="457200" lvl="1" indent="0">
              <a:buNone/>
            </a:pPr>
            <a:r>
              <a:rPr lang="en-US" dirty="0"/>
              <a:t>-&gt; [“I”, “eat”, “an”, “apple”, “today”, “.”]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“New York”, “ANAPLASTIC LARGE CELL LYMPHOMA”</a:t>
            </a:r>
          </a:p>
        </p:txBody>
      </p:sp>
    </p:spTree>
    <p:extLst>
      <p:ext uri="{BB962C8B-B14F-4D97-AF65-F5344CB8AC3E}">
        <p14:creationId xmlns:p14="http://schemas.microsoft.com/office/powerpoint/2010/main" val="227928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33F9-57C7-4286-BD7F-F8EE9449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Text Data Pre-process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5D11D-A073-439A-8257-3DF0810B47EB}"/>
              </a:ext>
            </a:extLst>
          </p:cNvPr>
          <p:cNvSpPr txBox="1"/>
          <p:nvPr/>
        </p:nvSpPr>
        <p:spPr>
          <a:xfrm>
            <a:off x="2109833" y="1690688"/>
            <a:ext cx="753860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[1] Thank you @Apple iOS 5 for email pop up on the lock screen and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opening it when unlocking.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[2] Thanks to @Apple my new iMac is a brick. I cannot re-install Lion and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I cannot purchase it because it was installed by the former owner.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[3] @apple your simply the best.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[4] Wow worst @apple customer service experience ever. Arrogant and inept.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Bad combo Biltmore Apple store.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[5] Hey guys at @Apple WTF is happening to #iPhone4 with #iOS5 suddenly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fade to black and begin to vibrate continuously I had to reboot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789BB-B69C-45C7-8BC0-80F36DE61666}"/>
              </a:ext>
            </a:extLst>
          </p:cNvPr>
          <p:cNvSpPr txBox="1"/>
          <p:nvPr/>
        </p:nvSpPr>
        <p:spPr>
          <a:xfrm>
            <a:off x="2118773" y="4184509"/>
            <a:ext cx="752966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[1] thank you @apple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ios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5 for email pop up on the lock screen and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opening it when unlocking.             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[2] thanks to @apple my new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imac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is a brick.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cannot re-install lion and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cannot purchase it because it was installed by the former owner.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[3] @apple your simply the best.                                                                          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[4] wow worst @apple customer service experience ever. arrogant and inept.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bad combo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biltmore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apple store.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[5] hey guys at @apple wtf is happening to #iphone4 with #ios5 suddenly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fade to black and begin to vibrate continuously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had to reboot 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D01C0D-A2A7-4440-AA36-644B52B00517}"/>
              </a:ext>
            </a:extLst>
          </p:cNvPr>
          <p:cNvCxnSpPr/>
          <p:nvPr/>
        </p:nvCxnSpPr>
        <p:spPr>
          <a:xfrm>
            <a:off x="5881734" y="3753186"/>
            <a:ext cx="1872" cy="420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8BAE61-0FFF-4166-8DCB-0D3EB2806565}"/>
              </a:ext>
            </a:extLst>
          </p:cNvPr>
          <p:cNvSpPr txBox="1"/>
          <p:nvPr/>
        </p:nvSpPr>
        <p:spPr>
          <a:xfrm>
            <a:off x="6000496" y="3804786"/>
            <a:ext cx="20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Convert to lower case</a:t>
            </a:r>
          </a:p>
        </p:txBody>
      </p:sp>
    </p:spTree>
    <p:extLst>
      <p:ext uri="{BB962C8B-B14F-4D97-AF65-F5344CB8AC3E}">
        <p14:creationId xmlns:p14="http://schemas.microsoft.com/office/powerpoint/2010/main" val="58132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7C90-0D00-497C-AD8C-07D8BA24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Text Data Pre-process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4B8122-44BB-4383-BCFB-8A092C0299F6}"/>
              </a:ext>
            </a:extLst>
          </p:cNvPr>
          <p:cNvCxnSpPr/>
          <p:nvPr/>
        </p:nvCxnSpPr>
        <p:spPr>
          <a:xfrm>
            <a:off x="4929700" y="1455687"/>
            <a:ext cx="866" cy="48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928C7A-0B0B-47D5-B88E-0DD7EE7C2C44}"/>
              </a:ext>
            </a:extLst>
          </p:cNvPr>
          <p:cNvSpPr txBox="1"/>
          <p:nvPr/>
        </p:nvSpPr>
        <p:spPr>
          <a:xfrm>
            <a:off x="4930564" y="1497245"/>
            <a:ext cx="182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Remove stop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7BADE-79D2-4E1D-ADEF-28E12E475ADB}"/>
              </a:ext>
            </a:extLst>
          </p:cNvPr>
          <p:cNvSpPr txBox="1"/>
          <p:nvPr/>
        </p:nvSpPr>
        <p:spPr>
          <a:xfrm>
            <a:off x="1886030" y="2037575"/>
            <a:ext cx="752994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[1] thank  @apple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ios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5  email pop    lock screen  opening   unlocking.        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[2] thanks  @apple  new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imac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brick.   re-install lion    purchase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installed   former owner.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[3] @apple  simply  best.                                                      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[4] wow worst @apple customer service experience ever. arrogant  inept.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bad combo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biltmore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apple store.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[5] hey guys  @apple wtf  happening  #iphone4  #ios5 suddenly fade  black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begin  vibrate continuously    reboot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B65137-0191-4C72-9697-DB1A4BCE989A}"/>
              </a:ext>
            </a:extLst>
          </p:cNvPr>
          <p:cNvCxnSpPr/>
          <p:nvPr/>
        </p:nvCxnSpPr>
        <p:spPr>
          <a:xfrm>
            <a:off x="5028935" y="3929865"/>
            <a:ext cx="866" cy="48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80D365-1C0C-4CA0-9037-3AEC579184EF}"/>
              </a:ext>
            </a:extLst>
          </p:cNvPr>
          <p:cNvSpPr txBox="1"/>
          <p:nvPr/>
        </p:nvSpPr>
        <p:spPr>
          <a:xfrm>
            <a:off x="5119327" y="3984786"/>
            <a:ext cx="19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Remove punctuation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B45D8-E420-4824-864D-5753AEEEDACF}"/>
              </a:ext>
            </a:extLst>
          </p:cNvPr>
          <p:cNvSpPr txBox="1"/>
          <p:nvPr/>
        </p:nvSpPr>
        <p:spPr>
          <a:xfrm>
            <a:off x="1810152" y="4488618"/>
            <a:ext cx="7605823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thank  apple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ios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5  email pop    lock screen  opening   unlocking       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[2] thanks  apple  new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imac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brick   reinstall lion    purchase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installed   former owner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[3] apple  simply  best                                                     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[4] wow worst apple customer service experience ever arrogant  inept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bad combo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biltmore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apple store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[5] hey guys  apple wtf  happening  iphone4  ios5 suddenly fade  black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begin  vibrate continuously    reboot</a:t>
            </a:r>
          </a:p>
        </p:txBody>
      </p:sp>
    </p:spTree>
    <p:extLst>
      <p:ext uri="{BB962C8B-B14F-4D97-AF65-F5344CB8AC3E}">
        <p14:creationId xmlns:p14="http://schemas.microsoft.com/office/powerpoint/2010/main" val="64154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AAD3-956F-49A8-BDCE-C21E3FDA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Text Data Pre-process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5853B-3FFD-432F-BEF1-BC2B1AFC45F8}"/>
              </a:ext>
            </a:extLst>
          </p:cNvPr>
          <p:cNvSpPr txBox="1"/>
          <p:nvPr/>
        </p:nvSpPr>
        <p:spPr>
          <a:xfrm>
            <a:off x="1778762" y="2663590"/>
            <a:ext cx="858289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[1] thank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email pop lock screen open unlock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[2] thank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new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imac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brick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reinstal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lion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purchas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former owner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simpli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best                                                               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[4] wow worst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custom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servic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experi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ever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arrog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inept bad combo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biltmor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store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[5] hey guy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wtf happen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iphon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sudden fade black begin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vibrat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continu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reboot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B0B469-6F79-431C-BBA1-11021C680FFA}"/>
              </a:ext>
            </a:extLst>
          </p:cNvPr>
          <p:cNvCxnSpPr/>
          <p:nvPr/>
        </p:nvCxnSpPr>
        <p:spPr>
          <a:xfrm>
            <a:off x="6070209" y="3885096"/>
            <a:ext cx="0" cy="66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6B501D-E18B-4CDD-8807-264350CDA80D}"/>
              </a:ext>
            </a:extLst>
          </p:cNvPr>
          <p:cNvSpPr txBox="1"/>
          <p:nvPr/>
        </p:nvSpPr>
        <p:spPr>
          <a:xfrm>
            <a:off x="1924236" y="4731381"/>
            <a:ext cx="843742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 thank appl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email pop lock screen open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unlock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[2] thank appl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imac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brick reinstall lion purchas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former owner                    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[3] appl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best                                                                                   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[4] wow worst appl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servic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experi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ever arrog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inept bad combo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biltmor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appl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store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[5] hey guy appl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wtf happen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iphon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suddenly fade black begin vibrat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continu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ously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C9B36-715F-4688-B586-81B878A24152}"/>
              </a:ext>
            </a:extLst>
          </p:cNvPr>
          <p:cNvSpPr txBox="1"/>
          <p:nvPr/>
        </p:nvSpPr>
        <p:spPr>
          <a:xfrm>
            <a:off x="6284635" y="3970750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lemmatize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DFE38F-BB16-4566-8E8E-5B07DC9B49FB}"/>
              </a:ext>
            </a:extLst>
          </p:cNvPr>
          <p:cNvCxnSpPr/>
          <p:nvPr/>
        </p:nvCxnSpPr>
        <p:spPr>
          <a:xfrm>
            <a:off x="6070209" y="1842741"/>
            <a:ext cx="0" cy="668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9A0949-2735-4E7E-8255-CF850F2859A0}"/>
              </a:ext>
            </a:extLst>
          </p:cNvPr>
          <p:cNvSpPr txBox="1"/>
          <p:nvPr/>
        </p:nvSpPr>
        <p:spPr>
          <a:xfrm>
            <a:off x="6284634" y="19283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12020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A30A-B143-4551-B2C3-F852109A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4C2B-3068-450B-8012-5E0513C2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00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to upper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stop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punctuations (we keep “+” &amp; “-” for biomarkers, </a:t>
            </a:r>
            <a:r>
              <a:rPr lang="en-US" dirty="0" err="1"/>
              <a:t>alcl</a:t>
            </a:r>
            <a:r>
              <a:rPr lang="en-US" dirty="0"/>
              <a:t>- &amp; gel-)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Keyword match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Word match for word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String match for phrase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We do not apply tokenization and stemming because we only care about keywords in this method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9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1385-E9F8-46AE-8524-F55AAD0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2908-B126-40FF-8257-322AAC42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get implant and have </a:t>
            </a:r>
            <a:r>
              <a:rPr lang="en-US" dirty="0">
                <a:highlight>
                  <a:srgbClr val="FFFF00"/>
                </a:highlight>
              </a:rPr>
              <a:t>breast pain</a:t>
            </a:r>
            <a:r>
              <a:rPr lang="en-US" dirty="0"/>
              <a:t>.</a:t>
            </a:r>
          </a:p>
          <a:p>
            <a:r>
              <a:rPr lang="en-US" dirty="0"/>
              <a:t>I get </a:t>
            </a:r>
            <a:r>
              <a:rPr lang="en-US" dirty="0">
                <a:highlight>
                  <a:srgbClr val="FFFF00"/>
                </a:highlight>
              </a:rPr>
              <a:t>breast</a:t>
            </a:r>
            <a:r>
              <a:rPr lang="en-US" dirty="0"/>
              <a:t> implant and my arm </a:t>
            </a:r>
            <a:r>
              <a:rPr lang="en-US" dirty="0">
                <a:highlight>
                  <a:srgbClr val="FFFF00"/>
                </a:highlight>
              </a:rPr>
              <a:t>pain</a:t>
            </a:r>
            <a:r>
              <a:rPr lang="en-US" dirty="0"/>
              <a:t>s a lot.</a:t>
            </a:r>
          </a:p>
          <a:p>
            <a:endParaRPr lang="en-US" dirty="0"/>
          </a:p>
          <a:p>
            <a:r>
              <a:rPr lang="en-US" dirty="0"/>
              <a:t>Word match: split a sentence by space</a:t>
            </a:r>
          </a:p>
          <a:p>
            <a:r>
              <a:rPr lang="en-US" dirty="0"/>
              <a:t>String match: look up a phrase (as String) in sentence(also as String)</a:t>
            </a:r>
          </a:p>
          <a:p>
            <a:endParaRPr lang="en-US" dirty="0"/>
          </a:p>
          <a:p>
            <a:r>
              <a:rPr lang="en-US" dirty="0"/>
              <a:t>For phrase “breast pain”, it should be in sentence 1 but not in 2.</a:t>
            </a:r>
          </a:p>
          <a:p>
            <a:r>
              <a:rPr lang="en-US" dirty="0"/>
              <a:t>For each word/phrase, we just use 0/1 label rather than # of counts.</a:t>
            </a:r>
          </a:p>
        </p:txBody>
      </p:sp>
    </p:spTree>
    <p:extLst>
      <p:ext uri="{BB962C8B-B14F-4D97-AF65-F5344CB8AC3E}">
        <p14:creationId xmlns:p14="http://schemas.microsoft.com/office/powerpoint/2010/main" val="254480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7B7E-D233-4BF8-9348-086FE4C0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2479-C974-426A-BAF6-0A319BDF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type and surface type</a:t>
            </a:r>
          </a:p>
          <a:p>
            <a:pPr lvl="1"/>
            <a:r>
              <a:rPr lang="en-US" dirty="0"/>
              <a:t>Look at 3 columns, we label it as 1 if detect the keyword in any column</a:t>
            </a:r>
          </a:p>
          <a:p>
            <a:pPr lvl="1"/>
            <a:r>
              <a:rPr lang="en-US" dirty="0"/>
              <a:t>E.g. for “silicon”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72DFD0-D808-4BFB-86F3-9C493ABE5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21212"/>
              </p:ext>
            </p:extLst>
          </p:nvPr>
        </p:nvGraphicFramePr>
        <p:xfrm>
          <a:off x="922606" y="3358086"/>
          <a:ext cx="10240107" cy="160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3949613104"/>
                    </a:ext>
                  </a:extLst>
                </a:gridCol>
                <a:gridCol w="2222695">
                  <a:extLst>
                    <a:ext uri="{9D8B030D-6E8A-4147-A177-3AD203B41FA5}">
                      <a16:colId xmlns:a16="http://schemas.microsoft.com/office/drawing/2014/main" val="1561729548"/>
                    </a:ext>
                  </a:extLst>
                </a:gridCol>
                <a:gridCol w="1948375">
                  <a:extLst>
                    <a:ext uri="{9D8B030D-6E8A-4147-A177-3AD203B41FA5}">
                      <a16:colId xmlns:a16="http://schemas.microsoft.com/office/drawing/2014/main" val="3741423486"/>
                    </a:ext>
                  </a:extLst>
                </a:gridCol>
                <a:gridCol w="4093698">
                  <a:extLst>
                    <a:ext uri="{9D8B030D-6E8A-4147-A177-3AD203B41FA5}">
                      <a16:colId xmlns:a16="http://schemas.microsoft.com/office/drawing/2014/main" val="3151846286"/>
                    </a:ext>
                  </a:extLst>
                </a:gridCol>
              </a:tblGrid>
              <a:tr h="393160">
                <a:tc>
                  <a:txBody>
                    <a:bodyPr/>
                    <a:lstStyle/>
                    <a:p>
                      <a:r>
                        <a:rPr lang="en-US" dirty="0"/>
                        <a:t>REPORT_NUMBER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FOI_TEXT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56301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SMOOTH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SILICONE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MAMMARY PROSTHESIS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BREAST IMPLANT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“silicone”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69820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SILICONE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GEL-FILLED BREAST PROSTHESIS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“silicone”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58273"/>
                  </a:ext>
                </a:extLst>
              </a:tr>
              <a:tr h="39316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had a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silicone</a:t>
                      </a:r>
                      <a:r>
                        <a:rPr lang="en-US" dirty="0"/>
                        <a:t> implant last year.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8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8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Consolas</vt:lpstr>
      <vt:lpstr>Perpetua</vt:lpstr>
      <vt:lpstr>Times New Roman</vt:lpstr>
      <vt:lpstr>Office Theme</vt:lpstr>
      <vt:lpstr>Text Mining Method</vt:lpstr>
      <vt:lpstr>Standard Text Data Pre-process</vt:lpstr>
      <vt:lpstr>Standard Text Data Pre-process</vt:lpstr>
      <vt:lpstr>Standard Text Data Pre-process</vt:lpstr>
      <vt:lpstr>Standard Text Data Pre-process</vt:lpstr>
      <vt:lpstr>Standard Text Data Pre-process</vt:lpstr>
      <vt:lpstr>BI Research Method</vt:lpstr>
      <vt:lpstr>Keyword Match</vt:lpstr>
      <vt:lpstr>Multiple Value Principle</vt:lpstr>
      <vt:lpstr>Keyword Match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Method</dc:title>
  <dc:creator>Zheng Gong</dc:creator>
  <cp:lastModifiedBy>Zheng Gong</cp:lastModifiedBy>
  <cp:revision>25</cp:revision>
  <dcterms:created xsi:type="dcterms:W3CDTF">2017-08-22T16:16:39Z</dcterms:created>
  <dcterms:modified xsi:type="dcterms:W3CDTF">2017-08-22T17:50:25Z</dcterms:modified>
</cp:coreProperties>
</file>