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60" r:id="rId4"/>
    <p:sldId id="257" r:id="rId5"/>
    <p:sldId id="262" r:id="rId6"/>
    <p:sldId id="265" r:id="rId7"/>
    <p:sldId id="266" r:id="rId8"/>
    <p:sldId id="263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7FCA-AA06-448F-A4FC-8E243446C374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FD699-B2A8-4002-A6CC-FF499FCC4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300"/>
              <a:t>Proportional Reporting Ratio (PRR); Reporting Odds Ratio (ROR); </a:t>
            </a: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3EC579-32E1-4354-8767-11515E9A966E}" type="slidenum">
              <a:rPr lang="en-US" altLang="en-US">
                <a:latin typeface="Calibri" pitchFamily="34" charset="0"/>
              </a:rPr>
              <a:pPr eaLnBrk="1" hangingPunct="1"/>
              <a:t>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neural networks are self-organising,</a:t>
            </a:r>
          </a:p>
          <a:p>
            <a:pPr eaLnBrk="1" hangingPunct="1"/>
            <a:r>
              <a:rPr lang="en-US" altLang="en-US" smtClean="0"/>
              <a:t>suited to parallel computation, computationally efficient</a:t>
            </a:r>
          </a:p>
          <a:p>
            <a:pPr eaLnBrk="1" hangingPunct="1"/>
            <a:r>
              <a:rPr lang="en-US" altLang="en-US" smtClean="0"/>
              <a:t>and provide a simple probabilistic interpretation</a:t>
            </a:r>
          </a:p>
          <a:p>
            <a:pPr eaLnBrk="1" hangingPunct="1"/>
            <a:r>
              <a:rPr lang="en-US" altLang="en-US" smtClean="0"/>
              <a:t>of network weights.[3] Computational efficiency</a:t>
            </a:r>
          </a:p>
          <a:p>
            <a:pPr eaLnBrk="1" hangingPunct="1"/>
            <a:r>
              <a:rPr lang="en-US" altLang="en-US" smtClean="0"/>
              <a:t>may be particularly advantageous with this</a:t>
            </a:r>
          </a:p>
          <a:p>
            <a:pPr eaLnBrk="1" hangingPunct="1"/>
            <a:r>
              <a:rPr lang="en-US" altLang="en-US" smtClean="0"/>
              <a:t>programme because the BCPNN starts by calculating</a:t>
            </a:r>
          </a:p>
          <a:p>
            <a:pPr eaLnBrk="1" hangingPunct="1"/>
            <a:r>
              <a:rPr lang="en-US" altLang="en-US" smtClean="0"/>
              <a:t>cell counts for all potential drug-adverse event</a:t>
            </a:r>
          </a:p>
          <a:p>
            <a:pPr eaLnBrk="1" hangingPunct="1"/>
            <a:r>
              <a:rPr lang="en-US" altLang="en-US" smtClean="0"/>
              <a:t>combinations in the database, not just those that</a:t>
            </a:r>
          </a:p>
          <a:p>
            <a:pPr eaLnBrk="1" hangingPunct="1"/>
            <a:r>
              <a:rPr lang="en-US" altLang="en-US" smtClean="0"/>
              <a:t>appear together in at least one report. This is acccomplished with two fully interconnected layers,</a:t>
            </a:r>
          </a:p>
          <a:p>
            <a:pPr eaLnBrk="1" hangingPunct="1"/>
            <a:r>
              <a:rPr lang="en-US" altLang="en-US" smtClean="0"/>
              <a:t>one for all drugs and one for all adverse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AB30CF-DF5F-4A07-B5CB-B27B5F622A01}" type="slidenum">
              <a:rPr lang="en-US" altLang="en-US">
                <a:latin typeface="Calibri" pitchFamily="34" charset="0"/>
              </a:rPr>
              <a:pPr eaLnBrk="1" hangingPunct="1"/>
              <a:t>11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2E794DB-FB7E-498A-9408-C46FEBF796F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63A564-8DC3-494B-BAF4-7F803E75B2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94DB-FB7E-498A-9408-C46FEBF796F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A564-8DC3-494B-BAF4-7F803E75B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2E794DB-FB7E-498A-9408-C46FEBF796F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963A564-8DC3-494B-BAF4-7F803E75B2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94DB-FB7E-498A-9408-C46FEBF796F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3A564-8DC3-494B-BAF4-7F803E75B2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94DB-FB7E-498A-9408-C46FEBF796F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963A564-8DC3-494B-BAF4-7F803E75B2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E794DB-FB7E-498A-9408-C46FEBF796F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63A564-8DC3-494B-BAF4-7F803E75B2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E794DB-FB7E-498A-9408-C46FEBF796F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63A564-8DC3-494B-BAF4-7F803E75B2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94DB-FB7E-498A-9408-C46FEBF796F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3A564-8DC3-494B-BAF4-7F803E75B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94DB-FB7E-498A-9408-C46FEBF796F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63A564-8DC3-494B-BAF4-7F803E75B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94DB-FB7E-498A-9408-C46FEBF796F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3A564-8DC3-494B-BAF4-7F803E75B2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2E794DB-FB7E-498A-9408-C46FEBF796F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963A564-8DC3-494B-BAF4-7F803E75B2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E794DB-FB7E-498A-9408-C46FEBF796F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63A564-8DC3-494B-BAF4-7F803E75B2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Quantitative methods for signal detection in Pharmacovigilance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06/07/2017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/>
          <p:cNvSpPr/>
          <p:nvPr/>
        </p:nvSpPr>
        <p:spPr>
          <a:xfrm>
            <a:off x="457200" y="2819400"/>
            <a:ext cx="2133600" cy="10668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020762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defRPr/>
            </a:pPr>
            <a:r>
              <a:rPr lang="en-US" dirty="0"/>
              <a:t>Multi-Item Gamma Poisson </a:t>
            </a:r>
            <a:r>
              <a:rPr lang="en-US" dirty="0" err="1"/>
              <a:t>Shrinker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(MGPS)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4038600"/>
            <a:ext cx="1828800" cy="830263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j-lt"/>
              </a:rPr>
              <a:t>Reporting ratio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524000"/>
            <a:ext cx="1828800" cy="120015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j-lt"/>
              </a:rPr>
              <a:t>Modified Reporting ratio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1600200"/>
            <a:ext cx="1828800" cy="120015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j-lt"/>
              </a:rPr>
              <a:t>Modeled Reporting ratio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352800"/>
            <a:ext cx="23622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dirty="0">
                <a:latin typeface="+mj-lt"/>
              </a:rPr>
              <a:t>Empirical </a:t>
            </a:r>
            <a:r>
              <a:rPr lang="en-US" sz="2200" dirty="0" err="1">
                <a:latin typeface="+mj-lt"/>
              </a:rPr>
              <a:t>Bayes</a:t>
            </a:r>
            <a:r>
              <a:rPr lang="en-US" sz="2200" dirty="0">
                <a:latin typeface="+mj-lt"/>
              </a:rPr>
              <a:t> Geometric Mean (EBGM)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43200" y="2819400"/>
            <a:ext cx="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2133600"/>
            <a:ext cx="1295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2895600"/>
            <a:ext cx="19812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Stratification by gender, age, yr. etc.)</a:t>
            </a:r>
          </a:p>
        </p:txBody>
      </p:sp>
      <p:sp>
        <p:nvSpPr>
          <p:cNvPr id="16" name="Pentagon 15"/>
          <p:cNvSpPr/>
          <p:nvPr/>
        </p:nvSpPr>
        <p:spPr>
          <a:xfrm rot="16200000">
            <a:off x="3924300" y="2171700"/>
            <a:ext cx="1219200" cy="14478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800" y="2590800"/>
            <a:ext cx="16002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Bayesian  shrinkage for cell sizes</a:t>
            </a:r>
          </a:p>
        </p:txBody>
      </p:sp>
      <p:cxnSp>
        <p:nvCxnSpPr>
          <p:cNvPr id="19" name="Elbow Connector 18"/>
          <p:cNvCxnSpPr>
            <a:stCxn id="5" idx="3"/>
          </p:cNvCxnSpPr>
          <p:nvPr/>
        </p:nvCxnSpPr>
        <p:spPr>
          <a:xfrm>
            <a:off x="7162800" y="2200275"/>
            <a:ext cx="381000" cy="92392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" y="5486400"/>
            <a:ext cx="7086600" cy="10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If the lower bound of 90%CI of EBGM (EB05) ≥2, R-D combinations occur twice as often as expected; also,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For N&gt;20 or so, N/E = EBGM = PRR</a:t>
            </a:r>
          </a:p>
        </p:txBody>
      </p:sp>
      <p:sp>
        <p:nvSpPr>
          <p:cNvPr id="28687" name="Slide Number Placeholder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117E5B-5E11-4FC1-9778-4E8D6D7F2D7A}" type="slidenum">
              <a:rPr lang="en-US" altLang="en-US">
                <a:solidFill>
                  <a:srgbClr val="FFFFFF"/>
                </a:solidFill>
              </a:rPr>
              <a:pPr eaLnBrk="1" hangingPunct="1"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359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44562"/>
          </a:xfrm>
        </p:spPr>
        <p:txBody>
          <a:bodyPr>
            <a:noAutofit/>
          </a:bodyPr>
          <a:lstStyle/>
          <a:p>
            <a:pPr fontAlgn="auto">
              <a:lnSpc>
                <a:spcPts val="3200"/>
              </a:lnSpc>
              <a:spcAft>
                <a:spcPts val="0"/>
              </a:spcAft>
              <a:defRPr/>
            </a:pPr>
            <a:r>
              <a:rPr lang="en-US" dirty="0"/>
              <a:t>Bayesian Confidence Propagation Neural Network (BCPNN)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4873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200" dirty="0" smtClean="0"/>
              <a:t>The Uppsala Monitoring Centre (UMC) for WHO databases uses BCPNN architecture for SD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200" dirty="0" smtClean="0"/>
              <a:t>Neural networks are highly organized &amp; efficient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200" dirty="0" smtClean="0"/>
              <a:t>Give simple probabilistic interpretation of network weights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200" dirty="0" smtClean="0"/>
              <a:t>Analogous to a living neuron with its multiple dendrites and single axon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200" dirty="0" smtClean="0"/>
              <a:t>BCPNN calculates cell counts for all potential R-D combinations in the database, not just those appearing in at least one report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/>
              <a:t>Done with two fully interconnected layers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/>
              <a:t>One for all devices and one for all adverse events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altLang="en-US" sz="2200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A60AAA-68B4-4D7C-BFA4-67BCE425041E}" type="slidenum">
              <a:rPr lang="en-US" altLang="en-US">
                <a:solidFill>
                  <a:srgbClr val="FFFFFF"/>
                </a:solidFill>
              </a:rPr>
              <a:pPr eaLnBrk="1" hangingPunct="1"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Disproportionate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of the methods routinely used in pharmacovigilance (spontaneous reporting systems) databases are based on measures of disproportionate reporting (i.e. ROR, PRR, BCPNN, MGPS, </a:t>
            </a:r>
            <a:r>
              <a:rPr lang="en-US" dirty="0" err="1" smtClean="0"/>
              <a:t>etc</a:t>
            </a:r>
            <a:r>
              <a:rPr lang="en-US" dirty="0"/>
              <a:t> </a:t>
            </a:r>
            <a:r>
              <a:rPr lang="en-US" dirty="0" smtClean="0"/>
              <a:t>..).</a:t>
            </a:r>
          </a:p>
          <a:p>
            <a:r>
              <a:rPr lang="en-US" u="sng" dirty="0"/>
              <a:t>Basically</a:t>
            </a:r>
            <a:r>
              <a:rPr lang="en-US" dirty="0"/>
              <a:t>: “Observed vs Expected” analysis in a given database i.e. % of reports involving a given reaction for a given medicine compared to the % of reports involving this reaction on the whole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415C570-A31E-49D3-A71A-8E21B31873D7}" type="slidenum">
              <a:rPr lang="en-GB" altLang="en-US">
                <a:solidFill>
                  <a:schemeClr val="bg1"/>
                </a:solidFill>
              </a:rPr>
              <a:pPr eaLnBrk="1" hangingPunct="1"/>
              <a:t>3</a:t>
            </a:fld>
            <a:endParaRPr lang="en-GB" altLang="en-US">
              <a:solidFill>
                <a:schemeClr val="bg1"/>
              </a:solidFill>
            </a:endParaRPr>
          </a:p>
        </p:txBody>
      </p:sp>
      <p:graphicFrame>
        <p:nvGraphicFramePr>
          <p:cNvPr id="3690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66799"/>
              </p:ext>
            </p:extLst>
          </p:nvPr>
        </p:nvGraphicFramePr>
        <p:xfrm>
          <a:off x="990600" y="2408521"/>
          <a:ext cx="7772400" cy="3888337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1165380"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Device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All other products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234"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Adverse Event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9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362"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All other AEs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8361"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ts val="2800"/>
                        </a:lnSpc>
                        <a:spcAft>
                          <a:spcPts val="1200"/>
                        </a:spcAft>
                        <a:defRPr sz="22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1pPr>
                      <a:lvl2pPr marL="742950" indent="-285750" eaLnBrk="0" hangingPunct="0">
                        <a:lnSpc>
                          <a:spcPts val="2600"/>
                        </a:lnSpc>
                        <a:spcAft>
                          <a:spcPts val="800"/>
                        </a:spcAft>
                        <a:defRPr sz="2000"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2pPr>
                      <a:lvl3pPr marL="11430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bg1"/>
                          </a:solidFill>
                          <a:latin typeface="Verdana" pitchFamily="34" charset="0"/>
                          <a:cs typeface="Arial" charset="0"/>
                        </a:defRPr>
                      </a:lvl3pPr>
                      <a:lvl4pPr marL="1600200" indent="-228600" eaLnBrk="0" hangingPunct="0">
                        <a:lnSpc>
                          <a:spcPts val="2800"/>
                        </a:lnSpc>
                        <a:spcAft>
                          <a:spcPct val="30000"/>
                        </a:spcAft>
                        <a:buClr>
                          <a:schemeClr val="tx1"/>
                        </a:buClr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4pPr>
                      <a:lvl5pPr marL="2057400" indent="-228600" eaLnBrk="0" hangingPunct="0">
                        <a:lnSpc>
                          <a:spcPts val="2200"/>
                        </a:lnSpc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Verdana" pitchFamily="34" charset="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6896100" y="5503673"/>
            <a:ext cx="1600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800" dirty="0">
                <a:latin typeface="Arial" charset="0"/>
              </a:rPr>
              <a:t> </a:t>
            </a:r>
            <a:r>
              <a:rPr lang="en-GB" altLang="en-US" sz="2400" dirty="0">
                <a:latin typeface="Arial" charset="0"/>
              </a:rPr>
              <a:t>N = a + b + c + d</a:t>
            </a:r>
          </a:p>
        </p:txBody>
      </p:sp>
      <p:sp>
        <p:nvSpPr>
          <p:cNvPr id="7199" name="Text Box 34"/>
          <p:cNvSpPr txBox="1">
            <a:spLocks noChangeArrowheads="1"/>
          </p:cNvSpPr>
          <p:nvPr/>
        </p:nvSpPr>
        <p:spPr bwMode="auto">
          <a:xfrm>
            <a:off x="5029200" y="5707439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800" dirty="0">
                <a:latin typeface="Arial" charset="0"/>
              </a:rPr>
              <a:t>c + d</a:t>
            </a:r>
          </a:p>
        </p:txBody>
      </p:sp>
      <p:sp>
        <p:nvSpPr>
          <p:cNvPr id="7200" name="Text Box 35"/>
          <p:cNvSpPr txBox="1">
            <a:spLocks noChangeArrowheads="1"/>
          </p:cNvSpPr>
          <p:nvPr/>
        </p:nvSpPr>
        <p:spPr bwMode="auto">
          <a:xfrm>
            <a:off x="7010400" y="3698164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800" dirty="0">
                <a:latin typeface="Arial" charset="0"/>
              </a:rPr>
              <a:t>a + c</a:t>
            </a:r>
          </a:p>
        </p:txBody>
      </p:sp>
      <p:sp>
        <p:nvSpPr>
          <p:cNvPr id="7201" name="Text Box 36"/>
          <p:cNvSpPr txBox="1">
            <a:spLocks noChangeArrowheads="1"/>
          </p:cNvSpPr>
          <p:nvPr/>
        </p:nvSpPr>
        <p:spPr bwMode="auto">
          <a:xfrm>
            <a:off x="3048000" y="5690393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800" dirty="0">
                <a:latin typeface="Arial" charset="0"/>
              </a:rPr>
              <a:t>a + b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PRR (Proportional Reporting Ratio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1524000"/>
            <a:ext cx="5001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3600" dirty="0" smtClean="0"/>
              <a:t>PRR = a/(</a:t>
            </a:r>
            <a:r>
              <a:rPr lang="en-GB" altLang="en-US" sz="3600" dirty="0" err="1" smtClean="0"/>
              <a:t>a+b</a:t>
            </a:r>
            <a:r>
              <a:rPr lang="en-GB" altLang="en-US" sz="3600" dirty="0" smtClean="0"/>
              <a:t>) / c/(</a:t>
            </a:r>
            <a:r>
              <a:rPr lang="en-GB" altLang="en-US" sz="3600" dirty="0" err="1" smtClean="0"/>
              <a:t>c+d</a:t>
            </a:r>
            <a:r>
              <a:rPr lang="en-GB" altLang="en-US" sz="3600" dirty="0" smtClean="0"/>
              <a:t>)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01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PRR (Proportional Reporting Ratio)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Compare the reporting rate of Device 1 with all other devices.</a:t>
            </a:r>
          </a:p>
          <a:p>
            <a:endParaRPr lang="en-US" dirty="0" smtClean="0"/>
          </a:p>
          <a:p>
            <a:r>
              <a:rPr lang="en-US" dirty="0" smtClean="0"/>
              <a:t>If the rate of reporting of AE for Device 1 is similar to the rate of this AE for all the other products in the database, the PRR = 1 (means same proportion of reports involving the AE for Device 1 than for other devices)</a:t>
            </a:r>
          </a:p>
          <a:p>
            <a:endParaRPr lang="en-US" dirty="0"/>
          </a:p>
          <a:p>
            <a:r>
              <a:rPr lang="en-US" dirty="0" smtClean="0"/>
              <a:t>BUT …. If the reaction is proportionately MORE reported with device 1 than for the other products, the PRR &gt; 1.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ym typeface="Wingdings" panose="05000000000000000000" pitchFamily="2" charset="2"/>
              </a:rPr>
              <a:t> DIS-PROPORTIONALITY of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8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7EC36F64-22FE-40A6-8244-4DD63417993D}" type="slidenum">
              <a:rPr lang="en-GB" altLang="en-US">
                <a:solidFill>
                  <a:schemeClr val="bg1"/>
                </a:solidFill>
              </a:rPr>
              <a:pPr eaLnBrk="1" hangingPunct="1"/>
              <a:t>5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Improvements of these methods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GB" altLang="en-US" sz="2400" dirty="0" smtClean="0"/>
              <a:t>Considering possible confounding factors: stratification and log-linear models (ROR – see work from E. Van </a:t>
            </a:r>
            <a:r>
              <a:rPr lang="en-GB" altLang="en-US" sz="2400" dirty="0" err="1" smtClean="0"/>
              <a:t>Puijenbroek</a:t>
            </a:r>
            <a:r>
              <a:rPr lang="en-GB" altLang="en-US" sz="2400" dirty="0" smtClean="0"/>
              <a:t>)</a:t>
            </a:r>
          </a:p>
          <a:p>
            <a:pPr marL="0" indent="0" eaLnBrk="1" hangingPunct="1">
              <a:buFontTx/>
              <a:buChar char="•"/>
            </a:pPr>
            <a:r>
              <a:rPr lang="en-GB" altLang="en-US" sz="2400" dirty="0" smtClean="0"/>
              <a:t>Trying to circumvent low expected values or low case counts: Bayesian models (A. Bate &amp; W. </a:t>
            </a:r>
            <a:r>
              <a:rPr lang="en-GB" altLang="en-US" sz="2400" dirty="0" err="1" smtClean="0"/>
              <a:t>DuMouchel</a:t>
            </a:r>
            <a:r>
              <a:rPr lang="en-GB" altLang="en-US" sz="2400" dirty="0" smtClean="0"/>
              <a:t>)</a:t>
            </a:r>
          </a:p>
          <a:p>
            <a:pPr marL="0" indent="0" eaLnBrk="1" hangingPunct="1">
              <a:buFontTx/>
              <a:buChar char="•"/>
            </a:pPr>
            <a:r>
              <a:rPr lang="en-GB" altLang="en-US" sz="2400" dirty="0" smtClean="0"/>
              <a:t>Other regression methods: LASSO and Bayesian logistic regressions (N. </a:t>
            </a:r>
            <a:r>
              <a:rPr lang="en-GB" altLang="en-US" sz="2400" dirty="0" err="1" smtClean="0"/>
              <a:t>Noren</a:t>
            </a:r>
            <a:r>
              <a:rPr lang="en-GB" altLang="en-US" sz="2400" dirty="0" smtClean="0"/>
              <a:t>, D. Madigan)</a:t>
            </a:r>
          </a:p>
          <a:p>
            <a:pPr marL="0" indent="0" eaLnBrk="1" hangingPunct="1">
              <a:buFontTx/>
              <a:buChar char="•"/>
            </a:pPr>
            <a:r>
              <a:rPr lang="en-GB" altLang="en-US" sz="2400" dirty="0" smtClean="0"/>
              <a:t>Clinical relevance not always clear or demonstrated</a:t>
            </a:r>
          </a:p>
          <a:p>
            <a:pPr marL="0" indent="0" eaLnBrk="1" hangingPunct="1">
              <a:buFontTx/>
              <a:buChar char="•"/>
            </a:pPr>
            <a:r>
              <a:rPr lang="en-GB" altLang="en-US" sz="2400" dirty="0" smtClean="0"/>
              <a:t>Some methods can be computationally demanding</a:t>
            </a:r>
          </a:p>
        </p:txBody>
      </p:sp>
    </p:spTree>
    <p:extLst>
      <p:ext uri="{BB962C8B-B14F-4D97-AF65-F5344CB8AC3E}">
        <p14:creationId xmlns:p14="http://schemas.microsoft.com/office/powerpoint/2010/main" val="377900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ontent Placeholder 7"/>
          <p:cNvSpPr>
            <a:spLocks noGrp="1"/>
          </p:cNvSpPr>
          <p:nvPr>
            <p:ph idx="1"/>
          </p:nvPr>
        </p:nvSpPr>
        <p:spPr>
          <a:xfrm>
            <a:off x="304800" y="1524000"/>
            <a:ext cx="7467600" cy="4873625"/>
          </a:xfrm>
        </p:spPr>
        <p:txBody>
          <a:bodyPr/>
          <a:lstStyle/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b="1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 dirty="0" smtClean="0"/>
              <a:t>	</a:t>
            </a:r>
            <a:r>
              <a:rPr lang="en-US" altLang="en-US" sz="3200" b="1" dirty="0" smtClean="0"/>
              <a:t>ROR   =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z="3200" b="1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3200" b="1" dirty="0" smtClean="0"/>
              <a:t> 	 </a:t>
            </a:r>
            <a:r>
              <a:rPr lang="en-US" altLang="en-US" sz="3200" b="1" i="1" dirty="0" smtClean="0"/>
              <a:t>χ</a:t>
            </a:r>
            <a:r>
              <a:rPr lang="en-US" altLang="en-US" sz="3200" b="1" i="1" baseline="30000" dirty="0" smtClean="0"/>
              <a:t>2</a:t>
            </a:r>
            <a:r>
              <a:rPr lang="en-US" altLang="en-US" sz="3200" dirty="0" smtClean="0"/>
              <a:t>  </a:t>
            </a:r>
            <a:r>
              <a:rPr lang="en-US" altLang="en-US" sz="3200" b="1" dirty="0"/>
              <a:t>=</a:t>
            </a:r>
            <a:r>
              <a:rPr lang="en-US" altLang="en-US" sz="3200" dirty="0" smtClean="0"/>
              <a:t> </a:t>
            </a: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44620"/>
              </p:ext>
            </p:extLst>
          </p:nvPr>
        </p:nvGraphicFramePr>
        <p:xfrm>
          <a:off x="1897771" y="4724400"/>
          <a:ext cx="36750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574800" imgH="457200" progId="Equation.3">
                  <p:embed/>
                </p:oleObj>
              </mc:Choice>
              <mc:Fallback>
                <p:oleObj name="Equation" r:id="rId4" imgW="1574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771" y="4724400"/>
                        <a:ext cx="367506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95800" y="3048000"/>
            <a:ext cx="4495800" cy="13843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Significant disproportional Signal is detected when </a:t>
            </a:r>
            <a:r>
              <a:rPr lang="en-US" sz="2800" dirty="0">
                <a:solidFill>
                  <a:schemeClr val="bg1"/>
                </a:solidFill>
                <a:sym typeface="Symbol"/>
              </a:rPr>
              <a:t></a:t>
            </a:r>
            <a:r>
              <a:rPr lang="en-US" sz="2800" baseline="30000" dirty="0">
                <a:solidFill>
                  <a:schemeClr val="bg1"/>
                </a:solidFill>
              </a:rPr>
              <a:t>2 </a:t>
            </a:r>
            <a:r>
              <a:rPr lang="en-US" sz="2800" dirty="0">
                <a:solidFill>
                  <a:schemeClr val="bg1"/>
                </a:solidFill>
              </a:rPr>
              <a:t> is ≥ 4.0 and the rest ≥ 2.0</a:t>
            </a:r>
          </a:p>
        </p:txBody>
      </p:sp>
      <p:sp>
        <p:nvSpPr>
          <p:cNvPr id="1035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13B327-B684-477C-A61D-6DBF8F864084}" type="slidenum">
              <a:rPr lang="en-US" altLang="en-US">
                <a:solidFill>
                  <a:srgbClr val="FFFFFF"/>
                </a:solidFill>
              </a:rPr>
              <a:pPr eaLnBrk="1" hangingPunct="1"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2743200" y="3048000"/>
          <a:ext cx="990600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317160" imgH="431640" progId="Equation.3">
                  <p:embed/>
                </p:oleObj>
              </mc:Choice>
              <mc:Fallback>
                <p:oleObj name="Equation" r:id="rId6" imgW="317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990600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Criteria for a toxic disproportional reaction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2057400"/>
            <a:ext cx="5001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3200" b="1" dirty="0"/>
              <a:t>PRR</a:t>
            </a:r>
            <a:r>
              <a:rPr lang="en-GB" altLang="en-US" sz="3600" dirty="0" smtClean="0"/>
              <a:t> </a:t>
            </a:r>
            <a:r>
              <a:rPr lang="en-GB" altLang="en-US" sz="3200" b="1" dirty="0"/>
              <a:t>=</a:t>
            </a:r>
            <a:r>
              <a:rPr lang="en-GB" altLang="en-US" sz="3600" dirty="0" smtClean="0"/>
              <a:t> a/(</a:t>
            </a:r>
            <a:r>
              <a:rPr lang="en-GB" altLang="en-US" sz="3600" dirty="0" err="1" smtClean="0"/>
              <a:t>a+b</a:t>
            </a:r>
            <a:r>
              <a:rPr lang="en-GB" altLang="en-US" sz="3600" dirty="0" smtClean="0"/>
              <a:t>) / c/(</a:t>
            </a:r>
            <a:r>
              <a:rPr lang="en-GB" altLang="en-US" sz="3600" dirty="0" err="1" smtClean="0"/>
              <a:t>c+d</a:t>
            </a:r>
            <a:r>
              <a:rPr lang="en-GB" altLang="en-US" sz="3600" dirty="0" smtClean="0"/>
              <a:t>)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81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13"/>
          <p:cNvSpPr>
            <a:spLocks noGrp="1"/>
          </p:cNvSpPr>
          <p:nvPr>
            <p:ph sz="quarter" idx="1"/>
          </p:nvPr>
        </p:nvSpPr>
        <p:spPr>
          <a:xfrm>
            <a:off x="990600" y="3200400"/>
            <a:ext cx="6934200" cy="2590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where </a:t>
            </a:r>
            <a:r>
              <a:rPr lang="en-US" altLang="en-US" sz="2000" dirty="0" err="1" smtClean="0">
                <a:ea typeface="Calibri" pitchFamily="34" charset="0"/>
                <a:cs typeface="Times New Roman" pitchFamily="18" charset="0"/>
              </a:rPr>
              <a:t>Pr</a:t>
            </a:r>
            <a:r>
              <a:rPr lang="en-US" altLang="en-US" sz="2000" dirty="0" smtClean="0">
                <a:ea typeface="Calibri" pitchFamily="34" charset="0"/>
                <a:cs typeface="Times New Roman" pitchFamily="18" charset="0"/>
              </a:rPr>
              <a:t>(R|D) is the</a:t>
            </a:r>
            <a:r>
              <a:rPr lang="en-US" altLang="en-US" sz="2000" dirty="0" smtClean="0"/>
              <a:t> posterior probability of observing a specific adverse event R given that a specific device D is the suspect drug.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err="1" smtClean="0">
                <a:ea typeface="Calibri" pitchFamily="34" charset="0"/>
                <a:cs typeface="Calibri" pitchFamily="34" charset="0"/>
              </a:rPr>
              <a:t>Pr</a:t>
            </a:r>
            <a:r>
              <a:rPr lang="en-US" altLang="en-US" sz="2000" dirty="0" smtClean="0">
                <a:ea typeface="Calibri" pitchFamily="34" charset="0"/>
                <a:cs typeface="Calibri" pitchFamily="34" charset="0"/>
              </a:rPr>
              <a:t>(R) and </a:t>
            </a:r>
            <a:r>
              <a:rPr lang="en-US" altLang="en-US" sz="2000" dirty="0" err="1" smtClean="0">
                <a:ea typeface="Calibri" pitchFamily="34" charset="0"/>
                <a:cs typeface="Calibri" pitchFamily="34" charset="0"/>
              </a:rPr>
              <a:t>Pr</a:t>
            </a:r>
            <a:r>
              <a:rPr lang="en-US" altLang="en-US" sz="2000" dirty="0" smtClean="0">
                <a:ea typeface="Calibri" pitchFamily="34" charset="0"/>
                <a:cs typeface="Calibri" pitchFamily="34" charset="0"/>
              </a:rPr>
              <a:t>(D)</a:t>
            </a:r>
            <a:r>
              <a:rPr lang="en-US" altLang="en-US" sz="2000" dirty="0" smtClean="0"/>
              <a:t> are prior probabilities of observing R and D in the entire database.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err="1" smtClean="0">
                <a:ea typeface="Calibri" pitchFamily="34" charset="0"/>
                <a:cs typeface="Calibri" pitchFamily="34" charset="0"/>
              </a:rPr>
              <a:t>Pr</a:t>
            </a:r>
            <a:r>
              <a:rPr lang="en-US" altLang="en-US" sz="2000" dirty="0" smtClean="0">
                <a:ea typeface="Calibri" pitchFamily="34" charset="0"/>
                <a:cs typeface="Calibri" pitchFamily="34" charset="0"/>
              </a:rPr>
              <a:t>(R,D) </a:t>
            </a:r>
            <a:r>
              <a:rPr lang="en-US" altLang="en-US" sz="2000" dirty="0" smtClean="0"/>
              <a:t>is joint probability that both R and D were observed in the same database coincidentally.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143000" y="1500019"/>
            <a:ext cx="7010400" cy="144655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2800" dirty="0">
              <a:latin typeface="Century Schoolbook" pitchFamily="18" charset="0"/>
              <a:ea typeface="Calibri" pitchFamily="34" charset="0"/>
              <a:cs typeface="Times New Roman" pitchFamily="18" charset="0"/>
            </a:endParaRPr>
          </a:p>
          <a:p>
            <a:pPr algn="ctr" eaLnBrk="1" hangingPunct="1"/>
            <a:r>
              <a:rPr lang="en-US" altLang="en-US" sz="2800" dirty="0" err="1">
                <a:latin typeface="Britannic Bold" panose="020B0903060703020204" pitchFamily="34" charset="0"/>
                <a:ea typeface="Calibri" pitchFamily="34" charset="0"/>
                <a:cs typeface="Times New Roman" pitchFamily="18" charset="0"/>
              </a:rPr>
              <a:t>Pr</a:t>
            </a:r>
            <a:r>
              <a:rPr lang="en-US" altLang="en-US" sz="2800" dirty="0">
                <a:latin typeface="Britannic Bold" panose="020B0903060703020204" pitchFamily="34" charset="0"/>
                <a:ea typeface="Calibri" pitchFamily="34" charset="0"/>
                <a:cs typeface="Times New Roman" pitchFamily="18" charset="0"/>
              </a:rPr>
              <a:t>(R|D) / </a:t>
            </a:r>
            <a:r>
              <a:rPr lang="en-US" altLang="en-US" sz="2800" dirty="0" err="1">
                <a:latin typeface="Britannic Bold" panose="020B0903060703020204" pitchFamily="34" charset="0"/>
                <a:ea typeface="Calibri" pitchFamily="34" charset="0"/>
                <a:cs typeface="Times New Roman" pitchFamily="18" charset="0"/>
              </a:rPr>
              <a:t>Pr</a:t>
            </a:r>
            <a:r>
              <a:rPr lang="en-US" altLang="en-US" sz="2800" dirty="0">
                <a:latin typeface="Britannic Bold" panose="020B0903060703020204" pitchFamily="34" charset="0"/>
                <a:ea typeface="Calibri" pitchFamily="34" charset="0"/>
                <a:cs typeface="Times New Roman" pitchFamily="18" charset="0"/>
              </a:rPr>
              <a:t>(R) = </a:t>
            </a:r>
            <a:r>
              <a:rPr lang="en-US" altLang="en-US" sz="2800" dirty="0" err="1">
                <a:latin typeface="Britannic Bold" panose="020B0903060703020204" pitchFamily="34" charset="0"/>
                <a:ea typeface="Calibri" pitchFamily="34" charset="0"/>
                <a:cs typeface="Times New Roman" pitchFamily="18" charset="0"/>
              </a:rPr>
              <a:t>Pr</a:t>
            </a:r>
            <a:r>
              <a:rPr lang="en-US" altLang="en-US" sz="2800" dirty="0">
                <a:latin typeface="Britannic Bold" panose="020B0903060703020204" pitchFamily="34" charset="0"/>
                <a:ea typeface="Calibri" pitchFamily="34" charset="0"/>
                <a:cs typeface="Times New Roman" pitchFamily="18" charset="0"/>
              </a:rPr>
              <a:t>(R,D) / </a:t>
            </a:r>
            <a:r>
              <a:rPr lang="en-US" altLang="en-US" sz="2800" dirty="0" err="1">
                <a:latin typeface="Britannic Bold" panose="020B0903060703020204" pitchFamily="34" charset="0"/>
                <a:ea typeface="Calibri" pitchFamily="34" charset="0"/>
                <a:cs typeface="Times New Roman" pitchFamily="18" charset="0"/>
              </a:rPr>
              <a:t>Pr</a:t>
            </a:r>
            <a:r>
              <a:rPr lang="en-US" altLang="en-US" sz="2800" dirty="0">
                <a:latin typeface="Britannic Bold" panose="020B0903060703020204" pitchFamily="34" charset="0"/>
                <a:ea typeface="Calibri" pitchFamily="34" charset="0"/>
                <a:cs typeface="Times New Roman" pitchFamily="18" charset="0"/>
              </a:rPr>
              <a:t>(R)*</a:t>
            </a:r>
            <a:r>
              <a:rPr lang="en-US" altLang="en-US" sz="2800" dirty="0" err="1">
                <a:latin typeface="Britannic Bold" panose="020B0903060703020204" pitchFamily="34" charset="0"/>
                <a:ea typeface="Calibri" pitchFamily="34" charset="0"/>
                <a:cs typeface="Times New Roman" pitchFamily="18" charset="0"/>
              </a:rPr>
              <a:t>Pr</a:t>
            </a:r>
            <a:r>
              <a:rPr lang="en-US" altLang="en-US" sz="2800" dirty="0">
                <a:latin typeface="Britannic Bold" panose="020B0903060703020204" pitchFamily="34" charset="0"/>
                <a:ea typeface="Calibri" pitchFamily="34" charset="0"/>
                <a:cs typeface="Times New Roman" pitchFamily="18" charset="0"/>
              </a:rPr>
              <a:t>(D)</a:t>
            </a:r>
          </a:p>
          <a:p>
            <a:pPr algn="ctr" eaLnBrk="1" hangingPunct="1"/>
            <a:endParaRPr lang="en-US" altLang="en-US" sz="3200" dirty="0">
              <a:latin typeface="Century Schoolbook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517720-AE63-4E1A-9FE1-86EB495876F0}" type="slidenum">
              <a:rPr lang="en-US" altLang="en-US">
                <a:solidFill>
                  <a:srgbClr val="FFFFFF"/>
                </a:solidFill>
              </a:rPr>
              <a:pPr eaLnBrk="1" hangingPunct="1"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 smtClean="0"/>
              <a:t>Bayesian methods</a:t>
            </a:r>
          </a:p>
        </p:txBody>
      </p:sp>
    </p:spTree>
    <p:extLst>
      <p:ext uri="{BB962C8B-B14F-4D97-AF65-F5344CB8AC3E}">
        <p14:creationId xmlns:p14="http://schemas.microsoft.com/office/powerpoint/2010/main" val="9202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70653B48-32CB-4AC5-B534-48E5167AC365}" type="slidenum">
              <a:rPr lang="en-GB" altLang="en-US">
                <a:solidFill>
                  <a:schemeClr val="bg1"/>
                </a:solidFill>
              </a:rPr>
              <a:pPr eaLnBrk="1" hangingPunct="1"/>
              <a:t>8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Bayesian methods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GB" altLang="en-US" smtClean="0"/>
              <a:t>BCPNN and MGPS rely on the same principle of conjugate prior distributions:</a:t>
            </a:r>
          </a:p>
          <a:p>
            <a:pPr marL="0" indent="0" eaLnBrk="1" hangingPunct="1">
              <a:buFontTx/>
              <a:buChar char="•"/>
            </a:pPr>
            <a:r>
              <a:rPr lang="en-GB" altLang="en-US" smtClean="0"/>
              <a:t>These methods will shrink the value of the measure of disproportionality using a Bayesian approach (prior based on existing dataset)</a:t>
            </a:r>
          </a:p>
          <a:p>
            <a:pPr marL="0" indent="0" eaLnBrk="1" hangingPunct="1">
              <a:buFontTx/>
              <a:buChar char="•"/>
            </a:pPr>
            <a:r>
              <a:rPr lang="en-GB" altLang="en-US" smtClean="0"/>
              <a:t>BCPNN: cell counts ~ Binomial dist., conjugate prior = beta</a:t>
            </a:r>
          </a:p>
          <a:p>
            <a:pPr marL="0" indent="0" eaLnBrk="1" hangingPunct="1">
              <a:buFontTx/>
              <a:buChar char="•"/>
            </a:pPr>
            <a:r>
              <a:rPr lang="en-GB" altLang="en-US" smtClean="0"/>
              <a:t>MGPS: cell counts ~ Poisson, conjugate prior = Gamma (mixture of Gammas).</a:t>
            </a:r>
          </a:p>
        </p:txBody>
      </p:sp>
    </p:spTree>
    <p:extLst>
      <p:ext uri="{BB962C8B-B14F-4D97-AF65-F5344CB8AC3E}">
        <p14:creationId xmlns:p14="http://schemas.microsoft.com/office/powerpoint/2010/main" val="50813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1143000"/>
          </a:xfrm>
        </p:spPr>
        <p:txBody>
          <a:bodyPr>
            <a:noAutofit/>
          </a:bodyPr>
          <a:lstStyle/>
          <a:p>
            <a:pPr fontAlgn="auto">
              <a:lnSpc>
                <a:spcPts val="3200"/>
              </a:lnSpc>
              <a:spcAft>
                <a:spcPts val="0"/>
              </a:spcAft>
              <a:defRPr/>
            </a:pPr>
            <a:r>
              <a:rPr lang="en-US" dirty="0"/>
              <a:t>Multi-Item Gamma Poisson </a:t>
            </a:r>
            <a:r>
              <a:rPr lang="en-US" dirty="0" err="1"/>
              <a:t>Shrinker</a:t>
            </a:r>
            <a:r>
              <a:rPr lang="en-US" dirty="0"/>
              <a:t> (MGPS)</a:t>
            </a:r>
          </a:p>
        </p:txBody>
      </p:sp>
      <p:sp>
        <p:nvSpPr>
          <p:cNvPr id="27651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It ranks device-event combinations </a:t>
            </a:r>
          </a:p>
          <a:p>
            <a:r>
              <a:rPr lang="en-US" altLang="en-US" dirty="0" smtClean="0"/>
              <a:t>According to how ‘interestingly large’ the number of reports of that R-D combination</a:t>
            </a:r>
          </a:p>
          <a:p>
            <a:pPr lvl="1"/>
            <a:r>
              <a:rPr lang="en-US" altLang="en-US" dirty="0" smtClean="0"/>
              <a:t>compared with what would be expected if the D and E were statistically independent.</a:t>
            </a:r>
          </a:p>
          <a:p>
            <a:r>
              <a:rPr lang="en-US" altLang="en-US" dirty="0" smtClean="0"/>
              <a:t>Unlike the Information Component (IC), MGPS technique gives an overall ranking of R-D combinations</a:t>
            </a:r>
          </a:p>
          <a:p>
            <a:r>
              <a:rPr lang="en-US" altLang="en-US" dirty="0" smtClean="0"/>
              <a:t>IC gives a kind of non-relative measure (IC) for each R-D  combination</a:t>
            </a:r>
          </a:p>
          <a:p>
            <a:pPr lvl="1"/>
            <a:endParaRPr lang="en-US" alt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9B0268-B04E-422C-9E12-874F04EDAB24}" type="slidenum">
              <a:rPr lang="en-US" altLang="en-US">
                <a:solidFill>
                  <a:srgbClr val="FFFFFF"/>
                </a:solidFill>
              </a:rPr>
              <a:pPr eaLnBrk="1" hangingPunct="1"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947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</TotalTime>
  <Words>775</Words>
  <Application>Microsoft Office PowerPoint</Application>
  <PresentationFormat>On-screen Show (4:3)</PresentationFormat>
  <Paragraphs>100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Median</vt:lpstr>
      <vt:lpstr>Equation</vt:lpstr>
      <vt:lpstr>Quantitative methods for signal detection in Pharmacovigilance</vt:lpstr>
      <vt:lpstr>Disproportionate reporting</vt:lpstr>
      <vt:lpstr>PRR (Proportional Reporting Ratio</vt:lpstr>
      <vt:lpstr>PRR (Proportional Reporting Ratio)</vt:lpstr>
      <vt:lpstr>Improvements of these methods</vt:lpstr>
      <vt:lpstr>Criteria for a toxic disproportional reaction</vt:lpstr>
      <vt:lpstr>PowerPoint Presentation</vt:lpstr>
      <vt:lpstr>Bayesian methods</vt:lpstr>
      <vt:lpstr>Multi-Item Gamma Poisson Shrinker (MGPS)</vt:lpstr>
      <vt:lpstr>Multi-Item Gamma Poisson Shrinker (MGPS)</vt:lpstr>
      <vt:lpstr>Bayesian Confidence Propagation Neural Network (BCPNN)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Pharmacovigilance data mining methods</dc:title>
  <dc:creator>Lin, Yu *</dc:creator>
  <cp:lastModifiedBy>Lin, Yu *</cp:lastModifiedBy>
  <cp:revision>12</cp:revision>
  <dcterms:created xsi:type="dcterms:W3CDTF">2017-06-07T13:58:48Z</dcterms:created>
  <dcterms:modified xsi:type="dcterms:W3CDTF">2017-08-16T14:48:08Z</dcterms:modified>
</cp:coreProperties>
</file>