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3" r:id="rId3"/>
    <p:sldId id="258" r:id="rId4"/>
    <p:sldId id="257" r:id="rId5"/>
    <p:sldId id="269" r:id="rId6"/>
    <p:sldId id="259" r:id="rId7"/>
    <p:sldId id="267" r:id="rId8"/>
    <p:sldId id="261" r:id="rId9"/>
    <p:sldId id="268" r:id="rId10"/>
    <p:sldId id="271" r:id="rId11"/>
    <p:sldId id="262" r:id="rId12"/>
    <p:sldId id="263" r:id="rId13"/>
    <p:sldId id="270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2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0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2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37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8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447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595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96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7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2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93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13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42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71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3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88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BC91-8734-4FCE-B437-F72893809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To-do List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6925F-FF1C-42F4-B9FC-A6EF40ADB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Jacob Winkworth</a:t>
            </a:r>
          </a:p>
        </p:txBody>
      </p:sp>
    </p:spTree>
    <p:extLst>
      <p:ext uri="{BB962C8B-B14F-4D97-AF65-F5344CB8AC3E}">
        <p14:creationId xmlns:p14="http://schemas.microsoft.com/office/powerpoint/2010/main" val="192013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C799-1A5B-404F-A221-2B5CC8C4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AD39E-6753-455B-9B12-7B690A347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434" y="1731963"/>
            <a:ext cx="6147607" cy="4059237"/>
          </a:xfrm>
        </p:spPr>
      </p:pic>
    </p:spTree>
    <p:extLst>
      <p:ext uri="{BB962C8B-B14F-4D97-AF65-F5344CB8AC3E}">
        <p14:creationId xmlns:p14="http://schemas.microsoft.com/office/powerpoint/2010/main" val="330310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284E-C6A8-461F-B5DD-E1B2888AD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Demonstation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9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D0AE-F467-4E9E-8A3C-1A489EE9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E1AD1B-516D-43EB-B3CA-40D226539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562805"/>
            <a:ext cx="10353675" cy="2397552"/>
          </a:xfrm>
        </p:spPr>
      </p:pic>
    </p:spTree>
    <p:extLst>
      <p:ext uri="{BB962C8B-B14F-4D97-AF65-F5344CB8AC3E}">
        <p14:creationId xmlns:p14="http://schemas.microsoft.com/office/powerpoint/2010/main" val="313332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5C30-5166-411B-814E-7F8013E5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GB" dirty="0"/>
              <a:t>Sprint Retrospective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F558457-A4DE-48FF-BE2C-6332A4D5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buClr>
                <a:srgbClr val="F3D712"/>
              </a:buClr>
            </a:pPr>
            <a:r>
              <a:rPr lang="en-GB" dirty="0"/>
              <a:t>Sprint 1:</a:t>
            </a:r>
          </a:p>
          <a:p>
            <a:pPr lvl="1">
              <a:buClr>
                <a:srgbClr val="F3D712"/>
              </a:buClr>
            </a:pPr>
            <a:r>
              <a:rPr lang="en-GB" dirty="0"/>
              <a:t>What went well:</a:t>
            </a:r>
          </a:p>
          <a:p>
            <a:pPr lvl="2">
              <a:buClr>
                <a:srgbClr val="F3D712"/>
              </a:buClr>
            </a:pPr>
            <a:r>
              <a:rPr lang="en-GB" dirty="0"/>
              <a:t>Good prioritisation of tasks.</a:t>
            </a:r>
          </a:p>
          <a:p>
            <a:pPr lvl="1">
              <a:buClr>
                <a:srgbClr val="F3D712"/>
              </a:buClr>
            </a:pPr>
            <a:r>
              <a:rPr lang="en-GB" dirty="0"/>
              <a:t>What went wrong:</a:t>
            </a:r>
          </a:p>
          <a:p>
            <a:pPr lvl="2">
              <a:buClr>
                <a:srgbClr val="F3D712"/>
              </a:buClr>
            </a:pPr>
            <a:r>
              <a:rPr lang="en-GB" dirty="0"/>
              <a:t>Over-assigning of tasks.</a:t>
            </a:r>
          </a:p>
          <a:p>
            <a:pPr lvl="2">
              <a:buClr>
                <a:srgbClr val="F3D712"/>
              </a:buClr>
            </a:pPr>
            <a:r>
              <a:rPr lang="en-GB" dirty="0"/>
              <a:t>Tasks were not completed.</a:t>
            </a:r>
          </a:p>
          <a:p>
            <a:pPr>
              <a:buClr>
                <a:srgbClr val="F3D712"/>
              </a:buClr>
            </a:pPr>
            <a:r>
              <a:rPr lang="en-GB" dirty="0"/>
              <a:t>Sprint 2:</a:t>
            </a:r>
          </a:p>
          <a:p>
            <a:pPr lvl="1">
              <a:buClr>
                <a:srgbClr val="F3D712"/>
              </a:buClr>
            </a:pPr>
            <a:r>
              <a:rPr lang="en-GB" dirty="0"/>
              <a:t>Improvements:</a:t>
            </a:r>
          </a:p>
          <a:p>
            <a:pPr lvl="2">
              <a:buClr>
                <a:srgbClr val="F3D712"/>
              </a:buClr>
            </a:pPr>
            <a:r>
              <a:rPr lang="en-GB" dirty="0"/>
              <a:t>Correct assignment of workload.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A1C63F79-BF3A-4892-AEFA-CFE5593214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869"/>
          <a:stretch/>
        </p:blipFill>
        <p:spPr>
          <a:xfrm>
            <a:off x="90626" y="1228340"/>
            <a:ext cx="4764139" cy="22006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71E6B1-6C3A-4051-B194-1E703A1093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9" r="51652"/>
          <a:stretch/>
        </p:blipFill>
        <p:spPr>
          <a:xfrm>
            <a:off x="90626" y="3827173"/>
            <a:ext cx="4764139" cy="13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1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20C86-EC7A-4FD3-A502-923471FA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34FA-8E00-4D47-8D43-82180215A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What went well: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MVP was met.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Strong improvement to skillset.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Good use of version control.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A great level of testing.</a:t>
            </a:r>
          </a:p>
          <a:p>
            <a:pPr>
              <a:buClr>
                <a:srgbClr val="FFC000"/>
              </a:buClr>
            </a:pPr>
            <a:r>
              <a:rPr lang="en-GB" dirty="0"/>
              <a:t>What could be improved: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Better usage of Jira board and project management software.</a:t>
            </a:r>
          </a:p>
          <a:p>
            <a:pPr lvl="1">
              <a:buClr>
                <a:srgbClr val="FFC000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2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244BC-41C3-4B51-8807-DACACE248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AA5393-2F24-4CC8-BE93-1FC19E7C9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0785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B3C4F-C862-43C7-83D9-856B7930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Introduction</a:t>
            </a:r>
            <a:endParaRPr lang="en-GB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C569-353C-45BC-BF78-B6A695B2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Me, myself and I:</a:t>
            </a:r>
          </a:p>
          <a:p>
            <a:pPr lvl="1">
              <a:buClr>
                <a:srgbClr val="FFC000"/>
              </a:buClr>
            </a:pPr>
            <a:r>
              <a:rPr lang="en-GB"/>
              <a:t>A consultant </a:t>
            </a:r>
            <a:r>
              <a:rPr lang="en-GB" dirty="0"/>
              <a:t>at QA Academy.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A solid background in coding.</a:t>
            </a:r>
          </a:p>
          <a:p>
            <a:pPr>
              <a:buClr>
                <a:srgbClr val="FFC000"/>
              </a:buClr>
            </a:pPr>
            <a:r>
              <a:rPr lang="en-GB" dirty="0"/>
              <a:t>How I tackled the specification: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Background research into new technologies I’d be facing.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Use of BOSCARD to summaries.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Prioritisation methods:</a:t>
            </a:r>
          </a:p>
          <a:p>
            <a:pPr marL="1008900" lvl="3" indent="-306000">
              <a:buClr>
                <a:srgbClr val="FFC000"/>
              </a:buClr>
            </a:pPr>
            <a:r>
              <a:rPr lang="en-GB" dirty="0" err="1"/>
              <a:t>MoSCoW</a:t>
            </a:r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84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34C08-2EA6-454E-ABCF-719DD1F4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Consultant Journey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B761-D02F-4DB2-8AFC-A9F003BE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115568"/>
            <a:ext cx="6446521" cy="4626864"/>
          </a:xfrm>
        </p:spPr>
        <p:txBody>
          <a:bodyPr anchor="ctr">
            <a:normAutofit lnSpcReduction="10000"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Version Control System: Git ✔</a:t>
            </a:r>
          </a:p>
          <a:p>
            <a:pPr>
              <a:buClr>
                <a:srgbClr val="FFC000"/>
              </a:buClr>
            </a:pPr>
            <a:r>
              <a:rPr lang="en-GB" dirty="0"/>
              <a:t>Source Code Management: </a:t>
            </a:r>
            <a:r>
              <a:rPr lang="en-GB" dirty="0" err="1"/>
              <a:t>Github</a:t>
            </a:r>
            <a:r>
              <a:rPr lang="en-GB" dirty="0"/>
              <a:t> ✔</a:t>
            </a:r>
          </a:p>
          <a:p>
            <a:pPr>
              <a:buClr>
                <a:srgbClr val="FFC000"/>
              </a:buClr>
            </a:pPr>
            <a:r>
              <a:rPr lang="en-GB" dirty="0"/>
              <a:t>Kanban Board: Jira ✔</a:t>
            </a:r>
          </a:p>
          <a:p>
            <a:pPr>
              <a:buClr>
                <a:srgbClr val="FFC000"/>
              </a:buClr>
            </a:pPr>
            <a:r>
              <a:rPr lang="en-GB" dirty="0"/>
              <a:t>Database Management System: MySQL Server 5.7 ✔</a:t>
            </a:r>
          </a:p>
          <a:p>
            <a:pPr>
              <a:buClr>
                <a:srgbClr val="FFC000"/>
              </a:buClr>
            </a:pPr>
            <a:r>
              <a:rPr lang="en-GB" dirty="0"/>
              <a:t>Back-End: Java ✔</a:t>
            </a:r>
          </a:p>
          <a:p>
            <a:pPr>
              <a:buClr>
                <a:srgbClr val="FFC000"/>
              </a:buClr>
            </a:pPr>
            <a:r>
              <a:rPr lang="en-GB" dirty="0"/>
              <a:t>API Development Platform: Spring ✘</a:t>
            </a:r>
          </a:p>
          <a:p>
            <a:pPr>
              <a:buClr>
                <a:srgbClr val="FFC000"/>
              </a:buClr>
            </a:pPr>
            <a:r>
              <a:rPr lang="en-GB" dirty="0"/>
              <a:t>Front-end: HTML, CSS, JavaScript ✔</a:t>
            </a:r>
          </a:p>
          <a:p>
            <a:pPr>
              <a:buClr>
                <a:srgbClr val="FFC000"/>
              </a:buClr>
            </a:pPr>
            <a:r>
              <a:rPr lang="en-GB" dirty="0"/>
              <a:t>Build Tool: Maven ✔</a:t>
            </a:r>
          </a:p>
          <a:p>
            <a:pPr>
              <a:buClr>
                <a:srgbClr val="FFC000"/>
              </a:buClr>
            </a:pPr>
            <a:r>
              <a:rPr lang="en-GB" dirty="0"/>
              <a:t>Static Analysis: SonarQube ✘</a:t>
            </a:r>
          </a:p>
          <a:p>
            <a:pPr>
              <a:buClr>
                <a:srgbClr val="FFC000"/>
              </a:buClr>
            </a:pPr>
            <a:r>
              <a:rPr lang="en-GB" dirty="0"/>
              <a:t>Unit &amp; Integration Testing: JUnit &amp; Mockito ✔</a:t>
            </a:r>
          </a:p>
          <a:p>
            <a:pPr>
              <a:buClr>
                <a:srgbClr val="FFC000"/>
              </a:buClr>
            </a:pPr>
            <a:r>
              <a:rPr lang="en-GB" dirty="0"/>
              <a:t>User-Acceptance Testing: Selenium ✘</a:t>
            </a:r>
          </a:p>
        </p:txBody>
      </p:sp>
    </p:spTree>
    <p:extLst>
      <p:ext uri="{BB962C8B-B14F-4D97-AF65-F5344CB8AC3E}">
        <p14:creationId xmlns:p14="http://schemas.microsoft.com/office/powerpoint/2010/main" val="76360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Concept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Noted initial stand-out user stories.</a:t>
            </a:r>
          </a:p>
          <a:p>
            <a:pPr>
              <a:buClr>
                <a:srgbClr val="FFC000"/>
              </a:buClr>
            </a:pPr>
            <a:r>
              <a:rPr lang="en-GB" dirty="0"/>
              <a:t>Generated epics from those user stories.</a:t>
            </a:r>
          </a:p>
          <a:p>
            <a:pPr>
              <a:buClr>
                <a:srgbClr val="FFC000"/>
              </a:buClr>
            </a:pPr>
            <a:r>
              <a:rPr lang="en-GB" dirty="0"/>
              <a:t>Adhered to a simple SDLC nomenclature for following epics: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Planning, Analysis, Design…</a:t>
            </a:r>
          </a:p>
          <a:p>
            <a:pPr>
              <a:buClr>
                <a:srgbClr val="FFC000"/>
              </a:buClr>
            </a:pPr>
            <a:r>
              <a:rPr lang="en-GB" dirty="0"/>
              <a:t>Assigned tasks to these epics.</a:t>
            </a:r>
          </a:p>
        </p:txBody>
      </p:sp>
    </p:spTree>
    <p:extLst>
      <p:ext uri="{BB962C8B-B14F-4D97-AF65-F5344CB8AC3E}">
        <p14:creationId xmlns:p14="http://schemas.microsoft.com/office/powerpoint/2010/main" val="407328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A5EB-5692-4E35-A34C-E3D711E7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Epic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0F7FE-EECB-4B2E-A265-DB923E311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7" y="2666206"/>
            <a:ext cx="7467600" cy="2190750"/>
          </a:xfrm>
        </p:spPr>
      </p:pic>
    </p:spTree>
    <p:extLst>
      <p:ext uri="{BB962C8B-B14F-4D97-AF65-F5344CB8AC3E}">
        <p14:creationId xmlns:p14="http://schemas.microsoft.com/office/powerpoint/2010/main" val="68260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3D70-9278-46B3-8DC9-9FEB3D67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CF037-5D27-4DCB-BEB8-D0C1D6F0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49" y="2438399"/>
            <a:ext cx="8887102" cy="1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9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D0D8-2858-471A-9476-F5F76CB9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402080"/>
          </a:xfrm>
        </p:spPr>
        <p:txBody>
          <a:bodyPr>
            <a:normAutofit/>
          </a:bodyPr>
          <a:lstStyle/>
          <a:p>
            <a:r>
              <a:rPr lang="en-GB" dirty="0"/>
              <a:t>Continuous Integration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D203-EFCB-4E73-9D27-2A04DF89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2159164"/>
            <a:ext cx="6310546" cy="3632035"/>
          </a:xfrm>
        </p:spPr>
        <p:txBody>
          <a:bodyPr>
            <a:normAutofit/>
          </a:bodyPr>
          <a:lstStyle/>
          <a:p>
            <a:pPr>
              <a:buClr>
                <a:srgbClr val="F3A631"/>
              </a:buClr>
            </a:pPr>
            <a:r>
              <a:rPr lang="en-GB" dirty="0"/>
              <a:t>Simple branching structure:</a:t>
            </a:r>
          </a:p>
          <a:p>
            <a:pPr lvl="1">
              <a:buClr>
                <a:srgbClr val="F3A631"/>
              </a:buClr>
            </a:pPr>
            <a:r>
              <a:rPr lang="en-GB" dirty="0"/>
              <a:t>Master -&gt; Dev</a:t>
            </a:r>
          </a:p>
          <a:p>
            <a:pPr lvl="1">
              <a:buClr>
                <a:srgbClr val="F3A631"/>
              </a:buClr>
            </a:pPr>
            <a:r>
              <a:rPr lang="en-GB" dirty="0"/>
              <a:t>Dev -&gt; feature-&lt;concept&gt;</a:t>
            </a:r>
          </a:p>
          <a:p>
            <a:pPr lvl="1">
              <a:buClr>
                <a:srgbClr val="F3A631"/>
              </a:buClr>
            </a:pPr>
            <a:r>
              <a:rPr lang="en-GB" dirty="0"/>
              <a:t>Feature-concept -&gt; issue-fix</a:t>
            </a:r>
          </a:p>
          <a:p>
            <a:pPr>
              <a:buClr>
                <a:srgbClr val="F3A631"/>
              </a:buClr>
            </a:pPr>
            <a:r>
              <a:rPr lang="en-GB" dirty="0"/>
              <a:t>Stale branches were deleted after bug fixes.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C2372-BDC7-4216-8C54-88898D17A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53" y="609600"/>
            <a:ext cx="3990222" cy="2031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E8E4D-3C73-4E91-814E-70DC61291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53" y="3302705"/>
            <a:ext cx="3990221" cy="285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0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AA3F-F3E3-4579-AB37-4E4A9044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(Backend)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F751C-4923-4671-A234-98835722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2471737"/>
            <a:ext cx="71818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CA43-81A5-4C62-93FF-0C82C34F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(Frontend)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A90C7-4CA3-4AF8-BC8D-F921CEA9C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731963"/>
            <a:ext cx="4613162" cy="4059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D2D775-0E6F-44B5-B791-9EF780BD3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045" y="1731963"/>
            <a:ext cx="4615535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283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Calisto MT</vt:lpstr>
      <vt:lpstr>Wingdings 2</vt:lpstr>
      <vt:lpstr>Slate</vt:lpstr>
      <vt:lpstr>To-do List Application</vt:lpstr>
      <vt:lpstr>Introduction</vt:lpstr>
      <vt:lpstr>Consultant Journey</vt:lpstr>
      <vt:lpstr>Concept</vt:lpstr>
      <vt:lpstr>Example Epic</vt:lpstr>
      <vt:lpstr>Sprint Plan</vt:lpstr>
      <vt:lpstr>Continuous Integration</vt:lpstr>
      <vt:lpstr>Testing (Backend)</vt:lpstr>
      <vt:lpstr>Testing (Frontend)</vt:lpstr>
      <vt:lpstr>Static Analysis</vt:lpstr>
      <vt:lpstr>Demonstation</vt:lpstr>
      <vt:lpstr>Sprint Review</vt:lpstr>
      <vt:lpstr>Sprint Retrospective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Application</dc:title>
  <dc:creator>jacobwinkworth1802@gmail.com</dc:creator>
  <cp:lastModifiedBy>jacobwinkworth1802@gmail.com</cp:lastModifiedBy>
  <cp:revision>2</cp:revision>
  <dcterms:created xsi:type="dcterms:W3CDTF">2020-12-18T13:56:30Z</dcterms:created>
  <dcterms:modified xsi:type="dcterms:W3CDTF">2020-12-18T14:45:48Z</dcterms:modified>
</cp:coreProperties>
</file>