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3"/>
  </p:sldMasterIdLst>
  <p:notesMasterIdLst>
    <p:notesMasterId r:id="rId13"/>
  </p:notesMasterIdLst>
  <p:sldIdLst>
    <p:sldId id="256" r:id="rId4"/>
    <p:sldId id="307" r:id="rId5"/>
    <p:sldId id="321" r:id="rId6"/>
    <p:sldId id="322" r:id="rId7"/>
    <p:sldId id="308" r:id="rId8"/>
    <p:sldId id="306" r:id="rId9"/>
    <p:sldId id="323" r:id="rId10"/>
    <p:sldId id="309" r:id="rId11"/>
    <p:sldId id="310" r:id="rId12"/>
  </p:sldIdLst>
  <p:sldSz cx="9906000" cy="6858000" type="A4"/>
  <p:notesSz cx="6858000" cy="9144000"/>
  <p:defaultTextStyle>
    <a:defPPr>
      <a:defRPr lang="en-US"/>
    </a:defPPr>
    <a:lvl1pPr marL="0" algn="l" defTabSz="536433" rtl="0" eaLnBrk="1" latinLnBrk="0" hangingPunct="1">
      <a:defRPr sz="2112" kern="1200">
        <a:solidFill>
          <a:schemeClr val="tx1"/>
        </a:solidFill>
        <a:latin typeface="+mn-lt"/>
        <a:ea typeface="+mn-ea"/>
        <a:cs typeface="+mn-cs"/>
      </a:defRPr>
    </a:lvl1pPr>
    <a:lvl2pPr marL="536433" algn="l" defTabSz="536433" rtl="0" eaLnBrk="1" latinLnBrk="0" hangingPunct="1">
      <a:defRPr sz="2112" kern="1200">
        <a:solidFill>
          <a:schemeClr val="tx1"/>
        </a:solidFill>
        <a:latin typeface="+mn-lt"/>
        <a:ea typeface="+mn-ea"/>
        <a:cs typeface="+mn-cs"/>
      </a:defRPr>
    </a:lvl2pPr>
    <a:lvl3pPr marL="1072866" algn="l" defTabSz="536433" rtl="0" eaLnBrk="1" latinLnBrk="0" hangingPunct="1">
      <a:defRPr sz="2112" kern="1200">
        <a:solidFill>
          <a:schemeClr val="tx1"/>
        </a:solidFill>
        <a:latin typeface="+mn-lt"/>
        <a:ea typeface="+mn-ea"/>
        <a:cs typeface="+mn-cs"/>
      </a:defRPr>
    </a:lvl3pPr>
    <a:lvl4pPr marL="1609298" algn="l" defTabSz="536433" rtl="0" eaLnBrk="1" latinLnBrk="0" hangingPunct="1">
      <a:defRPr sz="2112" kern="1200">
        <a:solidFill>
          <a:schemeClr val="tx1"/>
        </a:solidFill>
        <a:latin typeface="+mn-lt"/>
        <a:ea typeface="+mn-ea"/>
        <a:cs typeface="+mn-cs"/>
      </a:defRPr>
    </a:lvl4pPr>
    <a:lvl5pPr marL="2145731" algn="l" defTabSz="536433" rtl="0" eaLnBrk="1" latinLnBrk="0" hangingPunct="1">
      <a:defRPr sz="2112" kern="1200">
        <a:solidFill>
          <a:schemeClr val="tx1"/>
        </a:solidFill>
        <a:latin typeface="+mn-lt"/>
        <a:ea typeface="+mn-ea"/>
        <a:cs typeface="+mn-cs"/>
      </a:defRPr>
    </a:lvl5pPr>
    <a:lvl6pPr marL="2682164" algn="l" defTabSz="536433" rtl="0" eaLnBrk="1" latinLnBrk="0" hangingPunct="1">
      <a:defRPr sz="2112" kern="1200">
        <a:solidFill>
          <a:schemeClr val="tx1"/>
        </a:solidFill>
        <a:latin typeface="+mn-lt"/>
        <a:ea typeface="+mn-ea"/>
        <a:cs typeface="+mn-cs"/>
      </a:defRPr>
    </a:lvl6pPr>
    <a:lvl7pPr marL="3218597" algn="l" defTabSz="536433" rtl="0" eaLnBrk="1" latinLnBrk="0" hangingPunct="1">
      <a:defRPr sz="2112" kern="1200">
        <a:solidFill>
          <a:schemeClr val="tx1"/>
        </a:solidFill>
        <a:latin typeface="+mn-lt"/>
        <a:ea typeface="+mn-ea"/>
        <a:cs typeface="+mn-cs"/>
      </a:defRPr>
    </a:lvl7pPr>
    <a:lvl8pPr marL="3755029" algn="l" defTabSz="536433" rtl="0" eaLnBrk="1" latinLnBrk="0" hangingPunct="1">
      <a:defRPr sz="2112" kern="1200">
        <a:solidFill>
          <a:schemeClr val="tx1"/>
        </a:solidFill>
        <a:latin typeface="+mn-lt"/>
        <a:ea typeface="+mn-ea"/>
        <a:cs typeface="+mn-cs"/>
      </a:defRPr>
    </a:lvl8pPr>
    <a:lvl9pPr marL="4291462" algn="l" defTabSz="536433" rtl="0" eaLnBrk="1" latinLnBrk="0" hangingPunct="1">
      <a:defRPr sz="2112" kern="1200">
        <a:solidFill>
          <a:schemeClr val="tx1"/>
        </a:solidFill>
        <a:latin typeface="+mn-lt"/>
        <a:ea typeface="+mn-ea"/>
        <a:cs typeface="+mn-cs"/>
      </a:defRPr>
    </a:lvl9pPr>
  </p:defaultTextStyle>
  <p:extLst>
    <p:ext uri="{EFAFB233-063F-42B5-8137-9DF3F51BA10A}">
      <p15:sldGuideLst xmlns:p15="http://schemas.microsoft.com/office/powerpoint/2012/main">
        <p15:guide id="2" pos="3120" userDrawn="1">
          <p15:clr>
            <a:srgbClr val="A4A3A4"/>
          </p15:clr>
        </p15:guide>
        <p15:guide id="3" orient="horz" pos="128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388"/>
    <a:srgbClr val="000E95"/>
    <a:srgbClr val="0024AC"/>
    <a:srgbClr val="0E1D9D"/>
    <a:srgbClr val="002CB4"/>
    <a:srgbClr val="0047D1"/>
    <a:srgbClr val="000086"/>
    <a:srgbClr val="4D4D4D"/>
    <a:srgbClr val="0034BC"/>
    <a:srgbClr val="0003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03" autoAdjust="0"/>
    <p:restoredTop sz="95934"/>
  </p:normalViewPr>
  <p:slideViewPr>
    <p:cSldViewPr snapToGrid="0" snapToObjects="1">
      <p:cViewPr varScale="1">
        <p:scale>
          <a:sx n="157" d="100"/>
          <a:sy n="157" d="100"/>
        </p:scale>
        <p:origin x="1664" y="168"/>
      </p:cViewPr>
      <p:guideLst>
        <p:guide pos="3120"/>
        <p:guide orient="horz" pos="1283"/>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rus Swart" userId="b4f435ab-dda3-43a8-8947-18990c2dfb5f" providerId="ADAL" clId="{C6F52AD2-F1D9-2244-A3AA-FA67A7E7075F}"/>
    <pc:docChg chg="modSld">
      <pc:chgData name="Petrus Swart" userId="b4f435ab-dda3-43a8-8947-18990c2dfb5f" providerId="ADAL" clId="{C6F52AD2-F1D9-2244-A3AA-FA67A7E7075F}" dt="2022-11-02T14:41:35.337" v="2" actId="13926"/>
      <pc:docMkLst>
        <pc:docMk/>
      </pc:docMkLst>
      <pc:sldChg chg="modSp mod">
        <pc:chgData name="Petrus Swart" userId="b4f435ab-dda3-43a8-8947-18990c2dfb5f" providerId="ADAL" clId="{C6F52AD2-F1D9-2244-A3AA-FA67A7E7075F}" dt="2022-11-02T14:41:35.337" v="2" actId="13926"/>
        <pc:sldMkLst>
          <pc:docMk/>
          <pc:sldMk cId="3423098208" sldId="308"/>
        </pc:sldMkLst>
        <pc:graphicFrameChg chg="modGraphic">
          <ac:chgData name="Petrus Swart" userId="b4f435ab-dda3-43a8-8947-18990c2dfb5f" providerId="ADAL" clId="{C6F52AD2-F1D9-2244-A3AA-FA67A7E7075F}" dt="2022-11-02T14:41:35.337" v="2" actId="13926"/>
          <ac:graphicFrameMkLst>
            <pc:docMk/>
            <pc:sldMk cId="3423098208" sldId="308"/>
            <ac:graphicFrameMk id="9"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190414A9-D866-4C2E-85CD-823B0F8C6A8C}" type="datetimeFigureOut">
              <a:rPr lang="en-GB" smtClean="0"/>
              <a:pPr/>
              <a:t>02/11/2022</a:t>
            </a:fld>
            <a:endParaRPr lang="en-GB" dirty="0"/>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95C84BFD-0690-4BA9-9BF1-8C22F67ECF6B}" type="slidenum">
              <a:rPr lang="en-GB" smtClean="0"/>
              <a:pPr/>
              <a:t>‹#›</a:t>
            </a:fld>
            <a:endParaRPr lang="en-GB" dirty="0"/>
          </a:p>
        </p:txBody>
      </p:sp>
    </p:spTree>
    <p:extLst>
      <p:ext uri="{BB962C8B-B14F-4D97-AF65-F5344CB8AC3E}">
        <p14:creationId xmlns:p14="http://schemas.microsoft.com/office/powerpoint/2010/main" val="799834595"/>
      </p:ext>
    </p:extLst>
  </p:cSld>
  <p:clrMap bg1="lt1" tx1="dk1" bg2="lt2" tx2="dk2" accent1="accent1" accent2="accent2" accent3="accent3" accent4="accent4" accent5="accent5" accent6="accent6" hlink="hlink" folHlink="folHlink"/>
  <p:notesStyle>
    <a:lvl1pPr marL="0" algn="l" defTabSz="1072866" rtl="0" eaLnBrk="1" latinLnBrk="0" hangingPunct="1">
      <a:defRPr sz="1408" kern="1200">
        <a:solidFill>
          <a:schemeClr val="tx1"/>
        </a:solidFill>
        <a:latin typeface="Arial" panose="020B0604020202020204" pitchFamily="34" charset="0"/>
        <a:ea typeface="+mn-ea"/>
        <a:cs typeface="+mn-cs"/>
      </a:defRPr>
    </a:lvl1pPr>
    <a:lvl2pPr marL="536433" algn="l" defTabSz="1072866" rtl="0" eaLnBrk="1" latinLnBrk="0" hangingPunct="1">
      <a:defRPr sz="1408" kern="1200">
        <a:solidFill>
          <a:schemeClr val="tx1"/>
        </a:solidFill>
        <a:latin typeface="Arial" panose="020B0604020202020204" pitchFamily="34" charset="0"/>
        <a:ea typeface="+mn-ea"/>
        <a:cs typeface="+mn-cs"/>
      </a:defRPr>
    </a:lvl2pPr>
    <a:lvl3pPr marL="1072866" algn="l" defTabSz="1072866" rtl="0" eaLnBrk="1" latinLnBrk="0" hangingPunct="1">
      <a:defRPr sz="1408" kern="1200">
        <a:solidFill>
          <a:schemeClr val="tx1"/>
        </a:solidFill>
        <a:latin typeface="Arial" panose="020B0604020202020204" pitchFamily="34" charset="0"/>
        <a:ea typeface="+mn-ea"/>
        <a:cs typeface="+mn-cs"/>
      </a:defRPr>
    </a:lvl3pPr>
    <a:lvl4pPr marL="1609298" algn="l" defTabSz="1072866" rtl="0" eaLnBrk="1" latinLnBrk="0" hangingPunct="1">
      <a:defRPr sz="1408" kern="1200">
        <a:solidFill>
          <a:schemeClr val="tx1"/>
        </a:solidFill>
        <a:latin typeface="Arial" panose="020B0604020202020204" pitchFamily="34" charset="0"/>
        <a:ea typeface="+mn-ea"/>
        <a:cs typeface="+mn-cs"/>
      </a:defRPr>
    </a:lvl4pPr>
    <a:lvl5pPr marL="2145731" algn="l" defTabSz="1072866" rtl="0" eaLnBrk="1" latinLnBrk="0" hangingPunct="1">
      <a:defRPr sz="1408" kern="1200">
        <a:solidFill>
          <a:schemeClr val="tx1"/>
        </a:solidFill>
        <a:latin typeface="Arial" panose="020B0604020202020204" pitchFamily="34" charset="0"/>
        <a:ea typeface="+mn-ea"/>
        <a:cs typeface="+mn-cs"/>
      </a:defRPr>
    </a:lvl5pPr>
    <a:lvl6pPr marL="2682164" algn="l" defTabSz="1072866" rtl="0" eaLnBrk="1" latinLnBrk="0" hangingPunct="1">
      <a:defRPr sz="1408" kern="1200">
        <a:solidFill>
          <a:schemeClr val="tx1"/>
        </a:solidFill>
        <a:latin typeface="+mn-lt"/>
        <a:ea typeface="+mn-ea"/>
        <a:cs typeface="+mn-cs"/>
      </a:defRPr>
    </a:lvl6pPr>
    <a:lvl7pPr marL="3218597" algn="l" defTabSz="1072866" rtl="0" eaLnBrk="1" latinLnBrk="0" hangingPunct="1">
      <a:defRPr sz="1408" kern="1200">
        <a:solidFill>
          <a:schemeClr val="tx1"/>
        </a:solidFill>
        <a:latin typeface="+mn-lt"/>
        <a:ea typeface="+mn-ea"/>
        <a:cs typeface="+mn-cs"/>
      </a:defRPr>
    </a:lvl7pPr>
    <a:lvl8pPr marL="3755029" algn="l" defTabSz="1072866" rtl="0" eaLnBrk="1" latinLnBrk="0" hangingPunct="1">
      <a:defRPr sz="1408" kern="1200">
        <a:solidFill>
          <a:schemeClr val="tx1"/>
        </a:solidFill>
        <a:latin typeface="+mn-lt"/>
        <a:ea typeface="+mn-ea"/>
        <a:cs typeface="+mn-cs"/>
      </a:defRPr>
    </a:lvl8pPr>
    <a:lvl9pPr marL="4291462" algn="l" defTabSz="1072866" rtl="0" eaLnBrk="1" latinLnBrk="0" hangingPunct="1">
      <a:defRPr sz="140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C84BFD-0690-4BA9-9BF1-8C22F67ECF6B}" type="slidenum">
              <a:rPr lang="en-GB" smtClean="0"/>
              <a:t>1</a:t>
            </a:fld>
            <a:endParaRPr lang="en-GB" dirty="0"/>
          </a:p>
        </p:txBody>
      </p:sp>
    </p:spTree>
    <p:extLst>
      <p:ext uri="{BB962C8B-B14F-4D97-AF65-F5344CB8AC3E}">
        <p14:creationId xmlns:p14="http://schemas.microsoft.com/office/powerpoint/2010/main" val="12031730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4657" y="2709335"/>
            <a:ext cx="4518343" cy="1439333"/>
          </a:xfrm>
        </p:spPr>
        <p:txBody>
          <a:bodyPr lIns="0" tIns="0" rIns="0" bIns="0" anchor="ctr" anchorCtr="0">
            <a:noAutofit/>
          </a:bodyPr>
          <a:lstStyle>
            <a:lvl1pPr>
              <a:lnSpc>
                <a:spcPct val="100000"/>
              </a:lnSpc>
              <a:defRPr>
                <a:gradFill>
                  <a:gsLst>
                    <a:gs pos="0">
                      <a:schemeClr val="bg2"/>
                    </a:gs>
                    <a:gs pos="25000">
                      <a:schemeClr val="tx1"/>
                    </a:gs>
                    <a:gs pos="55000">
                      <a:schemeClr val="tx2"/>
                    </a:gs>
                  </a:gsLst>
                  <a:lin ang="0" scaled="0"/>
                </a:gradFill>
              </a:defRPr>
            </a:lvl1pPr>
          </a:lstStyle>
          <a:p>
            <a:r>
              <a:rPr lang="en-GB" dirty="0"/>
              <a:t>Click to edit </a:t>
            </a:r>
            <a:br>
              <a:rPr lang="en-GB" dirty="0"/>
            </a:br>
            <a:r>
              <a:rPr lang="en-GB" dirty="0"/>
              <a:t>Master title style</a:t>
            </a:r>
            <a:endParaRPr lang="en-US" dirty="0"/>
          </a:p>
        </p:txBody>
      </p:sp>
      <p:sp>
        <p:nvSpPr>
          <p:cNvPr id="3" name="Subtitle 2"/>
          <p:cNvSpPr>
            <a:spLocks noGrp="1"/>
          </p:cNvSpPr>
          <p:nvPr>
            <p:ph type="subTitle" idx="1"/>
          </p:nvPr>
        </p:nvSpPr>
        <p:spPr>
          <a:xfrm>
            <a:off x="434908" y="4148667"/>
            <a:ext cx="4528619" cy="719667"/>
          </a:xfrm>
          <a:prstGeom prst="rect">
            <a:avLst/>
          </a:prstGeom>
        </p:spPr>
        <p:txBody>
          <a:bodyPr lIns="0" tIns="0" rIns="0" bIns="0">
            <a:noAutofit/>
          </a:bodyPr>
          <a:lstStyle>
            <a:lvl1pPr marL="0" indent="0" algn="l">
              <a:buNone/>
              <a:defRPr sz="1400" b="0" i="0">
                <a:solidFill>
                  <a:schemeClr val="tx1"/>
                </a:solidFill>
                <a:latin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Text Placeholder 7">
            <a:extLst>
              <a:ext uri="{FF2B5EF4-FFF2-40B4-BE49-F238E27FC236}">
                <a16:creationId xmlns:a16="http://schemas.microsoft.com/office/drawing/2014/main" id="{63234D72-E2B8-4553-ACE8-EB61E8CA8DA4}"/>
              </a:ext>
            </a:extLst>
          </p:cNvPr>
          <p:cNvSpPr>
            <a:spLocks noGrp="1"/>
          </p:cNvSpPr>
          <p:nvPr>
            <p:ph type="body" sz="quarter" idx="10" hasCustomPrompt="1"/>
          </p:nvPr>
        </p:nvSpPr>
        <p:spPr>
          <a:xfrm>
            <a:off x="428229" y="5938050"/>
            <a:ext cx="1768116" cy="318630"/>
          </a:xfrm>
          <a:prstGeom prst="roundRect">
            <a:avLst>
              <a:gd name="adj" fmla="val 50000"/>
            </a:avLst>
          </a:prstGeom>
          <a:solidFill>
            <a:schemeClr val="tx1"/>
          </a:solidFill>
        </p:spPr>
        <p:txBody>
          <a:bodyPr vert="horz" wrap="none" lIns="216000" tIns="36000" rIns="216000" bIns="36000" rtlCol="0" anchor="ctr" anchorCtr="1">
            <a:spAutoFit/>
          </a:bodyPr>
          <a:lstStyle>
            <a:lvl1pPr>
              <a:defRPr lang="en-GB" sz="1000" b="0" dirty="0">
                <a:solidFill>
                  <a:schemeClr val="bg1"/>
                </a:solidFill>
              </a:defRPr>
            </a:lvl1pPr>
          </a:lstStyle>
          <a:p>
            <a:pPr lvl="0">
              <a:spcBef>
                <a:spcPts val="0"/>
              </a:spcBef>
            </a:pPr>
            <a:r>
              <a:rPr lang="en-US" dirty="0"/>
              <a:t>Security Classification</a:t>
            </a:r>
            <a:endParaRPr lang="en-GB" dirty="0"/>
          </a:p>
        </p:txBody>
      </p:sp>
      <p:pic>
        <p:nvPicPr>
          <p:cNvPr id="6" name="Picture 5">
            <a:extLst>
              <a:ext uri="{FF2B5EF4-FFF2-40B4-BE49-F238E27FC236}">
                <a16:creationId xmlns:a16="http://schemas.microsoft.com/office/drawing/2014/main" id="{2E130296-BC43-4B30-903A-3EB41F9584A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34908" y="527050"/>
            <a:ext cx="1836000" cy="403107"/>
          </a:xfrm>
          <a:prstGeom prst="rect">
            <a:avLst/>
          </a:prstGeom>
        </p:spPr>
      </p:pic>
    </p:spTree>
    <p:extLst>
      <p:ext uri="{BB962C8B-B14F-4D97-AF65-F5344CB8AC3E}">
        <p14:creationId xmlns:p14="http://schemas.microsoft.com/office/powerpoint/2010/main" val="718293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heading &amp; bullets - blue">
    <p:bg>
      <p:bgPr>
        <a:gradFill>
          <a:gsLst>
            <a:gs pos="86500">
              <a:srgbClr val="0047D1"/>
            </a:gs>
            <a:gs pos="73000">
              <a:srgbClr val="002CB4"/>
            </a:gs>
            <a:gs pos="56000">
              <a:srgbClr val="00169D"/>
            </a:gs>
            <a:gs pos="0">
              <a:srgbClr val="000086"/>
            </a:gs>
            <a:gs pos="100000">
              <a:srgbClr val="0071FD"/>
            </a:gs>
          </a:gsLst>
          <a:lin ang="19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8229" y="548219"/>
            <a:ext cx="9047559" cy="1284816"/>
          </a:xfrm>
        </p:spPr>
        <p:txBody>
          <a:bodyPr anchor="t">
            <a:noAutofit/>
          </a:bodyPr>
          <a:lstStyle>
            <a:lvl1pPr>
              <a:defRPr>
                <a:solidFill>
                  <a:schemeClr val="bg1"/>
                </a:solidFill>
              </a:defRPr>
            </a:lvl1pPr>
          </a:lstStyle>
          <a:p>
            <a:r>
              <a:rPr lang="en-GB" dirty="0"/>
              <a:t>Click to edit </a:t>
            </a:r>
            <a:br>
              <a:rPr lang="en-GB" dirty="0"/>
            </a:br>
            <a:r>
              <a:rPr lang="en-GB" dirty="0"/>
              <a:t>Master title style</a:t>
            </a:r>
            <a:endParaRPr lang="en-US" dirty="0"/>
          </a:p>
        </p:txBody>
      </p:sp>
      <p:sp>
        <p:nvSpPr>
          <p:cNvPr id="11" name="Content Placeholder 2">
            <a:extLst>
              <a:ext uri="{FF2B5EF4-FFF2-40B4-BE49-F238E27FC236}">
                <a16:creationId xmlns:a16="http://schemas.microsoft.com/office/drawing/2014/main" id="{D56EE284-F52B-436B-B6B5-10FE2F5D1FF4}"/>
              </a:ext>
            </a:extLst>
          </p:cNvPr>
          <p:cNvSpPr>
            <a:spLocks noGrp="1"/>
          </p:cNvSpPr>
          <p:nvPr>
            <p:ph idx="1"/>
          </p:nvPr>
        </p:nvSpPr>
        <p:spPr>
          <a:xfrm>
            <a:off x="428229" y="1833035"/>
            <a:ext cx="9047558" cy="636896"/>
          </a:xfrm>
          <a:prstGeom prst="rect">
            <a:avLst/>
          </a:prstGeom>
        </p:spPr>
        <p:txBody>
          <a:bodyPr>
            <a:noAutofit/>
          </a:bodyPr>
          <a:lstStyle>
            <a:lvl1pPr marL="0" indent="0">
              <a:lnSpc>
                <a:spcPct val="100000"/>
              </a:lnSpc>
              <a:spcBef>
                <a:spcPts val="600"/>
              </a:spcBef>
              <a:buNone/>
              <a:defRPr sz="1200" b="0" i="0">
                <a:solidFill>
                  <a:schemeClr val="bg1"/>
                </a:solidFill>
                <a:latin typeface="Arial" panose="020B0604020202020204" pitchFamily="34" charset="0"/>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a:t>Click to edit Master text styles</a:t>
            </a:r>
          </a:p>
        </p:txBody>
      </p:sp>
      <p:sp>
        <p:nvSpPr>
          <p:cNvPr id="4" name="Slide Number Placeholder 3">
            <a:extLst>
              <a:ext uri="{FF2B5EF4-FFF2-40B4-BE49-F238E27FC236}">
                <a16:creationId xmlns:a16="http://schemas.microsoft.com/office/drawing/2014/main" id="{73220F0D-8470-4F85-8D73-CD0225B9D1FE}"/>
              </a:ext>
            </a:extLst>
          </p:cNvPr>
          <p:cNvSpPr>
            <a:spLocks noGrp="1"/>
          </p:cNvSpPr>
          <p:nvPr>
            <p:ph type="sldNum" sz="quarter" idx="16"/>
          </p:nvPr>
        </p:nvSpPr>
        <p:spPr/>
        <p:txBody>
          <a:bodyPr>
            <a:noAutofit/>
          </a:bodyPr>
          <a:lstStyle>
            <a:lvl1pPr>
              <a:defRPr>
                <a:solidFill>
                  <a:schemeClr val="bg1"/>
                </a:solidFill>
              </a:defRPr>
            </a:lvl1pPr>
          </a:lstStyle>
          <a:p>
            <a:fld id="{AC586D5E-2722-0D44-AA02-B15E62DD2934}" type="slidenum">
              <a:rPr lang="en-US" smtClean="0"/>
              <a:pPr/>
              <a:t>‹#›</a:t>
            </a:fld>
            <a:endParaRPr lang="en-US" dirty="0"/>
          </a:p>
        </p:txBody>
      </p:sp>
      <p:sp>
        <p:nvSpPr>
          <p:cNvPr id="15" name="Text Placeholder 13">
            <a:extLst>
              <a:ext uri="{FF2B5EF4-FFF2-40B4-BE49-F238E27FC236}">
                <a16:creationId xmlns:a16="http://schemas.microsoft.com/office/drawing/2014/main" id="{51D1252F-AA75-450C-8B1A-90B0849762A5}"/>
              </a:ext>
            </a:extLst>
          </p:cNvPr>
          <p:cNvSpPr>
            <a:spLocks noGrp="1"/>
          </p:cNvSpPr>
          <p:nvPr>
            <p:ph type="body" sz="quarter" idx="20" hasCustomPrompt="1"/>
          </p:nvPr>
        </p:nvSpPr>
        <p:spPr>
          <a:xfrm>
            <a:off x="432193" y="229436"/>
            <a:ext cx="6011369" cy="237067"/>
          </a:xfrm>
        </p:spPr>
        <p:txBody>
          <a:bodyPr anchor="ctr" anchorCtr="0">
            <a:noAutofit/>
          </a:bodyPr>
          <a:lstStyle>
            <a:lvl1pPr>
              <a:defRPr sz="800" b="0">
                <a:solidFill>
                  <a:schemeClr val="bg1"/>
                </a:solidFill>
                <a:latin typeface="+mn-lt"/>
              </a:defRPr>
            </a:lvl1pPr>
          </a:lstStyle>
          <a:p>
            <a:pPr lvl="0"/>
            <a:r>
              <a:rPr lang="en-US" dirty="0"/>
              <a:t>Section heading</a:t>
            </a:r>
            <a:endParaRPr lang="en-GB" dirty="0"/>
          </a:p>
        </p:txBody>
      </p:sp>
      <p:sp>
        <p:nvSpPr>
          <p:cNvPr id="17" name="Text Placeholder 15">
            <a:extLst>
              <a:ext uri="{FF2B5EF4-FFF2-40B4-BE49-F238E27FC236}">
                <a16:creationId xmlns:a16="http://schemas.microsoft.com/office/drawing/2014/main" id="{11DEAC3D-AF3E-4004-8C78-5509BE1CE736}"/>
              </a:ext>
            </a:extLst>
          </p:cNvPr>
          <p:cNvSpPr>
            <a:spLocks noGrp="1"/>
          </p:cNvSpPr>
          <p:nvPr>
            <p:ph type="body" sz="quarter" idx="21"/>
          </p:nvPr>
        </p:nvSpPr>
        <p:spPr>
          <a:xfrm>
            <a:off x="428228" y="2709333"/>
            <a:ext cx="6066180" cy="3502915"/>
          </a:xfrm>
        </p:spPr>
        <p:txBody>
          <a:bodyPr>
            <a:noAutofit/>
          </a:bodyPr>
          <a:lstStyle>
            <a:lvl1pPr marL="171450" indent="-171450">
              <a:buFont typeface="Arial" panose="020B0604020202020204" pitchFamily="34" charset="0"/>
              <a:buChar char="•"/>
              <a:defRPr sz="1000">
                <a:solidFill>
                  <a:schemeClr val="bg1"/>
                </a:solidFill>
              </a:defRPr>
            </a:lvl1pPr>
            <a:lvl2pPr marL="177800" indent="0">
              <a:defRPr sz="900">
                <a:solidFill>
                  <a:schemeClr val="bg1"/>
                </a:solidFill>
              </a:defRPr>
            </a:lvl2pPr>
            <a:lvl3pPr marL="269875" indent="-92075">
              <a:defRPr sz="900">
                <a:solidFill>
                  <a:schemeClr val="bg1"/>
                </a:solidFill>
              </a:defRPr>
            </a:lvl3pPr>
            <a:lvl4pPr marL="360363" indent="-90488">
              <a:defRPr sz="900">
                <a:solidFill>
                  <a:schemeClr val="bg1"/>
                </a:solidFill>
              </a:defRPr>
            </a:lvl4pPr>
            <a:lvl5pPr marL="447675" indent="-87313">
              <a:defRPr sz="9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70FF0529-8D44-40F5-BD8A-C776CAED8B78}"/>
              </a:ext>
            </a:extLst>
          </p:cNvPr>
          <p:cNvSpPr>
            <a:spLocks noGrp="1"/>
          </p:cNvSpPr>
          <p:nvPr>
            <p:ph type="ftr" sz="quarter" idx="22"/>
          </p:nvPr>
        </p:nvSpPr>
        <p:spPr/>
        <p:txBody>
          <a:bodyPr>
            <a:noAutofit/>
          </a:bodyPr>
          <a:lstStyle>
            <a:lvl1pPr>
              <a:defRPr b="0">
                <a:solidFill>
                  <a:schemeClr val="bg1"/>
                </a:solidFill>
              </a:defRPr>
            </a:lvl1pPr>
          </a:lstStyle>
          <a:p>
            <a:r>
              <a:rPr lang="en-US" dirty="0"/>
              <a:t>Anglo American  /  © 2021 </a:t>
            </a:r>
          </a:p>
        </p:txBody>
      </p:sp>
      <p:sp>
        <p:nvSpPr>
          <p:cNvPr id="8" name="Text Placeholder 5">
            <a:extLst>
              <a:ext uri="{FF2B5EF4-FFF2-40B4-BE49-F238E27FC236}">
                <a16:creationId xmlns:a16="http://schemas.microsoft.com/office/drawing/2014/main" id="{92ED2956-515C-4067-AB2F-5E5D7BDE4778}"/>
              </a:ext>
            </a:extLst>
          </p:cNvPr>
          <p:cNvSpPr>
            <a:spLocks noGrp="1"/>
          </p:cNvSpPr>
          <p:nvPr>
            <p:ph type="body" sz="quarter" idx="23" hasCustomPrompt="1"/>
          </p:nvPr>
        </p:nvSpPr>
        <p:spPr>
          <a:xfrm>
            <a:off x="432193" y="5974428"/>
            <a:ext cx="9053830" cy="335355"/>
          </a:xfrm>
        </p:spPr>
        <p:txBody>
          <a:bodyPr anchor="b" anchorCtr="0"/>
          <a:lstStyle>
            <a:lvl1pPr>
              <a:defRPr sz="600" b="0">
                <a:solidFill>
                  <a:schemeClr val="bg1"/>
                </a:solidFill>
              </a:defRPr>
            </a:lvl1pPr>
          </a:lstStyle>
          <a:p>
            <a:pPr lvl="0"/>
            <a:r>
              <a:rPr lang="en-US" dirty="0"/>
              <a:t>Source or note text: </a:t>
            </a:r>
            <a:endParaRPr lang="en-GB" dirty="0"/>
          </a:p>
        </p:txBody>
      </p:sp>
    </p:spTree>
    <p:extLst>
      <p:ext uri="{BB962C8B-B14F-4D97-AF65-F5344CB8AC3E}">
        <p14:creationId xmlns:p14="http://schemas.microsoft.com/office/powerpoint/2010/main" val="3815630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heading &amp; 2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428229" y="548218"/>
            <a:ext cx="9047823" cy="675217"/>
          </a:xfrm>
        </p:spPr>
        <p:txBody>
          <a:bodyPr lIns="0" tIns="0" rIns="0" bIns="0" anchor="t">
            <a:noAutofit/>
          </a:bodyPr>
          <a:lstStyle>
            <a:lvl1pPr>
              <a:defRPr>
                <a:solidFill>
                  <a:schemeClr val="tx1"/>
                </a:solidFill>
              </a:defRPr>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316D1200-C59C-41B3-8A0B-E806F74557CA}"/>
              </a:ext>
            </a:extLst>
          </p:cNvPr>
          <p:cNvSpPr>
            <a:spLocks noGrp="1"/>
          </p:cNvSpPr>
          <p:nvPr>
            <p:ph type="sldNum" sz="quarter" idx="18"/>
          </p:nvPr>
        </p:nvSpPr>
        <p:spPr/>
        <p:txBody>
          <a:bodyPr>
            <a:noAutofit/>
          </a:bodyPr>
          <a:lstStyle/>
          <a:p>
            <a:fld id="{AC586D5E-2722-0D44-AA02-B15E62DD2934}" type="slidenum">
              <a:rPr lang="en-US" smtClean="0"/>
              <a:pPr/>
              <a:t>‹#›</a:t>
            </a:fld>
            <a:endParaRPr lang="en-US" dirty="0"/>
          </a:p>
        </p:txBody>
      </p:sp>
      <p:sp>
        <p:nvSpPr>
          <p:cNvPr id="16" name="Text Placeholder 13">
            <a:extLst>
              <a:ext uri="{FF2B5EF4-FFF2-40B4-BE49-F238E27FC236}">
                <a16:creationId xmlns:a16="http://schemas.microsoft.com/office/drawing/2014/main" id="{04F520FC-C37D-4AC5-8E9D-6E08BB99345E}"/>
              </a:ext>
            </a:extLst>
          </p:cNvPr>
          <p:cNvSpPr>
            <a:spLocks noGrp="1"/>
          </p:cNvSpPr>
          <p:nvPr>
            <p:ph type="body" sz="quarter" idx="19" hasCustomPrompt="1"/>
          </p:nvPr>
        </p:nvSpPr>
        <p:spPr>
          <a:xfrm>
            <a:off x="432193" y="229436"/>
            <a:ext cx="6011369" cy="237067"/>
          </a:xfrm>
        </p:spPr>
        <p:txBody>
          <a:bodyPr anchor="ctr" anchorCtr="0">
            <a:noAutofit/>
          </a:bodyPr>
          <a:lstStyle>
            <a:lvl1pPr>
              <a:defRPr sz="800" b="0">
                <a:solidFill>
                  <a:schemeClr val="tx1"/>
                </a:solidFill>
                <a:latin typeface="+mn-lt"/>
              </a:defRPr>
            </a:lvl1pPr>
          </a:lstStyle>
          <a:p>
            <a:pPr lvl="0"/>
            <a:r>
              <a:rPr lang="en-US" dirty="0"/>
              <a:t>Section heading</a:t>
            </a:r>
            <a:endParaRPr lang="en-GB" dirty="0"/>
          </a:p>
        </p:txBody>
      </p:sp>
      <p:sp>
        <p:nvSpPr>
          <p:cNvPr id="17" name="Text Placeholder 15">
            <a:extLst>
              <a:ext uri="{FF2B5EF4-FFF2-40B4-BE49-F238E27FC236}">
                <a16:creationId xmlns:a16="http://schemas.microsoft.com/office/drawing/2014/main" id="{EDE36B54-211C-42C2-95B8-594A78DCFB2E}"/>
              </a:ext>
            </a:extLst>
          </p:cNvPr>
          <p:cNvSpPr>
            <a:spLocks noGrp="1"/>
          </p:cNvSpPr>
          <p:nvPr>
            <p:ph type="body" sz="quarter" idx="20"/>
          </p:nvPr>
        </p:nvSpPr>
        <p:spPr>
          <a:xfrm>
            <a:off x="428228" y="2704241"/>
            <a:ext cx="4042068" cy="3459239"/>
          </a:xfrm>
        </p:spPr>
        <p:txBody>
          <a:bodyPr>
            <a:noAutofit/>
          </a:bodyPr>
          <a:lstStyle>
            <a:lvl1pPr marL="171450" indent="-171450">
              <a:buFont typeface="Arial" panose="020B0604020202020204" pitchFamily="34" charset="0"/>
              <a:buChar char="•"/>
              <a:defRPr/>
            </a:lvl1pPr>
            <a:lvl2pPr marL="177800" indent="0">
              <a:defRPr/>
            </a:lvl2pPr>
            <a:lvl3pPr marL="269875" indent="-92075">
              <a:defRPr/>
            </a:lvl3pPr>
            <a:lvl4pPr marL="360363" indent="-90488">
              <a:defRPr/>
            </a:lvl4pPr>
            <a:lvl5pPr marL="447675" indent="-8731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15">
            <a:extLst>
              <a:ext uri="{FF2B5EF4-FFF2-40B4-BE49-F238E27FC236}">
                <a16:creationId xmlns:a16="http://schemas.microsoft.com/office/drawing/2014/main" id="{7C87F995-4A1D-415D-A81C-9BF6CCDA7FAF}"/>
              </a:ext>
            </a:extLst>
          </p:cNvPr>
          <p:cNvSpPr>
            <a:spLocks noGrp="1"/>
          </p:cNvSpPr>
          <p:nvPr>
            <p:ph type="body" sz="quarter" idx="21"/>
          </p:nvPr>
        </p:nvSpPr>
        <p:spPr>
          <a:xfrm>
            <a:off x="5049977" y="2709333"/>
            <a:ext cx="4042068" cy="3459239"/>
          </a:xfrm>
        </p:spPr>
        <p:txBody>
          <a:bodyPr>
            <a:noAutofit/>
          </a:bodyPr>
          <a:lstStyle>
            <a:lvl1pPr marL="171450" indent="-171450">
              <a:buFont typeface="Arial" panose="020B0604020202020204" pitchFamily="34" charset="0"/>
              <a:buChar char="•"/>
              <a:defRPr/>
            </a:lvl1pPr>
            <a:lvl2pPr marL="177800" indent="0">
              <a:defRPr/>
            </a:lvl2pPr>
            <a:lvl3pPr marL="269875" indent="-92075">
              <a:defRPr/>
            </a:lvl3pPr>
            <a:lvl4pPr marL="360363" indent="-90488">
              <a:defRPr/>
            </a:lvl4pPr>
            <a:lvl5pPr marL="447675" indent="-8731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17F57649-C692-41BD-83D1-4A6997A17A46}"/>
              </a:ext>
            </a:extLst>
          </p:cNvPr>
          <p:cNvSpPr>
            <a:spLocks noGrp="1"/>
          </p:cNvSpPr>
          <p:nvPr>
            <p:ph type="ftr" sz="quarter" idx="22"/>
          </p:nvPr>
        </p:nvSpPr>
        <p:spPr/>
        <p:txBody>
          <a:bodyPr>
            <a:noAutofit/>
          </a:bodyPr>
          <a:lstStyle>
            <a:lvl1pPr>
              <a:defRPr b="0"/>
            </a:lvl1pPr>
          </a:lstStyle>
          <a:p>
            <a:r>
              <a:rPr lang="en-US" dirty="0"/>
              <a:t>Anglo American  /  © 2021 </a:t>
            </a:r>
          </a:p>
        </p:txBody>
      </p:sp>
      <p:sp>
        <p:nvSpPr>
          <p:cNvPr id="9" name="Text Placeholder 5">
            <a:extLst>
              <a:ext uri="{FF2B5EF4-FFF2-40B4-BE49-F238E27FC236}">
                <a16:creationId xmlns:a16="http://schemas.microsoft.com/office/drawing/2014/main" id="{ECD4C305-E672-4BE6-9CC1-D53962C65CD8}"/>
              </a:ext>
            </a:extLst>
          </p:cNvPr>
          <p:cNvSpPr>
            <a:spLocks noGrp="1"/>
          </p:cNvSpPr>
          <p:nvPr>
            <p:ph type="body" sz="quarter" idx="23" hasCustomPrompt="1"/>
          </p:nvPr>
        </p:nvSpPr>
        <p:spPr>
          <a:xfrm>
            <a:off x="432193" y="5974428"/>
            <a:ext cx="9047823" cy="335355"/>
          </a:xfrm>
        </p:spPr>
        <p:txBody>
          <a:bodyPr anchor="b" anchorCtr="0"/>
          <a:lstStyle>
            <a:lvl1pPr>
              <a:defRPr sz="600" b="0">
                <a:solidFill>
                  <a:schemeClr val="tx1"/>
                </a:solidFill>
              </a:defRPr>
            </a:lvl1pPr>
          </a:lstStyle>
          <a:p>
            <a:pPr lvl="0"/>
            <a:r>
              <a:rPr lang="en-US" dirty="0"/>
              <a:t>Source or note text: </a:t>
            </a:r>
            <a:endParaRPr lang="en-GB" dirty="0"/>
          </a:p>
        </p:txBody>
      </p:sp>
      <p:sp>
        <p:nvSpPr>
          <p:cNvPr id="12" name="Content Placeholder 2">
            <a:extLst>
              <a:ext uri="{FF2B5EF4-FFF2-40B4-BE49-F238E27FC236}">
                <a16:creationId xmlns:a16="http://schemas.microsoft.com/office/drawing/2014/main" id="{B589C551-58EC-4AE1-B383-9C02DCF59A5F}"/>
              </a:ext>
            </a:extLst>
          </p:cNvPr>
          <p:cNvSpPr>
            <a:spLocks noGrp="1"/>
          </p:cNvSpPr>
          <p:nvPr>
            <p:ph idx="15"/>
          </p:nvPr>
        </p:nvSpPr>
        <p:spPr>
          <a:xfrm>
            <a:off x="428229" y="1223435"/>
            <a:ext cx="9047823" cy="609599"/>
          </a:xfrm>
          <a:prstGeom prst="rect">
            <a:avLst/>
          </a:prstGeom>
        </p:spPr>
        <p:txBody>
          <a:bodyPr lIns="0" tIns="0" rIns="0" bIns="0">
            <a:noAutofit/>
          </a:bodyPr>
          <a:lstStyle>
            <a:lvl1pPr marL="0" indent="0">
              <a:lnSpc>
                <a:spcPct val="100000"/>
              </a:lnSpc>
              <a:spcBef>
                <a:spcPts val="600"/>
              </a:spcBef>
              <a:buNone/>
              <a:defRPr sz="1200" b="0" i="0">
                <a:solidFill>
                  <a:schemeClr val="tx1"/>
                </a:solidFill>
                <a:latin typeface="Arial" panose="020B0604020202020204" pitchFamily="34" charset="0"/>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a:t>Click to edit Master text styles</a:t>
            </a:r>
          </a:p>
        </p:txBody>
      </p:sp>
    </p:spTree>
    <p:extLst>
      <p:ext uri="{BB962C8B-B14F-4D97-AF65-F5344CB8AC3E}">
        <p14:creationId xmlns:p14="http://schemas.microsoft.com/office/powerpoint/2010/main" val="1822093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heading, intro &amp; bullets">
    <p:spTree>
      <p:nvGrpSpPr>
        <p:cNvPr id="1" name=""/>
        <p:cNvGrpSpPr/>
        <p:nvPr/>
      </p:nvGrpSpPr>
      <p:grpSpPr>
        <a:xfrm>
          <a:off x="0" y="0"/>
          <a:ext cx="0" cy="0"/>
          <a:chOff x="0" y="0"/>
          <a:chExt cx="0" cy="0"/>
        </a:xfrm>
      </p:grpSpPr>
      <p:sp>
        <p:nvSpPr>
          <p:cNvPr id="2" name="Title 1"/>
          <p:cNvSpPr>
            <a:spLocks noGrp="1"/>
          </p:cNvSpPr>
          <p:nvPr>
            <p:ph type="title"/>
          </p:nvPr>
        </p:nvSpPr>
        <p:spPr>
          <a:xfrm>
            <a:off x="428229" y="548218"/>
            <a:ext cx="9047823" cy="673100"/>
          </a:xfrm>
        </p:spPr>
        <p:txBody>
          <a:bodyPr anchor="t">
            <a:noAutofit/>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28229" y="2709333"/>
            <a:ext cx="2585282" cy="3600451"/>
          </a:xfrm>
          <a:prstGeom prst="rect">
            <a:avLst/>
          </a:prstGeom>
        </p:spPr>
        <p:txBody>
          <a:bodyPr>
            <a:noAutofit/>
          </a:bodyPr>
          <a:lstStyle>
            <a:lvl1pPr marL="0" indent="0">
              <a:lnSpc>
                <a:spcPct val="100000"/>
              </a:lnSpc>
              <a:spcBef>
                <a:spcPts val="600"/>
              </a:spcBef>
              <a:buNone/>
              <a:defRPr sz="1400">
                <a:solidFill>
                  <a:schemeClr val="tx2"/>
                </a:solidFill>
                <a:latin typeface="Arial" panose="020B0604020202020204" pitchFamily="34" charset="0"/>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GB" dirty="0"/>
              <a:t>Click to edit </a:t>
            </a:r>
            <a:br>
              <a:rPr lang="en-GB" dirty="0"/>
            </a:br>
            <a:r>
              <a:rPr lang="en-GB" dirty="0"/>
              <a:t>Master text styles</a:t>
            </a:r>
            <a:endParaRPr lang="en-US" dirty="0"/>
          </a:p>
        </p:txBody>
      </p:sp>
      <p:sp>
        <p:nvSpPr>
          <p:cNvPr id="8" name="Content Placeholder 2">
            <a:extLst>
              <a:ext uri="{FF2B5EF4-FFF2-40B4-BE49-F238E27FC236}">
                <a16:creationId xmlns:a16="http://schemas.microsoft.com/office/drawing/2014/main" id="{639EDECD-E2EE-4F43-A6BB-FF4A27B8048E}"/>
              </a:ext>
            </a:extLst>
          </p:cNvPr>
          <p:cNvSpPr>
            <a:spLocks noGrp="1"/>
          </p:cNvSpPr>
          <p:nvPr>
            <p:ph idx="15"/>
          </p:nvPr>
        </p:nvSpPr>
        <p:spPr>
          <a:xfrm>
            <a:off x="428229" y="1223435"/>
            <a:ext cx="9047823" cy="609599"/>
          </a:xfrm>
          <a:prstGeom prst="rect">
            <a:avLst/>
          </a:prstGeom>
        </p:spPr>
        <p:txBody>
          <a:bodyPr lIns="0" tIns="0" rIns="0" bIns="0">
            <a:noAutofit/>
          </a:bodyPr>
          <a:lstStyle>
            <a:lvl1pPr marL="0" indent="0">
              <a:lnSpc>
                <a:spcPct val="100000"/>
              </a:lnSpc>
              <a:spcBef>
                <a:spcPts val="600"/>
              </a:spcBef>
              <a:buNone/>
              <a:defRPr sz="1200" b="0" i="0">
                <a:solidFill>
                  <a:schemeClr val="tx1"/>
                </a:solidFill>
                <a:latin typeface="Arial" panose="020B0604020202020204" pitchFamily="34" charset="0"/>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a:t>Click to edit Master text styles</a:t>
            </a:r>
          </a:p>
        </p:txBody>
      </p:sp>
      <p:sp>
        <p:nvSpPr>
          <p:cNvPr id="5" name="Slide Number Placeholder 4">
            <a:extLst>
              <a:ext uri="{FF2B5EF4-FFF2-40B4-BE49-F238E27FC236}">
                <a16:creationId xmlns:a16="http://schemas.microsoft.com/office/drawing/2014/main" id="{A00293BD-BA02-4A3A-8AB4-EDE458A4AD27}"/>
              </a:ext>
            </a:extLst>
          </p:cNvPr>
          <p:cNvSpPr>
            <a:spLocks noGrp="1"/>
          </p:cNvSpPr>
          <p:nvPr>
            <p:ph type="sldNum" sz="quarter" idx="17"/>
          </p:nvPr>
        </p:nvSpPr>
        <p:spPr/>
        <p:txBody>
          <a:bodyPr>
            <a:noAutofit/>
          </a:bodyPr>
          <a:lstStyle/>
          <a:p>
            <a:fld id="{AC586D5E-2722-0D44-AA02-B15E62DD2934}" type="slidenum">
              <a:rPr lang="en-US" smtClean="0"/>
              <a:pPr/>
              <a:t>‹#›</a:t>
            </a:fld>
            <a:endParaRPr lang="en-US" dirty="0"/>
          </a:p>
        </p:txBody>
      </p:sp>
      <p:sp>
        <p:nvSpPr>
          <p:cNvPr id="16" name="Text Placeholder 13">
            <a:extLst>
              <a:ext uri="{FF2B5EF4-FFF2-40B4-BE49-F238E27FC236}">
                <a16:creationId xmlns:a16="http://schemas.microsoft.com/office/drawing/2014/main" id="{77668EF5-ADE1-435E-AA1C-2DE4A80DF175}"/>
              </a:ext>
            </a:extLst>
          </p:cNvPr>
          <p:cNvSpPr>
            <a:spLocks noGrp="1"/>
          </p:cNvSpPr>
          <p:nvPr>
            <p:ph type="body" sz="quarter" idx="18" hasCustomPrompt="1"/>
          </p:nvPr>
        </p:nvSpPr>
        <p:spPr>
          <a:xfrm>
            <a:off x="432193" y="229436"/>
            <a:ext cx="6011369" cy="237067"/>
          </a:xfrm>
        </p:spPr>
        <p:txBody>
          <a:bodyPr anchor="ctr" anchorCtr="0">
            <a:noAutofit/>
          </a:bodyPr>
          <a:lstStyle>
            <a:lvl1pPr>
              <a:defRPr sz="800" b="0">
                <a:solidFill>
                  <a:schemeClr val="tx1"/>
                </a:solidFill>
                <a:latin typeface="+mn-lt"/>
              </a:defRPr>
            </a:lvl1pPr>
          </a:lstStyle>
          <a:p>
            <a:pPr lvl="0"/>
            <a:r>
              <a:rPr lang="en-US" dirty="0"/>
              <a:t>Section heading</a:t>
            </a:r>
            <a:endParaRPr lang="en-GB" dirty="0"/>
          </a:p>
        </p:txBody>
      </p:sp>
      <p:sp>
        <p:nvSpPr>
          <p:cNvPr id="17" name="Text Placeholder 15">
            <a:extLst>
              <a:ext uri="{FF2B5EF4-FFF2-40B4-BE49-F238E27FC236}">
                <a16:creationId xmlns:a16="http://schemas.microsoft.com/office/drawing/2014/main" id="{590789FC-B105-4985-BF14-5E107301DC7A}"/>
              </a:ext>
            </a:extLst>
          </p:cNvPr>
          <p:cNvSpPr>
            <a:spLocks noGrp="1"/>
          </p:cNvSpPr>
          <p:nvPr>
            <p:ph type="body" sz="quarter" idx="19"/>
          </p:nvPr>
        </p:nvSpPr>
        <p:spPr>
          <a:xfrm>
            <a:off x="3227851" y="2709333"/>
            <a:ext cx="6248201" cy="3600451"/>
          </a:xfrm>
        </p:spPr>
        <p:txBody>
          <a:bodyPr>
            <a:noAutofit/>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Footer Placeholder 6">
            <a:extLst>
              <a:ext uri="{FF2B5EF4-FFF2-40B4-BE49-F238E27FC236}">
                <a16:creationId xmlns:a16="http://schemas.microsoft.com/office/drawing/2014/main" id="{25FD0882-1340-4785-8D8D-9661DB0F46BA}"/>
              </a:ext>
            </a:extLst>
          </p:cNvPr>
          <p:cNvSpPr>
            <a:spLocks noGrp="1"/>
          </p:cNvSpPr>
          <p:nvPr>
            <p:ph type="ftr" sz="quarter" idx="20"/>
          </p:nvPr>
        </p:nvSpPr>
        <p:spPr/>
        <p:txBody>
          <a:bodyPr>
            <a:noAutofit/>
          </a:bodyPr>
          <a:lstStyle>
            <a:lvl1pPr>
              <a:defRPr b="0"/>
            </a:lvl1pPr>
          </a:lstStyle>
          <a:p>
            <a:r>
              <a:rPr lang="en-US" dirty="0"/>
              <a:t>Anglo American  /  © 2021 </a:t>
            </a:r>
          </a:p>
        </p:txBody>
      </p:sp>
      <p:sp>
        <p:nvSpPr>
          <p:cNvPr id="9" name="Text Placeholder 5">
            <a:extLst>
              <a:ext uri="{FF2B5EF4-FFF2-40B4-BE49-F238E27FC236}">
                <a16:creationId xmlns:a16="http://schemas.microsoft.com/office/drawing/2014/main" id="{76CE3567-9745-4C96-BB2D-AA5625FD09C3}"/>
              </a:ext>
            </a:extLst>
          </p:cNvPr>
          <p:cNvSpPr>
            <a:spLocks noGrp="1"/>
          </p:cNvSpPr>
          <p:nvPr>
            <p:ph type="body" sz="quarter" idx="21" hasCustomPrompt="1"/>
          </p:nvPr>
        </p:nvSpPr>
        <p:spPr>
          <a:xfrm>
            <a:off x="432193" y="5974428"/>
            <a:ext cx="9047823" cy="354405"/>
          </a:xfrm>
        </p:spPr>
        <p:txBody>
          <a:bodyPr anchor="b" anchorCtr="0"/>
          <a:lstStyle>
            <a:lvl1pPr>
              <a:defRPr sz="600" b="0">
                <a:solidFill>
                  <a:schemeClr val="tx1"/>
                </a:solidFill>
              </a:defRPr>
            </a:lvl1pPr>
          </a:lstStyle>
          <a:p>
            <a:pPr lvl="0"/>
            <a:r>
              <a:rPr lang="en-US" dirty="0"/>
              <a:t>Source or note text: </a:t>
            </a:r>
            <a:endParaRPr lang="en-GB" dirty="0"/>
          </a:p>
        </p:txBody>
      </p:sp>
    </p:spTree>
    <p:extLst>
      <p:ext uri="{BB962C8B-B14F-4D97-AF65-F5344CB8AC3E}">
        <p14:creationId xmlns:p14="http://schemas.microsoft.com/office/powerpoint/2010/main" val="633706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uble heading, intros &amp;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8229" y="548216"/>
            <a:ext cx="9047823" cy="1284819"/>
          </a:xfrm>
        </p:spPr>
        <p:txBody>
          <a:bodyPr anchor="t">
            <a:noAutofit/>
          </a:bodyPr>
          <a:lstStyle>
            <a:lvl1pPr>
              <a:defRPr>
                <a:solidFill>
                  <a:schemeClr val="tx1"/>
                </a:solidFill>
              </a:defRPr>
            </a:lvl1pPr>
          </a:lstStyle>
          <a:p>
            <a:r>
              <a:rPr lang="en-GB" dirty="0"/>
              <a:t>Click to edit </a:t>
            </a:r>
            <a:br>
              <a:rPr lang="en-GB" dirty="0"/>
            </a:br>
            <a:r>
              <a:rPr lang="en-GB" dirty="0"/>
              <a:t>Master title style</a:t>
            </a:r>
            <a:endParaRPr lang="en-US" dirty="0"/>
          </a:p>
        </p:txBody>
      </p:sp>
      <p:sp>
        <p:nvSpPr>
          <p:cNvPr id="3" name="Content Placeholder 2"/>
          <p:cNvSpPr>
            <a:spLocks noGrp="1"/>
          </p:cNvSpPr>
          <p:nvPr>
            <p:ph idx="1" hasCustomPrompt="1"/>
          </p:nvPr>
        </p:nvSpPr>
        <p:spPr>
          <a:xfrm>
            <a:off x="2612364" y="2709333"/>
            <a:ext cx="2162177" cy="3600451"/>
          </a:xfrm>
          <a:prstGeom prst="rect">
            <a:avLst/>
          </a:prstGeom>
        </p:spPr>
        <p:txBody>
          <a:bodyPr>
            <a:noAutofit/>
          </a:bodyPr>
          <a:lstStyle>
            <a:lvl1pPr marL="0" indent="0">
              <a:lnSpc>
                <a:spcPct val="120000"/>
              </a:lnSpc>
              <a:spcBef>
                <a:spcPts val="600"/>
              </a:spcBef>
              <a:buNone/>
              <a:defRPr sz="1400">
                <a:solidFill>
                  <a:schemeClr val="tx2"/>
                </a:solidFill>
                <a:latin typeface="Arial" panose="020B0604020202020204" pitchFamily="34" charset="0"/>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GB" dirty="0"/>
              <a:t>Click to edit </a:t>
            </a:r>
            <a:br>
              <a:rPr lang="en-GB" dirty="0"/>
            </a:br>
            <a:r>
              <a:rPr lang="en-GB" dirty="0"/>
              <a:t>Master text styles</a:t>
            </a:r>
            <a:endParaRPr lang="en-US" dirty="0"/>
          </a:p>
        </p:txBody>
      </p:sp>
      <p:sp>
        <p:nvSpPr>
          <p:cNvPr id="9" name="Text Placeholder 8">
            <a:extLst>
              <a:ext uri="{FF2B5EF4-FFF2-40B4-BE49-F238E27FC236}">
                <a16:creationId xmlns:a16="http://schemas.microsoft.com/office/drawing/2014/main" id="{8C5A62CD-BFE2-4D4F-8935-C2A70FF70291}"/>
              </a:ext>
            </a:extLst>
          </p:cNvPr>
          <p:cNvSpPr>
            <a:spLocks noGrp="1"/>
          </p:cNvSpPr>
          <p:nvPr>
            <p:ph type="body" sz="quarter" idx="16" hasCustomPrompt="1"/>
          </p:nvPr>
        </p:nvSpPr>
        <p:spPr>
          <a:xfrm>
            <a:off x="428227" y="2709334"/>
            <a:ext cx="2057660" cy="3600449"/>
          </a:xfrm>
          <a:prstGeom prst="rect">
            <a:avLst/>
          </a:prstGeom>
        </p:spPr>
        <p:txBody>
          <a:bodyPr>
            <a:noAutofit/>
          </a:bodyPr>
          <a:lstStyle>
            <a:lvl1pPr marL="0" indent="0">
              <a:lnSpc>
                <a:spcPct val="80000"/>
              </a:lnSpc>
              <a:buNone/>
              <a:defRPr sz="6600">
                <a:gradFill>
                  <a:gsLst>
                    <a:gs pos="0">
                      <a:schemeClr val="bg2"/>
                    </a:gs>
                    <a:gs pos="30000">
                      <a:schemeClr val="tx1"/>
                    </a:gs>
                    <a:gs pos="60000">
                      <a:schemeClr val="tx2"/>
                    </a:gs>
                  </a:gsLst>
                  <a:lin ang="0" scaled="0"/>
                </a:gradFill>
                <a:latin typeface="Arial" panose="020B0604020202020204" pitchFamily="34" charset="0"/>
              </a:defRPr>
            </a:lvl1pPr>
          </a:lstStyle>
          <a:p>
            <a:pPr lvl="0"/>
            <a:r>
              <a:rPr lang="en-GB" dirty="0"/>
              <a:t>60%</a:t>
            </a:r>
            <a:endParaRPr lang="en-US" dirty="0"/>
          </a:p>
        </p:txBody>
      </p:sp>
      <p:sp>
        <p:nvSpPr>
          <p:cNvPr id="5" name="Slide Number Placeholder 4">
            <a:extLst>
              <a:ext uri="{FF2B5EF4-FFF2-40B4-BE49-F238E27FC236}">
                <a16:creationId xmlns:a16="http://schemas.microsoft.com/office/drawing/2014/main" id="{2BF260AD-0663-426B-A57D-F492B1C70076}"/>
              </a:ext>
            </a:extLst>
          </p:cNvPr>
          <p:cNvSpPr>
            <a:spLocks noGrp="1"/>
          </p:cNvSpPr>
          <p:nvPr>
            <p:ph type="sldNum" sz="quarter" idx="19"/>
          </p:nvPr>
        </p:nvSpPr>
        <p:spPr/>
        <p:txBody>
          <a:bodyPr>
            <a:noAutofit/>
          </a:bodyPr>
          <a:lstStyle/>
          <a:p>
            <a:fld id="{AC586D5E-2722-0D44-AA02-B15E62DD2934}" type="slidenum">
              <a:rPr lang="en-US" smtClean="0"/>
              <a:pPr/>
              <a:t>‹#›</a:t>
            </a:fld>
            <a:endParaRPr lang="en-US" dirty="0"/>
          </a:p>
        </p:txBody>
      </p:sp>
      <p:sp>
        <p:nvSpPr>
          <p:cNvPr id="17" name="Text Placeholder 13">
            <a:extLst>
              <a:ext uri="{FF2B5EF4-FFF2-40B4-BE49-F238E27FC236}">
                <a16:creationId xmlns:a16="http://schemas.microsoft.com/office/drawing/2014/main" id="{32DDB218-0800-4E14-B318-A5DEBCD3C612}"/>
              </a:ext>
            </a:extLst>
          </p:cNvPr>
          <p:cNvSpPr>
            <a:spLocks noGrp="1"/>
          </p:cNvSpPr>
          <p:nvPr>
            <p:ph type="body" sz="quarter" idx="20" hasCustomPrompt="1"/>
          </p:nvPr>
        </p:nvSpPr>
        <p:spPr>
          <a:xfrm>
            <a:off x="432193" y="229436"/>
            <a:ext cx="6011369" cy="237067"/>
          </a:xfrm>
        </p:spPr>
        <p:txBody>
          <a:bodyPr anchor="ctr" anchorCtr="0">
            <a:noAutofit/>
          </a:bodyPr>
          <a:lstStyle>
            <a:lvl1pPr>
              <a:defRPr sz="800" b="0">
                <a:solidFill>
                  <a:schemeClr val="tx1"/>
                </a:solidFill>
                <a:latin typeface="+mn-lt"/>
              </a:defRPr>
            </a:lvl1pPr>
          </a:lstStyle>
          <a:p>
            <a:pPr lvl="0"/>
            <a:r>
              <a:rPr lang="en-US" dirty="0"/>
              <a:t>Section heading</a:t>
            </a:r>
            <a:endParaRPr lang="en-GB" dirty="0"/>
          </a:p>
        </p:txBody>
      </p:sp>
      <p:sp>
        <p:nvSpPr>
          <p:cNvPr id="7" name="Text Placeholder 6">
            <a:extLst>
              <a:ext uri="{FF2B5EF4-FFF2-40B4-BE49-F238E27FC236}">
                <a16:creationId xmlns:a16="http://schemas.microsoft.com/office/drawing/2014/main" id="{F0993AD9-4B39-4387-830F-2BEC07A6CA11}"/>
              </a:ext>
            </a:extLst>
          </p:cNvPr>
          <p:cNvSpPr>
            <a:spLocks noGrp="1"/>
          </p:cNvSpPr>
          <p:nvPr>
            <p:ph type="body" sz="quarter" idx="22"/>
          </p:nvPr>
        </p:nvSpPr>
        <p:spPr>
          <a:xfrm>
            <a:off x="4953001" y="2709333"/>
            <a:ext cx="4520057" cy="3600451"/>
          </a:xfrm>
        </p:spPr>
        <p:txBody>
          <a:bodyPr>
            <a:noAutofit/>
          </a:bodyPr>
          <a:lstStyle>
            <a:lvl2pPr>
              <a:defRPr sz="900"/>
            </a:lvl2pPr>
            <a:lvl3pPr>
              <a:defRPr sz="90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Footer Placeholder 7">
            <a:extLst>
              <a:ext uri="{FF2B5EF4-FFF2-40B4-BE49-F238E27FC236}">
                <a16:creationId xmlns:a16="http://schemas.microsoft.com/office/drawing/2014/main" id="{7BB650A0-1DD8-44BF-91B4-3797F08D1160}"/>
              </a:ext>
            </a:extLst>
          </p:cNvPr>
          <p:cNvSpPr>
            <a:spLocks noGrp="1"/>
          </p:cNvSpPr>
          <p:nvPr>
            <p:ph type="ftr" sz="quarter" idx="23"/>
          </p:nvPr>
        </p:nvSpPr>
        <p:spPr/>
        <p:txBody>
          <a:bodyPr>
            <a:noAutofit/>
          </a:bodyPr>
          <a:lstStyle>
            <a:lvl1pPr>
              <a:defRPr b="0"/>
            </a:lvl1pPr>
          </a:lstStyle>
          <a:p>
            <a:r>
              <a:rPr lang="en-US" dirty="0"/>
              <a:t>Anglo American  /  © 2021 </a:t>
            </a:r>
          </a:p>
        </p:txBody>
      </p:sp>
      <p:sp>
        <p:nvSpPr>
          <p:cNvPr id="10" name="Text Placeholder 5">
            <a:extLst>
              <a:ext uri="{FF2B5EF4-FFF2-40B4-BE49-F238E27FC236}">
                <a16:creationId xmlns:a16="http://schemas.microsoft.com/office/drawing/2014/main" id="{A8C82892-DC49-4DAD-A4ED-4CE724DE0F19}"/>
              </a:ext>
            </a:extLst>
          </p:cNvPr>
          <p:cNvSpPr>
            <a:spLocks noGrp="1"/>
          </p:cNvSpPr>
          <p:nvPr>
            <p:ph type="body" sz="quarter" idx="21" hasCustomPrompt="1"/>
          </p:nvPr>
        </p:nvSpPr>
        <p:spPr>
          <a:xfrm>
            <a:off x="432193" y="5974428"/>
            <a:ext cx="9172844" cy="335355"/>
          </a:xfrm>
        </p:spPr>
        <p:txBody>
          <a:bodyPr anchor="b" anchorCtr="0"/>
          <a:lstStyle>
            <a:lvl1pPr>
              <a:defRPr sz="600" b="0">
                <a:solidFill>
                  <a:schemeClr val="tx1"/>
                </a:solidFill>
              </a:defRPr>
            </a:lvl1pPr>
          </a:lstStyle>
          <a:p>
            <a:pPr lvl="0"/>
            <a:r>
              <a:rPr lang="en-US" dirty="0"/>
              <a:t>Source or note text: </a:t>
            </a:r>
            <a:endParaRPr lang="en-GB" dirty="0"/>
          </a:p>
        </p:txBody>
      </p:sp>
      <p:sp>
        <p:nvSpPr>
          <p:cNvPr id="12" name="Content Placeholder 2">
            <a:extLst>
              <a:ext uri="{FF2B5EF4-FFF2-40B4-BE49-F238E27FC236}">
                <a16:creationId xmlns:a16="http://schemas.microsoft.com/office/drawing/2014/main" id="{A4DC680F-D469-45F1-8457-5F3B9EAE1F3A}"/>
              </a:ext>
            </a:extLst>
          </p:cNvPr>
          <p:cNvSpPr>
            <a:spLocks noGrp="1"/>
          </p:cNvSpPr>
          <p:nvPr>
            <p:ph idx="24"/>
          </p:nvPr>
        </p:nvSpPr>
        <p:spPr>
          <a:xfrm>
            <a:off x="428230" y="1833035"/>
            <a:ext cx="9047822" cy="676051"/>
          </a:xfrm>
          <a:prstGeom prst="rect">
            <a:avLst/>
          </a:prstGeom>
        </p:spPr>
        <p:txBody>
          <a:bodyPr lIns="0" tIns="0" rIns="0" bIns="0">
            <a:noAutofit/>
          </a:bodyPr>
          <a:lstStyle>
            <a:lvl1pPr marL="0" indent="0">
              <a:lnSpc>
                <a:spcPct val="100000"/>
              </a:lnSpc>
              <a:spcBef>
                <a:spcPts val="600"/>
              </a:spcBef>
              <a:buNone/>
              <a:defRPr sz="1200" b="0" i="0">
                <a:solidFill>
                  <a:schemeClr val="tx1"/>
                </a:solidFill>
                <a:latin typeface="Arial" panose="020B0604020202020204" pitchFamily="34" charset="0"/>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a:t>Click to edit Master text styles</a:t>
            </a:r>
          </a:p>
        </p:txBody>
      </p:sp>
    </p:spTree>
    <p:extLst>
      <p:ext uri="{BB962C8B-B14F-4D97-AF65-F5344CB8AC3E}">
        <p14:creationId xmlns:p14="http://schemas.microsoft.com/office/powerpoint/2010/main" val="3748205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heading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8230" y="548218"/>
            <a:ext cx="9044828" cy="1284817"/>
          </a:xfrm>
        </p:spPr>
        <p:txBody>
          <a:bodyPr lIns="0" tIns="0" rIns="0" bIns="0" anchor="t">
            <a:noAutofit/>
          </a:bodyPr>
          <a:lstStyle>
            <a:lvl1pPr>
              <a:defRPr>
                <a:solidFill>
                  <a:schemeClr val="tx1"/>
                </a:solidFill>
              </a:defRPr>
            </a:lvl1pPr>
          </a:lstStyle>
          <a:p>
            <a:r>
              <a:rPr lang="en-GB" dirty="0"/>
              <a:t>Click to edit </a:t>
            </a:r>
            <a:br>
              <a:rPr lang="en-GB" dirty="0"/>
            </a:br>
            <a:r>
              <a:rPr lang="en-GB" dirty="0"/>
              <a:t>Master title style</a:t>
            </a:r>
            <a:endParaRPr lang="en-US" dirty="0"/>
          </a:p>
        </p:txBody>
      </p:sp>
      <p:sp>
        <p:nvSpPr>
          <p:cNvPr id="8" name="Content Placeholder 2">
            <a:extLst>
              <a:ext uri="{FF2B5EF4-FFF2-40B4-BE49-F238E27FC236}">
                <a16:creationId xmlns:a16="http://schemas.microsoft.com/office/drawing/2014/main" id="{C9F51459-5168-F241-892E-2EA70D14652A}"/>
              </a:ext>
            </a:extLst>
          </p:cNvPr>
          <p:cNvSpPr>
            <a:spLocks noGrp="1"/>
          </p:cNvSpPr>
          <p:nvPr>
            <p:ph idx="1"/>
          </p:nvPr>
        </p:nvSpPr>
        <p:spPr>
          <a:xfrm>
            <a:off x="428230" y="1833035"/>
            <a:ext cx="9044828" cy="647408"/>
          </a:xfrm>
          <a:prstGeom prst="rect">
            <a:avLst/>
          </a:prstGeom>
        </p:spPr>
        <p:txBody>
          <a:bodyPr lIns="0" tIns="0" rIns="0" bIns="0">
            <a:noAutofit/>
          </a:bodyPr>
          <a:lstStyle>
            <a:lvl1pPr marL="0" indent="0">
              <a:lnSpc>
                <a:spcPct val="100000"/>
              </a:lnSpc>
              <a:spcBef>
                <a:spcPts val="600"/>
              </a:spcBef>
              <a:buNone/>
              <a:defRPr sz="1200" b="0" i="0">
                <a:solidFill>
                  <a:schemeClr val="tx1"/>
                </a:solidFill>
                <a:latin typeface="Arial" panose="020B0604020202020204" pitchFamily="34" charset="0"/>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a:t>Click to edit Master text styles</a:t>
            </a:r>
          </a:p>
        </p:txBody>
      </p:sp>
      <p:sp>
        <p:nvSpPr>
          <p:cNvPr id="4" name="Slide Number Placeholder 3">
            <a:extLst>
              <a:ext uri="{FF2B5EF4-FFF2-40B4-BE49-F238E27FC236}">
                <a16:creationId xmlns:a16="http://schemas.microsoft.com/office/drawing/2014/main" id="{5C24C3BE-EF9E-4A1D-897A-C48737BE7BBE}"/>
              </a:ext>
            </a:extLst>
          </p:cNvPr>
          <p:cNvSpPr>
            <a:spLocks noGrp="1"/>
          </p:cNvSpPr>
          <p:nvPr>
            <p:ph type="sldNum" sz="quarter" idx="11"/>
          </p:nvPr>
        </p:nvSpPr>
        <p:spPr/>
        <p:txBody>
          <a:bodyPr>
            <a:noAutofit/>
          </a:bodyPr>
          <a:lstStyle/>
          <a:p>
            <a:fld id="{AC586D5E-2722-0D44-AA02-B15E62DD2934}" type="slidenum">
              <a:rPr lang="en-US" smtClean="0"/>
              <a:pPr/>
              <a:t>‹#›</a:t>
            </a:fld>
            <a:endParaRPr lang="en-US" dirty="0"/>
          </a:p>
        </p:txBody>
      </p:sp>
      <p:sp>
        <p:nvSpPr>
          <p:cNvPr id="14" name="Text Placeholder 13">
            <a:extLst>
              <a:ext uri="{FF2B5EF4-FFF2-40B4-BE49-F238E27FC236}">
                <a16:creationId xmlns:a16="http://schemas.microsoft.com/office/drawing/2014/main" id="{040790B6-818E-4CE5-B265-0FB09161C8FD}"/>
              </a:ext>
            </a:extLst>
          </p:cNvPr>
          <p:cNvSpPr>
            <a:spLocks noGrp="1"/>
          </p:cNvSpPr>
          <p:nvPr>
            <p:ph type="body" sz="quarter" idx="19" hasCustomPrompt="1"/>
          </p:nvPr>
        </p:nvSpPr>
        <p:spPr>
          <a:xfrm>
            <a:off x="432193" y="229436"/>
            <a:ext cx="6011369" cy="237067"/>
          </a:xfrm>
        </p:spPr>
        <p:txBody>
          <a:bodyPr anchor="ctr" anchorCtr="0">
            <a:noAutofit/>
          </a:bodyPr>
          <a:lstStyle>
            <a:lvl1pPr>
              <a:defRPr sz="800" b="0">
                <a:solidFill>
                  <a:schemeClr val="tx1"/>
                </a:solidFill>
                <a:latin typeface="+mn-lt"/>
              </a:defRPr>
            </a:lvl1pPr>
          </a:lstStyle>
          <a:p>
            <a:pPr lvl="0"/>
            <a:r>
              <a:rPr lang="en-US" dirty="0"/>
              <a:t>Section heading</a:t>
            </a:r>
            <a:endParaRPr lang="en-GB" dirty="0"/>
          </a:p>
        </p:txBody>
      </p:sp>
      <p:sp>
        <p:nvSpPr>
          <p:cNvPr id="5" name="Footer Placeholder 4">
            <a:extLst>
              <a:ext uri="{FF2B5EF4-FFF2-40B4-BE49-F238E27FC236}">
                <a16:creationId xmlns:a16="http://schemas.microsoft.com/office/drawing/2014/main" id="{9C4C2D40-371C-466F-98CA-E70E963E3F76}"/>
              </a:ext>
            </a:extLst>
          </p:cNvPr>
          <p:cNvSpPr>
            <a:spLocks noGrp="1"/>
          </p:cNvSpPr>
          <p:nvPr>
            <p:ph type="ftr" sz="quarter" idx="20"/>
          </p:nvPr>
        </p:nvSpPr>
        <p:spPr/>
        <p:txBody>
          <a:bodyPr>
            <a:noAutofit/>
          </a:bodyPr>
          <a:lstStyle>
            <a:lvl1pPr>
              <a:defRPr b="0"/>
            </a:lvl1pPr>
          </a:lstStyle>
          <a:p>
            <a:r>
              <a:rPr lang="en-US" dirty="0"/>
              <a:t>Anglo American  /  © 2021 </a:t>
            </a:r>
          </a:p>
        </p:txBody>
      </p:sp>
      <p:sp>
        <p:nvSpPr>
          <p:cNvPr id="7" name="Text Placeholder 5">
            <a:extLst>
              <a:ext uri="{FF2B5EF4-FFF2-40B4-BE49-F238E27FC236}">
                <a16:creationId xmlns:a16="http://schemas.microsoft.com/office/drawing/2014/main" id="{476383D0-58F5-43CB-B9E0-7C0903CAAC7A}"/>
              </a:ext>
            </a:extLst>
          </p:cNvPr>
          <p:cNvSpPr>
            <a:spLocks noGrp="1"/>
          </p:cNvSpPr>
          <p:nvPr>
            <p:ph type="body" sz="quarter" idx="21" hasCustomPrompt="1"/>
          </p:nvPr>
        </p:nvSpPr>
        <p:spPr>
          <a:xfrm>
            <a:off x="432193" y="5974428"/>
            <a:ext cx="9040864" cy="335355"/>
          </a:xfrm>
        </p:spPr>
        <p:txBody>
          <a:bodyPr anchor="b" anchorCtr="0"/>
          <a:lstStyle>
            <a:lvl1pPr>
              <a:defRPr sz="600" b="0">
                <a:solidFill>
                  <a:schemeClr val="tx1"/>
                </a:solidFill>
              </a:defRPr>
            </a:lvl1pPr>
          </a:lstStyle>
          <a:p>
            <a:pPr lvl="0"/>
            <a:r>
              <a:rPr lang="en-US" dirty="0"/>
              <a:t>Source or note text: </a:t>
            </a:r>
            <a:endParaRPr lang="en-GB" dirty="0"/>
          </a:p>
        </p:txBody>
      </p:sp>
    </p:spTree>
    <p:extLst>
      <p:ext uri="{BB962C8B-B14F-4D97-AF65-F5344CB8AC3E}">
        <p14:creationId xmlns:p14="http://schemas.microsoft.com/office/powerpoint/2010/main" val="2461111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heading only#">
    <p:spTree>
      <p:nvGrpSpPr>
        <p:cNvPr id="1" name=""/>
        <p:cNvGrpSpPr/>
        <p:nvPr/>
      </p:nvGrpSpPr>
      <p:grpSpPr>
        <a:xfrm>
          <a:off x="0" y="0"/>
          <a:ext cx="0" cy="0"/>
          <a:chOff x="0" y="0"/>
          <a:chExt cx="0" cy="0"/>
        </a:xfrm>
      </p:grpSpPr>
      <p:sp>
        <p:nvSpPr>
          <p:cNvPr id="2" name="Title 1"/>
          <p:cNvSpPr>
            <a:spLocks noGrp="1"/>
          </p:cNvSpPr>
          <p:nvPr>
            <p:ph type="title"/>
          </p:nvPr>
        </p:nvSpPr>
        <p:spPr>
          <a:xfrm>
            <a:off x="428229" y="548217"/>
            <a:ext cx="9047559" cy="1285345"/>
          </a:xfrm>
        </p:spPr>
        <p:txBody>
          <a:bodyPr lIns="0" tIns="0" rIns="0" bIns="0" anchor="t">
            <a:noAutofit/>
          </a:bodyPr>
          <a:lstStyle>
            <a:lvl1pPr>
              <a:defRPr>
                <a:solidFill>
                  <a:schemeClr val="tx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C9F51459-5168-F241-892E-2EA70D14652A}"/>
              </a:ext>
            </a:extLst>
          </p:cNvPr>
          <p:cNvSpPr>
            <a:spLocks noGrp="1"/>
          </p:cNvSpPr>
          <p:nvPr>
            <p:ph idx="1"/>
          </p:nvPr>
        </p:nvSpPr>
        <p:spPr>
          <a:xfrm>
            <a:off x="428229" y="1833563"/>
            <a:ext cx="9047559" cy="637952"/>
          </a:xfrm>
          <a:prstGeom prst="rect">
            <a:avLst/>
          </a:prstGeom>
        </p:spPr>
        <p:txBody>
          <a:bodyPr lIns="0" tIns="0" rIns="0" bIns="0">
            <a:noAutofit/>
          </a:bodyPr>
          <a:lstStyle>
            <a:lvl1pPr marL="0" indent="0">
              <a:lnSpc>
                <a:spcPct val="100000"/>
              </a:lnSpc>
              <a:spcBef>
                <a:spcPts val="600"/>
              </a:spcBef>
              <a:buNone/>
              <a:defRPr sz="1200" b="0" i="0">
                <a:solidFill>
                  <a:schemeClr val="tx1"/>
                </a:solidFill>
                <a:latin typeface="Arial" panose="020B0604020202020204" pitchFamily="34" charset="0"/>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a:t>Click to edit Master text styles</a:t>
            </a:r>
          </a:p>
        </p:txBody>
      </p:sp>
      <p:sp>
        <p:nvSpPr>
          <p:cNvPr id="4" name="Slide Number Placeholder 3">
            <a:extLst>
              <a:ext uri="{FF2B5EF4-FFF2-40B4-BE49-F238E27FC236}">
                <a16:creationId xmlns:a16="http://schemas.microsoft.com/office/drawing/2014/main" id="{5C24C3BE-EF9E-4A1D-897A-C48737BE7BBE}"/>
              </a:ext>
            </a:extLst>
          </p:cNvPr>
          <p:cNvSpPr>
            <a:spLocks noGrp="1"/>
          </p:cNvSpPr>
          <p:nvPr>
            <p:ph type="sldNum" sz="quarter" idx="11"/>
          </p:nvPr>
        </p:nvSpPr>
        <p:spPr/>
        <p:txBody>
          <a:bodyPr>
            <a:noAutofit/>
          </a:bodyPr>
          <a:lstStyle/>
          <a:p>
            <a:fld id="{AC586D5E-2722-0D44-AA02-B15E62DD2934}" type="slidenum">
              <a:rPr lang="en-US" smtClean="0"/>
              <a:pPr/>
              <a:t>‹#›</a:t>
            </a:fld>
            <a:endParaRPr lang="en-US" dirty="0"/>
          </a:p>
        </p:txBody>
      </p:sp>
      <p:sp>
        <p:nvSpPr>
          <p:cNvPr id="14" name="Text Placeholder 13">
            <a:extLst>
              <a:ext uri="{FF2B5EF4-FFF2-40B4-BE49-F238E27FC236}">
                <a16:creationId xmlns:a16="http://schemas.microsoft.com/office/drawing/2014/main" id="{040790B6-818E-4CE5-B265-0FB09161C8FD}"/>
              </a:ext>
            </a:extLst>
          </p:cNvPr>
          <p:cNvSpPr>
            <a:spLocks noGrp="1"/>
          </p:cNvSpPr>
          <p:nvPr>
            <p:ph type="body" sz="quarter" idx="19" hasCustomPrompt="1"/>
          </p:nvPr>
        </p:nvSpPr>
        <p:spPr>
          <a:xfrm>
            <a:off x="432193" y="229436"/>
            <a:ext cx="6011369" cy="237067"/>
          </a:xfrm>
        </p:spPr>
        <p:txBody>
          <a:bodyPr anchor="ctr" anchorCtr="0">
            <a:noAutofit/>
          </a:bodyPr>
          <a:lstStyle>
            <a:lvl1pPr>
              <a:defRPr sz="800" b="0">
                <a:solidFill>
                  <a:schemeClr val="tx1"/>
                </a:solidFill>
                <a:latin typeface="+mn-lt"/>
              </a:defRPr>
            </a:lvl1pPr>
          </a:lstStyle>
          <a:p>
            <a:pPr lvl="0"/>
            <a:r>
              <a:rPr lang="en-US" dirty="0"/>
              <a:t>Section heading</a:t>
            </a:r>
            <a:endParaRPr lang="en-GB" dirty="0"/>
          </a:p>
        </p:txBody>
      </p:sp>
      <p:sp>
        <p:nvSpPr>
          <p:cNvPr id="5" name="Footer Placeholder 4">
            <a:extLst>
              <a:ext uri="{FF2B5EF4-FFF2-40B4-BE49-F238E27FC236}">
                <a16:creationId xmlns:a16="http://schemas.microsoft.com/office/drawing/2014/main" id="{9C4C2D40-371C-466F-98CA-E70E963E3F76}"/>
              </a:ext>
            </a:extLst>
          </p:cNvPr>
          <p:cNvSpPr>
            <a:spLocks noGrp="1"/>
          </p:cNvSpPr>
          <p:nvPr>
            <p:ph type="ftr" sz="quarter" idx="20"/>
          </p:nvPr>
        </p:nvSpPr>
        <p:spPr/>
        <p:txBody>
          <a:bodyPr>
            <a:noAutofit/>
          </a:bodyPr>
          <a:lstStyle>
            <a:lvl1pPr>
              <a:defRPr b="0"/>
            </a:lvl1pPr>
          </a:lstStyle>
          <a:p>
            <a:r>
              <a:rPr lang="en-US" dirty="0"/>
              <a:t>Anglo American  /  © 2021 </a:t>
            </a:r>
          </a:p>
        </p:txBody>
      </p:sp>
      <p:sp>
        <p:nvSpPr>
          <p:cNvPr id="7" name="Text Placeholder 5">
            <a:extLst>
              <a:ext uri="{FF2B5EF4-FFF2-40B4-BE49-F238E27FC236}">
                <a16:creationId xmlns:a16="http://schemas.microsoft.com/office/drawing/2014/main" id="{3C195262-4BE5-4258-9E0A-41259E6E6DC2}"/>
              </a:ext>
            </a:extLst>
          </p:cNvPr>
          <p:cNvSpPr>
            <a:spLocks noGrp="1"/>
          </p:cNvSpPr>
          <p:nvPr>
            <p:ph type="body" sz="quarter" idx="21" hasCustomPrompt="1"/>
          </p:nvPr>
        </p:nvSpPr>
        <p:spPr>
          <a:xfrm>
            <a:off x="432193" y="5974428"/>
            <a:ext cx="9040864" cy="335355"/>
          </a:xfrm>
        </p:spPr>
        <p:txBody>
          <a:bodyPr anchor="b" anchorCtr="0"/>
          <a:lstStyle>
            <a:lvl1pPr>
              <a:defRPr sz="600" b="0">
                <a:solidFill>
                  <a:schemeClr val="tx1"/>
                </a:solidFill>
              </a:defRPr>
            </a:lvl1pPr>
          </a:lstStyle>
          <a:p>
            <a:pPr lvl="0"/>
            <a:r>
              <a:rPr lang="en-US" dirty="0"/>
              <a:t>Source or note text: </a:t>
            </a:r>
            <a:endParaRPr lang="en-GB" dirty="0"/>
          </a:p>
        </p:txBody>
      </p:sp>
    </p:spTree>
    <p:extLst>
      <p:ext uri="{BB962C8B-B14F-4D97-AF65-F5344CB8AC3E}">
        <p14:creationId xmlns:p14="http://schemas.microsoft.com/office/powerpoint/2010/main" val="821072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uble heading, text &amp; half page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AAA3165-01EF-D54A-A563-F5497EE9AC4D}"/>
              </a:ext>
            </a:extLst>
          </p:cNvPr>
          <p:cNvSpPr>
            <a:spLocks noGrp="1"/>
          </p:cNvSpPr>
          <p:nvPr>
            <p:ph type="pic" sz="quarter" idx="16" hasCustomPrompt="1"/>
          </p:nvPr>
        </p:nvSpPr>
        <p:spPr>
          <a:xfrm>
            <a:off x="4953000" y="0"/>
            <a:ext cx="4953001" cy="6858000"/>
          </a:xfrm>
          <a:prstGeom prst="rect">
            <a:avLst/>
          </a:prstGeom>
          <a:solidFill>
            <a:schemeClr val="bg1">
              <a:lumMod val="85000"/>
            </a:schemeClr>
          </a:solidFill>
        </p:spPr>
        <p:txBody>
          <a:bodyPr vert="horz" lIns="0" tIns="0" rIns="0" bIns="0" rtlCol="0" anchor="ctr" anchorCtr="1">
            <a:noAutofit/>
          </a:bodyPr>
          <a:lstStyle>
            <a:lvl1pPr>
              <a:defRPr lang="en-US" sz="1000" dirty="0">
                <a:solidFill>
                  <a:schemeClr val="tx1"/>
                </a:solidFill>
              </a:defRPr>
            </a:lvl1pPr>
          </a:lstStyle>
          <a:p>
            <a:r>
              <a:rPr lang="en-US" dirty="0"/>
              <a:t>Drag And Drop Or Copy And Paste</a:t>
            </a:r>
            <a:br>
              <a:rPr lang="en-US" dirty="0"/>
            </a:br>
            <a:r>
              <a:rPr lang="en-US" dirty="0"/>
              <a:t>Your Custom Image Here</a:t>
            </a:r>
          </a:p>
        </p:txBody>
      </p:sp>
      <p:sp>
        <p:nvSpPr>
          <p:cNvPr id="2" name="Title 1"/>
          <p:cNvSpPr>
            <a:spLocks noGrp="1"/>
          </p:cNvSpPr>
          <p:nvPr>
            <p:ph type="title" hasCustomPrompt="1"/>
          </p:nvPr>
        </p:nvSpPr>
        <p:spPr>
          <a:xfrm>
            <a:off x="428228" y="548217"/>
            <a:ext cx="4419717" cy="1284816"/>
          </a:xfrm>
        </p:spPr>
        <p:txBody>
          <a:bodyPr anchor="t">
            <a:noAutofit/>
          </a:bodyPr>
          <a:lstStyle>
            <a:lvl1pPr>
              <a:defRPr>
                <a:solidFill>
                  <a:schemeClr val="tx1"/>
                </a:solidFill>
              </a:defRPr>
            </a:lvl1pPr>
          </a:lstStyle>
          <a:p>
            <a:r>
              <a:rPr lang="en-GB" dirty="0"/>
              <a:t>Click to edit </a:t>
            </a:r>
            <a:br>
              <a:rPr lang="en-GB" dirty="0"/>
            </a:br>
            <a:r>
              <a:rPr lang="en-GB" dirty="0"/>
              <a:t>Master title style</a:t>
            </a:r>
            <a:endParaRPr lang="en-US" dirty="0"/>
          </a:p>
        </p:txBody>
      </p:sp>
      <p:sp>
        <p:nvSpPr>
          <p:cNvPr id="10" name="Content Placeholder 2">
            <a:extLst>
              <a:ext uri="{FF2B5EF4-FFF2-40B4-BE49-F238E27FC236}">
                <a16:creationId xmlns:a16="http://schemas.microsoft.com/office/drawing/2014/main" id="{AAD462C4-98AB-4597-8316-DD54AEC3F55E}"/>
              </a:ext>
            </a:extLst>
          </p:cNvPr>
          <p:cNvSpPr>
            <a:spLocks noGrp="1"/>
          </p:cNvSpPr>
          <p:nvPr>
            <p:ph idx="1"/>
          </p:nvPr>
        </p:nvSpPr>
        <p:spPr>
          <a:xfrm>
            <a:off x="428230" y="1833034"/>
            <a:ext cx="4419716" cy="563569"/>
          </a:xfrm>
          <a:prstGeom prst="rect">
            <a:avLst/>
          </a:prstGeom>
        </p:spPr>
        <p:txBody>
          <a:bodyPr>
            <a:noAutofit/>
          </a:bodyPr>
          <a:lstStyle>
            <a:lvl1pPr marL="0" indent="0">
              <a:lnSpc>
                <a:spcPct val="100000"/>
              </a:lnSpc>
              <a:spcBef>
                <a:spcPts val="600"/>
              </a:spcBef>
              <a:buNone/>
              <a:defRPr sz="1200" b="0" i="0">
                <a:solidFill>
                  <a:schemeClr val="tx1"/>
                </a:solidFill>
                <a:latin typeface="Arial" panose="020B0604020202020204" pitchFamily="34" charset="0"/>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a:t>Click to edit Master text styles</a:t>
            </a:r>
          </a:p>
        </p:txBody>
      </p:sp>
      <p:sp>
        <p:nvSpPr>
          <p:cNvPr id="5" name="Slide Number Placeholder 4">
            <a:extLst>
              <a:ext uri="{FF2B5EF4-FFF2-40B4-BE49-F238E27FC236}">
                <a16:creationId xmlns:a16="http://schemas.microsoft.com/office/drawing/2014/main" id="{7367D2EE-9A2B-4A19-B1B5-70D12FE64AC3}"/>
              </a:ext>
            </a:extLst>
          </p:cNvPr>
          <p:cNvSpPr>
            <a:spLocks noGrp="1"/>
          </p:cNvSpPr>
          <p:nvPr>
            <p:ph type="sldNum" sz="quarter" idx="18"/>
          </p:nvPr>
        </p:nvSpPr>
        <p:spPr/>
        <p:txBody>
          <a:bodyPr>
            <a:noAutofit/>
          </a:bodyPr>
          <a:lstStyle/>
          <a:p>
            <a:fld id="{AC586D5E-2722-0D44-AA02-B15E62DD2934}" type="slidenum">
              <a:rPr lang="en-US" smtClean="0"/>
              <a:pPr/>
              <a:t>‹#›</a:t>
            </a:fld>
            <a:endParaRPr lang="en-US" dirty="0"/>
          </a:p>
        </p:txBody>
      </p:sp>
      <p:sp>
        <p:nvSpPr>
          <p:cNvPr id="6" name="Footer Placeholder 5">
            <a:extLst>
              <a:ext uri="{FF2B5EF4-FFF2-40B4-BE49-F238E27FC236}">
                <a16:creationId xmlns:a16="http://schemas.microsoft.com/office/drawing/2014/main" id="{F455D812-6FA0-4A44-BA16-84BEDF08086D}"/>
              </a:ext>
            </a:extLst>
          </p:cNvPr>
          <p:cNvSpPr>
            <a:spLocks noGrp="1"/>
          </p:cNvSpPr>
          <p:nvPr>
            <p:ph type="ftr" sz="quarter" idx="20"/>
          </p:nvPr>
        </p:nvSpPr>
        <p:spPr/>
        <p:txBody>
          <a:bodyPr>
            <a:noAutofit/>
          </a:bodyPr>
          <a:lstStyle>
            <a:lvl1pPr>
              <a:defRPr b="0"/>
            </a:lvl1pPr>
          </a:lstStyle>
          <a:p>
            <a:r>
              <a:rPr lang="en-US" dirty="0"/>
              <a:t>Anglo American  /  © 2021 </a:t>
            </a:r>
          </a:p>
        </p:txBody>
      </p:sp>
      <p:sp>
        <p:nvSpPr>
          <p:cNvPr id="16" name="Text Placeholder 13">
            <a:extLst>
              <a:ext uri="{FF2B5EF4-FFF2-40B4-BE49-F238E27FC236}">
                <a16:creationId xmlns:a16="http://schemas.microsoft.com/office/drawing/2014/main" id="{E0968069-9D03-4E81-BA77-A22D82AB9CE2}"/>
              </a:ext>
            </a:extLst>
          </p:cNvPr>
          <p:cNvSpPr>
            <a:spLocks noGrp="1"/>
          </p:cNvSpPr>
          <p:nvPr>
            <p:ph type="body" sz="quarter" idx="19" hasCustomPrompt="1"/>
          </p:nvPr>
        </p:nvSpPr>
        <p:spPr>
          <a:xfrm>
            <a:off x="432193" y="229436"/>
            <a:ext cx="6011369" cy="237067"/>
          </a:xfrm>
        </p:spPr>
        <p:txBody>
          <a:bodyPr anchor="ctr" anchorCtr="0">
            <a:noAutofit/>
          </a:bodyPr>
          <a:lstStyle>
            <a:lvl1pPr>
              <a:defRPr sz="800" b="0">
                <a:solidFill>
                  <a:schemeClr val="tx1"/>
                </a:solidFill>
                <a:latin typeface="+mn-lt"/>
              </a:defRPr>
            </a:lvl1pPr>
          </a:lstStyle>
          <a:p>
            <a:pPr lvl="0"/>
            <a:r>
              <a:rPr lang="en-US" dirty="0"/>
              <a:t>Section heading</a:t>
            </a:r>
            <a:endParaRPr lang="en-GB" dirty="0"/>
          </a:p>
        </p:txBody>
      </p:sp>
      <p:sp>
        <p:nvSpPr>
          <p:cNvPr id="8" name="Text Placeholder 5">
            <a:extLst>
              <a:ext uri="{FF2B5EF4-FFF2-40B4-BE49-F238E27FC236}">
                <a16:creationId xmlns:a16="http://schemas.microsoft.com/office/drawing/2014/main" id="{1E36A2BF-2CB7-4F19-AD61-A2D37DE2CFB8}"/>
              </a:ext>
            </a:extLst>
          </p:cNvPr>
          <p:cNvSpPr>
            <a:spLocks noGrp="1"/>
          </p:cNvSpPr>
          <p:nvPr>
            <p:ph type="body" sz="quarter" idx="21" hasCustomPrompt="1"/>
          </p:nvPr>
        </p:nvSpPr>
        <p:spPr>
          <a:xfrm>
            <a:off x="432193" y="5974428"/>
            <a:ext cx="9043595" cy="335355"/>
          </a:xfrm>
        </p:spPr>
        <p:txBody>
          <a:bodyPr anchor="b" anchorCtr="0"/>
          <a:lstStyle>
            <a:lvl1pPr>
              <a:defRPr sz="600" b="0">
                <a:solidFill>
                  <a:schemeClr val="tx1"/>
                </a:solidFill>
              </a:defRPr>
            </a:lvl1pPr>
          </a:lstStyle>
          <a:p>
            <a:pPr lvl="0"/>
            <a:r>
              <a:rPr lang="en-US" dirty="0"/>
              <a:t>Source or note text: </a:t>
            </a:r>
            <a:endParaRPr lang="en-GB" dirty="0"/>
          </a:p>
        </p:txBody>
      </p:sp>
      <p:sp>
        <p:nvSpPr>
          <p:cNvPr id="11" name="Text Placeholder 5">
            <a:extLst>
              <a:ext uri="{FF2B5EF4-FFF2-40B4-BE49-F238E27FC236}">
                <a16:creationId xmlns:a16="http://schemas.microsoft.com/office/drawing/2014/main" id="{77EA9A85-6125-4DE1-AA2C-ACB4F37D8088}"/>
              </a:ext>
            </a:extLst>
          </p:cNvPr>
          <p:cNvSpPr>
            <a:spLocks noGrp="1"/>
          </p:cNvSpPr>
          <p:nvPr>
            <p:ph type="body" sz="quarter" idx="22"/>
          </p:nvPr>
        </p:nvSpPr>
        <p:spPr>
          <a:xfrm>
            <a:off x="428229" y="2709334"/>
            <a:ext cx="4445661" cy="314999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179934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15" name="Picture Placeholder 3">
            <a:extLst>
              <a:ext uri="{FF2B5EF4-FFF2-40B4-BE49-F238E27FC236}">
                <a16:creationId xmlns:a16="http://schemas.microsoft.com/office/drawing/2014/main" id="{E378278C-564B-DF4B-86D1-DCB841DB05D2}"/>
              </a:ext>
            </a:extLst>
          </p:cNvPr>
          <p:cNvSpPr>
            <a:spLocks noGrp="1"/>
          </p:cNvSpPr>
          <p:nvPr>
            <p:ph type="pic" sz="quarter" idx="20" hasCustomPrompt="1"/>
          </p:nvPr>
        </p:nvSpPr>
        <p:spPr>
          <a:xfrm>
            <a:off x="1" y="3429000"/>
            <a:ext cx="4953001" cy="3429000"/>
          </a:xfrm>
          <a:prstGeom prst="rect">
            <a:avLst/>
          </a:prstGeom>
          <a:solidFill>
            <a:schemeClr val="bg1">
              <a:lumMod val="85000"/>
            </a:schemeClr>
          </a:solidFill>
        </p:spPr>
        <p:txBody>
          <a:bodyPr vert="horz" lIns="0" tIns="0" rIns="0" bIns="0" rtlCol="0" anchor="ctr" anchorCtr="1">
            <a:noAutofit/>
          </a:bodyPr>
          <a:lstStyle>
            <a:lvl1pPr>
              <a:defRPr lang="en-US" sz="1000" dirty="0">
                <a:solidFill>
                  <a:schemeClr val="tx1"/>
                </a:solidFill>
              </a:defRPr>
            </a:lvl1pPr>
          </a:lstStyle>
          <a:p>
            <a:r>
              <a:rPr lang="en-US" dirty="0"/>
              <a:t>Drag And Drop Or Copy And Paste</a:t>
            </a:r>
            <a:br>
              <a:rPr lang="en-US" dirty="0"/>
            </a:br>
            <a:r>
              <a:rPr lang="en-US" dirty="0"/>
              <a:t>Your Custom Image Here</a:t>
            </a:r>
          </a:p>
        </p:txBody>
      </p:sp>
      <p:sp>
        <p:nvSpPr>
          <p:cNvPr id="17" name="Picture Placeholder 3">
            <a:extLst>
              <a:ext uri="{FF2B5EF4-FFF2-40B4-BE49-F238E27FC236}">
                <a16:creationId xmlns:a16="http://schemas.microsoft.com/office/drawing/2014/main" id="{C59760E1-2DE1-DD47-9562-4EAA6398EBB5}"/>
              </a:ext>
            </a:extLst>
          </p:cNvPr>
          <p:cNvSpPr>
            <a:spLocks noGrp="1"/>
          </p:cNvSpPr>
          <p:nvPr>
            <p:ph type="pic" sz="quarter" idx="21" hasCustomPrompt="1"/>
          </p:nvPr>
        </p:nvSpPr>
        <p:spPr>
          <a:xfrm>
            <a:off x="1" y="0"/>
            <a:ext cx="4953001" cy="3429000"/>
          </a:xfrm>
          <a:prstGeom prst="rect">
            <a:avLst/>
          </a:prstGeom>
          <a:solidFill>
            <a:schemeClr val="bg1">
              <a:lumMod val="85000"/>
            </a:schemeClr>
          </a:solidFill>
        </p:spPr>
        <p:txBody>
          <a:bodyPr vert="horz" lIns="0" tIns="0" rIns="0" bIns="0" rtlCol="0" anchor="ctr" anchorCtr="1">
            <a:noAutofit/>
          </a:bodyPr>
          <a:lstStyle>
            <a:lvl1pPr>
              <a:defRPr lang="en-US" sz="1000" dirty="0">
                <a:solidFill>
                  <a:schemeClr val="tx1"/>
                </a:solidFill>
              </a:defRPr>
            </a:lvl1pPr>
          </a:lstStyle>
          <a:p>
            <a:r>
              <a:rPr lang="en-US" dirty="0"/>
              <a:t>Drag And Drop Or Copy And Paste</a:t>
            </a:r>
            <a:br>
              <a:rPr lang="en-US" dirty="0"/>
            </a:br>
            <a:r>
              <a:rPr lang="en-US" dirty="0"/>
              <a:t>Your Custom Image Here</a:t>
            </a:r>
          </a:p>
        </p:txBody>
      </p:sp>
      <p:sp>
        <p:nvSpPr>
          <p:cNvPr id="18" name="Text Placeholder 12">
            <a:extLst>
              <a:ext uri="{FF2B5EF4-FFF2-40B4-BE49-F238E27FC236}">
                <a16:creationId xmlns:a16="http://schemas.microsoft.com/office/drawing/2014/main" id="{210C259B-44E3-4C4A-B15A-13D2AE007FE1}"/>
              </a:ext>
            </a:extLst>
          </p:cNvPr>
          <p:cNvSpPr>
            <a:spLocks noGrp="1"/>
          </p:cNvSpPr>
          <p:nvPr>
            <p:ph type="body" sz="quarter" idx="22"/>
          </p:nvPr>
        </p:nvSpPr>
        <p:spPr>
          <a:xfrm>
            <a:off x="428228" y="548218"/>
            <a:ext cx="2184135" cy="1591245"/>
          </a:xfrm>
          <a:prstGeom prst="rect">
            <a:avLst/>
          </a:prstGeom>
        </p:spPr>
        <p:txBody>
          <a:bodyPr lIns="0" tIns="0" rIns="0" bIns="0">
            <a:noAutofit/>
          </a:bodyPr>
          <a:lstStyle>
            <a:lvl1pPr marL="0" indent="0">
              <a:lnSpc>
                <a:spcPct val="120000"/>
              </a:lnSpc>
              <a:spcBef>
                <a:spcPts val="0"/>
              </a:spcBef>
              <a:buNone/>
              <a:defRPr sz="800" b="1" i="0">
                <a:solidFill>
                  <a:schemeClr val="tx1"/>
                </a:solidFill>
                <a:latin typeface="Arial" panose="020B0604020202020204" pitchFamily="34" charset="0"/>
              </a:defRPr>
            </a:lvl1pPr>
            <a:lvl2pPr marL="7938" indent="0">
              <a:lnSpc>
                <a:spcPct val="120000"/>
              </a:lnSpc>
              <a:spcBef>
                <a:spcPts val="0"/>
              </a:spcBef>
              <a:buNone/>
              <a:tabLst/>
              <a:defRPr sz="700" b="0" i="0">
                <a:solidFill>
                  <a:schemeClr val="tx1"/>
                </a:solidFill>
                <a:latin typeface="Arial" panose="020B0604020202020204" pitchFamily="34" charset="0"/>
              </a:defRPr>
            </a:lvl2pPr>
            <a:lvl3pPr marL="914400" indent="0">
              <a:buNone/>
              <a:defRPr sz="1050"/>
            </a:lvl3pPr>
            <a:lvl4pPr marL="1371600" indent="0">
              <a:buNone/>
              <a:defRPr sz="1000"/>
            </a:lvl4pPr>
            <a:lvl5pPr marL="1828800" indent="0">
              <a:buNone/>
              <a:defRPr sz="1000"/>
            </a:lvl5pPr>
          </a:lstStyle>
          <a:p>
            <a:pPr lvl="0"/>
            <a:r>
              <a:rPr lang="en-US"/>
              <a:t>Click to edit Master text styles</a:t>
            </a:r>
          </a:p>
          <a:p>
            <a:pPr lvl="1"/>
            <a:r>
              <a:rPr lang="en-US"/>
              <a:t>Second level</a:t>
            </a:r>
          </a:p>
        </p:txBody>
      </p:sp>
      <p:sp>
        <p:nvSpPr>
          <p:cNvPr id="9" name="Picture Placeholder 3">
            <a:extLst>
              <a:ext uri="{FF2B5EF4-FFF2-40B4-BE49-F238E27FC236}">
                <a16:creationId xmlns:a16="http://schemas.microsoft.com/office/drawing/2014/main" id="{67248F32-B6ED-CD41-9A31-2AACF9661E81}"/>
              </a:ext>
            </a:extLst>
          </p:cNvPr>
          <p:cNvSpPr>
            <a:spLocks noGrp="1"/>
          </p:cNvSpPr>
          <p:nvPr>
            <p:ph type="pic" sz="quarter" idx="18" hasCustomPrompt="1"/>
          </p:nvPr>
        </p:nvSpPr>
        <p:spPr>
          <a:xfrm>
            <a:off x="4953000" y="3429000"/>
            <a:ext cx="4953001" cy="3429000"/>
          </a:xfrm>
          <a:prstGeom prst="rect">
            <a:avLst/>
          </a:prstGeom>
          <a:solidFill>
            <a:schemeClr val="bg1">
              <a:lumMod val="85000"/>
            </a:schemeClr>
          </a:solidFill>
        </p:spPr>
        <p:txBody>
          <a:bodyPr vert="horz" lIns="0" tIns="0" rIns="0" bIns="0" rtlCol="0" anchor="ctr" anchorCtr="1">
            <a:noAutofit/>
          </a:bodyPr>
          <a:lstStyle>
            <a:lvl1pPr>
              <a:defRPr lang="en-US" sz="1000" dirty="0">
                <a:solidFill>
                  <a:schemeClr val="tx1"/>
                </a:solidFill>
              </a:defRPr>
            </a:lvl1pPr>
          </a:lstStyle>
          <a:p>
            <a:r>
              <a:rPr lang="en-US" dirty="0"/>
              <a:t>Drag And Drop Or Copy And Paste</a:t>
            </a:r>
            <a:br>
              <a:rPr lang="en-US" dirty="0"/>
            </a:br>
            <a:r>
              <a:rPr lang="en-US" dirty="0"/>
              <a:t>Your Custom Image Here</a:t>
            </a:r>
          </a:p>
        </p:txBody>
      </p:sp>
      <p:sp>
        <p:nvSpPr>
          <p:cNvPr id="4" name="Picture Placeholder 3">
            <a:extLst>
              <a:ext uri="{FF2B5EF4-FFF2-40B4-BE49-F238E27FC236}">
                <a16:creationId xmlns:a16="http://schemas.microsoft.com/office/drawing/2014/main" id="{2AAA3165-01EF-D54A-A563-F5497EE9AC4D}"/>
              </a:ext>
            </a:extLst>
          </p:cNvPr>
          <p:cNvSpPr>
            <a:spLocks noGrp="1"/>
          </p:cNvSpPr>
          <p:nvPr>
            <p:ph type="pic" sz="quarter" idx="16" hasCustomPrompt="1"/>
          </p:nvPr>
        </p:nvSpPr>
        <p:spPr>
          <a:xfrm>
            <a:off x="4953000" y="0"/>
            <a:ext cx="4953001" cy="3429000"/>
          </a:xfrm>
          <a:prstGeom prst="rect">
            <a:avLst/>
          </a:prstGeom>
          <a:solidFill>
            <a:schemeClr val="bg1">
              <a:lumMod val="85000"/>
            </a:schemeClr>
          </a:solidFill>
        </p:spPr>
        <p:txBody>
          <a:bodyPr vert="horz" lIns="0" tIns="0" rIns="0" bIns="0" rtlCol="0" anchor="ctr" anchorCtr="1">
            <a:noAutofit/>
          </a:bodyPr>
          <a:lstStyle>
            <a:lvl1pPr>
              <a:defRPr lang="en-US" sz="1000" dirty="0">
                <a:solidFill>
                  <a:schemeClr val="tx1"/>
                </a:solidFill>
              </a:defRPr>
            </a:lvl1pPr>
          </a:lstStyle>
          <a:p>
            <a:r>
              <a:rPr lang="en-US" dirty="0"/>
              <a:t>Drag And Drop Or Copy And Paste</a:t>
            </a:r>
            <a:br>
              <a:rPr lang="en-US" dirty="0"/>
            </a:br>
            <a:r>
              <a:rPr lang="en-US" dirty="0"/>
              <a:t>Your Custom Image Here</a:t>
            </a:r>
          </a:p>
        </p:txBody>
      </p:sp>
      <p:sp>
        <p:nvSpPr>
          <p:cNvPr id="3" name="Slide Number Placeholder 2">
            <a:extLst>
              <a:ext uri="{FF2B5EF4-FFF2-40B4-BE49-F238E27FC236}">
                <a16:creationId xmlns:a16="http://schemas.microsoft.com/office/drawing/2014/main" id="{5AD5377B-3090-42BC-9DF5-997AF18E39EF}"/>
              </a:ext>
            </a:extLst>
          </p:cNvPr>
          <p:cNvSpPr>
            <a:spLocks noGrp="1"/>
          </p:cNvSpPr>
          <p:nvPr>
            <p:ph type="sldNum" sz="quarter" idx="24"/>
          </p:nvPr>
        </p:nvSpPr>
        <p:spPr/>
        <p:txBody>
          <a:bodyPr>
            <a:noAutofit/>
          </a:bodyPr>
          <a:lstStyle/>
          <a:p>
            <a:fld id="{AC586D5E-2722-0D44-AA02-B15E62DD2934}" type="slidenum">
              <a:rPr lang="en-US" smtClean="0"/>
              <a:pPr/>
              <a:t>‹#›</a:t>
            </a:fld>
            <a:endParaRPr lang="en-US" dirty="0"/>
          </a:p>
        </p:txBody>
      </p:sp>
      <p:sp>
        <p:nvSpPr>
          <p:cNvPr id="19" name="Text Placeholder 13">
            <a:extLst>
              <a:ext uri="{FF2B5EF4-FFF2-40B4-BE49-F238E27FC236}">
                <a16:creationId xmlns:a16="http://schemas.microsoft.com/office/drawing/2014/main" id="{005D7CC3-7B9E-4CE1-9A45-2D660CDCF709}"/>
              </a:ext>
            </a:extLst>
          </p:cNvPr>
          <p:cNvSpPr>
            <a:spLocks noGrp="1"/>
          </p:cNvSpPr>
          <p:nvPr>
            <p:ph type="body" sz="quarter" idx="19" hasCustomPrompt="1"/>
          </p:nvPr>
        </p:nvSpPr>
        <p:spPr>
          <a:xfrm>
            <a:off x="432193" y="229436"/>
            <a:ext cx="6011369" cy="237067"/>
          </a:xfrm>
        </p:spPr>
        <p:txBody>
          <a:bodyPr anchor="ctr" anchorCtr="0">
            <a:noAutofit/>
          </a:bodyPr>
          <a:lstStyle>
            <a:lvl1pPr>
              <a:defRPr sz="800" b="0">
                <a:solidFill>
                  <a:schemeClr val="tx1"/>
                </a:solidFill>
                <a:latin typeface="+mn-lt"/>
              </a:defRPr>
            </a:lvl1pPr>
          </a:lstStyle>
          <a:p>
            <a:pPr lvl="0"/>
            <a:r>
              <a:rPr lang="en-US" dirty="0"/>
              <a:t>Section heading</a:t>
            </a:r>
            <a:endParaRPr lang="en-GB" dirty="0"/>
          </a:p>
        </p:txBody>
      </p:sp>
      <p:sp>
        <p:nvSpPr>
          <p:cNvPr id="5" name="Footer Placeholder 4">
            <a:extLst>
              <a:ext uri="{FF2B5EF4-FFF2-40B4-BE49-F238E27FC236}">
                <a16:creationId xmlns:a16="http://schemas.microsoft.com/office/drawing/2014/main" id="{55FE7E9B-95E3-492A-BD14-F8FD524AC489}"/>
              </a:ext>
            </a:extLst>
          </p:cNvPr>
          <p:cNvSpPr>
            <a:spLocks noGrp="1"/>
          </p:cNvSpPr>
          <p:nvPr>
            <p:ph type="ftr" sz="quarter" idx="25"/>
          </p:nvPr>
        </p:nvSpPr>
        <p:spPr/>
        <p:txBody>
          <a:bodyPr>
            <a:noAutofit/>
          </a:bodyPr>
          <a:lstStyle>
            <a:lvl1pPr>
              <a:defRPr b="0"/>
            </a:lvl1pPr>
          </a:lstStyle>
          <a:p>
            <a:r>
              <a:rPr lang="en-US" dirty="0"/>
              <a:t>Anglo American  /  © 2021 </a:t>
            </a:r>
          </a:p>
        </p:txBody>
      </p:sp>
      <p:sp>
        <p:nvSpPr>
          <p:cNvPr id="10" name="Text Placeholder 5">
            <a:extLst>
              <a:ext uri="{FF2B5EF4-FFF2-40B4-BE49-F238E27FC236}">
                <a16:creationId xmlns:a16="http://schemas.microsoft.com/office/drawing/2014/main" id="{B47CA823-CA12-4626-81FF-FC713BF0E9D3}"/>
              </a:ext>
            </a:extLst>
          </p:cNvPr>
          <p:cNvSpPr>
            <a:spLocks noGrp="1"/>
          </p:cNvSpPr>
          <p:nvPr>
            <p:ph type="body" sz="quarter" idx="26" hasCustomPrompt="1"/>
          </p:nvPr>
        </p:nvSpPr>
        <p:spPr>
          <a:xfrm>
            <a:off x="432193" y="5974428"/>
            <a:ext cx="9043595" cy="335355"/>
          </a:xfrm>
        </p:spPr>
        <p:txBody>
          <a:bodyPr anchor="b" anchorCtr="0"/>
          <a:lstStyle>
            <a:lvl1pPr>
              <a:defRPr sz="600" b="0">
                <a:solidFill>
                  <a:schemeClr val="tx1"/>
                </a:solidFill>
              </a:defRPr>
            </a:lvl1pPr>
          </a:lstStyle>
          <a:p>
            <a:pPr lvl="0"/>
            <a:r>
              <a:rPr lang="en-US" dirty="0"/>
              <a:t>Source or note text: </a:t>
            </a:r>
            <a:endParaRPr lang="en-GB" dirty="0"/>
          </a:p>
        </p:txBody>
      </p:sp>
    </p:spTree>
    <p:extLst>
      <p:ext uri="{BB962C8B-B14F-4D97-AF65-F5344CB8AC3E}">
        <p14:creationId xmlns:p14="http://schemas.microsoft.com/office/powerpoint/2010/main" val="9750710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15" name="Picture Placeholder 3">
            <a:extLst>
              <a:ext uri="{FF2B5EF4-FFF2-40B4-BE49-F238E27FC236}">
                <a16:creationId xmlns:a16="http://schemas.microsoft.com/office/drawing/2014/main" id="{E378278C-564B-DF4B-86D1-DCB841DB05D2}"/>
              </a:ext>
            </a:extLst>
          </p:cNvPr>
          <p:cNvSpPr>
            <a:spLocks noGrp="1"/>
          </p:cNvSpPr>
          <p:nvPr>
            <p:ph type="pic" sz="quarter" idx="20" hasCustomPrompt="1"/>
          </p:nvPr>
        </p:nvSpPr>
        <p:spPr>
          <a:xfrm>
            <a:off x="-1" y="3429000"/>
            <a:ext cx="3321772" cy="3429000"/>
          </a:xfrm>
          <a:prstGeom prst="rect">
            <a:avLst/>
          </a:prstGeom>
          <a:solidFill>
            <a:schemeClr val="bg1">
              <a:lumMod val="85000"/>
            </a:schemeClr>
          </a:solidFill>
        </p:spPr>
        <p:txBody>
          <a:bodyPr vert="horz" lIns="0" tIns="0" rIns="0" bIns="0" rtlCol="0" anchor="ctr" anchorCtr="1">
            <a:noAutofit/>
          </a:bodyPr>
          <a:lstStyle>
            <a:lvl1pPr>
              <a:defRPr lang="en-US" sz="1000" dirty="0">
                <a:solidFill>
                  <a:schemeClr val="tx1"/>
                </a:solidFill>
              </a:defRPr>
            </a:lvl1pPr>
          </a:lstStyle>
          <a:p>
            <a:r>
              <a:rPr lang="en-US" dirty="0"/>
              <a:t>Drag And Drop Or Copy And Paste</a:t>
            </a:r>
            <a:br>
              <a:rPr lang="en-US" dirty="0"/>
            </a:br>
            <a:r>
              <a:rPr lang="en-US" dirty="0"/>
              <a:t>Your Custom Image Here</a:t>
            </a:r>
          </a:p>
        </p:txBody>
      </p:sp>
      <p:sp>
        <p:nvSpPr>
          <p:cNvPr id="17" name="Picture Placeholder 3">
            <a:extLst>
              <a:ext uri="{FF2B5EF4-FFF2-40B4-BE49-F238E27FC236}">
                <a16:creationId xmlns:a16="http://schemas.microsoft.com/office/drawing/2014/main" id="{C59760E1-2DE1-DD47-9562-4EAA6398EBB5}"/>
              </a:ext>
            </a:extLst>
          </p:cNvPr>
          <p:cNvSpPr>
            <a:spLocks noGrp="1"/>
          </p:cNvSpPr>
          <p:nvPr>
            <p:ph type="pic" sz="quarter" idx="21" hasCustomPrompt="1"/>
          </p:nvPr>
        </p:nvSpPr>
        <p:spPr>
          <a:xfrm>
            <a:off x="-1" y="0"/>
            <a:ext cx="3321772" cy="3429000"/>
          </a:xfrm>
          <a:prstGeom prst="rect">
            <a:avLst/>
          </a:prstGeom>
          <a:solidFill>
            <a:schemeClr val="bg1">
              <a:lumMod val="85000"/>
            </a:schemeClr>
          </a:solidFill>
        </p:spPr>
        <p:txBody>
          <a:bodyPr vert="horz" lIns="0" tIns="0" rIns="0" bIns="0" rtlCol="0" anchor="ctr" anchorCtr="1">
            <a:noAutofit/>
          </a:bodyPr>
          <a:lstStyle>
            <a:lvl1pPr>
              <a:defRPr lang="en-US" sz="1000" dirty="0">
                <a:solidFill>
                  <a:schemeClr val="tx1"/>
                </a:solidFill>
              </a:defRPr>
            </a:lvl1pPr>
          </a:lstStyle>
          <a:p>
            <a:r>
              <a:rPr lang="en-US" dirty="0"/>
              <a:t>Drag And Drop Or Copy And Paste</a:t>
            </a:r>
            <a:br>
              <a:rPr lang="en-US" dirty="0"/>
            </a:br>
            <a:r>
              <a:rPr lang="en-US" dirty="0"/>
              <a:t>Your Custom Image Here</a:t>
            </a:r>
          </a:p>
        </p:txBody>
      </p:sp>
      <p:sp>
        <p:nvSpPr>
          <p:cNvPr id="10" name="Picture Placeholder 3">
            <a:extLst>
              <a:ext uri="{FF2B5EF4-FFF2-40B4-BE49-F238E27FC236}">
                <a16:creationId xmlns:a16="http://schemas.microsoft.com/office/drawing/2014/main" id="{FAEA768B-CDF8-9347-84F1-234A9B2E89DC}"/>
              </a:ext>
            </a:extLst>
          </p:cNvPr>
          <p:cNvSpPr>
            <a:spLocks noGrp="1"/>
          </p:cNvSpPr>
          <p:nvPr>
            <p:ph type="pic" sz="quarter" idx="22" hasCustomPrompt="1"/>
          </p:nvPr>
        </p:nvSpPr>
        <p:spPr>
          <a:xfrm>
            <a:off x="3313007" y="3429000"/>
            <a:ext cx="3321772" cy="3429000"/>
          </a:xfrm>
          <a:prstGeom prst="rect">
            <a:avLst/>
          </a:prstGeom>
          <a:solidFill>
            <a:schemeClr val="bg1">
              <a:lumMod val="85000"/>
            </a:schemeClr>
          </a:solidFill>
        </p:spPr>
        <p:txBody>
          <a:bodyPr vert="horz" lIns="0" tIns="0" rIns="0" bIns="0" rtlCol="0" anchor="ctr" anchorCtr="1">
            <a:noAutofit/>
          </a:bodyPr>
          <a:lstStyle>
            <a:lvl1pPr>
              <a:defRPr lang="en-US" sz="1000" dirty="0">
                <a:solidFill>
                  <a:schemeClr val="tx1"/>
                </a:solidFill>
              </a:defRPr>
            </a:lvl1pPr>
          </a:lstStyle>
          <a:p>
            <a:r>
              <a:rPr lang="en-US" dirty="0"/>
              <a:t>Drag And Drop Or Copy And Paste</a:t>
            </a:r>
            <a:br>
              <a:rPr lang="en-US" dirty="0"/>
            </a:br>
            <a:r>
              <a:rPr lang="en-US" dirty="0"/>
              <a:t>Your Custom Image Here</a:t>
            </a:r>
          </a:p>
        </p:txBody>
      </p:sp>
      <p:sp>
        <p:nvSpPr>
          <p:cNvPr id="11" name="Picture Placeholder 3">
            <a:extLst>
              <a:ext uri="{FF2B5EF4-FFF2-40B4-BE49-F238E27FC236}">
                <a16:creationId xmlns:a16="http://schemas.microsoft.com/office/drawing/2014/main" id="{15B3AF6A-5D28-304E-8AF0-496659871858}"/>
              </a:ext>
            </a:extLst>
          </p:cNvPr>
          <p:cNvSpPr>
            <a:spLocks noGrp="1"/>
          </p:cNvSpPr>
          <p:nvPr>
            <p:ph type="pic" sz="quarter" idx="23" hasCustomPrompt="1"/>
          </p:nvPr>
        </p:nvSpPr>
        <p:spPr>
          <a:xfrm>
            <a:off x="3313007" y="0"/>
            <a:ext cx="3321772" cy="3429000"/>
          </a:xfrm>
          <a:prstGeom prst="rect">
            <a:avLst/>
          </a:prstGeom>
          <a:solidFill>
            <a:schemeClr val="bg1">
              <a:lumMod val="85000"/>
            </a:schemeClr>
          </a:solidFill>
        </p:spPr>
        <p:txBody>
          <a:bodyPr vert="horz" lIns="0" tIns="0" rIns="0" bIns="0" rtlCol="0" anchor="ctr" anchorCtr="1">
            <a:noAutofit/>
          </a:bodyPr>
          <a:lstStyle>
            <a:lvl1pPr>
              <a:defRPr lang="en-US" sz="1000" dirty="0">
                <a:solidFill>
                  <a:schemeClr val="tx1"/>
                </a:solidFill>
              </a:defRPr>
            </a:lvl1pPr>
          </a:lstStyle>
          <a:p>
            <a:r>
              <a:rPr lang="en-US" dirty="0"/>
              <a:t>Drag And Drop Or Copy And Paste</a:t>
            </a:r>
            <a:br>
              <a:rPr lang="en-US" dirty="0"/>
            </a:br>
            <a:r>
              <a:rPr lang="en-US" dirty="0"/>
              <a:t>Your Custom Image Here</a:t>
            </a:r>
          </a:p>
        </p:txBody>
      </p:sp>
      <p:sp>
        <p:nvSpPr>
          <p:cNvPr id="22" name="Text Placeholder 13">
            <a:extLst>
              <a:ext uri="{FF2B5EF4-FFF2-40B4-BE49-F238E27FC236}">
                <a16:creationId xmlns:a16="http://schemas.microsoft.com/office/drawing/2014/main" id="{47D2CCC9-8F9A-4C43-BE3E-028BC1820121}"/>
              </a:ext>
            </a:extLst>
          </p:cNvPr>
          <p:cNvSpPr>
            <a:spLocks noGrp="1"/>
          </p:cNvSpPr>
          <p:nvPr>
            <p:ph type="body" sz="quarter" idx="19" hasCustomPrompt="1"/>
          </p:nvPr>
        </p:nvSpPr>
        <p:spPr>
          <a:xfrm>
            <a:off x="432193" y="229436"/>
            <a:ext cx="6011369" cy="237067"/>
          </a:xfrm>
        </p:spPr>
        <p:txBody>
          <a:bodyPr anchor="ctr" anchorCtr="0">
            <a:noAutofit/>
          </a:bodyPr>
          <a:lstStyle>
            <a:lvl1pPr>
              <a:defRPr sz="800" b="0">
                <a:solidFill>
                  <a:schemeClr val="tx1"/>
                </a:solidFill>
                <a:latin typeface="+mn-lt"/>
              </a:defRPr>
            </a:lvl1pPr>
          </a:lstStyle>
          <a:p>
            <a:pPr lvl="0"/>
            <a:r>
              <a:rPr lang="en-US" dirty="0"/>
              <a:t>Section heading</a:t>
            </a:r>
            <a:endParaRPr lang="en-GB" dirty="0"/>
          </a:p>
        </p:txBody>
      </p:sp>
      <p:sp>
        <p:nvSpPr>
          <p:cNvPr id="4" name="Footer Placeholder 3">
            <a:extLst>
              <a:ext uri="{FF2B5EF4-FFF2-40B4-BE49-F238E27FC236}">
                <a16:creationId xmlns:a16="http://schemas.microsoft.com/office/drawing/2014/main" id="{C38C349D-516E-4884-A07E-D05A5412C854}"/>
              </a:ext>
            </a:extLst>
          </p:cNvPr>
          <p:cNvSpPr>
            <a:spLocks noGrp="1"/>
          </p:cNvSpPr>
          <p:nvPr>
            <p:ph type="ftr" sz="quarter" idx="28"/>
          </p:nvPr>
        </p:nvSpPr>
        <p:spPr/>
        <p:txBody>
          <a:bodyPr>
            <a:noAutofit/>
          </a:bodyPr>
          <a:lstStyle>
            <a:lvl1pPr>
              <a:defRPr b="0"/>
            </a:lvl1pPr>
          </a:lstStyle>
          <a:p>
            <a:r>
              <a:rPr lang="en-US" dirty="0"/>
              <a:t>Anglo American  /  © 2021 </a:t>
            </a:r>
          </a:p>
        </p:txBody>
      </p:sp>
      <p:sp>
        <p:nvSpPr>
          <p:cNvPr id="12" name="Text Placeholder 5">
            <a:extLst>
              <a:ext uri="{FF2B5EF4-FFF2-40B4-BE49-F238E27FC236}">
                <a16:creationId xmlns:a16="http://schemas.microsoft.com/office/drawing/2014/main" id="{14D27948-FF0C-4CB1-BBF6-7A6C7C900650}"/>
              </a:ext>
            </a:extLst>
          </p:cNvPr>
          <p:cNvSpPr>
            <a:spLocks noGrp="1"/>
          </p:cNvSpPr>
          <p:nvPr>
            <p:ph type="body" sz="quarter" idx="29" hasCustomPrompt="1"/>
          </p:nvPr>
        </p:nvSpPr>
        <p:spPr>
          <a:xfrm>
            <a:off x="432193" y="5974428"/>
            <a:ext cx="9043595" cy="335355"/>
          </a:xfrm>
        </p:spPr>
        <p:txBody>
          <a:bodyPr anchor="b" anchorCtr="0"/>
          <a:lstStyle>
            <a:lvl1pPr>
              <a:defRPr sz="600" b="0">
                <a:solidFill>
                  <a:schemeClr val="tx1"/>
                </a:solidFill>
              </a:defRPr>
            </a:lvl1pPr>
          </a:lstStyle>
          <a:p>
            <a:pPr lvl="0"/>
            <a:r>
              <a:rPr lang="en-US" dirty="0"/>
              <a:t>Source or note text: </a:t>
            </a:r>
            <a:endParaRPr lang="en-GB" dirty="0"/>
          </a:p>
        </p:txBody>
      </p:sp>
      <p:sp>
        <p:nvSpPr>
          <p:cNvPr id="16" name="Picture Placeholder 3">
            <a:extLst>
              <a:ext uri="{FF2B5EF4-FFF2-40B4-BE49-F238E27FC236}">
                <a16:creationId xmlns:a16="http://schemas.microsoft.com/office/drawing/2014/main" id="{C1ED7D0D-599C-C54F-A3A2-9CAE2FA95484}"/>
              </a:ext>
            </a:extLst>
          </p:cNvPr>
          <p:cNvSpPr>
            <a:spLocks noGrp="1"/>
          </p:cNvSpPr>
          <p:nvPr>
            <p:ph type="pic" sz="quarter" idx="24" hasCustomPrompt="1"/>
          </p:nvPr>
        </p:nvSpPr>
        <p:spPr>
          <a:xfrm>
            <a:off x="6626014" y="3429000"/>
            <a:ext cx="3279987" cy="3429000"/>
          </a:xfrm>
          <a:prstGeom prst="rect">
            <a:avLst/>
          </a:prstGeom>
          <a:solidFill>
            <a:schemeClr val="bg1">
              <a:lumMod val="85000"/>
            </a:schemeClr>
          </a:solidFill>
        </p:spPr>
        <p:txBody>
          <a:bodyPr vert="horz" lIns="0" tIns="0" rIns="0" bIns="0" rtlCol="0" anchor="ctr" anchorCtr="1">
            <a:noAutofit/>
          </a:bodyPr>
          <a:lstStyle>
            <a:lvl1pPr>
              <a:defRPr lang="en-US" sz="1000" dirty="0">
                <a:solidFill>
                  <a:schemeClr val="tx1"/>
                </a:solidFill>
              </a:defRPr>
            </a:lvl1pPr>
          </a:lstStyle>
          <a:p>
            <a:r>
              <a:rPr lang="en-US" dirty="0"/>
              <a:t>Drag And Drop Or Copy And Paste</a:t>
            </a:r>
            <a:br>
              <a:rPr lang="en-US" dirty="0"/>
            </a:br>
            <a:r>
              <a:rPr lang="en-US" dirty="0"/>
              <a:t>Your Custom Image Here</a:t>
            </a:r>
          </a:p>
        </p:txBody>
      </p:sp>
      <p:sp>
        <p:nvSpPr>
          <p:cNvPr id="19" name="Picture Placeholder 3">
            <a:extLst>
              <a:ext uri="{FF2B5EF4-FFF2-40B4-BE49-F238E27FC236}">
                <a16:creationId xmlns:a16="http://schemas.microsoft.com/office/drawing/2014/main" id="{9822E06F-9281-D94E-ACE4-57948FF68A24}"/>
              </a:ext>
            </a:extLst>
          </p:cNvPr>
          <p:cNvSpPr>
            <a:spLocks noGrp="1"/>
          </p:cNvSpPr>
          <p:nvPr>
            <p:ph type="pic" sz="quarter" idx="25" hasCustomPrompt="1"/>
          </p:nvPr>
        </p:nvSpPr>
        <p:spPr>
          <a:xfrm>
            <a:off x="6626014" y="0"/>
            <a:ext cx="3279987" cy="3429000"/>
          </a:xfrm>
          <a:prstGeom prst="rect">
            <a:avLst/>
          </a:prstGeom>
          <a:solidFill>
            <a:schemeClr val="bg1">
              <a:lumMod val="85000"/>
            </a:schemeClr>
          </a:solidFill>
        </p:spPr>
        <p:txBody>
          <a:bodyPr vert="horz" lIns="0" tIns="0" rIns="0" bIns="0" rtlCol="0" anchor="ctr" anchorCtr="1">
            <a:noAutofit/>
          </a:bodyPr>
          <a:lstStyle>
            <a:lvl1pPr>
              <a:defRPr lang="en-US" sz="1000" dirty="0">
                <a:solidFill>
                  <a:schemeClr val="tx1"/>
                </a:solidFill>
              </a:defRPr>
            </a:lvl1pPr>
          </a:lstStyle>
          <a:p>
            <a:r>
              <a:rPr lang="en-US" dirty="0"/>
              <a:t>Drag And Drop Or Copy And Paste</a:t>
            </a:r>
            <a:br>
              <a:rPr lang="en-US" dirty="0"/>
            </a:br>
            <a:r>
              <a:rPr lang="en-US" dirty="0"/>
              <a:t>Your Custom Image Here</a:t>
            </a:r>
          </a:p>
        </p:txBody>
      </p:sp>
      <p:sp>
        <p:nvSpPr>
          <p:cNvPr id="3" name="Slide Number Placeholder 2">
            <a:extLst>
              <a:ext uri="{FF2B5EF4-FFF2-40B4-BE49-F238E27FC236}">
                <a16:creationId xmlns:a16="http://schemas.microsoft.com/office/drawing/2014/main" id="{91D23BCA-52D1-4DD4-966B-CF1D4DC87A73}"/>
              </a:ext>
            </a:extLst>
          </p:cNvPr>
          <p:cNvSpPr>
            <a:spLocks noGrp="1"/>
          </p:cNvSpPr>
          <p:nvPr>
            <p:ph type="sldNum" sz="quarter" idx="27"/>
          </p:nvPr>
        </p:nvSpPr>
        <p:spPr/>
        <p:txBody>
          <a:bodyPr>
            <a:noAutofit/>
          </a:bodyPr>
          <a:lstStyle/>
          <a:p>
            <a:fld id="{AC586D5E-2722-0D44-AA02-B15E62DD2934}" type="slidenum">
              <a:rPr lang="en-US" smtClean="0"/>
              <a:pPr/>
              <a:t>‹#›</a:t>
            </a:fld>
            <a:endParaRPr lang="en-US" dirty="0"/>
          </a:p>
        </p:txBody>
      </p:sp>
    </p:spTree>
    <p:extLst>
      <p:ext uri="{BB962C8B-B14F-4D97-AF65-F5344CB8AC3E}">
        <p14:creationId xmlns:p14="http://schemas.microsoft.com/office/powerpoint/2010/main" val="3617166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ustom Pic">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C1D2EB-1C0D-43FC-91D9-A95C6CB01614}"/>
              </a:ext>
            </a:extLst>
          </p:cNvPr>
          <p:cNvSpPr>
            <a:spLocks noGrp="1"/>
          </p:cNvSpPr>
          <p:nvPr>
            <p:ph type="pic" sz="quarter" idx="11" hasCustomPrompt="1"/>
          </p:nvPr>
        </p:nvSpPr>
        <p:spPr>
          <a:xfrm>
            <a:off x="-1" y="0"/>
            <a:ext cx="9906001" cy="6858000"/>
          </a:xfrm>
          <a:solidFill>
            <a:schemeClr val="bg1">
              <a:lumMod val="85000"/>
            </a:schemeClr>
          </a:solidFill>
        </p:spPr>
        <p:txBody>
          <a:bodyPr rIns="468000" anchor="ctr" anchorCtr="0"/>
          <a:lstStyle>
            <a:lvl1pPr algn="r">
              <a:defRPr>
                <a:solidFill>
                  <a:schemeClr val="tx1"/>
                </a:solidFill>
              </a:defRPr>
            </a:lvl1pPr>
          </a:lstStyle>
          <a:p>
            <a:r>
              <a:rPr lang="en-US" dirty="0"/>
              <a:t>Drag And Drop Or Copy And Paste</a:t>
            </a:r>
            <a:br>
              <a:rPr lang="en-US" dirty="0"/>
            </a:br>
            <a:r>
              <a:rPr lang="en-US" dirty="0"/>
              <a:t>Your Custom Image Here</a:t>
            </a:r>
          </a:p>
        </p:txBody>
      </p:sp>
      <p:sp>
        <p:nvSpPr>
          <p:cNvPr id="2" name="Title 1"/>
          <p:cNvSpPr>
            <a:spLocks noGrp="1"/>
          </p:cNvSpPr>
          <p:nvPr>
            <p:ph type="ctrTitle" hasCustomPrompt="1"/>
          </p:nvPr>
        </p:nvSpPr>
        <p:spPr>
          <a:xfrm>
            <a:off x="427990" y="2709335"/>
            <a:ext cx="4525010" cy="1439333"/>
          </a:xfrm>
        </p:spPr>
        <p:txBody>
          <a:bodyPr anchor="ctr" anchorCtr="0">
            <a:noAutofit/>
          </a:bodyPr>
          <a:lstStyle>
            <a:lvl1pPr>
              <a:lnSpc>
                <a:spcPct val="100000"/>
              </a:lnSpc>
              <a:defRPr>
                <a:gradFill>
                  <a:gsLst>
                    <a:gs pos="0">
                      <a:schemeClr val="bg2"/>
                    </a:gs>
                    <a:gs pos="30000">
                      <a:schemeClr val="tx1"/>
                    </a:gs>
                    <a:gs pos="60000">
                      <a:schemeClr val="tx2"/>
                    </a:gs>
                  </a:gsLst>
                  <a:lin ang="0" scaled="0"/>
                </a:gradFill>
              </a:defRPr>
            </a:lvl1pPr>
          </a:lstStyle>
          <a:p>
            <a:r>
              <a:rPr lang="en-GB" dirty="0"/>
              <a:t>Click to edit </a:t>
            </a:r>
            <a:br>
              <a:rPr lang="en-GB" dirty="0"/>
            </a:br>
            <a:r>
              <a:rPr lang="en-GB" dirty="0"/>
              <a:t>Master title style</a:t>
            </a:r>
            <a:endParaRPr lang="en-US" dirty="0"/>
          </a:p>
        </p:txBody>
      </p:sp>
      <p:sp>
        <p:nvSpPr>
          <p:cNvPr id="8" name="Subtitle 2">
            <a:extLst>
              <a:ext uri="{FF2B5EF4-FFF2-40B4-BE49-F238E27FC236}">
                <a16:creationId xmlns:a16="http://schemas.microsoft.com/office/drawing/2014/main" id="{932C071A-6A2D-4184-A484-D1696B508CCB}"/>
              </a:ext>
            </a:extLst>
          </p:cNvPr>
          <p:cNvSpPr>
            <a:spLocks noGrp="1"/>
          </p:cNvSpPr>
          <p:nvPr>
            <p:ph type="subTitle" idx="1"/>
          </p:nvPr>
        </p:nvSpPr>
        <p:spPr>
          <a:xfrm>
            <a:off x="434908" y="4148667"/>
            <a:ext cx="4528619" cy="719667"/>
          </a:xfrm>
          <a:prstGeom prst="rect">
            <a:avLst/>
          </a:prstGeom>
        </p:spPr>
        <p:txBody>
          <a:bodyPr lIns="0" tIns="0" rIns="0" bIns="0">
            <a:noAutofit/>
          </a:bodyPr>
          <a:lstStyle>
            <a:lvl1pPr marL="0" indent="0" algn="l">
              <a:buNone/>
              <a:defRPr sz="1400" b="0" i="0">
                <a:solidFill>
                  <a:schemeClr val="tx1"/>
                </a:solidFill>
                <a:latin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Placeholder 7">
            <a:extLst>
              <a:ext uri="{FF2B5EF4-FFF2-40B4-BE49-F238E27FC236}">
                <a16:creationId xmlns:a16="http://schemas.microsoft.com/office/drawing/2014/main" id="{EF240C88-79AB-4ECC-A804-75AB01F82ECF}"/>
              </a:ext>
            </a:extLst>
          </p:cNvPr>
          <p:cNvSpPr>
            <a:spLocks noGrp="1"/>
          </p:cNvSpPr>
          <p:nvPr>
            <p:ph type="body" sz="quarter" idx="10" hasCustomPrompt="1"/>
          </p:nvPr>
        </p:nvSpPr>
        <p:spPr>
          <a:xfrm>
            <a:off x="428229" y="5938050"/>
            <a:ext cx="1768116" cy="318630"/>
          </a:xfrm>
          <a:prstGeom prst="roundRect">
            <a:avLst>
              <a:gd name="adj" fmla="val 50000"/>
            </a:avLst>
          </a:prstGeom>
          <a:solidFill>
            <a:schemeClr val="tx1"/>
          </a:solidFill>
        </p:spPr>
        <p:txBody>
          <a:bodyPr vert="horz" wrap="none" lIns="216000" tIns="36000" rIns="216000" bIns="36000" rtlCol="0" anchor="ctr" anchorCtr="1">
            <a:spAutoFit/>
          </a:bodyPr>
          <a:lstStyle>
            <a:lvl1pPr>
              <a:defRPr lang="en-GB" sz="1000" b="0" dirty="0">
                <a:solidFill>
                  <a:schemeClr val="bg1"/>
                </a:solidFill>
              </a:defRPr>
            </a:lvl1pPr>
          </a:lstStyle>
          <a:p>
            <a:pPr lvl="0">
              <a:spcBef>
                <a:spcPts val="0"/>
              </a:spcBef>
            </a:pPr>
            <a:r>
              <a:rPr lang="en-US" dirty="0"/>
              <a:t>Security Classification</a:t>
            </a:r>
            <a:endParaRPr lang="en-GB" dirty="0"/>
          </a:p>
        </p:txBody>
      </p:sp>
      <p:pic>
        <p:nvPicPr>
          <p:cNvPr id="9" name="Picture 8">
            <a:extLst>
              <a:ext uri="{FF2B5EF4-FFF2-40B4-BE49-F238E27FC236}">
                <a16:creationId xmlns:a16="http://schemas.microsoft.com/office/drawing/2014/main" id="{81079B0B-3B36-45D1-83D0-8D0D7F77E05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34908" y="527050"/>
            <a:ext cx="1836000" cy="403107"/>
          </a:xfrm>
          <a:prstGeom prst="rect">
            <a:avLst/>
          </a:prstGeom>
        </p:spPr>
      </p:pic>
    </p:spTree>
    <p:extLst>
      <p:ext uri="{BB962C8B-B14F-4D97-AF65-F5344CB8AC3E}">
        <p14:creationId xmlns:p14="http://schemas.microsoft.com/office/powerpoint/2010/main" val="364738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8C8EF43D-3095-874F-80FE-644D4133E8B7}"/>
              </a:ext>
            </a:extLst>
          </p:cNvPr>
          <p:cNvSpPr>
            <a:spLocks noGrp="1"/>
          </p:cNvSpPr>
          <p:nvPr>
            <p:ph type="body" idx="1" hasCustomPrompt="1"/>
          </p:nvPr>
        </p:nvSpPr>
        <p:spPr>
          <a:xfrm>
            <a:off x="428229" y="2709334"/>
            <a:ext cx="6865408" cy="1439333"/>
          </a:xfrm>
          <a:prstGeom prst="rect">
            <a:avLst/>
          </a:prstGeom>
        </p:spPr>
        <p:txBody>
          <a:bodyPr anchor="ctr">
            <a:noAutofit/>
          </a:bodyPr>
          <a:lstStyle>
            <a:lvl1pPr marL="0" indent="0">
              <a:buNone/>
              <a:defRPr sz="2800" b="0">
                <a:solidFill>
                  <a:schemeClr val="bg1"/>
                </a:solidFill>
                <a:latin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a:t>
            </a:r>
            <a:br>
              <a:rPr lang="en-GB" dirty="0"/>
            </a:br>
            <a:r>
              <a:rPr lang="en-GB" dirty="0"/>
              <a:t>Master text styles</a:t>
            </a:r>
          </a:p>
        </p:txBody>
      </p:sp>
      <p:sp>
        <p:nvSpPr>
          <p:cNvPr id="3" name="Slide Number Placeholder 2">
            <a:extLst>
              <a:ext uri="{FF2B5EF4-FFF2-40B4-BE49-F238E27FC236}">
                <a16:creationId xmlns:a16="http://schemas.microsoft.com/office/drawing/2014/main" id="{C9C343D5-0939-42DF-BECD-BCDEB5CCA603}"/>
              </a:ext>
            </a:extLst>
          </p:cNvPr>
          <p:cNvSpPr>
            <a:spLocks noGrp="1"/>
          </p:cNvSpPr>
          <p:nvPr>
            <p:ph type="sldNum" sz="quarter" idx="11"/>
          </p:nvPr>
        </p:nvSpPr>
        <p:spPr/>
        <p:txBody>
          <a:bodyPr/>
          <a:lstStyle>
            <a:lvl1pPr>
              <a:defRPr>
                <a:solidFill>
                  <a:schemeClr val="bg1"/>
                </a:solidFill>
              </a:defRPr>
            </a:lvl1pPr>
          </a:lstStyle>
          <a:p>
            <a:fld id="{AC586D5E-2722-0D44-AA02-B15E62DD2934}" type="slidenum">
              <a:rPr lang="en-US" smtClean="0"/>
              <a:pPr/>
              <a:t>‹#›</a:t>
            </a:fld>
            <a:endParaRPr lang="en-US" dirty="0"/>
          </a:p>
        </p:txBody>
      </p:sp>
      <p:sp>
        <p:nvSpPr>
          <p:cNvPr id="15" name="Footer Placeholder 3">
            <a:extLst>
              <a:ext uri="{FF2B5EF4-FFF2-40B4-BE49-F238E27FC236}">
                <a16:creationId xmlns:a16="http://schemas.microsoft.com/office/drawing/2014/main" id="{4A0FDDF8-BD4C-4A81-8DA4-3CC364917563}"/>
              </a:ext>
            </a:extLst>
          </p:cNvPr>
          <p:cNvSpPr>
            <a:spLocks noGrp="1"/>
          </p:cNvSpPr>
          <p:nvPr>
            <p:ph type="ftr" sz="quarter" idx="12"/>
          </p:nvPr>
        </p:nvSpPr>
        <p:spPr>
          <a:xfrm>
            <a:off x="428229" y="6510032"/>
            <a:ext cx="8605884" cy="143629"/>
          </a:xfrm>
        </p:spPr>
        <p:txBody>
          <a:bodyPr/>
          <a:lstStyle>
            <a:lvl1pPr>
              <a:defRPr b="0">
                <a:solidFill>
                  <a:schemeClr val="bg1"/>
                </a:solidFill>
              </a:defRPr>
            </a:lvl1pPr>
          </a:lstStyle>
          <a:p>
            <a:r>
              <a:rPr lang="en-US" dirty="0"/>
              <a:t>Anglo American  /  © 2021 </a:t>
            </a:r>
          </a:p>
        </p:txBody>
      </p:sp>
    </p:spTree>
    <p:extLst>
      <p:ext uri="{BB962C8B-B14F-4D97-AF65-F5344CB8AC3E}">
        <p14:creationId xmlns:p14="http://schemas.microsoft.com/office/powerpoint/2010/main" val="4006578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5">
    <p:bg>
      <p:bgPr>
        <a:solidFill>
          <a:schemeClr val="bg1"/>
        </a:solidFill>
        <a:effectLst/>
      </p:bgPr>
    </p:bg>
    <p:spTree>
      <p:nvGrpSpPr>
        <p:cNvPr id="1" name=""/>
        <p:cNvGrpSpPr/>
        <p:nvPr/>
      </p:nvGrpSpPr>
      <p:grpSpPr>
        <a:xfrm>
          <a:off x="0" y="0"/>
          <a:ext cx="0" cy="0"/>
          <a:chOff x="0" y="0"/>
          <a:chExt cx="0" cy="0"/>
        </a:xfrm>
      </p:grpSpPr>
      <p:sp>
        <p:nvSpPr>
          <p:cNvPr id="9" name="Picture Placeholder 35">
            <a:extLst>
              <a:ext uri="{FF2B5EF4-FFF2-40B4-BE49-F238E27FC236}">
                <a16:creationId xmlns:a16="http://schemas.microsoft.com/office/drawing/2014/main" id="{7BFC63D6-6981-48D5-9254-FA87F1A4FD88}"/>
              </a:ext>
            </a:extLst>
          </p:cNvPr>
          <p:cNvSpPr>
            <a:spLocks noGrp="1"/>
          </p:cNvSpPr>
          <p:nvPr>
            <p:ph type="pic" sz="quarter" idx="16" hasCustomPrompt="1"/>
          </p:nvPr>
        </p:nvSpPr>
        <p:spPr>
          <a:xfrm>
            <a:off x="4974661" y="0"/>
            <a:ext cx="4931340" cy="6858000"/>
          </a:xfrm>
          <a:custGeom>
            <a:avLst/>
            <a:gdLst>
              <a:gd name="connsiteX0" fmla="*/ 0 w 4552006"/>
              <a:gd name="connsiteY0" fmla="*/ 0 h 5143500"/>
              <a:gd name="connsiteX1" fmla="*/ 4552006 w 4552006"/>
              <a:gd name="connsiteY1" fmla="*/ 0 h 5143500"/>
              <a:gd name="connsiteX2" fmla="*/ 4552006 w 4552006"/>
              <a:gd name="connsiteY2" fmla="*/ 5143500 h 5143500"/>
              <a:gd name="connsiteX3" fmla="*/ 0 w 4552006"/>
              <a:gd name="connsiteY3" fmla="*/ 5143500 h 5143500"/>
              <a:gd name="connsiteX4" fmla="*/ 1307 w 4552006"/>
              <a:gd name="connsiteY4" fmla="*/ 5140187 h 5143500"/>
              <a:gd name="connsiteX5" fmla="*/ 454584 w 4552006"/>
              <a:gd name="connsiteY5" fmla="*/ 2571750 h 5143500"/>
              <a:gd name="connsiteX6" fmla="*/ 1307 w 4552006"/>
              <a:gd name="connsiteY6" fmla="*/ 3314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006" h="5143500">
                <a:moveTo>
                  <a:pt x="0" y="0"/>
                </a:moveTo>
                <a:lnTo>
                  <a:pt x="4552006" y="0"/>
                </a:lnTo>
                <a:lnTo>
                  <a:pt x="4552006" y="5143500"/>
                </a:lnTo>
                <a:lnTo>
                  <a:pt x="0" y="5143500"/>
                </a:lnTo>
                <a:lnTo>
                  <a:pt x="1307" y="5140187"/>
                </a:lnTo>
                <a:cubicBezTo>
                  <a:pt x="294548" y="4339307"/>
                  <a:pt x="454584" y="3474218"/>
                  <a:pt x="454584" y="2571750"/>
                </a:cubicBezTo>
                <a:cubicBezTo>
                  <a:pt x="454584" y="1669282"/>
                  <a:pt x="294548" y="804193"/>
                  <a:pt x="1307" y="3314"/>
                </a:cubicBezTo>
                <a:close/>
              </a:path>
            </a:pathLst>
          </a:custGeom>
          <a:solidFill>
            <a:schemeClr val="bg1">
              <a:lumMod val="85000"/>
            </a:schemeClr>
          </a:solidFill>
        </p:spPr>
        <p:txBody>
          <a:bodyPr vert="horz" lIns="0" tIns="0" rIns="0" bIns="0" rtlCol="0" anchor="ctr" anchorCtr="1">
            <a:noAutofit/>
          </a:bodyPr>
          <a:lstStyle>
            <a:lvl1pPr algn="ctr">
              <a:defRPr lang="en-US" sz="900" dirty="0">
                <a:solidFill>
                  <a:schemeClr val="tx1"/>
                </a:solidFill>
              </a:defRPr>
            </a:lvl1pPr>
          </a:lstStyle>
          <a:p>
            <a:pPr lvl="0" algn="ctr"/>
            <a:r>
              <a:rPr lang="en-US" dirty="0"/>
              <a:t>Drag And Drop Or Copy And Paste</a:t>
            </a:r>
            <a:br>
              <a:rPr lang="en-US" dirty="0"/>
            </a:br>
            <a:r>
              <a:rPr lang="en-US" dirty="0"/>
              <a:t>Your Custom Image Here</a:t>
            </a:r>
          </a:p>
        </p:txBody>
      </p:sp>
      <p:sp>
        <p:nvSpPr>
          <p:cNvPr id="7" name="Text Placeholder 2">
            <a:extLst>
              <a:ext uri="{FF2B5EF4-FFF2-40B4-BE49-F238E27FC236}">
                <a16:creationId xmlns:a16="http://schemas.microsoft.com/office/drawing/2014/main" id="{8C8EF43D-3095-874F-80FE-644D4133E8B7}"/>
              </a:ext>
            </a:extLst>
          </p:cNvPr>
          <p:cNvSpPr>
            <a:spLocks noGrp="1"/>
          </p:cNvSpPr>
          <p:nvPr>
            <p:ph type="body" idx="1" hasCustomPrompt="1"/>
          </p:nvPr>
        </p:nvSpPr>
        <p:spPr>
          <a:xfrm>
            <a:off x="428229" y="2709334"/>
            <a:ext cx="4524771" cy="1439333"/>
          </a:xfrm>
          <a:prstGeom prst="rect">
            <a:avLst/>
          </a:prstGeom>
        </p:spPr>
        <p:txBody>
          <a:bodyPr lIns="0" tIns="0" rIns="0" bIns="0" anchor="ctr">
            <a:noAutofit/>
          </a:bodyPr>
          <a:lstStyle>
            <a:lvl1pPr marL="0" indent="0">
              <a:buNone/>
              <a:defRPr sz="2800" b="0">
                <a:solidFill>
                  <a:schemeClr val="tx1"/>
                </a:solidFill>
                <a:latin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a:t>
            </a:r>
            <a:br>
              <a:rPr lang="en-GB" dirty="0"/>
            </a:br>
            <a:r>
              <a:rPr lang="en-GB" dirty="0"/>
              <a:t>Master text styles</a:t>
            </a:r>
          </a:p>
        </p:txBody>
      </p:sp>
      <p:sp>
        <p:nvSpPr>
          <p:cNvPr id="3" name="Slide Number Placeholder 2">
            <a:extLst>
              <a:ext uri="{FF2B5EF4-FFF2-40B4-BE49-F238E27FC236}">
                <a16:creationId xmlns:a16="http://schemas.microsoft.com/office/drawing/2014/main" id="{43AEAC30-3E20-47F8-84CD-ED91A814E8B4}"/>
              </a:ext>
            </a:extLst>
          </p:cNvPr>
          <p:cNvSpPr>
            <a:spLocks noGrp="1"/>
          </p:cNvSpPr>
          <p:nvPr>
            <p:ph type="sldNum" sz="quarter" idx="11"/>
          </p:nvPr>
        </p:nvSpPr>
        <p:spPr/>
        <p:txBody>
          <a:bodyPr/>
          <a:lstStyle/>
          <a:p>
            <a:fld id="{AC586D5E-2722-0D44-AA02-B15E62DD2934}" type="slidenum">
              <a:rPr lang="en-US" smtClean="0"/>
              <a:pPr/>
              <a:t>‹#›</a:t>
            </a:fld>
            <a:endParaRPr lang="en-US" dirty="0"/>
          </a:p>
        </p:txBody>
      </p:sp>
      <p:sp>
        <p:nvSpPr>
          <p:cNvPr id="5" name="Footer Placeholder 4">
            <a:extLst>
              <a:ext uri="{FF2B5EF4-FFF2-40B4-BE49-F238E27FC236}">
                <a16:creationId xmlns:a16="http://schemas.microsoft.com/office/drawing/2014/main" id="{9701A835-B48D-464C-8BD0-1D232EEA6865}"/>
              </a:ext>
            </a:extLst>
          </p:cNvPr>
          <p:cNvSpPr>
            <a:spLocks noGrp="1"/>
          </p:cNvSpPr>
          <p:nvPr>
            <p:ph type="ftr" sz="quarter" idx="12"/>
          </p:nvPr>
        </p:nvSpPr>
        <p:spPr/>
        <p:txBody>
          <a:bodyPr/>
          <a:lstStyle>
            <a:lvl1pPr>
              <a:defRPr b="0"/>
            </a:lvl1pPr>
          </a:lstStyle>
          <a:p>
            <a:r>
              <a:rPr lang="en-US" dirty="0"/>
              <a:t>Anglo American  /  © 2021 </a:t>
            </a:r>
          </a:p>
        </p:txBody>
      </p:sp>
    </p:spTree>
    <p:extLst>
      <p:ext uri="{BB962C8B-B14F-4D97-AF65-F5344CB8AC3E}">
        <p14:creationId xmlns:p14="http://schemas.microsoft.com/office/powerpoint/2010/main" val="145105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 Blue">
    <p:bg>
      <p:bgPr>
        <a:gradFill>
          <a:gsLst>
            <a:gs pos="86500">
              <a:srgbClr val="0047D1"/>
            </a:gs>
            <a:gs pos="73000">
              <a:srgbClr val="002CB4"/>
            </a:gs>
            <a:gs pos="56000">
              <a:srgbClr val="00169D"/>
            </a:gs>
            <a:gs pos="0">
              <a:srgbClr val="000086"/>
            </a:gs>
            <a:gs pos="100000">
              <a:srgbClr val="0071FD"/>
            </a:gs>
          </a:gsLst>
          <a:lin ang="198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28230" y="1221318"/>
            <a:ext cx="6865408" cy="1488546"/>
          </a:xfrm>
          <a:prstGeom prst="rect">
            <a:avLst/>
          </a:prstGeom>
        </p:spPr>
        <p:txBody>
          <a:bodyPr>
            <a:noAutofit/>
          </a:bodyPr>
          <a:lstStyle>
            <a:lvl1pPr marL="118800" indent="-118800">
              <a:buNone/>
              <a:defRPr sz="2400" b="0">
                <a:solidFill>
                  <a:schemeClr val="bg1"/>
                </a:solidFill>
                <a:latin typeface="Arial" panose="020B0604020202020204" pitchFamily="34" charset="0"/>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vl6pPr>
              <a:defRPr sz="1800"/>
            </a:lvl6pPr>
            <a:lvl7pPr>
              <a:defRPr sz="1800"/>
            </a:lvl7pPr>
            <a:lvl8pPr>
              <a:defRPr sz="1800"/>
            </a:lvl8pPr>
            <a:lvl9pPr>
              <a:defRPr sz="1800"/>
            </a:lvl9pPr>
          </a:lstStyle>
          <a:p>
            <a:pPr lvl="0"/>
            <a:r>
              <a:rPr lang="en-US"/>
              <a:t>Click to edit Master text styles</a:t>
            </a:r>
          </a:p>
        </p:txBody>
      </p:sp>
      <p:sp>
        <p:nvSpPr>
          <p:cNvPr id="15" name="Text Placeholder 14">
            <a:extLst>
              <a:ext uri="{FF2B5EF4-FFF2-40B4-BE49-F238E27FC236}">
                <a16:creationId xmlns:a16="http://schemas.microsoft.com/office/drawing/2014/main" id="{CA0504AF-EACC-994F-8D40-535CEE9663DC}"/>
              </a:ext>
            </a:extLst>
          </p:cNvPr>
          <p:cNvSpPr>
            <a:spLocks noGrp="1"/>
          </p:cNvSpPr>
          <p:nvPr>
            <p:ph type="body" sz="quarter" idx="10"/>
          </p:nvPr>
        </p:nvSpPr>
        <p:spPr>
          <a:xfrm>
            <a:off x="428229" y="2713328"/>
            <a:ext cx="6865409" cy="719667"/>
          </a:xfrm>
          <a:prstGeom prst="rect">
            <a:avLst/>
          </a:prstGeom>
        </p:spPr>
        <p:txBody>
          <a:bodyPr>
            <a:noAutofit/>
          </a:bodyPr>
          <a:lstStyle>
            <a:lvl1pPr marL="0" indent="0">
              <a:buNone/>
              <a:defRPr sz="900" b="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4" name="Slide Number Placeholder 3">
            <a:extLst>
              <a:ext uri="{FF2B5EF4-FFF2-40B4-BE49-F238E27FC236}">
                <a16:creationId xmlns:a16="http://schemas.microsoft.com/office/drawing/2014/main" id="{0251AEA7-522A-440C-8145-8F221BBC1C19}"/>
              </a:ext>
            </a:extLst>
          </p:cNvPr>
          <p:cNvSpPr>
            <a:spLocks noGrp="1"/>
          </p:cNvSpPr>
          <p:nvPr>
            <p:ph type="sldNum" sz="quarter" idx="12"/>
          </p:nvPr>
        </p:nvSpPr>
        <p:spPr/>
        <p:txBody>
          <a:bodyPr/>
          <a:lstStyle>
            <a:lvl1pPr>
              <a:defRPr>
                <a:solidFill>
                  <a:schemeClr val="bg1"/>
                </a:solidFill>
              </a:defRPr>
            </a:lvl1pPr>
          </a:lstStyle>
          <a:p>
            <a:fld id="{AC586D5E-2722-0D44-AA02-B15E62DD2934}" type="slidenum">
              <a:rPr lang="en-US" smtClean="0"/>
              <a:pPr/>
              <a:t>‹#›</a:t>
            </a:fld>
            <a:endParaRPr lang="en-US" dirty="0"/>
          </a:p>
        </p:txBody>
      </p:sp>
      <p:sp>
        <p:nvSpPr>
          <p:cNvPr id="12" name="Footer Placeholder 3">
            <a:extLst>
              <a:ext uri="{FF2B5EF4-FFF2-40B4-BE49-F238E27FC236}">
                <a16:creationId xmlns:a16="http://schemas.microsoft.com/office/drawing/2014/main" id="{4DE8FF10-90AA-4FDC-9D19-C933C72A38DD}"/>
              </a:ext>
            </a:extLst>
          </p:cNvPr>
          <p:cNvSpPr>
            <a:spLocks noGrp="1"/>
          </p:cNvSpPr>
          <p:nvPr>
            <p:ph type="ftr" sz="quarter" idx="13"/>
          </p:nvPr>
        </p:nvSpPr>
        <p:spPr>
          <a:xfrm>
            <a:off x="428229" y="6510032"/>
            <a:ext cx="8605884" cy="143629"/>
          </a:xfrm>
        </p:spPr>
        <p:txBody>
          <a:bodyPr/>
          <a:lstStyle>
            <a:lvl1pPr>
              <a:defRPr b="0">
                <a:solidFill>
                  <a:schemeClr val="bg1"/>
                </a:solidFill>
              </a:defRPr>
            </a:lvl1pPr>
          </a:lstStyle>
          <a:p>
            <a:r>
              <a:rPr lang="en-US" dirty="0"/>
              <a:t>Anglo American  /  © 2021 </a:t>
            </a:r>
          </a:p>
        </p:txBody>
      </p:sp>
    </p:spTree>
    <p:extLst>
      <p:ext uri="{BB962C8B-B14F-4D97-AF65-F5344CB8AC3E}">
        <p14:creationId xmlns:p14="http://schemas.microsoft.com/office/powerpoint/2010/main" val="427618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28229" y="1221318"/>
            <a:ext cx="9047559" cy="1488546"/>
          </a:xfrm>
          <a:prstGeom prst="rect">
            <a:avLst/>
          </a:prstGeom>
        </p:spPr>
        <p:txBody>
          <a:bodyPr>
            <a:noAutofit/>
          </a:bodyPr>
          <a:lstStyle>
            <a:lvl1pPr marL="118800" indent="-118800">
              <a:buNone/>
              <a:defRPr sz="2400" b="0">
                <a:gradFill>
                  <a:gsLst>
                    <a:gs pos="1000">
                      <a:schemeClr val="bg2"/>
                    </a:gs>
                    <a:gs pos="30000">
                      <a:schemeClr val="tx1"/>
                    </a:gs>
                    <a:gs pos="60000">
                      <a:schemeClr val="tx2"/>
                    </a:gs>
                  </a:gsLst>
                  <a:lin ang="0" scaled="0"/>
                </a:gradFill>
                <a:latin typeface="Arial" panose="020B0604020202020204" pitchFamily="34" charset="0"/>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vl6pPr>
              <a:defRPr sz="1800"/>
            </a:lvl6pPr>
            <a:lvl7pPr>
              <a:defRPr sz="1800"/>
            </a:lvl7pPr>
            <a:lvl8pPr>
              <a:defRPr sz="1800"/>
            </a:lvl8pPr>
            <a:lvl9pPr>
              <a:defRPr sz="1800"/>
            </a:lvl9pPr>
          </a:lstStyle>
          <a:p>
            <a:pPr lvl="0"/>
            <a:r>
              <a:rPr lang="en-US"/>
              <a:t>Click to edit Master text styles</a:t>
            </a:r>
          </a:p>
        </p:txBody>
      </p:sp>
      <p:sp>
        <p:nvSpPr>
          <p:cNvPr id="15" name="Text Placeholder 14">
            <a:extLst>
              <a:ext uri="{FF2B5EF4-FFF2-40B4-BE49-F238E27FC236}">
                <a16:creationId xmlns:a16="http://schemas.microsoft.com/office/drawing/2014/main" id="{CA0504AF-EACC-994F-8D40-535CEE9663DC}"/>
              </a:ext>
            </a:extLst>
          </p:cNvPr>
          <p:cNvSpPr>
            <a:spLocks noGrp="1"/>
          </p:cNvSpPr>
          <p:nvPr>
            <p:ph type="body" sz="quarter" idx="10"/>
          </p:nvPr>
        </p:nvSpPr>
        <p:spPr>
          <a:xfrm>
            <a:off x="428229" y="2720084"/>
            <a:ext cx="9047561" cy="720000"/>
          </a:xfrm>
          <a:prstGeom prst="rect">
            <a:avLst/>
          </a:prstGeom>
        </p:spPr>
        <p:txBody>
          <a:bodyPr>
            <a:noAutofit/>
          </a:bodyPr>
          <a:lstStyle>
            <a:lvl1pPr marL="0" indent="0">
              <a:buNone/>
              <a:defRPr sz="900" b="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4" name="Slide Number Placeholder 3">
            <a:extLst>
              <a:ext uri="{FF2B5EF4-FFF2-40B4-BE49-F238E27FC236}">
                <a16:creationId xmlns:a16="http://schemas.microsoft.com/office/drawing/2014/main" id="{FBA710E4-50FF-4DCB-B028-617D2C53FC02}"/>
              </a:ext>
            </a:extLst>
          </p:cNvPr>
          <p:cNvSpPr>
            <a:spLocks noGrp="1"/>
          </p:cNvSpPr>
          <p:nvPr>
            <p:ph type="sldNum" sz="quarter" idx="12"/>
          </p:nvPr>
        </p:nvSpPr>
        <p:spPr/>
        <p:txBody>
          <a:bodyPr/>
          <a:lstStyle/>
          <a:p>
            <a:fld id="{AC586D5E-2722-0D44-AA02-B15E62DD2934}" type="slidenum">
              <a:rPr lang="en-US" smtClean="0"/>
              <a:pPr/>
              <a:t>‹#›</a:t>
            </a:fld>
            <a:endParaRPr lang="en-US" dirty="0"/>
          </a:p>
        </p:txBody>
      </p:sp>
      <p:sp>
        <p:nvSpPr>
          <p:cNvPr id="5" name="Footer Placeholder 4">
            <a:extLst>
              <a:ext uri="{FF2B5EF4-FFF2-40B4-BE49-F238E27FC236}">
                <a16:creationId xmlns:a16="http://schemas.microsoft.com/office/drawing/2014/main" id="{4EDA603B-742F-44C7-AF33-C7C3230DB051}"/>
              </a:ext>
            </a:extLst>
          </p:cNvPr>
          <p:cNvSpPr>
            <a:spLocks noGrp="1"/>
          </p:cNvSpPr>
          <p:nvPr>
            <p:ph type="ftr" sz="quarter" idx="13"/>
          </p:nvPr>
        </p:nvSpPr>
        <p:spPr/>
        <p:txBody>
          <a:bodyPr/>
          <a:lstStyle>
            <a:lvl1pPr>
              <a:defRPr b="0"/>
            </a:lvl1pPr>
          </a:lstStyle>
          <a:p>
            <a:r>
              <a:rPr lang="en-US" dirty="0"/>
              <a:t>Anglo American  /  © 2021 </a:t>
            </a:r>
          </a:p>
        </p:txBody>
      </p:sp>
    </p:spTree>
    <p:extLst>
      <p:ext uri="{BB962C8B-B14F-4D97-AF65-F5344CB8AC3E}">
        <p14:creationId xmlns:p14="http://schemas.microsoft.com/office/powerpoint/2010/main" val="87824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full page custom image">
    <p:bg>
      <p:bgPr>
        <a:solidFill>
          <a:schemeClr val="bg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8EEE5B2-A390-4F38-8510-0F55179C5468}"/>
              </a:ext>
            </a:extLst>
          </p:cNvPr>
          <p:cNvSpPr>
            <a:spLocks noGrp="1"/>
          </p:cNvSpPr>
          <p:nvPr>
            <p:ph type="pic" sz="quarter" idx="14" hasCustomPrompt="1"/>
          </p:nvPr>
        </p:nvSpPr>
        <p:spPr>
          <a:xfrm>
            <a:off x="0" y="0"/>
            <a:ext cx="9906000" cy="6858000"/>
          </a:xfrm>
          <a:solidFill>
            <a:schemeClr val="bg1">
              <a:lumMod val="85000"/>
            </a:schemeClr>
          </a:solidFill>
        </p:spPr>
        <p:txBody>
          <a:bodyPr anchor="ctr" anchorCtr="1"/>
          <a:lstStyle>
            <a:lvl1pPr algn="ctr">
              <a:defRPr sz="900">
                <a:solidFill>
                  <a:schemeClr val="tx1"/>
                </a:solidFill>
              </a:defRPr>
            </a:lvl1pPr>
          </a:lstStyle>
          <a:p>
            <a:r>
              <a:rPr lang="en-US" dirty="0"/>
              <a:t>Drag And Drop Or Copy And Paste</a:t>
            </a:r>
            <a:br>
              <a:rPr lang="en-US" dirty="0"/>
            </a:br>
            <a:r>
              <a:rPr lang="en-US" dirty="0"/>
              <a:t>Your Custom Image Here</a:t>
            </a:r>
          </a:p>
        </p:txBody>
      </p:sp>
      <p:sp>
        <p:nvSpPr>
          <p:cNvPr id="3" name="Content Placeholder 2"/>
          <p:cNvSpPr>
            <a:spLocks noGrp="1"/>
          </p:cNvSpPr>
          <p:nvPr>
            <p:ph sz="half" idx="1" hasCustomPrompt="1"/>
          </p:nvPr>
        </p:nvSpPr>
        <p:spPr>
          <a:xfrm>
            <a:off x="428228" y="1221317"/>
            <a:ext cx="6747597" cy="1488016"/>
          </a:xfrm>
          <a:prstGeom prst="rect">
            <a:avLst/>
          </a:prstGeom>
        </p:spPr>
        <p:txBody>
          <a:bodyPr lIns="0" tIns="0" rIns="0" bIns="0">
            <a:noAutofit/>
          </a:bodyPr>
          <a:lstStyle>
            <a:lvl1pPr marL="118800" indent="-118800">
              <a:buNone/>
              <a:defRPr sz="2400" b="0">
                <a:solidFill>
                  <a:schemeClr val="tx1"/>
                </a:solidFill>
                <a:latin typeface="Arial" panose="020B0604020202020204" pitchFamily="34" charset="0"/>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vl6pPr>
              <a:defRPr sz="1800"/>
            </a:lvl6pPr>
            <a:lvl7pPr>
              <a:defRPr sz="1800"/>
            </a:lvl7pPr>
            <a:lvl8pPr>
              <a:defRPr sz="1800"/>
            </a:lvl8pPr>
            <a:lvl9pPr>
              <a:defRPr sz="1800"/>
            </a:lvl9pPr>
          </a:lstStyle>
          <a:p>
            <a:pPr lvl="0"/>
            <a:r>
              <a:rPr lang="en-GB" dirty="0"/>
              <a:t>Quote text</a:t>
            </a:r>
          </a:p>
        </p:txBody>
      </p:sp>
      <p:sp>
        <p:nvSpPr>
          <p:cNvPr id="15" name="Text Placeholder 14">
            <a:extLst>
              <a:ext uri="{FF2B5EF4-FFF2-40B4-BE49-F238E27FC236}">
                <a16:creationId xmlns:a16="http://schemas.microsoft.com/office/drawing/2014/main" id="{CA0504AF-EACC-994F-8D40-535CEE9663DC}"/>
              </a:ext>
            </a:extLst>
          </p:cNvPr>
          <p:cNvSpPr>
            <a:spLocks noGrp="1"/>
          </p:cNvSpPr>
          <p:nvPr>
            <p:ph type="body" sz="quarter" idx="10" hasCustomPrompt="1"/>
          </p:nvPr>
        </p:nvSpPr>
        <p:spPr>
          <a:xfrm>
            <a:off x="428228" y="2718138"/>
            <a:ext cx="6864025" cy="635776"/>
          </a:xfrm>
          <a:prstGeom prst="rect">
            <a:avLst/>
          </a:prstGeom>
        </p:spPr>
        <p:txBody>
          <a:bodyPr lIns="0" tIns="0" rIns="0" bIns="0">
            <a:noAutofit/>
          </a:bodyPr>
          <a:lstStyle>
            <a:lvl1pPr marL="0" indent="0">
              <a:buNone/>
              <a:defRPr sz="900" b="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dirty="0"/>
              <a:t>Quote source</a:t>
            </a:r>
            <a:endParaRPr lang="en-US" dirty="0"/>
          </a:p>
        </p:txBody>
      </p:sp>
      <p:sp>
        <p:nvSpPr>
          <p:cNvPr id="4" name="Slide Number Placeholder 3">
            <a:extLst>
              <a:ext uri="{FF2B5EF4-FFF2-40B4-BE49-F238E27FC236}">
                <a16:creationId xmlns:a16="http://schemas.microsoft.com/office/drawing/2014/main" id="{F0742646-A33D-4135-B171-4E45DF08469E}"/>
              </a:ext>
            </a:extLst>
          </p:cNvPr>
          <p:cNvSpPr>
            <a:spLocks noGrp="1"/>
          </p:cNvSpPr>
          <p:nvPr>
            <p:ph type="sldNum" sz="quarter" idx="12"/>
          </p:nvPr>
        </p:nvSpPr>
        <p:spPr/>
        <p:txBody>
          <a:bodyPr/>
          <a:lstStyle/>
          <a:p>
            <a:fld id="{AC586D5E-2722-0D44-AA02-B15E62DD2934}" type="slidenum">
              <a:rPr lang="en-US" smtClean="0"/>
              <a:pPr/>
              <a:t>‹#›</a:t>
            </a:fld>
            <a:endParaRPr lang="en-US" dirty="0"/>
          </a:p>
        </p:txBody>
      </p:sp>
      <p:sp>
        <p:nvSpPr>
          <p:cNvPr id="5" name="Footer Placeholder 4">
            <a:extLst>
              <a:ext uri="{FF2B5EF4-FFF2-40B4-BE49-F238E27FC236}">
                <a16:creationId xmlns:a16="http://schemas.microsoft.com/office/drawing/2014/main" id="{F355090F-808B-44B9-9008-979F5A3DF2CF}"/>
              </a:ext>
            </a:extLst>
          </p:cNvPr>
          <p:cNvSpPr>
            <a:spLocks noGrp="1"/>
          </p:cNvSpPr>
          <p:nvPr>
            <p:ph type="ftr" sz="quarter" idx="13"/>
          </p:nvPr>
        </p:nvSpPr>
        <p:spPr/>
        <p:txBody>
          <a:bodyPr/>
          <a:lstStyle>
            <a:lvl1pPr>
              <a:defRPr b="0"/>
            </a:lvl1pPr>
          </a:lstStyle>
          <a:p>
            <a:r>
              <a:rPr lang="en-US" dirty="0"/>
              <a:t>Anglo American  /  © 2021 </a:t>
            </a:r>
          </a:p>
        </p:txBody>
      </p:sp>
    </p:spTree>
    <p:extLst>
      <p:ext uri="{BB962C8B-B14F-4D97-AF65-F5344CB8AC3E}">
        <p14:creationId xmlns:p14="http://schemas.microsoft.com/office/powerpoint/2010/main" val="352677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heading &amp; bullets">
    <p:spTree>
      <p:nvGrpSpPr>
        <p:cNvPr id="1" name=""/>
        <p:cNvGrpSpPr/>
        <p:nvPr/>
      </p:nvGrpSpPr>
      <p:grpSpPr>
        <a:xfrm>
          <a:off x="0" y="0"/>
          <a:ext cx="0" cy="0"/>
          <a:chOff x="0" y="0"/>
          <a:chExt cx="0" cy="0"/>
        </a:xfrm>
      </p:grpSpPr>
      <p:sp>
        <p:nvSpPr>
          <p:cNvPr id="2" name="Title 1"/>
          <p:cNvSpPr>
            <a:spLocks noGrp="1"/>
          </p:cNvSpPr>
          <p:nvPr>
            <p:ph type="title"/>
          </p:nvPr>
        </p:nvSpPr>
        <p:spPr>
          <a:xfrm>
            <a:off x="428228" y="548217"/>
            <a:ext cx="9044829" cy="675219"/>
          </a:xfrm>
        </p:spPr>
        <p:txBody>
          <a:bodyPr anchor="t">
            <a:noAutofit/>
          </a:bodyPr>
          <a:lstStyle>
            <a:lvl1pPr>
              <a:defRPr>
                <a:solidFill>
                  <a:schemeClr val="tx1"/>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0F589119-7BC0-402A-A78A-0B8CA534C3FE}"/>
              </a:ext>
            </a:extLst>
          </p:cNvPr>
          <p:cNvSpPr>
            <a:spLocks noGrp="1"/>
          </p:cNvSpPr>
          <p:nvPr>
            <p:ph type="sldNum" sz="quarter" idx="18"/>
          </p:nvPr>
        </p:nvSpPr>
        <p:spPr/>
        <p:txBody>
          <a:bodyPr>
            <a:noAutofit/>
          </a:bodyPr>
          <a:lstStyle/>
          <a:p>
            <a:fld id="{AC586D5E-2722-0D44-AA02-B15E62DD2934}" type="slidenum">
              <a:rPr lang="en-US" smtClean="0"/>
              <a:pPr/>
              <a:t>‹#›</a:t>
            </a:fld>
            <a:endParaRPr lang="en-US" dirty="0"/>
          </a:p>
        </p:txBody>
      </p:sp>
      <p:sp>
        <p:nvSpPr>
          <p:cNvPr id="14" name="Text Placeholder 13">
            <a:extLst>
              <a:ext uri="{FF2B5EF4-FFF2-40B4-BE49-F238E27FC236}">
                <a16:creationId xmlns:a16="http://schemas.microsoft.com/office/drawing/2014/main" id="{F62A6FDD-C04C-4A23-9277-C0FAC55CAF66}"/>
              </a:ext>
            </a:extLst>
          </p:cNvPr>
          <p:cNvSpPr>
            <a:spLocks noGrp="1"/>
          </p:cNvSpPr>
          <p:nvPr>
            <p:ph type="body" sz="quarter" idx="19" hasCustomPrompt="1"/>
          </p:nvPr>
        </p:nvSpPr>
        <p:spPr>
          <a:xfrm>
            <a:off x="432193" y="229436"/>
            <a:ext cx="6011369" cy="237067"/>
          </a:xfrm>
        </p:spPr>
        <p:txBody>
          <a:bodyPr anchor="ctr" anchorCtr="0">
            <a:noAutofit/>
          </a:bodyPr>
          <a:lstStyle>
            <a:lvl1pPr>
              <a:defRPr sz="800" b="0">
                <a:solidFill>
                  <a:schemeClr val="tx1"/>
                </a:solidFill>
                <a:latin typeface="+mn-lt"/>
              </a:defRPr>
            </a:lvl1pPr>
          </a:lstStyle>
          <a:p>
            <a:pPr lvl="0"/>
            <a:r>
              <a:rPr lang="en-US" dirty="0"/>
              <a:t>Section heading</a:t>
            </a:r>
            <a:endParaRPr lang="en-GB" dirty="0"/>
          </a:p>
        </p:txBody>
      </p:sp>
      <p:sp>
        <p:nvSpPr>
          <p:cNvPr id="7" name="Text Placeholder 6">
            <a:extLst>
              <a:ext uri="{FF2B5EF4-FFF2-40B4-BE49-F238E27FC236}">
                <a16:creationId xmlns:a16="http://schemas.microsoft.com/office/drawing/2014/main" id="{8A8FE34A-D2E7-4E9C-B6B1-70CBFF85DDED}"/>
              </a:ext>
            </a:extLst>
          </p:cNvPr>
          <p:cNvSpPr>
            <a:spLocks noGrp="1"/>
          </p:cNvSpPr>
          <p:nvPr>
            <p:ph type="body" sz="quarter" idx="20"/>
          </p:nvPr>
        </p:nvSpPr>
        <p:spPr>
          <a:xfrm>
            <a:off x="428228" y="2709333"/>
            <a:ext cx="6903245" cy="32650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Footer Placeholder 15">
            <a:extLst>
              <a:ext uri="{FF2B5EF4-FFF2-40B4-BE49-F238E27FC236}">
                <a16:creationId xmlns:a16="http://schemas.microsoft.com/office/drawing/2014/main" id="{21D94378-15C5-49BF-BDB5-458633B6CA73}"/>
              </a:ext>
            </a:extLst>
          </p:cNvPr>
          <p:cNvSpPr>
            <a:spLocks noGrp="1"/>
          </p:cNvSpPr>
          <p:nvPr>
            <p:ph type="ftr" sz="quarter" idx="21"/>
          </p:nvPr>
        </p:nvSpPr>
        <p:spPr/>
        <p:txBody>
          <a:bodyPr>
            <a:noAutofit/>
          </a:bodyPr>
          <a:lstStyle>
            <a:lvl1pPr>
              <a:defRPr b="0"/>
            </a:lvl1pPr>
          </a:lstStyle>
          <a:p>
            <a:r>
              <a:rPr lang="en-US" dirty="0"/>
              <a:t>Anglo American  /  © 2021 </a:t>
            </a:r>
          </a:p>
        </p:txBody>
      </p:sp>
      <p:sp>
        <p:nvSpPr>
          <p:cNvPr id="9" name="Text Placeholder 5">
            <a:extLst>
              <a:ext uri="{FF2B5EF4-FFF2-40B4-BE49-F238E27FC236}">
                <a16:creationId xmlns:a16="http://schemas.microsoft.com/office/drawing/2014/main" id="{1DBF7F42-A33F-4F7D-8465-148936F2B5B6}"/>
              </a:ext>
            </a:extLst>
          </p:cNvPr>
          <p:cNvSpPr>
            <a:spLocks noGrp="1"/>
          </p:cNvSpPr>
          <p:nvPr>
            <p:ph type="body" sz="quarter" idx="22" hasCustomPrompt="1"/>
          </p:nvPr>
        </p:nvSpPr>
        <p:spPr>
          <a:xfrm>
            <a:off x="432193" y="5974428"/>
            <a:ext cx="9043595" cy="335355"/>
          </a:xfrm>
        </p:spPr>
        <p:txBody>
          <a:bodyPr anchor="b" anchorCtr="0"/>
          <a:lstStyle>
            <a:lvl1pPr>
              <a:defRPr sz="600" b="0">
                <a:solidFill>
                  <a:schemeClr val="tx1"/>
                </a:solidFill>
              </a:defRPr>
            </a:lvl1pPr>
          </a:lstStyle>
          <a:p>
            <a:pPr lvl="0"/>
            <a:r>
              <a:rPr lang="en-US" dirty="0"/>
              <a:t>Source or note text: </a:t>
            </a:r>
            <a:endParaRPr lang="en-GB" dirty="0"/>
          </a:p>
        </p:txBody>
      </p:sp>
      <p:sp>
        <p:nvSpPr>
          <p:cNvPr id="11" name="Content Placeholder 2">
            <a:extLst>
              <a:ext uri="{FF2B5EF4-FFF2-40B4-BE49-F238E27FC236}">
                <a16:creationId xmlns:a16="http://schemas.microsoft.com/office/drawing/2014/main" id="{279214B7-EFC5-4FFC-B5F8-F7CF254B676F}"/>
              </a:ext>
            </a:extLst>
          </p:cNvPr>
          <p:cNvSpPr>
            <a:spLocks noGrp="1"/>
          </p:cNvSpPr>
          <p:nvPr>
            <p:ph idx="11"/>
          </p:nvPr>
        </p:nvSpPr>
        <p:spPr>
          <a:xfrm>
            <a:off x="428229" y="1223435"/>
            <a:ext cx="9044829" cy="609599"/>
          </a:xfrm>
          <a:prstGeom prst="rect">
            <a:avLst/>
          </a:prstGeom>
        </p:spPr>
        <p:txBody>
          <a:bodyPr lIns="0" tIns="0" rIns="0" bIns="0">
            <a:noAutofit/>
          </a:bodyPr>
          <a:lstStyle>
            <a:lvl1pPr marL="0" indent="0">
              <a:lnSpc>
                <a:spcPct val="100000"/>
              </a:lnSpc>
              <a:spcBef>
                <a:spcPts val="600"/>
              </a:spcBef>
              <a:buNone/>
              <a:defRPr sz="1200" b="0" i="0">
                <a:solidFill>
                  <a:schemeClr val="tx1"/>
                </a:solidFill>
                <a:latin typeface="Arial" panose="020B0604020202020204" pitchFamily="34" charset="0"/>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a:t>Click to edit Master text styles</a:t>
            </a:r>
          </a:p>
        </p:txBody>
      </p:sp>
    </p:spTree>
    <p:extLst>
      <p:ext uri="{BB962C8B-B14F-4D97-AF65-F5344CB8AC3E}">
        <p14:creationId xmlns:p14="http://schemas.microsoft.com/office/powerpoint/2010/main" val="305249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uble heading &amp;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8230" y="548217"/>
            <a:ext cx="9044828" cy="1284817"/>
          </a:xfrm>
        </p:spPr>
        <p:txBody>
          <a:bodyPr anchor="t">
            <a:noAutofit/>
          </a:bodyPr>
          <a:lstStyle>
            <a:lvl1pPr>
              <a:defRPr>
                <a:solidFill>
                  <a:schemeClr val="tx1"/>
                </a:solidFill>
              </a:defRPr>
            </a:lvl1pPr>
          </a:lstStyle>
          <a:p>
            <a:r>
              <a:rPr lang="en-GB" dirty="0"/>
              <a:t>Click to edit </a:t>
            </a:r>
            <a:br>
              <a:rPr lang="en-GB" dirty="0"/>
            </a:br>
            <a:r>
              <a:rPr lang="en-GB" dirty="0"/>
              <a:t>Master title style</a:t>
            </a:r>
            <a:endParaRPr lang="en-US" dirty="0"/>
          </a:p>
        </p:txBody>
      </p:sp>
      <p:sp>
        <p:nvSpPr>
          <p:cNvPr id="4" name="Slide Number Placeholder 3">
            <a:extLst>
              <a:ext uri="{FF2B5EF4-FFF2-40B4-BE49-F238E27FC236}">
                <a16:creationId xmlns:a16="http://schemas.microsoft.com/office/drawing/2014/main" id="{3198596B-A483-41A5-9785-F81D82B7731C}"/>
              </a:ext>
            </a:extLst>
          </p:cNvPr>
          <p:cNvSpPr>
            <a:spLocks noGrp="1"/>
          </p:cNvSpPr>
          <p:nvPr>
            <p:ph type="sldNum" sz="quarter" idx="16"/>
          </p:nvPr>
        </p:nvSpPr>
        <p:spPr/>
        <p:txBody>
          <a:bodyPr>
            <a:noAutofit/>
          </a:bodyPr>
          <a:lstStyle/>
          <a:p>
            <a:fld id="{AC586D5E-2722-0D44-AA02-B15E62DD2934}" type="slidenum">
              <a:rPr lang="en-US" smtClean="0"/>
              <a:pPr/>
              <a:t>‹#›</a:t>
            </a:fld>
            <a:endParaRPr lang="en-US" dirty="0"/>
          </a:p>
        </p:txBody>
      </p:sp>
      <p:sp>
        <p:nvSpPr>
          <p:cNvPr id="13" name="Text Placeholder 13">
            <a:extLst>
              <a:ext uri="{FF2B5EF4-FFF2-40B4-BE49-F238E27FC236}">
                <a16:creationId xmlns:a16="http://schemas.microsoft.com/office/drawing/2014/main" id="{E32A8DC5-1AA9-4332-9083-1C228977A003}"/>
              </a:ext>
            </a:extLst>
          </p:cNvPr>
          <p:cNvSpPr>
            <a:spLocks noGrp="1"/>
          </p:cNvSpPr>
          <p:nvPr>
            <p:ph type="body" sz="quarter" idx="17" hasCustomPrompt="1"/>
          </p:nvPr>
        </p:nvSpPr>
        <p:spPr>
          <a:xfrm>
            <a:off x="432193" y="229436"/>
            <a:ext cx="6011369" cy="237067"/>
          </a:xfrm>
        </p:spPr>
        <p:txBody>
          <a:bodyPr anchor="ctr" anchorCtr="0">
            <a:noAutofit/>
          </a:bodyPr>
          <a:lstStyle>
            <a:lvl1pPr>
              <a:defRPr sz="800" b="0">
                <a:solidFill>
                  <a:schemeClr val="tx1"/>
                </a:solidFill>
                <a:latin typeface="+mn-lt"/>
              </a:defRPr>
            </a:lvl1pPr>
          </a:lstStyle>
          <a:p>
            <a:pPr lvl="0"/>
            <a:r>
              <a:rPr lang="en-US" dirty="0"/>
              <a:t>Section heading</a:t>
            </a:r>
            <a:endParaRPr lang="en-GB" dirty="0"/>
          </a:p>
        </p:txBody>
      </p:sp>
      <p:sp>
        <p:nvSpPr>
          <p:cNvPr id="14" name="Text Placeholder 15">
            <a:extLst>
              <a:ext uri="{FF2B5EF4-FFF2-40B4-BE49-F238E27FC236}">
                <a16:creationId xmlns:a16="http://schemas.microsoft.com/office/drawing/2014/main" id="{F86F187F-AD63-4F1D-AB33-D65AB6A677D8}"/>
              </a:ext>
            </a:extLst>
          </p:cNvPr>
          <p:cNvSpPr>
            <a:spLocks noGrp="1"/>
          </p:cNvSpPr>
          <p:nvPr>
            <p:ph type="body" sz="quarter" idx="18"/>
          </p:nvPr>
        </p:nvSpPr>
        <p:spPr>
          <a:xfrm>
            <a:off x="428228" y="2709333"/>
            <a:ext cx="6903244" cy="3600451"/>
          </a:xfrm>
        </p:spPr>
        <p:txBody>
          <a:bodyPr>
            <a:noAutofit/>
          </a:bodyPr>
          <a:lstStyle>
            <a:lvl1pPr marL="171450" indent="-171450">
              <a:buFont typeface="Arial" panose="020B0604020202020204" pitchFamily="34" charset="0"/>
              <a:buChar char="•"/>
              <a:defRPr/>
            </a:lvl1pPr>
            <a:lvl2pPr marL="177800" indent="0">
              <a:defRPr/>
            </a:lvl2pPr>
            <a:lvl3pPr marL="269875" indent="-92075">
              <a:defRPr/>
            </a:lvl3pPr>
            <a:lvl4pPr marL="360363" indent="-90488">
              <a:defRPr/>
            </a:lvl4pPr>
            <a:lvl5pPr marL="447675" indent="-8731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2E5C679F-7B1F-4DFD-82D5-C372ED669931}"/>
              </a:ext>
            </a:extLst>
          </p:cNvPr>
          <p:cNvSpPr>
            <a:spLocks noGrp="1"/>
          </p:cNvSpPr>
          <p:nvPr>
            <p:ph type="ftr" sz="quarter" idx="19"/>
          </p:nvPr>
        </p:nvSpPr>
        <p:spPr/>
        <p:txBody>
          <a:bodyPr>
            <a:noAutofit/>
          </a:bodyPr>
          <a:lstStyle>
            <a:lvl1pPr>
              <a:defRPr b="0"/>
            </a:lvl1pPr>
          </a:lstStyle>
          <a:p>
            <a:r>
              <a:rPr lang="en-US" dirty="0"/>
              <a:t>Anglo American  /  © 2021 </a:t>
            </a:r>
          </a:p>
        </p:txBody>
      </p:sp>
      <p:sp>
        <p:nvSpPr>
          <p:cNvPr id="8" name="Text Placeholder 5">
            <a:extLst>
              <a:ext uri="{FF2B5EF4-FFF2-40B4-BE49-F238E27FC236}">
                <a16:creationId xmlns:a16="http://schemas.microsoft.com/office/drawing/2014/main" id="{DA2B885C-167D-4FB4-856D-6263AD640922}"/>
              </a:ext>
            </a:extLst>
          </p:cNvPr>
          <p:cNvSpPr>
            <a:spLocks noGrp="1"/>
          </p:cNvSpPr>
          <p:nvPr>
            <p:ph type="body" sz="quarter" idx="21" hasCustomPrompt="1"/>
          </p:nvPr>
        </p:nvSpPr>
        <p:spPr>
          <a:xfrm>
            <a:off x="432193" y="5974428"/>
            <a:ext cx="9040864" cy="335355"/>
          </a:xfrm>
        </p:spPr>
        <p:txBody>
          <a:bodyPr anchor="b" anchorCtr="0"/>
          <a:lstStyle>
            <a:lvl1pPr>
              <a:defRPr sz="600" b="0">
                <a:solidFill>
                  <a:schemeClr val="tx1"/>
                </a:solidFill>
              </a:defRPr>
            </a:lvl1pPr>
          </a:lstStyle>
          <a:p>
            <a:pPr lvl="0"/>
            <a:r>
              <a:rPr lang="en-US" dirty="0"/>
              <a:t>Source or note text: </a:t>
            </a:r>
            <a:endParaRPr lang="en-GB" dirty="0"/>
          </a:p>
        </p:txBody>
      </p:sp>
      <p:sp>
        <p:nvSpPr>
          <p:cNvPr id="11" name="Content Placeholder 2">
            <a:extLst>
              <a:ext uri="{FF2B5EF4-FFF2-40B4-BE49-F238E27FC236}">
                <a16:creationId xmlns:a16="http://schemas.microsoft.com/office/drawing/2014/main" id="{DDE44055-048D-4AAB-8470-C6A886048E7A}"/>
              </a:ext>
            </a:extLst>
          </p:cNvPr>
          <p:cNvSpPr>
            <a:spLocks noGrp="1"/>
          </p:cNvSpPr>
          <p:nvPr>
            <p:ph idx="24"/>
          </p:nvPr>
        </p:nvSpPr>
        <p:spPr>
          <a:xfrm>
            <a:off x="428229" y="1833035"/>
            <a:ext cx="9047823" cy="676051"/>
          </a:xfrm>
          <a:prstGeom prst="rect">
            <a:avLst/>
          </a:prstGeom>
        </p:spPr>
        <p:txBody>
          <a:bodyPr lIns="0" tIns="0" rIns="0" bIns="0">
            <a:noAutofit/>
          </a:bodyPr>
          <a:lstStyle>
            <a:lvl1pPr marL="0" indent="0">
              <a:lnSpc>
                <a:spcPct val="100000"/>
              </a:lnSpc>
              <a:spcBef>
                <a:spcPts val="600"/>
              </a:spcBef>
              <a:buNone/>
              <a:defRPr sz="1200" b="0" i="0">
                <a:solidFill>
                  <a:schemeClr val="tx1"/>
                </a:solidFill>
                <a:latin typeface="Arial" panose="020B0604020202020204" pitchFamily="34" charset="0"/>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a:t>Click to edit Master text styles</a:t>
            </a:r>
          </a:p>
        </p:txBody>
      </p:sp>
    </p:spTree>
    <p:extLst>
      <p:ext uri="{BB962C8B-B14F-4D97-AF65-F5344CB8AC3E}">
        <p14:creationId xmlns:p14="http://schemas.microsoft.com/office/powerpoint/2010/main" val="340567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3446" y="548217"/>
            <a:ext cx="9052661" cy="660908"/>
          </a:xfrm>
          <a:prstGeom prst="rect">
            <a:avLst/>
          </a:prstGeom>
        </p:spPr>
        <p:txBody>
          <a:bodyPr vert="horz" lIns="0" tIns="0" rIns="0" bIns="0" rtlCol="0" anchor="t" anchorCtr="0">
            <a:noAutofit/>
          </a:bodyPr>
          <a:lstStyle/>
          <a:p>
            <a:r>
              <a:rPr lang="en-US"/>
              <a:t>Click to edit Master title style</a:t>
            </a:r>
            <a:endParaRPr lang="en-US" dirty="0"/>
          </a:p>
        </p:txBody>
      </p:sp>
      <p:sp>
        <p:nvSpPr>
          <p:cNvPr id="6" name="Slide Number Placeholder 5"/>
          <p:cNvSpPr>
            <a:spLocks noGrp="1"/>
          </p:cNvSpPr>
          <p:nvPr>
            <p:ph type="sldNum" sz="quarter" idx="4"/>
          </p:nvPr>
        </p:nvSpPr>
        <p:spPr>
          <a:xfrm>
            <a:off x="9473057" y="6510032"/>
            <a:ext cx="131980" cy="143629"/>
          </a:xfrm>
          <a:prstGeom prst="rect">
            <a:avLst/>
          </a:prstGeom>
        </p:spPr>
        <p:txBody>
          <a:bodyPr vert="horz" wrap="none" lIns="0" tIns="0" rIns="0" bIns="0" rtlCol="0" anchor="ctr" anchorCtr="0">
            <a:noAutofit/>
          </a:bodyPr>
          <a:lstStyle>
            <a:lvl1pPr algn="r">
              <a:defRPr sz="700">
                <a:solidFill>
                  <a:schemeClr val="tx1"/>
                </a:solidFill>
                <a:latin typeface="+mj-lt"/>
              </a:defRPr>
            </a:lvl1pPr>
          </a:lstStyle>
          <a:p>
            <a:fld id="{AC586D5E-2722-0D44-AA02-B15E62DD2934}" type="slidenum">
              <a:rPr lang="en-US" smtClean="0"/>
              <a:pPr/>
              <a:t>‹#›</a:t>
            </a:fld>
            <a:endParaRPr lang="en-US" dirty="0"/>
          </a:p>
        </p:txBody>
      </p:sp>
      <p:sp>
        <p:nvSpPr>
          <p:cNvPr id="4" name="Footer Placeholder 3">
            <a:extLst>
              <a:ext uri="{FF2B5EF4-FFF2-40B4-BE49-F238E27FC236}">
                <a16:creationId xmlns:a16="http://schemas.microsoft.com/office/drawing/2014/main" id="{AD094EF2-AC69-4F7F-AC5B-61F5FDB62A80}"/>
              </a:ext>
            </a:extLst>
          </p:cNvPr>
          <p:cNvSpPr>
            <a:spLocks noGrp="1"/>
          </p:cNvSpPr>
          <p:nvPr>
            <p:ph type="ftr" sz="quarter" idx="3"/>
          </p:nvPr>
        </p:nvSpPr>
        <p:spPr>
          <a:xfrm>
            <a:off x="428229" y="6510032"/>
            <a:ext cx="8605884" cy="143629"/>
          </a:xfrm>
          <a:prstGeom prst="rect">
            <a:avLst/>
          </a:prstGeom>
        </p:spPr>
        <p:txBody>
          <a:bodyPr vert="horz" wrap="none" lIns="0" tIns="0" rIns="0" bIns="0" rtlCol="0" anchor="ctr">
            <a:noAutofit/>
          </a:bodyPr>
          <a:lstStyle>
            <a:lvl1pPr algn="l">
              <a:defRPr lang="en-GB" sz="700" b="0" dirty="0">
                <a:latin typeface="+mj-lt"/>
              </a:defRPr>
            </a:lvl1pPr>
          </a:lstStyle>
          <a:p>
            <a:r>
              <a:rPr lang="en-US" dirty="0"/>
              <a:t>Anglo American  /  © 2021 </a:t>
            </a:r>
          </a:p>
        </p:txBody>
      </p:sp>
      <p:sp>
        <p:nvSpPr>
          <p:cNvPr id="5" name="Text Placeholder 4">
            <a:extLst>
              <a:ext uri="{FF2B5EF4-FFF2-40B4-BE49-F238E27FC236}">
                <a16:creationId xmlns:a16="http://schemas.microsoft.com/office/drawing/2014/main" id="{A31C75E7-DE3C-450C-AA84-2F872F567836}"/>
              </a:ext>
            </a:extLst>
          </p:cNvPr>
          <p:cNvSpPr>
            <a:spLocks noGrp="1"/>
          </p:cNvSpPr>
          <p:nvPr>
            <p:ph type="body" idx="1"/>
          </p:nvPr>
        </p:nvSpPr>
        <p:spPr>
          <a:xfrm>
            <a:off x="423128" y="1833034"/>
            <a:ext cx="9052660" cy="4476751"/>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MSIPCMContentMarking" descr="{&quot;HashCode&quot;:-1040214455,&quot;Placement&quot;:&quot;Header&quot;,&quot;Top&quot;:0.0,&quot;Left&quot;:720.4693,&quot;SlideWidth&quot;:780,&quot;SlideHeight&quot;:540}">
            <a:extLst>
              <a:ext uri="{FF2B5EF4-FFF2-40B4-BE49-F238E27FC236}">
                <a16:creationId xmlns:a16="http://schemas.microsoft.com/office/drawing/2014/main" id="{4F8EE870-AF7C-43EC-8DAE-70A04D10A654}"/>
              </a:ext>
            </a:extLst>
          </p:cNvPr>
          <p:cNvSpPr txBox="1"/>
          <p:nvPr userDrawn="1"/>
        </p:nvSpPr>
        <p:spPr>
          <a:xfrm>
            <a:off x="9149960" y="0"/>
            <a:ext cx="756040" cy="217646"/>
          </a:xfrm>
          <a:prstGeom prst="rect">
            <a:avLst/>
          </a:prstGeom>
          <a:noFill/>
        </p:spPr>
        <p:txBody>
          <a:bodyPr vert="horz" wrap="square" lIns="0" tIns="0" rIns="0" bIns="0" rtlCol="0" anchor="ctr" anchorCtr="1">
            <a:spAutoFit/>
          </a:bodyPr>
          <a:lstStyle/>
          <a:p>
            <a:pPr algn="r">
              <a:spcBef>
                <a:spcPts val="0"/>
              </a:spcBef>
              <a:spcAft>
                <a:spcPts val="0"/>
              </a:spcAft>
            </a:pPr>
            <a:r>
              <a:rPr lang="en-US" sz="800">
                <a:solidFill>
                  <a:srgbClr val="000000"/>
                </a:solidFill>
                <a:latin typeface="Arial" panose="020B0604020202020204" pitchFamily="34" charset="0"/>
              </a:rPr>
              <a:t>[OFFICIAL]</a:t>
            </a:r>
            <a:endParaRPr lang="en-US" sz="800" dirty="0" err="1">
              <a:solidFill>
                <a:srgbClr val="000000"/>
              </a:solidFill>
              <a:latin typeface="Arial" panose="020B0604020202020204" pitchFamily="34" charset="0"/>
            </a:endParaRPr>
          </a:p>
        </p:txBody>
      </p:sp>
    </p:spTree>
    <p:extLst>
      <p:ext uri="{BB962C8B-B14F-4D97-AF65-F5344CB8AC3E}">
        <p14:creationId xmlns:p14="http://schemas.microsoft.com/office/powerpoint/2010/main" val="1854957469"/>
      </p:ext>
    </p:extLst>
  </p:cSld>
  <p:clrMap bg1="lt1" tx1="dk1" bg2="lt2" tx2="dk2" accent1="accent1" accent2="accent2" accent3="accent3" accent4="accent4" accent5="accent5" accent6="accent6" hlink="hlink" folHlink="folHlink"/>
  <p:sldLayoutIdLst>
    <p:sldLayoutId id="2147483649" r:id="rId1"/>
    <p:sldLayoutId id="2147483687" r:id="rId2"/>
    <p:sldLayoutId id="2147483685" r:id="rId3"/>
    <p:sldLayoutId id="2147483693" r:id="rId4"/>
    <p:sldLayoutId id="2147483652" r:id="rId5"/>
    <p:sldLayoutId id="2147483666" r:id="rId6"/>
    <p:sldLayoutId id="2147483667" r:id="rId7"/>
    <p:sldLayoutId id="2147483703" r:id="rId8"/>
    <p:sldLayoutId id="2147483672" r:id="rId9"/>
    <p:sldLayoutId id="2147483675" r:id="rId10"/>
    <p:sldLayoutId id="2147483702" r:id="rId11"/>
    <p:sldLayoutId id="2147483650" r:id="rId12"/>
    <p:sldLayoutId id="2147483673" r:id="rId13"/>
    <p:sldLayoutId id="2147483654" r:id="rId14"/>
    <p:sldLayoutId id="2147483704" r:id="rId15"/>
    <p:sldLayoutId id="2147483676" r:id="rId16"/>
    <p:sldLayoutId id="2147483699" r:id="rId17"/>
    <p:sldLayoutId id="2147483700" r:id="rId18"/>
  </p:sldLayoutIdLst>
  <p:hf hdr="0" dt="0"/>
  <p:txStyles>
    <p:titleStyle>
      <a:lvl1pPr algn="l" defTabSz="457200" rtl="0" eaLnBrk="1" latinLnBrk="0" hangingPunct="1">
        <a:spcBef>
          <a:spcPct val="0"/>
        </a:spcBef>
        <a:buNone/>
        <a:defRPr sz="2800" b="0" i="0" kern="1200">
          <a:gradFill>
            <a:gsLst>
              <a:gs pos="0">
                <a:schemeClr val="bg2"/>
              </a:gs>
              <a:gs pos="25000">
                <a:schemeClr val="tx1"/>
              </a:gs>
              <a:gs pos="60000">
                <a:schemeClr val="tx2"/>
              </a:gs>
            </a:gsLst>
            <a:lin ang="0" scaled="0"/>
          </a:gradFill>
          <a:latin typeface="+mj-lt"/>
          <a:ea typeface="+mj-ea"/>
          <a:cs typeface="+mj-cs"/>
        </a:defRPr>
      </a:lvl1pPr>
    </p:titleStyle>
    <p:bodyStyle>
      <a:lvl1pPr marL="0" indent="0" algn="l" defTabSz="457200" rtl="0" eaLnBrk="1" latinLnBrk="0" hangingPunct="1">
        <a:spcBef>
          <a:spcPts val="1200"/>
        </a:spcBef>
        <a:buFont typeface="Arial" panose="020B0604020202020204" pitchFamily="34" charset="0"/>
        <a:buNone/>
        <a:defRPr sz="1100" b="1" i="0" kern="1200">
          <a:solidFill>
            <a:schemeClr val="tx2"/>
          </a:solidFill>
          <a:latin typeface="+mn-lt"/>
          <a:ea typeface="+mn-ea"/>
          <a:cs typeface="+mn-cs"/>
        </a:defRPr>
      </a:lvl1pPr>
      <a:lvl2pPr marL="0" indent="0" algn="l" defTabSz="457200" rtl="0" eaLnBrk="1" latinLnBrk="0" hangingPunct="1">
        <a:spcBef>
          <a:spcPts val="300"/>
        </a:spcBef>
        <a:buFont typeface="Arial" panose="020B0604020202020204" pitchFamily="34" charset="0"/>
        <a:buNone/>
        <a:defRPr sz="1000" b="0" i="0" kern="1200">
          <a:solidFill>
            <a:schemeClr val="tx1"/>
          </a:solidFill>
          <a:latin typeface="+mn-lt"/>
          <a:ea typeface="+mn-ea"/>
          <a:cs typeface="+mn-cs"/>
        </a:defRPr>
      </a:lvl2pPr>
      <a:lvl3pPr marL="92075" indent="-92075" algn="l" defTabSz="457200" rtl="0" eaLnBrk="1" latinLnBrk="0" hangingPunct="1">
        <a:spcBef>
          <a:spcPts val="300"/>
        </a:spcBef>
        <a:buFont typeface="Arial" panose="020B0604020202020204" pitchFamily="34" charset="0"/>
        <a:buChar char="•"/>
        <a:defRPr sz="1000" b="0" i="0" kern="1200">
          <a:solidFill>
            <a:schemeClr val="tx1"/>
          </a:solidFill>
          <a:latin typeface="+mn-lt"/>
          <a:ea typeface="+mn-ea"/>
          <a:cs typeface="+mn-cs"/>
        </a:defRPr>
      </a:lvl3pPr>
      <a:lvl4pPr marL="177800" indent="-90488" algn="l" defTabSz="457200" rtl="0" eaLnBrk="1" latinLnBrk="0" hangingPunct="1">
        <a:spcBef>
          <a:spcPts val="300"/>
        </a:spcBef>
        <a:buFont typeface="Arial" panose="020B0604020202020204" pitchFamily="34" charset="0"/>
        <a:buChar char="•"/>
        <a:defRPr sz="1000" b="0" i="0" kern="1200">
          <a:solidFill>
            <a:schemeClr val="tx1"/>
          </a:solidFill>
          <a:latin typeface="+mn-lt"/>
          <a:ea typeface="+mn-ea"/>
          <a:cs typeface="+mn-cs"/>
        </a:defRPr>
      </a:lvl4pPr>
      <a:lvl5pPr marL="269875" indent="-87313" algn="l" defTabSz="457200" rtl="0" eaLnBrk="1" latinLnBrk="0" hangingPunct="1">
        <a:spcBef>
          <a:spcPts val="300"/>
        </a:spcBef>
        <a:buFont typeface="AA Smart Sans" panose="00000500000000000000" pitchFamily="50" charset="0"/>
        <a:buChar char="-"/>
        <a:defRPr sz="1000" b="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181818"/>
          </p15:clr>
        </p15:guide>
        <p15:guide id="2" pos="6240" userDrawn="1">
          <p15:clr>
            <a:srgbClr val="181818"/>
          </p15:clr>
        </p15:guide>
        <p15:guide id="3" pos="270" userDrawn="1">
          <p15:clr>
            <a:srgbClr val="181818"/>
          </p15:clr>
        </p15:guide>
        <p15:guide id="4" pos="1621" userDrawn="1">
          <p15:clr>
            <a:srgbClr val="181818"/>
          </p15:clr>
        </p15:guide>
        <p15:guide id="5" pos="1719" userDrawn="1">
          <p15:clr>
            <a:srgbClr val="181818"/>
          </p15:clr>
        </p15:guide>
        <p15:guide id="6" pos="3070" userDrawn="1">
          <p15:clr>
            <a:srgbClr val="181818"/>
          </p15:clr>
        </p15:guide>
        <p15:guide id="7" pos="3169" userDrawn="1">
          <p15:clr>
            <a:srgbClr val="181818"/>
          </p15:clr>
        </p15:guide>
        <p15:guide id="8" pos="4520" userDrawn="1">
          <p15:clr>
            <a:srgbClr val="181818"/>
          </p15:clr>
        </p15:guide>
        <p15:guide id="9" pos="4618" userDrawn="1">
          <p15:clr>
            <a:srgbClr val="181818"/>
          </p15:clr>
        </p15:guide>
        <p15:guide id="10" pos="5969" userDrawn="1">
          <p15:clr>
            <a:srgbClr val="181818"/>
          </p15:clr>
        </p15:guide>
        <p15:guide id="11" orient="horz" userDrawn="1">
          <p15:clr>
            <a:srgbClr val="181818"/>
          </p15:clr>
        </p15:guide>
        <p15:guide id="12" orient="horz" pos="4320" userDrawn="1">
          <p15:clr>
            <a:srgbClr val="181818"/>
          </p15:clr>
        </p15:guide>
        <p15:guide id="13" orient="horz" pos="332" userDrawn="1">
          <p15:clr>
            <a:srgbClr val="181818"/>
          </p15:clr>
        </p15:guide>
        <p15:guide id="14" orient="horz" pos="1155" userDrawn="1">
          <p15:clr>
            <a:srgbClr val="181818"/>
          </p15:clr>
        </p15:guide>
        <p15:guide id="15" orient="horz" pos="1276" userDrawn="1">
          <p15:clr>
            <a:srgbClr val="181818"/>
          </p15:clr>
        </p15:guide>
        <p15:guide id="16" orient="horz" pos="2099" userDrawn="1">
          <p15:clr>
            <a:srgbClr val="181818"/>
          </p15:clr>
        </p15:guide>
        <p15:guide id="17" orient="horz" pos="2220" userDrawn="1">
          <p15:clr>
            <a:srgbClr val="181818"/>
          </p15:clr>
        </p15:guide>
        <p15:guide id="18" orient="horz" pos="3043" userDrawn="1">
          <p15:clr>
            <a:srgbClr val="181818"/>
          </p15:clr>
        </p15:guide>
        <p15:guide id="19" orient="horz" pos="3164" userDrawn="1">
          <p15:clr>
            <a:srgbClr val="181818"/>
          </p15:clr>
        </p15:guide>
        <p15:guide id="20" orient="horz" pos="3987" userDrawn="1">
          <p15:clr>
            <a:srgbClr val="181818"/>
          </p15:clr>
        </p15:guide>
        <p15:guide id="21" orient="horz" pos="170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8C16-A8B9-FF4C-B07A-2962BACA3061}"/>
              </a:ext>
            </a:extLst>
          </p:cNvPr>
          <p:cNvSpPr>
            <a:spLocks noGrp="1"/>
          </p:cNvSpPr>
          <p:nvPr>
            <p:ph type="ctrTitle"/>
          </p:nvPr>
        </p:nvSpPr>
        <p:spPr>
          <a:xfrm>
            <a:off x="428229" y="2061391"/>
            <a:ext cx="5783263" cy="2459205"/>
          </a:xfrm>
        </p:spPr>
        <p:txBody>
          <a:bodyPr>
            <a:normAutofit/>
          </a:bodyPr>
          <a:lstStyle/>
          <a:p>
            <a:r>
              <a:rPr lang="en-GB" dirty="0"/>
              <a:t>Amandelbult Concentrator</a:t>
            </a:r>
            <a:br>
              <a:rPr lang="en-GB" dirty="0"/>
            </a:br>
            <a:r>
              <a:rPr lang="en-GB" dirty="0"/>
              <a:t>Defect Elimination</a:t>
            </a:r>
            <a:br>
              <a:rPr lang="en-GB" dirty="0"/>
            </a:br>
            <a:br>
              <a:rPr lang="en-GB" dirty="0"/>
            </a:br>
            <a:r>
              <a:rPr lang="en-GB" dirty="0"/>
              <a:t>Significant Incident Anniversaries</a:t>
            </a:r>
          </a:p>
        </p:txBody>
      </p:sp>
      <p:sp>
        <p:nvSpPr>
          <p:cNvPr id="3" name="Subtitle 2">
            <a:extLst>
              <a:ext uri="{FF2B5EF4-FFF2-40B4-BE49-F238E27FC236}">
                <a16:creationId xmlns:a16="http://schemas.microsoft.com/office/drawing/2014/main" id="{CBA3B5AD-B83D-7B4D-AD01-0D7E46C306F0}"/>
              </a:ext>
            </a:extLst>
          </p:cNvPr>
          <p:cNvSpPr>
            <a:spLocks noGrp="1"/>
          </p:cNvSpPr>
          <p:nvPr>
            <p:ph type="subTitle" idx="1"/>
          </p:nvPr>
        </p:nvSpPr>
        <p:spPr>
          <a:xfrm>
            <a:off x="434908" y="4523983"/>
            <a:ext cx="4528619" cy="719667"/>
          </a:xfrm>
        </p:spPr>
        <p:txBody>
          <a:bodyPr/>
          <a:lstStyle/>
          <a:p>
            <a:r>
              <a:rPr lang="en-GB" dirty="0"/>
              <a:t>September 2022</a:t>
            </a:r>
          </a:p>
        </p:txBody>
      </p:sp>
      <p:sp>
        <p:nvSpPr>
          <p:cNvPr id="6" name="Text Placeholder 5">
            <a:extLst>
              <a:ext uri="{FF2B5EF4-FFF2-40B4-BE49-F238E27FC236}">
                <a16:creationId xmlns:a16="http://schemas.microsoft.com/office/drawing/2014/main" id="{4FE1E9A7-6ED3-408C-9598-AFECD9BF6F5C}"/>
              </a:ext>
            </a:extLst>
          </p:cNvPr>
          <p:cNvSpPr>
            <a:spLocks noGrp="1"/>
          </p:cNvSpPr>
          <p:nvPr>
            <p:ph type="body" sz="quarter" idx="10"/>
          </p:nvPr>
        </p:nvSpPr>
        <p:spPr>
          <a:xfrm>
            <a:off x="428229" y="5938050"/>
            <a:ext cx="1195320" cy="318630"/>
          </a:xfrm>
        </p:spPr>
        <p:txBody>
          <a:bodyPr/>
          <a:lstStyle/>
          <a:p>
            <a:r>
              <a:rPr lang="en-GB" dirty="0"/>
              <a:t>Confidential</a:t>
            </a:r>
          </a:p>
        </p:txBody>
      </p:sp>
      <p:sp>
        <p:nvSpPr>
          <p:cNvPr id="4" name="TextBox 3">
            <a:extLst>
              <a:ext uri="{FF2B5EF4-FFF2-40B4-BE49-F238E27FC236}">
                <a16:creationId xmlns:a16="http://schemas.microsoft.com/office/drawing/2014/main" id="{4D121D1B-EDCE-4BFC-9E94-13D18EED93B7}"/>
              </a:ext>
            </a:extLst>
          </p:cNvPr>
          <p:cNvSpPr txBox="1"/>
          <p:nvPr/>
        </p:nvSpPr>
        <p:spPr>
          <a:xfrm>
            <a:off x="7424928" y="524256"/>
            <a:ext cx="2072640" cy="261610"/>
          </a:xfrm>
          <a:prstGeom prst="rect">
            <a:avLst/>
          </a:prstGeom>
          <a:noFill/>
        </p:spPr>
        <p:txBody>
          <a:bodyPr wrap="square" rtlCol="0">
            <a:spAutoFit/>
          </a:bodyPr>
          <a:lstStyle/>
          <a:p>
            <a:pPr algn="ctr"/>
            <a:r>
              <a:rPr lang="en-ZA" sz="1100" b="1" dirty="0"/>
              <a:t>PLATINUM</a:t>
            </a:r>
          </a:p>
        </p:txBody>
      </p:sp>
    </p:spTree>
    <p:extLst>
      <p:ext uri="{BB962C8B-B14F-4D97-AF65-F5344CB8AC3E}">
        <p14:creationId xmlns:p14="http://schemas.microsoft.com/office/powerpoint/2010/main" val="189894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183" y="235566"/>
            <a:ext cx="9044829" cy="675219"/>
          </a:xfrm>
        </p:spPr>
        <p:txBody>
          <a:bodyPr/>
          <a:lstStyle/>
          <a:p>
            <a:r>
              <a:rPr lang="en-GB" dirty="0">
                <a:gradFill>
                  <a:gsLst>
                    <a:gs pos="0">
                      <a:srgbClr val="FF0000"/>
                    </a:gs>
                    <a:gs pos="25000">
                      <a:srgbClr val="031795"/>
                    </a:gs>
                    <a:gs pos="60000">
                      <a:srgbClr val="347FF6"/>
                    </a:gs>
                  </a:gsLst>
                  <a:lin ang="0" scaled="0"/>
                </a:gradFill>
              </a:rPr>
              <a:t>Defect Elimination | Process</a:t>
            </a:r>
            <a:endParaRPr lang="en-GB" dirty="0"/>
          </a:p>
        </p:txBody>
      </p:sp>
      <p:sp>
        <p:nvSpPr>
          <p:cNvPr id="3" name="Slide Number Placeholder 2"/>
          <p:cNvSpPr>
            <a:spLocks noGrp="1"/>
          </p:cNvSpPr>
          <p:nvPr>
            <p:ph type="sldNum" sz="quarter" idx="18"/>
          </p:nvPr>
        </p:nvSpPr>
        <p:spPr>
          <a:xfrm>
            <a:off x="9510498" y="6611777"/>
            <a:ext cx="131980" cy="143629"/>
          </a:xfrm>
        </p:spPr>
        <p:txBody>
          <a:bodyPr/>
          <a:lstStyle/>
          <a:p>
            <a:fld id="{AC586D5E-2722-0D44-AA02-B15E62DD2934}" type="slidenum">
              <a:rPr lang="en-US" smtClean="0"/>
              <a:pPr/>
              <a:t>2</a:t>
            </a:fld>
            <a:endParaRPr lang="en-US" dirty="0"/>
          </a:p>
        </p:txBody>
      </p:sp>
      <p:sp>
        <p:nvSpPr>
          <p:cNvPr id="119" name="Rounded Rectangle 7">
            <a:extLst>
              <a:ext uri="{FF2B5EF4-FFF2-40B4-BE49-F238E27FC236}">
                <a16:creationId xmlns:a16="http://schemas.microsoft.com/office/drawing/2014/main" id="{6F09B85A-4D85-43D8-871D-EDE79FD2F23B}"/>
              </a:ext>
            </a:extLst>
          </p:cNvPr>
          <p:cNvSpPr/>
          <p:nvPr/>
        </p:nvSpPr>
        <p:spPr bwMode="auto">
          <a:xfrm>
            <a:off x="894681" y="1981200"/>
            <a:ext cx="1600200" cy="3824287"/>
          </a:xfrm>
          <a:prstGeom prst="roundRect">
            <a:avLst/>
          </a:prstGeom>
          <a:solidFill>
            <a:srgbClr val="8093BA">
              <a:lumMod val="20000"/>
              <a:lumOff val="80000"/>
            </a:srgbClr>
          </a:solidFill>
          <a:ln w="9525" cap="flat" cmpd="sng" algn="ctr">
            <a:solidFill>
              <a:srgbClr val="8093BA">
                <a:lumMod val="40000"/>
                <a:lumOff val="60000"/>
              </a:srgbClr>
            </a:solidFill>
            <a:prstDash val="solid"/>
            <a:round/>
            <a:headEnd type="none" w="med" len="med"/>
            <a:tailEnd type="non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ZA" sz="1400" b="0" i="0" u="none" strike="noStrike" kern="0" cap="none" spc="0" normalizeH="0" baseline="0" noProof="0">
              <a:ln>
                <a:noFill/>
              </a:ln>
              <a:solidFill>
                <a:srgbClr val="000000"/>
              </a:solidFill>
              <a:effectLst/>
              <a:uLnTx/>
              <a:uFillTx/>
              <a:cs typeface="Arial" charset="0"/>
            </a:endParaRPr>
          </a:p>
        </p:txBody>
      </p:sp>
      <p:sp>
        <p:nvSpPr>
          <p:cNvPr id="121" name="TextBox 1">
            <a:extLst>
              <a:ext uri="{FF2B5EF4-FFF2-40B4-BE49-F238E27FC236}">
                <a16:creationId xmlns:a16="http://schemas.microsoft.com/office/drawing/2014/main" id="{730C3F86-87ED-4DAD-A862-A4A01B4BC60B}"/>
              </a:ext>
            </a:extLst>
          </p:cNvPr>
          <p:cNvSpPr txBox="1">
            <a:spLocks noChangeArrowheads="1"/>
          </p:cNvSpPr>
          <p:nvPr/>
        </p:nvSpPr>
        <p:spPr bwMode="auto">
          <a:xfrm>
            <a:off x="886743" y="849313"/>
            <a:ext cx="8153400" cy="307777"/>
          </a:xfrm>
          <a:prstGeom prst="rect">
            <a:avLst/>
          </a:prstGeom>
          <a:solidFill>
            <a:srgbClr val="00277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ZA" altLang="en-US" sz="14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RELIABILITY INCIDENT </a:t>
            </a:r>
            <a:r>
              <a:rPr kumimoji="0" lang="en-ZA" altLang="en-US" sz="14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Process Flow</a:t>
            </a:r>
          </a:p>
        </p:txBody>
      </p:sp>
      <p:sp>
        <p:nvSpPr>
          <p:cNvPr id="122" name="Explosion 1 3">
            <a:extLst>
              <a:ext uri="{FF2B5EF4-FFF2-40B4-BE49-F238E27FC236}">
                <a16:creationId xmlns:a16="http://schemas.microsoft.com/office/drawing/2014/main" id="{532126DE-CA92-4753-BE20-817A65ED4F6A}"/>
              </a:ext>
            </a:extLst>
          </p:cNvPr>
          <p:cNvSpPr>
            <a:spLocks noChangeArrowheads="1"/>
          </p:cNvSpPr>
          <p:nvPr/>
        </p:nvSpPr>
        <p:spPr bwMode="auto">
          <a:xfrm>
            <a:off x="894681" y="1066800"/>
            <a:ext cx="1897062" cy="990600"/>
          </a:xfrm>
          <a:prstGeom prst="irregularSeal1">
            <a:avLst/>
          </a:prstGeom>
          <a:solidFill>
            <a:srgbClr val="FF0000"/>
          </a:solidFill>
          <a:ln w="9525" algn="ctr">
            <a:solidFill>
              <a:srgbClr val="FF0000"/>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altLang="en-US" sz="105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Reliability  Incident</a:t>
            </a:r>
          </a:p>
        </p:txBody>
      </p:sp>
      <p:sp>
        <p:nvSpPr>
          <p:cNvPr id="123" name="Cloud Callout 5">
            <a:extLst>
              <a:ext uri="{FF2B5EF4-FFF2-40B4-BE49-F238E27FC236}">
                <a16:creationId xmlns:a16="http://schemas.microsoft.com/office/drawing/2014/main" id="{9CEB760F-DE98-46D8-973C-638AB59169CD}"/>
              </a:ext>
            </a:extLst>
          </p:cNvPr>
          <p:cNvSpPr>
            <a:spLocks noChangeArrowheads="1"/>
          </p:cNvSpPr>
          <p:nvPr/>
        </p:nvSpPr>
        <p:spPr bwMode="auto">
          <a:xfrm>
            <a:off x="2645694" y="1195388"/>
            <a:ext cx="2083568" cy="902198"/>
          </a:xfrm>
          <a:prstGeom prst="cloudCallout">
            <a:avLst>
              <a:gd name="adj1" fmla="val -66840"/>
              <a:gd name="adj2" fmla="val -1348"/>
            </a:avLst>
          </a:prstGeom>
          <a:solidFill>
            <a:srgbClr val="002776"/>
          </a:solidFill>
          <a:ln w="9525" algn="ctr">
            <a:solidFill>
              <a:srgbClr val="000000"/>
            </a:solidFill>
            <a:round/>
            <a:headEnd/>
            <a:tailEnd/>
          </a:ln>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altLang="en-US" sz="1100" b="1" i="0" u="none" strike="noStrike" kern="0" cap="none" spc="0" normalizeH="0" baseline="0" noProof="0" dirty="0">
                <a:ln>
                  <a:noFill/>
                </a:ln>
                <a:solidFill>
                  <a:srgbClr val="FFFFFF"/>
                </a:solidFill>
                <a:effectLst/>
                <a:uLnTx/>
                <a:uFillTx/>
                <a:latin typeface="Arial"/>
                <a:cs typeface="Arial" charset="0"/>
              </a:rPr>
              <a:t>Triggers</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ZA" altLang="en-US" sz="800" b="1" i="0" u="none" strike="noStrike" kern="0" cap="none" spc="0" normalizeH="0" baseline="0" noProof="0" dirty="0">
                <a:ln>
                  <a:noFill/>
                </a:ln>
                <a:solidFill>
                  <a:srgbClr val="FF0000"/>
                </a:solidFill>
                <a:effectLst/>
                <a:uLnTx/>
                <a:uFillTx/>
                <a:latin typeface="Arial"/>
                <a:cs typeface="Arial" charset="0"/>
              </a:rPr>
              <a:t>Production loss</a:t>
            </a:r>
            <a:r>
              <a:rPr kumimoji="0" lang="en-ZA" altLang="en-US" sz="800" b="1" i="0" u="none" strike="noStrike" kern="0" cap="none" spc="0" normalizeH="0" baseline="0" noProof="0" dirty="0">
                <a:ln>
                  <a:noFill/>
                </a:ln>
                <a:solidFill>
                  <a:srgbClr val="FFFFFF"/>
                </a:solidFill>
                <a:effectLst/>
                <a:uLnTx/>
                <a:uFillTx/>
                <a:latin typeface="Arial"/>
                <a:cs typeface="Arial" charset="0"/>
              </a:rPr>
              <a:t> &gt; 3 Hr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ZA" altLang="en-US" sz="800" b="1" i="0" u="none" strike="noStrike" kern="0" cap="none" spc="0" normalizeH="0" baseline="0" noProof="0" dirty="0">
                <a:ln>
                  <a:noFill/>
                </a:ln>
                <a:solidFill>
                  <a:srgbClr val="FFFFFF"/>
                </a:solidFill>
                <a:effectLst/>
                <a:uLnTx/>
                <a:uFillTx/>
                <a:latin typeface="Arial"/>
                <a:cs typeface="Arial" charset="0"/>
              </a:rPr>
              <a:t>OR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ZA" altLang="en-US" sz="800" b="1" i="0" u="none" strike="noStrike" kern="0" cap="none" spc="0" normalizeH="0" baseline="0" noProof="0" dirty="0">
                <a:ln>
                  <a:noFill/>
                </a:ln>
                <a:solidFill>
                  <a:srgbClr val="FF0000"/>
                </a:solidFill>
                <a:effectLst/>
                <a:uLnTx/>
                <a:uFillTx/>
                <a:latin typeface="Arial"/>
                <a:cs typeface="Arial" charset="0"/>
              </a:rPr>
              <a:t>Repair Cost </a:t>
            </a:r>
            <a:r>
              <a:rPr kumimoji="0" lang="en-ZA" altLang="en-US" sz="800" b="1" i="0" u="none" strike="noStrike" kern="0" cap="none" spc="0" normalizeH="0" baseline="0" noProof="0" dirty="0">
                <a:ln>
                  <a:noFill/>
                </a:ln>
                <a:solidFill>
                  <a:srgbClr val="FFFFFF"/>
                </a:solidFill>
                <a:effectLst/>
                <a:uLnTx/>
                <a:uFillTx/>
                <a:latin typeface="Arial"/>
                <a:cs typeface="Arial" charset="0"/>
              </a:rPr>
              <a:t>&gt; R250k</a:t>
            </a:r>
          </a:p>
        </p:txBody>
      </p:sp>
      <p:sp>
        <p:nvSpPr>
          <p:cNvPr id="124" name="Rounded Rectangle 40">
            <a:extLst>
              <a:ext uri="{FF2B5EF4-FFF2-40B4-BE49-F238E27FC236}">
                <a16:creationId xmlns:a16="http://schemas.microsoft.com/office/drawing/2014/main" id="{2EE4128C-AB6E-4279-8C08-D4686AC5A732}"/>
              </a:ext>
            </a:extLst>
          </p:cNvPr>
          <p:cNvSpPr/>
          <p:nvPr/>
        </p:nvSpPr>
        <p:spPr bwMode="auto">
          <a:xfrm>
            <a:off x="3009232" y="2531865"/>
            <a:ext cx="1540458" cy="3273621"/>
          </a:xfrm>
          <a:prstGeom prst="roundRect">
            <a:avLst/>
          </a:prstGeom>
          <a:solidFill>
            <a:srgbClr val="8093BA">
              <a:lumMod val="20000"/>
              <a:lumOff val="80000"/>
            </a:srgbClr>
          </a:solidFill>
          <a:ln w="9525" cap="flat" cmpd="sng" algn="ctr">
            <a:solidFill>
              <a:srgbClr val="8093BA">
                <a:lumMod val="40000"/>
                <a:lumOff val="60000"/>
              </a:srgbClr>
            </a:solidFill>
            <a:prstDash val="solid"/>
            <a:round/>
            <a:headEnd type="none" w="med" len="med"/>
            <a:tailEnd type="non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ZA" sz="1400" b="0" i="0" u="none" strike="noStrike" kern="0" cap="none" spc="0" normalizeH="0" baseline="0" noProof="0">
              <a:ln>
                <a:noFill/>
              </a:ln>
              <a:solidFill>
                <a:srgbClr val="000000"/>
              </a:solidFill>
              <a:effectLst/>
              <a:uLnTx/>
              <a:uFillTx/>
              <a:cs typeface="Arial" charset="0"/>
            </a:endParaRPr>
          </a:p>
        </p:txBody>
      </p:sp>
      <p:sp>
        <p:nvSpPr>
          <p:cNvPr id="125" name="Rounded Rectangle 41">
            <a:extLst>
              <a:ext uri="{FF2B5EF4-FFF2-40B4-BE49-F238E27FC236}">
                <a16:creationId xmlns:a16="http://schemas.microsoft.com/office/drawing/2014/main" id="{937E2768-78F7-4BB9-B7C9-0FAE5C3EFA92}"/>
              </a:ext>
            </a:extLst>
          </p:cNvPr>
          <p:cNvSpPr/>
          <p:nvPr/>
        </p:nvSpPr>
        <p:spPr bwMode="auto">
          <a:xfrm>
            <a:off x="5219031" y="2555876"/>
            <a:ext cx="1600200" cy="3249610"/>
          </a:xfrm>
          <a:prstGeom prst="roundRect">
            <a:avLst/>
          </a:prstGeom>
          <a:solidFill>
            <a:srgbClr val="8093BA">
              <a:lumMod val="20000"/>
              <a:lumOff val="80000"/>
            </a:srgbClr>
          </a:solidFill>
          <a:ln w="9525" cap="flat" cmpd="sng" algn="ctr">
            <a:solidFill>
              <a:srgbClr val="8093BA">
                <a:lumMod val="40000"/>
                <a:lumOff val="60000"/>
              </a:srgbClr>
            </a:solidFill>
            <a:prstDash val="solid"/>
            <a:round/>
            <a:headEnd type="none" w="med" len="med"/>
            <a:tailEnd type="non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ZA" sz="1400" b="0" i="0" u="none" strike="noStrike" kern="0" cap="none" spc="0" normalizeH="0" baseline="0" noProof="0">
              <a:ln>
                <a:noFill/>
              </a:ln>
              <a:solidFill>
                <a:srgbClr val="000000"/>
              </a:solidFill>
              <a:effectLst/>
              <a:uLnTx/>
              <a:uFillTx/>
              <a:cs typeface="Arial" charset="0"/>
            </a:endParaRPr>
          </a:p>
        </p:txBody>
      </p:sp>
      <p:sp>
        <p:nvSpPr>
          <p:cNvPr id="126" name="Rounded Rectangle 42">
            <a:extLst>
              <a:ext uri="{FF2B5EF4-FFF2-40B4-BE49-F238E27FC236}">
                <a16:creationId xmlns:a16="http://schemas.microsoft.com/office/drawing/2014/main" id="{618E5199-4603-4D45-9E45-3C8181C50459}"/>
              </a:ext>
            </a:extLst>
          </p:cNvPr>
          <p:cNvSpPr/>
          <p:nvPr/>
        </p:nvSpPr>
        <p:spPr bwMode="auto">
          <a:xfrm>
            <a:off x="7439943" y="2555875"/>
            <a:ext cx="1600200" cy="3249610"/>
          </a:xfrm>
          <a:prstGeom prst="roundRect">
            <a:avLst/>
          </a:prstGeom>
          <a:solidFill>
            <a:srgbClr val="8093BA">
              <a:lumMod val="20000"/>
              <a:lumOff val="80000"/>
            </a:srgbClr>
          </a:solidFill>
          <a:ln w="9525" cap="flat" cmpd="sng" algn="ctr">
            <a:solidFill>
              <a:srgbClr val="8093BA">
                <a:lumMod val="40000"/>
                <a:lumOff val="60000"/>
              </a:srgbClr>
            </a:solidFill>
            <a:prstDash val="solid"/>
            <a:round/>
            <a:headEnd type="none" w="med" len="med"/>
            <a:tailEnd type="non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ZA" sz="1400" b="0" i="0" u="none" strike="noStrike" kern="0" cap="none" spc="0" normalizeH="0" baseline="0" noProof="0">
              <a:ln>
                <a:noFill/>
              </a:ln>
              <a:solidFill>
                <a:srgbClr val="000000"/>
              </a:solidFill>
              <a:effectLst/>
              <a:uLnTx/>
              <a:uFillTx/>
              <a:cs typeface="Arial" charset="0"/>
            </a:endParaRPr>
          </a:p>
        </p:txBody>
      </p:sp>
      <p:sp>
        <p:nvSpPr>
          <p:cNvPr id="127" name="Flowchart: Merge 10">
            <a:extLst>
              <a:ext uri="{FF2B5EF4-FFF2-40B4-BE49-F238E27FC236}">
                <a16:creationId xmlns:a16="http://schemas.microsoft.com/office/drawing/2014/main" id="{57647C48-7829-47D1-AB8B-4D46C0071F4C}"/>
              </a:ext>
            </a:extLst>
          </p:cNvPr>
          <p:cNvSpPr>
            <a:spLocks noChangeArrowheads="1"/>
          </p:cNvSpPr>
          <p:nvPr/>
        </p:nvSpPr>
        <p:spPr bwMode="auto">
          <a:xfrm rot="16200000">
            <a:off x="911359" y="3709184"/>
            <a:ext cx="3684568" cy="381000"/>
          </a:xfrm>
          <a:prstGeom prst="flowChartMerge">
            <a:avLst/>
          </a:prstGeom>
          <a:solidFill>
            <a:srgbClr val="002776"/>
          </a:solidFill>
          <a:ln w="9525" algn="ctr">
            <a:solidFill>
              <a:srgbClr val="000000"/>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ZA"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28" name="Flowchart: Merge 44">
            <a:extLst>
              <a:ext uri="{FF2B5EF4-FFF2-40B4-BE49-F238E27FC236}">
                <a16:creationId xmlns:a16="http://schemas.microsoft.com/office/drawing/2014/main" id="{D84444E4-A9DB-4818-9A1D-08CC56DCE388}"/>
              </a:ext>
            </a:extLst>
          </p:cNvPr>
          <p:cNvSpPr>
            <a:spLocks noChangeArrowheads="1"/>
          </p:cNvSpPr>
          <p:nvPr/>
        </p:nvSpPr>
        <p:spPr bwMode="auto">
          <a:xfrm rot="16200000">
            <a:off x="3390047" y="3592696"/>
            <a:ext cx="2994394" cy="381002"/>
          </a:xfrm>
          <a:prstGeom prst="flowChartMerge">
            <a:avLst/>
          </a:prstGeom>
          <a:solidFill>
            <a:srgbClr val="002776"/>
          </a:solidFill>
          <a:ln w="9525" algn="ctr">
            <a:solidFill>
              <a:srgbClr val="000000"/>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ZA"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29" name="Flowchart: Merge 45">
            <a:extLst>
              <a:ext uri="{FF2B5EF4-FFF2-40B4-BE49-F238E27FC236}">
                <a16:creationId xmlns:a16="http://schemas.microsoft.com/office/drawing/2014/main" id="{CD4FAB19-21E8-41DE-8FF0-79F1C754E167}"/>
              </a:ext>
            </a:extLst>
          </p:cNvPr>
          <p:cNvSpPr>
            <a:spLocks noChangeArrowheads="1"/>
          </p:cNvSpPr>
          <p:nvPr/>
        </p:nvSpPr>
        <p:spPr bwMode="auto">
          <a:xfrm rot="16200000">
            <a:off x="5663395" y="3833947"/>
            <a:ext cx="2867297" cy="381001"/>
          </a:xfrm>
          <a:prstGeom prst="flowChartMerge">
            <a:avLst/>
          </a:prstGeom>
          <a:solidFill>
            <a:srgbClr val="002776"/>
          </a:solidFill>
          <a:ln w="9525" algn="ctr">
            <a:solidFill>
              <a:srgbClr val="000000"/>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ZA" altLang="en-US"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130" name="Rounded Rectangle 28671">
            <a:extLst>
              <a:ext uri="{FF2B5EF4-FFF2-40B4-BE49-F238E27FC236}">
                <a16:creationId xmlns:a16="http://schemas.microsoft.com/office/drawing/2014/main" id="{58A5987E-3ABD-4AB3-AF2A-EBA22F3797A0}"/>
              </a:ext>
            </a:extLst>
          </p:cNvPr>
          <p:cNvSpPr>
            <a:spLocks noChangeArrowheads="1"/>
          </p:cNvSpPr>
          <p:nvPr/>
        </p:nvSpPr>
        <p:spPr bwMode="auto">
          <a:xfrm>
            <a:off x="1039143" y="2057400"/>
            <a:ext cx="1295400" cy="782638"/>
          </a:xfrm>
          <a:prstGeom prst="roundRect">
            <a:avLst>
              <a:gd name="adj" fmla="val 16667"/>
            </a:avLst>
          </a:prstGeom>
          <a:solidFill>
            <a:srgbClr val="002776"/>
          </a:solidFill>
          <a:ln w="9525" algn="ctr">
            <a:solidFill>
              <a:srgbClr val="000000"/>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altLang="en-US" sz="105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Notification Report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ZA" altLang="en-US" sz="6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Notify RE of all Reliability Incidents</a:t>
            </a:r>
            <a:endParaRPr kumimoji="0" lang="en-ZA" altLang="en-US" sz="5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endParaRPr>
          </a:p>
        </p:txBody>
      </p:sp>
      <p:sp>
        <p:nvSpPr>
          <p:cNvPr id="131" name="Rounded Rectangle 47">
            <a:extLst>
              <a:ext uri="{FF2B5EF4-FFF2-40B4-BE49-F238E27FC236}">
                <a16:creationId xmlns:a16="http://schemas.microsoft.com/office/drawing/2014/main" id="{BDFBFAC8-7E00-4AB5-A337-6E51FF6AC327}"/>
              </a:ext>
            </a:extLst>
          </p:cNvPr>
          <p:cNvSpPr>
            <a:spLocks noChangeArrowheads="1"/>
          </p:cNvSpPr>
          <p:nvPr/>
        </p:nvSpPr>
        <p:spPr bwMode="auto">
          <a:xfrm>
            <a:off x="3123532" y="2622352"/>
            <a:ext cx="1295400" cy="757238"/>
          </a:xfrm>
          <a:prstGeom prst="roundRect">
            <a:avLst>
              <a:gd name="adj" fmla="val 16667"/>
            </a:avLst>
          </a:prstGeom>
          <a:solidFill>
            <a:srgbClr val="002776"/>
          </a:solidFill>
          <a:ln w="9525" algn="ctr">
            <a:solidFill>
              <a:srgbClr val="000000"/>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altLang="en-US" sz="105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Schedule &amp; Conduct </a:t>
            </a:r>
            <a:r>
              <a:rPr kumimoji="0" lang="en-ZA" altLang="en-US" sz="105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RCA</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ZA" altLang="en-US" sz="6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only critical assets or critical failures</a:t>
            </a:r>
          </a:p>
        </p:txBody>
      </p:sp>
      <p:sp>
        <p:nvSpPr>
          <p:cNvPr id="132" name="Rounded Rectangle 48">
            <a:extLst>
              <a:ext uri="{FF2B5EF4-FFF2-40B4-BE49-F238E27FC236}">
                <a16:creationId xmlns:a16="http://schemas.microsoft.com/office/drawing/2014/main" id="{7AA273D4-555F-42D8-8AD1-917560128588}"/>
              </a:ext>
            </a:extLst>
          </p:cNvPr>
          <p:cNvSpPr>
            <a:spLocks noChangeArrowheads="1"/>
          </p:cNvSpPr>
          <p:nvPr/>
        </p:nvSpPr>
        <p:spPr bwMode="auto">
          <a:xfrm>
            <a:off x="5368256" y="2667000"/>
            <a:ext cx="1295400" cy="744538"/>
          </a:xfrm>
          <a:prstGeom prst="roundRect">
            <a:avLst>
              <a:gd name="adj" fmla="val 16667"/>
            </a:avLst>
          </a:prstGeom>
          <a:solidFill>
            <a:srgbClr val="002776"/>
          </a:solidFill>
          <a:ln w="9525" algn="ctr">
            <a:solidFill>
              <a:srgbClr val="000000"/>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altLang="en-US" sz="105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Submit Investigation </a:t>
            </a:r>
            <a:r>
              <a:rPr kumimoji="0" lang="en-ZA" altLang="en-US" sz="105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 </a:t>
            </a:r>
            <a:r>
              <a:rPr kumimoji="0" lang="en-ZA" altLang="en-US" sz="105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Report</a:t>
            </a:r>
          </a:p>
        </p:txBody>
      </p:sp>
      <p:sp>
        <p:nvSpPr>
          <p:cNvPr id="133" name="Rounded Rectangle 49">
            <a:extLst>
              <a:ext uri="{FF2B5EF4-FFF2-40B4-BE49-F238E27FC236}">
                <a16:creationId xmlns:a16="http://schemas.microsoft.com/office/drawing/2014/main" id="{0A4A9ED1-E937-4AC9-8CD4-587DCDEC7860}"/>
              </a:ext>
            </a:extLst>
          </p:cNvPr>
          <p:cNvSpPr>
            <a:spLocks noChangeArrowheads="1"/>
          </p:cNvSpPr>
          <p:nvPr/>
        </p:nvSpPr>
        <p:spPr bwMode="auto">
          <a:xfrm>
            <a:off x="7592343" y="2667000"/>
            <a:ext cx="1295400" cy="609600"/>
          </a:xfrm>
          <a:prstGeom prst="roundRect">
            <a:avLst>
              <a:gd name="adj" fmla="val 16667"/>
            </a:avLst>
          </a:prstGeom>
          <a:solidFill>
            <a:srgbClr val="002776"/>
          </a:solidFill>
          <a:ln w="9525" algn="ctr">
            <a:solidFill>
              <a:srgbClr val="000000"/>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altLang="en-US" sz="105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Closure</a:t>
            </a:r>
            <a:endParaRPr kumimoji="0" lang="en-ZA" altLang="en-US" sz="6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ZA" altLang="en-US" sz="6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Recommendations &amp; prevention solutions</a:t>
            </a:r>
            <a:endParaRPr kumimoji="0" lang="en-ZA" altLang="en-US" sz="6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134" name="Curved Right Arrow 28672">
            <a:extLst>
              <a:ext uri="{FF2B5EF4-FFF2-40B4-BE49-F238E27FC236}">
                <a16:creationId xmlns:a16="http://schemas.microsoft.com/office/drawing/2014/main" id="{CD2FEF13-254B-4EEE-ACCF-1AED6F61ECE6}"/>
              </a:ext>
            </a:extLst>
          </p:cNvPr>
          <p:cNvSpPr>
            <a:spLocks noChangeArrowheads="1"/>
          </p:cNvSpPr>
          <p:nvPr/>
        </p:nvSpPr>
        <p:spPr bwMode="auto">
          <a:xfrm>
            <a:off x="429543" y="1447800"/>
            <a:ext cx="465138" cy="1330325"/>
          </a:xfrm>
          <a:prstGeom prst="curvedRightArrow">
            <a:avLst>
              <a:gd name="adj1" fmla="val 24959"/>
              <a:gd name="adj2" fmla="val 49932"/>
              <a:gd name="adj3" fmla="val 25000"/>
            </a:avLst>
          </a:prstGeom>
          <a:solidFill>
            <a:srgbClr val="002776"/>
          </a:solidFill>
          <a:ln w="9525" algn="ctr">
            <a:solidFill>
              <a:srgbClr val="000000"/>
            </a:solidFill>
            <a:round/>
            <a:headEnd/>
            <a:tailEnd/>
          </a:ln>
          <a:effectLst>
            <a:outerShdw blurRad="50800" dist="38100" dir="2700000" algn="tl" rotWithShape="0">
              <a:prstClr val="black">
                <a:alpha val="40000"/>
              </a:prstClr>
            </a:outerShdw>
          </a:effec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ZA" altLang="en-US" sz="1400" b="0" i="0" u="none" strike="noStrike" kern="0" cap="none" spc="0" normalizeH="0" baseline="0" noProof="0">
              <a:ln>
                <a:noFill/>
              </a:ln>
              <a:solidFill>
                <a:srgbClr val="000000"/>
              </a:solidFill>
              <a:effectLst/>
              <a:uLnTx/>
              <a:uFillTx/>
              <a:latin typeface="Arial" charset="0"/>
              <a:cs typeface="Arial" charset="0"/>
            </a:endParaRPr>
          </a:p>
        </p:txBody>
      </p:sp>
      <p:sp>
        <p:nvSpPr>
          <p:cNvPr id="135" name="Rounded Rectangle 28674">
            <a:extLst>
              <a:ext uri="{FF2B5EF4-FFF2-40B4-BE49-F238E27FC236}">
                <a16:creationId xmlns:a16="http://schemas.microsoft.com/office/drawing/2014/main" id="{BEEB62D1-69F4-459A-8F90-5B8D74DAF969}"/>
              </a:ext>
            </a:extLst>
          </p:cNvPr>
          <p:cNvSpPr/>
          <p:nvPr/>
        </p:nvSpPr>
        <p:spPr bwMode="auto">
          <a:xfrm>
            <a:off x="1039142" y="4089317"/>
            <a:ext cx="1295400" cy="434866"/>
          </a:xfrm>
          <a:prstGeom prst="roundRect">
            <a:avLst/>
          </a:prstGeom>
          <a:solidFill>
            <a:srgbClr val="8093BA">
              <a:lumMod val="60000"/>
              <a:lumOff val="40000"/>
            </a:srgbClr>
          </a:solidFill>
          <a:ln w="9525" cap="flat" cmpd="sng" algn="ctr">
            <a:solidFill>
              <a:srgbClr val="FF0000"/>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SE compile 48 Hr report, present to SEM</a:t>
            </a:r>
          </a:p>
        </p:txBody>
      </p:sp>
      <p:sp>
        <p:nvSpPr>
          <p:cNvPr id="136" name="Rounded Rectangle 53">
            <a:extLst>
              <a:ext uri="{FF2B5EF4-FFF2-40B4-BE49-F238E27FC236}">
                <a16:creationId xmlns:a16="http://schemas.microsoft.com/office/drawing/2014/main" id="{4ADDBF3F-983C-4FD4-A28E-471B09305DEF}"/>
              </a:ext>
            </a:extLst>
          </p:cNvPr>
          <p:cNvSpPr/>
          <p:nvPr/>
        </p:nvSpPr>
        <p:spPr bwMode="auto">
          <a:xfrm>
            <a:off x="1039143" y="3547570"/>
            <a:ext cx="1295400" cy="504497"/>
          </a:xfrm>
          <a:prstGeom prst="roundRect">
            <a:avLst/>
          </a:prstGeom>
          <a:solidFill>
            <a:srgbClr val="8093BA">
              <a:lumMod val="60000"/>
              <a:lumOff val="40000"/>
            </a:srgbClr>
          </a:solidFill>
          <a:ln w="9525" cap="flat" cmpd="sng" algn="ctr">
            <a:solidFill>
              <a:srgbClr val="002776"/>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RE assign new RI number against Equipment ID</a:t>
            </a:r>
          </a:p>
        </p:txBody>
      </p:sp>
      <p:sp>
        <p:nvSpPr>
          <p:cNvPr id="137" name="Rounded Rectangle 54">
            <a:extLst>
              <a:ext uri="{FF2B5EF4-FFF2-40B4-BE49-F238E27FC236}">
                <a16:creationId xmlns:a16="http://schemas.microsoft.com/office/drawing/2014/main" id="{43619788-D34C-48B2-B45B-5675E6F71331}"/>
              </a:ext>
            </a:extLst>
          </p:cNvPr>
          <p:cNvSpPr/>
          <p:nvPr/>
        </p:nvSpPr>
        <p:spPr bwMode="auto">
          <a:xfrm>
            <a:off x="1039143" y="2895600"/>
            <a:ext cx="1295400" cy="630621"/>
          </a:xfrm>
          <a:prstGeom prst="roundRect">
            <a:avLst/>
          </a:prstGeom>
          <a:solidFill>
            <a:srgbClr val="8093BA">
              <a:lumMod val="60000"/>
              <a:lumOff val="40000"/>
            </a:srgbClr>
          </a:solidFill>
          <a:ln w="9525" cap="flat" cmpd="sng" algn="ctr">
            <a:solidFill>
              <a:srgbClr val="FF0000"/>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SE &amp; Team repair &amp; fix, including preliminary findings (5-Why)</a:t>
            </a:r>
          </a:p>
        </p:txBody>
      </p:sp>
      <p:sp>
        <p:nvSpPr>
          <p:cNvPr id="138" name="Rounded Rectangle 58">
            <a:extLst>
              <a:ext uri="{FF2B5EF4-FFF2-40B4-BE49-F238E27FC236}">
                <a16:creationId xmlns:a16="http://schemas.microsoft.com/office/drawing/2014/main" id="{2466B4C9-5EF7-42EC-B4B6-388E043CCAFF}"/>
              </a:ext>
            </a:extLst>
          </p:cNvPr>
          <p:cNvSpPr>
            <a:spLocks noChangeArrowheads="1"/>
          </p:cNvSpPr>
          <p:nvPr/>
        </p:nvSpPr>
        <p:spPr bwMode="auto">
          <a:xfrm>
            <a:off x="3143165" y="5444095"/>
            <a:ext cx="3529013" cy="268269"/>
          </a:xfrm>
          <a:prstGeom prst="roundRect">
            <a:avLst>
              <a:gd name="adj" fmla="val 16667"/>
            </a:avLst>
          </a:prstGeom>
          <a:solidFill>
            <a:srgbClr val="002776"/>
          </a:solidFill>
          <a:ln w="9525" algn="ctr">
            <a:solidFill>
              <a:srgbClr val="000000"/>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altLang="en-US" sz="105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Within 14 days of submitting 48 hour Report</a:t>
            </a:r>
            <a:endParaRPr kumimoji="0" lang="en-ZA" altLang="en-US" sz="105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39" name="Rounded Rectangle 59">
            <a:extLst>
              <a:ext uri="{FF2B5EF4-FFF2-40B4-BE49-F238E27FC236}">
                <a16:creationId xmlns:a16="http://schemas.microsoft.com/office/drawing/2014/main" id="{B7AFE9B3-6260-45CB-A284-D2C9C2C41BB8}"/>
              </a:ext>
            </a:extLst>
          </p:cNvPr>
          <p:cNvSpPr>
            <a:spLocks noChangeArrowheads="1"/>
          </p:cNvSpPr>
          <p:nvPr/>
        </p:nvSpPr>
        <p:spPr bwMode="auto">
          <a:xfrm>
            <a:off x="1051050" y="5444095"/>
            <a:ext cx="1287462" cy="268269"/>
          </a:xfrm>
          <a:prstGeom prst="roundRect">
            <a:avLst>
              <a:gd name="adj" fmla="val 16667"/>
            </a:avLst>
          </a:prstGeom>
          <a:solidFill>
            <a:srgbClr val="002776"/>
          </a:solidFill>
          <a:ln w="9525" algn="ctr">
            <a:solidFill>
              <a:srgbClr val="000000"/>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altLang="en-US" sz="10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Within 48 Hours</a:t>
            </a:r>
            <a:endParaRPr kumimoji="0" lang="en-ZA" altLang="en-US" sz="100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40" name="Rounded Rectangle 60">
            <a:extLst>
              <a:ext uri="{FF2B5EF4-FFF2-40B4-BE49-F238E27FC236}">
                <a16:creationId xmlns:a16="http://schemas.microsoft.com/office/drawing/2014/main" id="{3E7F31D7-4FF7-4742-BAC8-9321DAFB9886}"/>
              </a:ext>
            </a:extLst>
          </p:cNvPr>
          <p:cNvSpPr>
            <a:spLocks noChangeArrowheads="1"/>
          </p:cNvSpPr>
          <p:nvPr/>
        </p:nvSpPr>
        <p:spPr bwMode="auto">
          <a:xfrm>
            <a:off x="7592343" y="5465348"/>
            <a:ext cx="1287463" cy="247016"/>
          </a:xfrm>
          <a:prstGeom prst="roundRect">
            <a:avLst>
              <a:gd name="adj" fmla="val 16667"/>
            </a:avLst>
          </a:prstGeom>
          <a:solidFill>
            <a:srgbClr val="002776"/>
          </a:solidFill>
          <a:ln w="9525" algn="ctr">
            <a:solidFill>
              <a:srgbClr val="000000"/>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altLang="en-US" sz="105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30 - 45 Days</a:t>
            </a:r>
            <a:endParaRPr kumimoji="0" lang="en-ZA" altLang="en-US" sz="105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141" name="Rounded Rectangle 64">
            <a:extLst>
              <a:ext uri="{FF2B5EF4-FFF2-40B4-BE49-F238E27FC236}">
                <a16:creationId xmlns:a16="http://schemas.microsoft.com/office/drawing/2014/main" id="{D96FD72A-3E2A-4CD3-B826-62BDFE00964B}"/>
              </a:ext>
            </a:extLst>
          </p:cNvPr>
          <p:cNvSpPr/>
          <p:nvPr/>
        </p:nvSpPr>
        <p:spPr bwMode="auto">
          <a:xfrm>
            <a:off x="6626323" y="1255778"/>
            <a:ext cx="2413820" cy="976510"/>
          </a:xfrm>
          <a:prstGeom prst="roundRect">
            <a:avLst/>
          </a:prstGeom>
          <a:solidFill>
            <a:srgbClr val="8093BA">
              <a:lumMod val="60000"/>
              <a:lumOff val="40000"/>
            </a:srgbClr>
          </a:solidFill>
          <a:ln w="9525" cap="flat" cmpd="sng" algn="ctr">
            <a:solidFill>
              <a:srgbClr val="8093BA">
                <a:lumMod val="60000"/>
                <a:lumOff val="40000"/>
              </a:srgbClr>
            </a:solidFill>
            <a:prstDash val="solid"/>
            <a:round/>
            <a:headEnd type="none" w="med" len="med"/>
            <a:tailEnd type="non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ZA" sz="600" b="1" i="0" u="none" strike="noStrike" kern="0" cap="none" spc="0" normalizeH="0" baseline="0" noProof="0" dirty="0">
                <a:ln>
                  <a:noFill/>
                </a:ln>
                <a:solidFill>
                  <a:srgbClr val="002776"/>
                </a:solidFill>
                <a:effectLst/>
                <a:uLnTx/>
                <a:uFillTx/>
                <a:cs typeface="Arial" charset="0"/>
              </a:rPr>
              <a:t>SE 	</a:t>
            </a:r>
            <a:r>
              <a:rPr kumimoji="0" lang="en-ZA" sz="600" b="0" i="0" u="none" strike="noStrike" kern="0" cap="none" spc="0" normalizeH="0" baseline="0" noProof="0" dirty="0">
                <a:ln>
                  <a:noFill/>
                </a:ln>
                <a:solidFill>
                  <a:srgbClr val="002776"/>
                </a:solidFill>
                <a:effectLst/>
                <a:uLnTx/>
                <a:uFillTx/>
                <a:cs typeface="Arial" charset="0"/>
              </a:rPr>
              <a:t>Section Engineer</a:t>
            </a:r>
          </a:p>
          <a:p>
            <a:pPr marL="0" marR="0" lvl="0" indent="0" defTabSz="914400" eaLnBrk="1" fontAlgn="base" latinLnBrk="0" hangingPunct="1">
              <a:lnSpc>
                <a:spcPct val="100000"/>
              </a:lnSpc>
              <a:spcBef>
                <a:spcPct val="0"/>
              </a:spcBef>
              <a:spcAft>
                <a:spcPct val="0"/>
              </a:spcAft>
              <a:buClrTx/>
              <a:buSzTx/>
              <a:buFontTx/>
              <a:buNone/>
              <a:tabLst/>
              <a:defRPr/>
            </a:pPr>
            <a:r>
              <a:rPr kumimoji="0" lang="en-ZA" sz="600" b="1" i="0" u="none" strike="noStrike" kern="0" cap="none" spc="0" normalizeH="0" baseline="0" noProof="0" dirty="0">
                <a:ln>
                  <a:noFill/>
                </a:ln>
                <a:solidFill>
                  <a:srgbClr val="002776"/>
                </a:solidFill>
                <a:effectLst/>
                <a:uLnTx/>
                <a:uFillTx/>
                <a:cs typeface="Arial" charset="0"/>
              </a:rPr>
              <a:t>EM</a:t>
            </a:r>
            <a:r>
              <a:rPr kumimoji="0" lang="en-ZA" sz="600" b="0" i="0" u="none" strike="noStrike" kern="0" cap="none" spc="0" normalizeH="0" baseline="0" noProof="0" dirty="0">
                <a:ln>
                  <a:noFill/>
                </a:ln>
                <a:solidFill>
                  <a:srgbClr val="002776"/>
                </a:solidFill>
                <a:effectLst/>
                <a:uLnTx/>
                <a:uFillTx/>
                <a:cs typeface="Arial" charset="0"/>
              </a:rPr>
              <a:t>  	Section Engineering Manager</a:t>
            </a:r>
          </a:p>
          <a:p>
            <a:pPr marL="0" marR="0" lvl="0" indent="0" defTabSz="914400" eaLnBrk="1" fontAlgn="base" latinLnBrk="0" hangingPunct="1">
              <a:lnSpc>
                <a:spcPct val="100000"/>
              </a:lnSpc>
              <a:spcBef>
                <a:spcPct val="0"/>
              </a:spcBef>
              <a:spcAft>
                <a:spcPct val="0"/>
              </a:spcAft>
              <a:buClrTx/>
              <a:buSzTx/>
              <a:buFontTx/>
              <a:buNone/>
              <a:tabLst/>
              <a:defRPr/>
            </a:pPr>
            <a:r>
              <a:rPr kumimoji="0" lang="en-ZA" sz="600" b="1" i="0" u="none" strike="noStrike" kern="0" cap="none" spc="0" normalizeH="0" baseline="0" noProof="0" dirty="0">
                <a:ln>
                  <a:noFill/>
                </a:ln>
                <a:solidFill>
                  <a:srgbClr val="002776"/>
                </a:solidFill>
                <a:effectLst/>
                <a:uLnTx/>
                <a:uFillTx/>
                <a:cs typeface="Arial" charset="0"/>
              </a:rPr>
              <a:t>AMS</a:t>
            </a:r>
            <a:r>
              <a:rPr kumimoji="0" lang="en-ZA" sz="600" b="0" i="0" u="none" strike="noStrike" kern="0" cap="none" spc="0" normalizeH="0" baseline="0" noProof="0" dirty="0">
                <a:ln>
                  <a:noFill/>
                </a:ln>
                <a:solidFill>
                  <a:srgbClr val="002776"/>
                </a:solidFill>
                <a:effectLst/>
                <a:uLnTx/>
                <a:uFillTx/>
                <a:cs typeface="Arial" charset="0"/>
              </a:rPr>
              <a:t> 	Asset Management Scheduler</a:t>
            </a:r>
          </a:p>
          <a:p>
            <a:pPr marL="0" marR="0" lvl="0" indent="0" defTabSz="914400" eaLnBrk="1" fontAlgn="base" latinLnBrk="0" hangingPunct="1">
              <a:lnSpc>
                <a:spcPct val="100000"/>
              </a:lnSpc>
              <a:spcBef>
                <a:spcPct val="0"/>
              </a:spcBef>
              <a:spcAft>
                <a:spcPct val="0"/>
              </a:spcAft>
              <a:buClrTx/>
              <a:buSzTx/>
              <a:buFontTx/>
              <a:buNone/>
              <a:tabLst/>
              <a:defRPr/>
            </a:pPr>
            <a:r>
              <a:rPr kumimoji="0" lang="en-ZA" sz="600" b="1" i="0" u="none" strike="noStrike" kern="0" cap="none" spc="0" normalizeH="0" baseline="0" noProof="0" dirty="0">
                <a:ln>
                  <a:noFill/>
                </a:ln>
                <a:solidFill>
                  <a:srgbClr val="002776"/>
                </a:solidFill>
                <a:effectLst/>
                <a:uLnTx/>
                <a:uFillTx/>
                <a:cs typeface="Arial" charset="0"/>
              </a:rPr>
              <a:t>RE</a:t>
            </a:r>
            <a:r>
              <a:rPr kumimoji="0" lang="en-ZA" sz="600" b="0" i="0" u="none" strike="noStrike" kern="0" cap="none" spc="0" normalizeH="0" baseline="0" noProof="0" dirty="0">
                <a:ln>
                  <a:noFill/>
                </a:ln>
                <a:solidFill>
                  <a:srgbClr val="002776"/>
                </a:solidFill>
                <a:effectLst/>
                <a:uLnTx/>
                <a:uFillTx/>
                <a:cs typeface="Arial" charset="0"/>
              </a:rPr>
              <a:t> 	Reliability Engineer</a:t>
            </a:r>
          </a:p>
          <a:p>
            <a:pPr marL="0" marR="0" lvl="0" indent="0" defTabSz="914400" eaLnBrk="1" fontAlgn="base" latinLnBrk="0" hangingPunct="1">
              <a:lnSpc>
                <a:spcPct val="100000"/>
              </a:lnSpc>
              <a:spcBef>
                <a:spcPct val="0"/>
              </a:spcBef>
              <a:spcAft>
                <a:spcPct val="0"/>
              </a:spcAft>
              <a:buClrTx/>
              <a:buSzTx/>
              <a:buFontTx/>
              <a:buNone/>
              <a:tabLst/>
              <a:defRPr/>
            </a:pPr>
            <a:r>
              <a:rPr kumimoji="0" lang="en-ZA" sz="600" b="1" i="0" u="none" strike="noStrike" kern="0" cap="none" spc="0" normalizeH="0" baseline="0" noProof="0" dirty="0">
                <a:ln>
                  <a:noFill/>
                </a:ln>
                <a:solidFill>
                  <a:srgbClr val="002776"/>
                </a:solidFill>
                <a:effectLst/>
                <a:uLnTx/>
                <a:uFillTx/>
                <a:cs typeface="Arial" charset="0"/>
              </a:rPr>
              <a:t>Snr AM</a:t>
            </a:r>
            <a:r>
              <a:rPr kumimoji="0" lang="en-ZA" sz="600" b="0" i="0" u="none" strike="noStrike" kern="0" cap="none" spc="0" normalizeH="0" baseline="0" noProof="0" dirty="0">
                <a:ln>
                  <a:noFill/>
                </a:ln>
                <a:solidFill>
                  <a:srgbClr val="002776"/>
                </a:solidFill>
                <a:effectLst/>
                <a:uLnTx/>
                <a:uFillTx/>
                <a:cs typeface="Arial" charset="0"/>
              </a:rPr>
              <a:t> 	Senior Asset Manager</a:t>
            </a:r>
          </a:p>
          <a:p>
            <a:pPr marL="0" marR="0" lvl="0" indent="0" defTabSz="914400" eaLnBrk="1" fontAlgn="base" latinLnBrk="0" hangingPunct="1">
              <a:lnSpc>
                <a:spcPct val="100000"/>
              </a:lnSpc>
              <a:spcBef>
                <a:spcPct val="0"/>
              </a:spcBef>
              <a:spcAft>
                <a:spcPct val="0"/>
              </a:spcAft>
              <a:buClrTx/>
              <a:buSzTx/>
              <a:buFontTx/>
              <a:buNone/>
              <a:tabLst/>
              <a:defRPr/>
            </a:pPr>
            <a:r>
              <a:rPr kumimoji="0" lang="en-ZA" sz="600" b="1" i="0" u="none" strike="noStrike" kern="0" cap="none" spc="0" normalizeH="0" baseline="0" noProof="0" dirty="0">
                <a:ln>
                  <a:noFill/>
                </a:ln>
                <a:solidFill>
                  <a:srgbClr val="002776"/>
                </a:solidFill>
                <a:effectLst/>
                <a:uLnTx/>
                <a:uFillTx/>
                <a:cs typeface="Arial" charset="0"/>
              </a:rPr>
              <a:t>Snr EM</a:t>
            </a:r>
            <a:r>
              <a:rPr kumimoji="0" lang="en-ZA" sz="600" b="0" i="0" u="none" strike="noStrike" kern="0" cap="none" spc="0" normalizeH="0" baseline="0" noProof="0" dirty="0">
                <a:ln>
                  <a:noFill/>
                </a:ln>
                <a:solidFill>
                  <a:srgbClr val="002776"/>
                </a:solidFill>
                <a:effectLst/>
                <a:uLnTx/>
                <a:uFillTx/>
                <a:cs typeface="Arial" charset="0"/>
              </a:rPr>
              <a:t> 	Snr Engineering Manager</a:t>
            </a:r>
          </a:p>
          <a:p>
            <a:pPr marL="0" marR="0" lvl="0" indent="0" defTabSz="914400" eaLnBrk="1" fontAlgn="base" latinLnBrk="0" hangingPunct="1">
              <a:lnSpc>
                <a:spcPct val="100000"/>
              </a:lnSpc>
              <a:spcBef>
                <a:spcPct val="0"/>
              </a:spcBef>
              <a:spcAft>
                <a:spcPct val="0"/>
              </a:spcAft>
              <a:buClrTx/>
              <a:buSzTx/>
              <a:buFontTx/>
              <a:buNone/>
              <a:tabLst/>
              <a:defRPr/>
            </a:pPr>
            <a:r>
              <a:rPr kumimoji="0" lang="en-ZA" sz="600" b="1" i="0" u="none" strike="noStrike" kern="0" cap="none" spc="0" normalizeH="0" baseline="0" noProof="0" dirty="0">
                <a:ln>
                  <a:noFill/>
                </a:ln>
                <a:solidFill>
                  <a:srgbClr val="002776"/>
                </a:solidFill>
                <a:effectLst/>
                <a:uLnTx/>
                <a:uFillTx/>
                <a:cs typeface="Arial" charset="0"/>
              </a:rPr>
              <a:t>GM</a:t>
            </a:r>
            <a:r>
              <a:rPr kumimoji="0" lang="en-ZA" sz="600" b="0" i="0" u="none" strike="noStrike" kern="0" cap="none" spc="0" normalizeH="0" baseline="0" noProof="0" dirty="0">
                <a:ln>
                  <a:noFill/>
                </a:ln>
                <a:solidFill>
                  <a:srgbClr val="002776"/>
                </a:solidFill>
                <a:effectLst/>
                <a:uLnTx/>
                <a:uFillTx/>
                <a:cs typeface="Arial" charset="0"/>
              </a:rPr>
              <a:t>  	General Manager</a:t>
            </a:r>
          </a:p>
          <a:p>
            <a:pPr marL="0" marR="0" lvl="0" indent="0" defTabSz="914400" eaLnBrk="1" fontAlgn="base" latinLnBrk="0" hangingPunct="1">
              <a:lnSpc>
                <a:spcPct val="100000"/>
              </a:lnSpc>
              <a:spcBef>
                <a:spcPct val="0"/>
              </a:spcBef>
              <a:spcAft>
                <a:spcPct val="0"/>
              </a:spcAft>
              <a:buClrTx/>
              <a:buSzTx/>
              <a:buFontTx/>
              <a:buNone/>
              <a:tabLst/>
              <a:defRPr/>
            </a:pPr>
            <a:r>
              <a:rPr kumimoji="0" lang="en-ZA" sz="600" b="1" i="0" u="none" strike="noStrike" kern="0" cap="none" spc="0" normalizeH="0" baseline="0" noProof="0" dirty="0">
                <a:ln>
                  <a:noFill/>
                </a:ln>
                <a:solidFill>
                  <a:srgbClr val="002776"/>
                </a:solidFill>
                <a:effectLst/>
                <a:uLnTx/>
                <a:uFillTx/>
                <a:cs typeface="Arial" charset="0"/>
              </a:rPr>
              <a:t>PMCo</a:t>
            </a:r>
            <a:r>
              <a:rPr kumimoji="0" lang="en-ZA" sz="600" b="0" i="0" u="none" strike="noStrike" kern="0" cap="none" spc="0" normalizeH="0" baseline="0" noProof="0" dirty="0">
                <a:ln>
                  <a:noFill/>
                </a:ln>
                <a:solidFill>
                  <a:srgbClr val="002776"/>
                </a:solidFill>
                <a:effectLst/>
                <a:uLnTx/>
                <a:uFillTx/>
                <a:cs typeface="Arial" charset="0"/>
              </a:rPr>
              <a:t>  	Planned Maintenance Co-ordinator</a:t>
            </a:r>
          </a:p>
          <a:p>
            <a:pPr marL="0" marR="0" lvl="0" indent="0" defTabSz="914400" eaLnBrk="1" fontAlgn="base" latinLnBrk="0" hangingPunct="1">
              <a:lnSpc>
                <a:spcPct val="100000"/>
              </a:lnSpc>
              <a:spcBef>
                <a:spcPct val="0"/>
              </a:spcBef>
              <a:spcAft>
                <a:spcPct val="0"/>
              </a:spcAft>
              <a:buClrTx/>
              <a:buSzTx/>
              <a:buFontTx/>
              <a:buNone/>
              <a:tabLst/>
              <a:defRPr/>
            </a:pPr>
            <a:r>
              <a:rPr kumimoji="0" lang="en-ZA" sz="600" b="1" i="0" u="none" strike="noStrike" kern="0" cap="none" spc="0" normalizeH="0" baseline="0" noProof="0" dirty="0">
                <a:ln>
                  <a:noFill/>
                </a:ln>
                <a:solidFill>
                  <a:srgbClr val="FF0000"/>
                </a:solidFill>
                <a:effectLst/>
                <a:uLnTx/>
                <a:uFillTx/>
                <a:cs typeface="Arial" charset="0"/>
              </a:rPr>
              <a:t>RCA	</a:t>
            </a:r>
            <a:r>
              <a:rPr kumimoji="0" lang="en-ZA" sz="600" b="0" i="0" u="none" strike="noStrike" kern="0" cap="none" spc="0" normalizeH="0" baseline="0" noProof="0" dirty="0">
                <a:ln>
                  <a:noFill/>
                </a:ln>
                <a:solidFill>
                  <a:srgbClr val="002776"/>
                </a:solidFill>
                <a:effectLst/>
                <a:uLnTx/>
                <a:uFillTx/>
                <a:cs typeface="Arial" charset="0"/>
              </a:rPr>
              <a:t>Root Cause Analysis</a:t>
            </a:r>
          </a:p>
        </p:txBody>
      </p:sp>
      <p:sp>
        <p:nvSpPr>
          <p:cNvPr id="142" name="Rounded Rectangle 66">
            <a:extLst>
              <a:ext uri="{FF2B5EF4-FFF2-40B4-BE49-F238E27FC236}">
                <a16:creationId xmlns:a16="http://schemas.microsoft.com/office/drawing/2014/main" id="{586C0FC3-01C4-432C-855C-900548B05E90}"/>
              </a:ext>
            </a:extLst>
          </p:cNvPr>
          <p:cNvSpPr/>
          <p:nvPr/>
        </p:nvSpPr>
        <p:spPr bwMode="auto">
          <a:xfrm>
            <a:off x="1039142" y="5048472"/>
            <a:ext cx="1295400" cy="337050"/>
          </a:xfrm>
          <a:prstGeom prst="roundRect">
            <a:avLst/>
          </a:prstGeom>
          <a:solidFill>
            <a:srgbClr val="8093BA">
              <a:lumMod val="60000"/>
              <a:lumOff val="40000"/>
            </a:srgbClr>
          </a:solidFill>
          <a:ln w="9525" cap="flat" cmpd="sng" algn="ctr">
            <a:solidFill>
              <a:srgbClr val="002776"/>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AMS save notification on Server</a:t>
            </a:r>
          </a:p>
        </p:txBody>
      </p:sp>
      <p:sp>
        <p:nvSpPr>
          <p:cNvPr id="143" name="Rounded Rectangle 68">
            <a:extLst>
              <a:ext uri="{FF2B5EF4-FFF2-40B4-BE49-F238E27FC236}">
                <a16:creationId xmlns:a16="http://schemas.microsoft.com/office/drawing/2014/main" id="{79D89C24-2163-4997-83BF-280EACB9607C}"/>
              </a:ext>
            </a:extLst>
          </p:cNvPr>
          <p:cNvSpPr/>
          <p:nvPr/>
        </p:nvSpPr>
        <p:spPr bwMode="auto">
          <a:xfrm>
            <a:off x="3133076" y="3813726"/>
            <a:ext cx="1295400" cy="371803"/>
          </a:xfrm>
          <a:prstGeom prst="roundRect">
            <a:avLst/>
          </a:prstGeom>
          <a:solidFill>
            <a:srgbClr val="8093BA">
              <a:lumMod val="60000"/>
              <a:lumOff val="40000"/>
            </a:srgbClr>
          </a:solidFill>
          <a:ln w="9525" cap="flat" cmpd="sng" algn="ctr">
            <a:solidFill>
              <a:srgbClr val="CDC49E">
                <a:lumMod val="50000"/>
              </a:srgbClr>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RE and SE invite all stakeholders</a:t>
            </a:r>
          </a:p>
        </p:txBody>
      </p:sp>
      <p:sp>
        <p:nvSpPr>
          <p:cNvPr id="144" name="Rounded Rectangle 69">
            <a:extLst>
              <a:ext uri="{FF2B5EF4-FFF2-40B4-BE49-F238E27FC236}">
                <a16:creationId xmlns:a16="http://schemas.microsoft.com/office/drawing/2014/main" id="{6A308F70-3F46-4E5D-AAD8-3FFDA81F0688}"/>
              </a:ext>
            </a:extLst>
          </p:cNvPr>
          <p:cNvSpPr/>
          <p:nvPr/>
        </p:nvSpPr>
        <p:spPr bwMode="auto">
          <a:xfrm>
            <a:off x="3143165" y="4221407"/>
            <a:ext cx="1295400" cy="371804"/>
          </a:xfrm>
          <a:prstGeom prst="roundRect">
            <a:avLst/>
          </a:prstGeom>
          <a:solidFill>
            <a:srgbClr val="8093BA">
              <a:lumMod val="60000"/>
              <a:lumOff val="40000"/>
            </a:srgbClr>
          </a:solidFill>
          <a:ln w="9525" cap="flat" cmpd="sng" algn="ctr">
            <a:solidFill>
              <a:srgbClr val="CDC49E">
                <a:lumMod val="50000"/>
              </a:srgbClr>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RE facilitate RCA &amp; investigation</a:t>
            </a:r>
          </a:p>
        </p:txBody>
      </p:sp>
      <p:sp>
        <p:nvSpPr>
          <p:cNvPr id="145" name="Rounded Rectangle 70">
            <a:extLst>
              <a:ext uri="{FF2B5EF4-FFF2-40B4-BE49-F238E27FC236}">
                <a16:creationId xmlns:a16="http://schemas.microsoft.com/office/drawing/2014/main" id="{69D9E587-3F63-45C7-BF4C-744F99A6BBC4}"/>
              </a:ext>
            </a:extLst>
          </p:cNvPr>
          <p:cNvSpPr/>
          <p:nvPr/>
        </p:nvSpPr>
        <p:spPr bwMode="auto">
          <a:xfrm>
            <a:off x="3143165" y="4624376"/>
            <a:ext cx="1295400" cy="539750"/>
          </a:xfrm>
          <a:prstGeom prst="roundRect">
            <a:avLst/>
          </a:prstGeom>
          <a:solidFill>
            <a:srgbClr val="8093BA">
              <a:lumMod val="60000"/>
              <a:lumOff val="40000"/>
            </a:srgbClr>
          </a:solidFill>
          <a:ln w="9525" cap="flat" cmpd="sng" algn="ctr">
            <a:solidFill>
              <a:srgbClr val="CDC49E">
                <a:lumMod val="50000"/>
              </a:srgbClr>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RE records findings, recommendations and prevention solutions</a:t>
            </a:r>
          </a:p>
        </p:txBody>
      </p:sp>
      <p:sp>
        <p:nvSpPr>
          <p:cNvPr id="146" name="Rounded Rectangle 71">
            <a:extLst>
              <a:ext uri="{FF2B5EF4-FFF2-40B4-BE49-F238E27FC236}">
                <a16:creationId xmlns:a16="http://schemas.microsoft.com/office/drawing/2014/main" id="{4267C29B-C4F2-4473-85D3-64B7A285E3A5}"/>
              </a:ext>
            </a:extLst>
          </p:cNvPr>
          <p:cNvSpPr/>
          <p:nvPr/>
        </p:nvSpPr>
        <p:spPr bwMode="auto">
          <a:xfrm>
            <a:off x="5368256" y="3451226"/>
            <a:ext cx="1295400" cy="511175"/>
          </a:xfrm>
          <a:prstGeom prst="roundRect">
            <a:avLst/>
          </a:prstGeom>
          <a:solidFill>
            <a:srgbClr val="8093BA">
              <a:lumMod val="60000"/>
              <a:lumOff val="40000"/>
            </a:srgbClr>
          </a:solidFill>
          <a:ln w="9525" cap="flat" cmpd="sng" algn="ctr">
            <a:solidFill>
              <a:srgbClr val="D2492A"/>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RE document findings, recommendations and prevention solutions</a:t>
            </a:r>
          </a:p>
        </p:txBody>
      </p:sp>
      <p:sp>
        <p:nvSpPr>
          <p:cNvPr id="147" name="Rounded Rectangle 72">
            <a:extLst>
              <a:ext uri="{FF2B5EF4-FFF2-40B4-BE49-F238E27FC236}">
                <a16:creationId xmlns:a16="http://schemas.microsoft.com/office/drawing/2014/main" id="{4B8F8AE9-FA07-467B-A96E-A05F647BF33B}"/>
              </a:ext>
            </a:extLst>
          </p:cNvPr>
          <p:cNvSpPr/>
          <p:nvPr/>
        </p:nvSpPr>
        <p:spPr bwMode="auto">
          <a:xfrm>
            <a:off x="5368256" y="4002089"/>
            <a:ext cx="1295400" cy="400707"/>
          </a:xfrm>
          <a:prstGeom prst="roundRect">
            <a:avLst/>
          </a:prstGeom>
          <a:solidFill>
            <a:srgbClr val="8093BA">
              <a:lumMod val="60000"/>
              <a:lumOff val="40000"/>
            </a:srgbClr>
          </a:solidFill>
          <a:ln w="9525" cap="flat" cmpd="sng" algn="ctr">
            <a:solidFill>
              <a:srgbClr val="FF0000"/>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SE &amp; SEM  review and approve</a:t>
            </a:r>
          </a:p>
        </p:txBody>
      </p:sp>
      <p:sp>
        <p:nvSpPr>
          <p:cNvPr id="148" name="Rounded Rectangle 73">
            <a:extLst>
              <a:ext uri="{FF2B5EF4-FFF2-40B4-BE49-F238E27FC236}">
                <a16:creationId xmlns:a16="http://schemas.microsoft.com/office/drawing/2014/main" id="{2F9A3CA7-304A-4663-AC59-00D501086277}"/>
              </a:ext>
            </a:extLst>
          </p:cNvPr>
          <p:cNvSpPr/>
          <p:nvPr/>
        </p:nvSpPr>
        <p:spPr bwMode="auto">
          <a:xfrm>
            <a:off x="5368256" y="4442484"/>
            <a:ext cx="1295400" cy="358665"/>
          </a:xfrm>
          <a:prstGeom prst="roundRect">
            <a:avLst/>
          </a:prstGeom>
          <a:solidFill>
            <a:srgbClr val="8093BA">
              <a:lumMod val="60000"/>
              <a:lumOff val="40000"/>
            </a:srgbClr>
          </a:solidFill>
          <a:ln w="9525" cap="flat" cmpd="sng" algn="ctr">
            <a:solidFill>
              <a:srgbClr val="CDC49E">
                <a:lumMod val="50000"/>
              </a:srgbClr>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Snr AM review and send to Snr EM</a:t>
            </a:r>
          </a:p>
        </p:txBody>
      </p:sp>
      <p:sp>
        <p:nvSpPr>
          <p:cNvPr id="149" name="Rounded Rectangle 75">
            <a:extLst>
              <a:ext uri="{FF2B5EF4-FFF2-40B4-BE49-F238E27FC236}">
                <a16:creationId xmlns:a16="http://schemas.microsoft.com/office/drawing/2014/main" id="{BD255D9E-C140-4123-8CAB-5C49423740B6}"/>
              </a:ext>
            </a:extLst>
          </p:cNvPr>
          <p:cNvSpPr/>
          <p:nvPr/>
        </p:nvSpPr>
        <p:spPr bwMode="auto">
          <a:xfrm>
            <a:off x="7592343" y="4624376"/>
            <a:ext cx="1295400" cy="315310"/>
          </a:xfrm>
          <a:prstGeom prst="roundRect">
            <a:avLst/>
          </a:prstGeom>
          <a:solidFill>
            <a:srgbClr val="8093BA">
              <a:lumMod val="60000"/>
              <a:lumOff val="40000"/>
            </a:srgbClr>
          </a:solidFill>
          <a:ln w="9525" cap="flat" cmpd="sng" algn="ctr">
            <a:solidFill>
              <a:srgbClr val="CDC49E">
                <a:lumMod val="50000"/>
              </a:srgbClr>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AMS Save report on Server</a:t>
            </a:r>
          </a:p>
        </p:txBody>
      </p:sp>
      <p:sp>
        <p:nvSpPr>
          <p:cNvPr id="150" name="Rounded Rectangle 76">
            <a:extLst>
              <a:ext uri="{FF2B5EF4-FFF2-40B4-BE49-F238E27FC236}">
                <a16:creationId xmlns:a16="http://schemas.microsoft.com/office/drawing/2014/main" id="{F0C49BA3-F2DD-4354-88C3-80BD4C0807C2}"/>
              </a:ext>
            </a:extLst>
          </p:cNvPr>
          <p:cNvSpPr/>
          <p:nvPr/>
        </p:nvSpPr>
        <p:spPr bwMode="auto">
          <a:xfrm>
            <a:off x="7584406" y="3317876"/>
            <a:ext cx="1295400" cy="487362"/>
          </a:xfrm>
          <a:prstGeom prst="roundRect">
            <a:avLst/>
          </a:prstGeom>
          <a:solidFill>
            <a:srgbClr val="8093BA">
              <a:lumMod val="60000"/>
              <a:lumOff val="40000"/>
            </a:srgbClr>
          </a:solidFill>
          <a:ln w="9525" cap="flat" cmpd="sng" algn="ctr">
            <a:solidFill>
              <a:srgbClr val="002776"/>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AMS create SAP work orders and Generates DR numbers</a:t>
            </a:r>
          </a:p>
        </p:txBody>
      </p:sp>
      <p:sp>
        <p:nvSpPr>
          <p:cNvPr id="151" name="Rounded Rectangle 77">
            <a:extLst>
              <a:ext uri="{FF2B5EF4-FFF2-40B4-BE49-F238E27FC236}">
                <a16:creationId xmlns:a16="http://schemas.microsoft.com/office/drawing/2014/main" id="{1B072BC1-CD57-4E3C-ACAD-364BA9F8D12B}"/>
              </a:ext>
            </a:extLst>
          </p:cNvPr>
          <p:cNvSpPr/>
          <p:nvPr/>
        </p:nvSpPr>
        <p:spPr bwMode="auto">
          <a:xfrm>
            <a:off x="7592343" y="3830618"/>
            <a:ext cx="1295400" cy="345528"/>
          </a:xfrm>
          <a:prstGeom prst="roundRect">
            <a:avLst/>
          </a:prstGeom>
          <a:solidFill>
            <a:srgbClr val="8093BA">
              <a:lumMod val="60000"/>
              <a:lumOff val="40000"/>
            </a:srgbClr>
          </a:solidFill>
          <a:ln w="9525" cap="flat" cmpd="sng" algn="ctr">
            <a:solidFill>
              <a:srgbClr val="CDC49E">
                <a:lumMod val="50000"/>
              </a:srgbClr>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RE log into</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Solution Tracker</a:t>
            </a:r>
          </a:p>
        </p:txBody>
      </p:sp>
      <p:sp>
        <p:nvSpPr>
          <p:cNvPr id="152" name="Rounded Rectangle 78">
            <a:extLst>
              <a:ext uri="{FF2B5EF4-FFF2-40B4-BE49-F238E27FC236}">
                <a16:creationId xmlns:a16="http://schemas.microsoft.com/office/drawing/2014/main" id="{58823025-2046-4341-9853-9F234FD87B51}"/>
              </a:ext>
            </a:extLst>
          </p:cNvPr>
          <p:cNvSpPr/>
          <p:nvPr/>
        </p:nvSpPr>
        <p:spPr bwMode="auto">
          <a:xfrm>
            <a:off x="5359272" y="4840837"/>
            <a:ext cx="1295400" cy="517484"/>
          </a:xfrm>
          <a:prstGeom prst="roundRect">
            <a:avLst/>
          </a:prstGeom>
          <a:solidFill>
            <a:srgbClr val="8093BA">
              <a:lumMod val="60000"/>
              <a:lumOff val="40000"/>
            </a:srgbClr>
          </a:solidFill>
          <a:ln w="9525" cap="flat" cmpd="sng" algn="ctr">
            <a:solidFill>
              <a:srgbClr val="FF0000"/>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SE present confidence close-out side at Site  Reliability Meeting</a:t>
            </a:r>
          </a:p>
        </p:txBody>
      </p:sp>
      <p:sp>
        <p:nvSpPr>
          <p:cNvPr id="153" name="Rounded Rectangle 79">
            <a:extLst>
              <a:ext uri="{FF2B5EF4-FFF2-40B4-BE49-F238E27FC236}">
                <a16:creationId xmlns:a16="http://schemas.microsoft.com/office/drawing/2014/main" id="{F324A699-1101-4F9D-A3B9-F6E496631D33}"/>
              </a:ext>
            </a:extLst>
          </p:cNvPr>
          <p:cNvSpPr/>
          <p:nvPr/>
        </p:nvSpPr>
        <p:spPr bwMode="auto">
          <a:xfrm>
            <a:off x="7592343" y="4212211"/>
            <a:ext cx="1295400" cy="381000"/>
          </a:xfrm>
          <a:prstGeom prst="roundRect">
            <a:avLst/>
          </a:prstGeom>
          <a:solidFill>
            <a:srgbClr val="8093BA">
              <a:lumMod val="60000"/>
              <a:lumOff val="40000"/>
            </a:srgbClr>
          </a:solidFill>
          <a:ln w="9525" cap="flat" cmpd="sng" algn="ctr">
            <a:solidFill>
              <a:srgbClr val="002776"/>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Schedule and Plan work</a:t>
            </a:r>
          </a:p>
        </p:txBody>
      </p:sp>
      <p:sp>
        <p:nvSpPr>
          <p:cNvPr id="154" name="Rounded Rectangle 80">
            <a:extLst>
              <a:ext uri="{FF2B5EF4-FFF2-40B4-BE49-F238E27FC236}">
                <a16:creationId xmlns:a16="http://schemas.microsoft.com/office/drawing/2014/main" id="{601D2CA7-AC04-4C55-BE77-FE811E6889EF}"/>
              </a:ext>
            </a:extLst>
          </p:cNvPr>
          <p:cNvSpPr/>
          <p:nvPr/>
        </p:nvSpPr>
        <p:spPr bwMode="auto">
          <a:xfrm>
            <a:off x="7592343" y="4982150"/>
            <a:ext cx="1295400" cy="317938"/>
          </a:xfrm>
          <a:prstGeom prst="roundRect">
            <a:avLst/>
          </a:prstGeom>
          <a:solidFill>
            <a:srgbClr val="8093BA">
              <a:lumMod val="60000"/>
              <a:lumOff val="40000"/>
            </a:srgbClr>
          </a:solidFill>
          <a:ln w="9525" cap="flat" cmpd="sng" algn="ctr">
            <a:solidFill>
              <a:srgbClr val="CDC49E">
                <a:lumMod val="50000"/>
              </a:srgbClr>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RE Follow up on Solutions</a:t>
            </a:r>
          </a:p>
        </p:txBody>
      </p:sp>
      <p:sp>
        <p:nvSpPr>
          <p:cNvPr id="155" name="Flowchart: Connector 154">
            <a:extLst>
              <a:ext uri="{FF2B5EF4-FFF2-40B4-BE49-F238E27FC236}">
                <a16:creationId xmlns:a16="http://schemas.microsoft.com/office/drawing/2014/main" id="{B3F3197C-E589-4542-A3C2-565E8B28DC1A}"/>
              </a:ext>
            </a:extLst>
          </p:cNvPr>
          <p:cNvSpPr/>
          <p:nvPr/>
        </p:nvSpPr>
        <p:spPr bwMode="auto">
          <a:xfrm>
            <a:off x="638155" y="1843960"/>
            <a:ext cx="420330" cy="378817"/>
          </a:xfrm>
          <a:prstGeom prst="flowChartConnector">
            <a:avLst/>
          </a:prstGeom>
          <a:gradFill rotWithShape="1">
            <a:gsLst>
              <a:gs pos="0">
                <a:srgbClr val="002776">
                  <a:tint val="40000"/>
                  <a:satMod val="350000"/>
                </a:srgbClr>
              </a:gs>
              <a:gs pos="40000">
                <a:srgbClr val="002776">
                  <a:tint val="45000"/>
                  <a:shade val="99000"/>
                  <a:satMod val="350000"/>
                </a:srgbClr>
              </a:gs>
              <a:gs pos="100000">
                <a:srgbClr val="002776">
                  <a:shade val="20000"/>
                  <a:satMod val="255000"/>
                </a:srgbClr>
              </a:gs>
            </a:gsLst>
            <a:path path="circle">
              <a:fillToRect l="50000" t="-80000" r="50000" b="180000"/>
            </a:path>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ZA" sz="1200" b="1" i="0" u="none" strike="noStrike" kern="0" cap="none" spc="0" normalizeH="0" baseline="0" noProof="0" dirty="0">
                <a:ln>
                  <a:noFill/>
                </a:ln>
                <a:solidFill>
                  <a:srgbClr val="FFFFFF"/>
                </a:solidFill>
                <a:effectLst/>
                <a:uLnTx/>
                <a:uFillTx/>
                <a:latin typeface="Arial"/>
                <a:cs typeface="Arial"/>
              </a:rPr>
              <a:t>1</a:t>
            </a:r>
          </a:p>
        </p:txBody>
      </p:sp>
      <p:sp>
        <p:nvSpPr>
          <p:cNvPr id="156" name="Flowchart: Connector 155">
            <a:extLst>
              <a:ext uri="{FF2B5EF4-FFF2-40B4-BE49-F238E27FC236}">
                <a16:creationId xmlns:a16="http://schemas.microsoft.com/office/drawing/2014/main" id="{6AADE8C4-080B-48C5-8A5D-AE422A030AB1}"/>
              </a:ext>
            </a:extLst>
          </p:cNvPr>
          <p:cNvSpPr/>
          <p:nvPr/>
        </p:nvSpPr>
        <p:spPr bwMode="auto">
          <a:xfrm>
            <a:off x="4987254" y="2403480"/>
            <a:ext cx="381002" cy="374961"/>
          </a:xfrm>
          <a:prstGeom prst="flowChartConnector">
            <a:avLst/>
          </a:prstGeom>
          <a:gradFill rotWithShape="1">
            <a:gsLst>
              <a:gs pos="0">
                <a:srgbClr val="002776">
                  <a:tint val="40000"/>
                  <a:satMod val="350000"/>
                </a:srgbClr>
              </a:gs>
              <a:gs pos="40000">
                <a:srgbClr val="002776">
                  <a:tint val="45000"/>
                  <a:shade val="99000"/>
                  <a:satMod val="350000"/>
                </a:srgbClr>
              </a:gs>
              <a:gs pos="100000">
                <a:srgbClr val="002776">
                  <a:shade val="20000"/>
                  <a:satMod val="255000"/>
                </a:srgbClr>
              </a:gs>
            </a:gsLst>
            <a:path path="circle">
              <a:fillToRect l="50000" t="-80000" r="50000" b="180000"/>
            </a:path>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ZA" sz="1200" b="1" i="0" u="none" strike="noStrike" kern="0" cap="none" spc="0" normalizeH="0" baseline="0" noProof="0" dirty="0">
                <a:ln>
                  <a:noFill/>
                </a:ln>
                <a:solidFill>
                  <a:srgbClr val="FFFFFF"/>
                </a:solidFill>
                <a:effectLst/>
                <a:uLnTx/>
                <a:uFillTx/>
                <a:latin typeface="Arial"/>
                <a:cs typeface="Arial"/>
              </a:rPr>
              <a:t>3</a:t>
            </a:r>
          </a:p>
        </p:txBody>
      </p:sp>
      <p:sp>
        <p:nvSpPr>
          <p:cNvPr id="157" name="Flowchart: Connector 156">
            <a:extLst>
              <a:ext uri="{FF2B5EF4-FFF2-40B4-BE49-F238E27FC236}">
                <a16:creationId xmlns:a16="http://schemas.microsoft.com/office/drawing/2014/main" id="{20A00935-B4F0-407A-A82E-B0C9EBFCA7BC}"/>
              </a:ext>
            </a:extLst>
          </p:cNvPr>
          <p:cNvSpPr/>
          <p:nvPr/>
        </p:nvSpPr>
        <p:spPr bwMode="auto">
          <a:xfrm>
            <a:off x="7206397" y="2457961"/>
            <a:ext cx="378009" cy="374961"/>
          </a:xfrm>
          <a:prstGeom prst="flowChartConnector">
            <a:avLst/>
          </a:prstGeom>
          <a:gradFill rotWithShape="1">
            <a:gsLst>
              <a:gs pos="0">
                <a:srgbClr val="002776">
                  <a:tint val="40000"/>
                  <a:satMod val="350000"/>
                </a:srgbClr>
              </a:gs>
              <a:gs pos="40000">
                <a:srgbClr val="002776">
                  <a:tint val="45000"/>
                  <a:shade val="99000"/>
                  <a:satMod val="350000"/>
                </a:srgbClr>
              </a:gs>
              <a:gs pos="100000">
                <a:srgbClr val="002776">
                  <a:shade val="20000"/>
                  <a:satMod val="255000"/>
                </a:srgbClr>
              </a:gs>
            </a:gsLst>
            <a:path path="circle">
              <a:fillToRect l="50000" t="-80000" r="50000" b="180000"/>
            </a:path>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ZA" sz="1200" b="1" i="0" u="none" strike="noStrike" kern="0" cap="none" spc="0" normalizeH="0" baseline="0" noProof="0" dirty="0">
                <a:ln>
                  <a:noFill/>
                </a:ln>
                <a:solidFill>
                  <a:srgbClr val="FFFFFF"/>
                </a:solidFill>
                <a:effectLst/>
                <a:uLnTx/>
                <a:uFillTx/>
                <a:latin typeface="Arial"/>
                <a:cs typeface="Arial"/>
              </a:rPr>
              <a:t>4</a:t>
            </a:r>
          </a:p>
        </p:txBody>
      </p:sp>
      <p:sp>
        <p:nvSpPr>
          <p:cNvPr id="158" name="Down Arrow 2">
            <a:extLst>
              <a:ext uri="{FF2B5EF4-FFF2-40B4-BE49-F238E27FC236}">
                <a16:creationId xmlns:a16="http://schemas.microsoft.com/office/drawing/2014/main" id="{92A9043D-CE36-4235-8D39-836E4602CC1E}"/>
              </a:ext>
            </a:extLst>
          </p:cNvPr>
          <p:cNvSpPr/>
          <p:nvPr/>
        </p:nvSpPr>
        <p:spPr bwMode="auto">
          <a:xfrm>
            <a:off x="620042" y="2853009"/>
            <a:ext cx="228600" cy="2605088"/>
          </a:xfrm>
          <a:prstGeom prst="downArrow">
            <a:avLst/>
          </a:prstGeom>
          <a:solidFill>
            <a:srgbClr val="002776"/>
          </a:solidFill>
          <a:ln w="9525"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ZA" sz="1400" b="0" i="0" u="none" strike="noStrike" kern="0" cap="none" spc="0" normalizeH="0" baseline="0" noProof="0">
              <a:ln>
                <a:noFill/>
              </a:ln>
              <a:solidFill>
                <a:srgbClr val="000000"/>
              </a:solidFill>
              <a:effectLst/>
              <a:uLnTx/>
              <a:uFillTx/>
              <a:cs typeface="Arial" charset="0"/>
            </a:endParaRPr>
          </a:p>
        </p:txBody>
      </p:sp>
      <p:sp>
        <p:nvSpPr>
          <p:cNvPr id="159" name="Rounded Rectangle 46">
            <a:extLst>
              <a:ext uri="{FF2B5EF4-FFF2-40B4-BE49-F238E27FC236}">
                <a16:creationId xmlns:a16="http://schemas.microsoft.com/office/drawing/2014/main" id="{8FEC651A-2254-4B3D-81E8-97EB46AD762F}"/>
              </a:ext>
            </a:extLst>
          </p:cNvPr>
          <p:cNvSpPr/>
          <p:nvPr/>
        </p:nvSpPr>
        <p:spPr bwMode="auto">
          <a:xfrm>
            <a:off x="2875019" y="2021379"/>
            <a:ext cx="1749425" cy="474465"/>
          </a:xfrm>
          <a:prstGeom prst="roundRect">
            <a:avLst/>
          </a:prstGeom>
          <a:solidFill>
            <a:srgbClr val="C60C30">
              <a:lumMod val="40000"/>
              <a:lumOff val="60000"/>
            </a:srgbClr>
          </a:solidFill>
          <a:ln w="9525" cap="flat" cmpd="sng" algn="ctr">
            <a:solidFill>
              <a:srgbClr val="312626"/>
            </a:solidFill>
            <a:prstDash val="dash"/>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If full RCA &amp; Report can be submitted within 48 Hrs – no Notification report required</a:t>
            </a:r>
          </a:p>
        </p:txBody>
      </p:sp>
      <p:sp>
        <p:nvSpPr>
          <p:cNvPr id="160" name="Rounded Rectangle 47">
            <a:extLst>
              <a:ext uri="{FF2B5EF4-FFF2-40B4-BE49-F238E27FC236}">
                <a16:creationId xmlns:a16="http://schemas.microsoft.com/office/drawing/2014/main" id="{D6EEDB0F-CCCC-4D46-B367-58CD70C79A01}"/>
              </a:ext>
            </a:extLst>
          </p:cNvPr>
          <p:cNvSpPr/>
          <p:nvPr/>
        </p:nvSpPr>
        <p:spPr bwMode="auto">
          <a:xfrm>
            <a:off x="3133076" y="3410756"/>
            <a:ext cx="1295400" cy="371804"/>
          </a:xfrm>
          <a:prstGeom prst="roundRect">
            <a:avLst/>
          </a:prstGeom>
          <a:solidFill>
            <a:srgbClr val="8093BA">
              <a:lumMod val="60000"/>
              <a:lumOff val="40000"/>
            </a:srgbClr>
          </a:solidFill>
          <a:ln w="9525" cap="flat" cmpd="sng" algn="ctr">
            <a:solidFill>
              <a:srgbClr val="CDC49E">
                <a:lumMod val="50000"/>
              </a:srgbClr>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RE schedule RCA investigation</a:t>
            </a:r>
          </a:p>
        </p:txBody>
      </p:sp>
      <p:sp>
        <p:nvSpPr>
          <p:cNvPr id="161" name="Rounded Rectangle 48">
            <a:extLst>
              <a:ext uri="{FF2B5EF4-FFF2-40B4-BE49-F238E27FC236}">
                <a16:creationId xmlns:a16="http://schemas.microsoft.com/office/drawing/2014/main" id="{C1F6790E-6873-4FE7-8AAF-21D2B3E512A9}"/>
              </a:ext>
            </a:extLst>
          </p:cNvPr>
          <p:cNvSpPr/>
          <p:nvPr/>
        </p:nvSpPr>
        <p:spPr bwMode="auto">
          <a:xfrm>
            <a:off x="1039142" y="4553208"/>
            <a:ext cx="1295400" cy="454971"/>
          </a:xfrm>
          <a:prstGeom prst="roundRect">
            <a:avLst/>
          </a:prstGeom>
          <a:solidFill>
            <a:srgbClr val="8093BA">
              <a:lumMod val="60000"/>
              <a:lumOff val="40000"/>
            </a:srgbClr>
          </a:solidFill>
          <a:ln w="9525" cap="flat" cmpd="sng" algn="ctr">
            <a:solidFill>
              <a:srgbClr val="FF0000"/>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SEM review &amp; circulate to RE &amp; AS&amp;R Team across Complex</a:t>
            </a:r>
          </a:p>
        </p:txBody>
      </p:sp>
      <p:sp>
        <p:nvSpPr>
          <p:cNvPr id="162" name="Rounded Rectangle 41">
            <a:extLst>
              <a:ext uri="{FF2B5EF4-FFF2-40B4-BE49-F238E27FC236}">
                <a16:creationId xmlns:a16="http://schemas.microsoft.com/office/drawing/2014/main" id="{729A7F45-712E-43B5-94C4-C74941B5CAB2}"/>
              </a:ext>
            </a:extLst>
          </p:cNvPr>
          <p:cNvSpPr/>
          <p:nvPr/>
        </p:nvSpPr>
        <p:spPr bwMode="auto">
          <a:xfrm>
            <a:off x="874581" y="5856061"/>
            <a:ext cx="8165561" cy="943559"/>
          </a:xfrm>
          <a:prstGeom prst="roundRect">
            <a:avLst/>
          </a:prstGeom>
          <a:solidFill>
            <a:srgbClr val="8093BA">
              <a:lumMod val="20000"/>
              <a:lumOff val="80000"/>
            </a:srgbClr>
          </a:solidFill>
          <a:ln w="9525" cap="flat" cmpd="sng" algn="ctr">
            <a:solidFill>
              <a:srgbClr val="8093BA">
                <a:lumMod val="40000"/>
                <a:lumOff val="60000"/>
              </a:srgbClr>
            </a:solidFill>
            <a:prstDash val="solid"/>
            <a:round/>
            <a:headEnd type="none" w="med" len="med"/>
            <a:tailEnd type="none"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ZA" sz="1400" b="0" i="0" u="none" strike="noStrike" kern="0" cap="none" spc="0" normalizeH="0" baseline="0" noProof="0">
              <a:ln>
                <a:noFill/>
              </a:ln>
              <a:solidFill>
                <a:srgbClr val="000000"/>
              </a:solidFill>
              <a:effectLst/>
              <a:uLnTx/>
              <a:uFillTx/>
              <a:cs typeface="Arial" charset="0"/>
            </a:endParaRPr>
          </a:p>
        </p:txBody>
      </p:sp>
      <p:sp>
        <p:nvSpPr>
          <p:cNvPr id="163" name="Rounded Rectangle 59">
            <a:extLst>
              <a:ext uri="{FF2B5EF4-FFF2-40B4-BE49-F238E27FC236}">
                <a16:creationId xmlns:a16="http://schemas.microsoft.com/office/drawing/2014/main" id="{BC7C8671-15C2-43E5-9858-C9A57BAFF137}"/>
              </a:ext>
            </a:extLst>
          </p:cNvPr>
          <p:cNvSpPr>
            <a:spLocks noChangeArrowheads="1"/>
          </p:cNvSpPr>
          <p:nvPr/>
        </p:nvSpPr>
        <p:spPr bwMode="auto">
          <a:xfrm>
            <a:off x="8240043" y="5951988"/>
            <a:ext cx="762001" cy="766935"/>
          </a:xfrm>
          <a:prstGeom prst="roundRect">
            <a:avLst>
              <a:gd name="adj" fmla="val 16667"/>
            </a:avLst>
          </a:prstGeom>
          <a:solidFill>
            <a:srgbClr val="002776"/>
          </a:solidFill>
          <a:ln w="9525" algn="ctr">
            <a:solidFill>
              <a:srgbClr val="000000"/>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altLang="en-US" sz="10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1 Year after incident</a:t>
            </a:r>
            <a:endParaRPr kumimoji="0" lang="en-ZA" altLang="en-US" sz="100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64" name="Rounded Rectangle 76">
            <a:extLst>
              <a:ext uri="{FF2B5EF4-FFF2-40B4-BE49-F238E27FC236}">
                <a16:creationId xmlns:a16="http://schemas.microsoft.com/office/drawing/2014/main" id="{54DBC061-43D4-430A-8223-9594594237B4}"/>
              </a:ext>
            </a:extLst>
          </p:cNvPr>
          <p:cNvSpPr/>
          <p:nvPr/>
        </p:nvSpPr>
        <p:spPr bwMode="auto">
          <a:xfrm>
            <a:off x="2196486" y="5949182"/>
            <a:ext cx="926580" cy="769741"/>
          </a:xfrm>
          <a:prstGeom prst="roundRect">
            <a:avLst/>
          </a:prstGeom>
          <a:solidFill>
            <a:srgbClr val="8093BA">
              <a:lumMod val="60000"/>
              <a:lumOff val="40000"/>
            </a:srgbClr>
          </a:solidFill>
          <a:ln w="9525" cap="flat" cmpd="sng" algn="ctr">
            <a:solidFill>
              <a:srgbClr val="002776"/>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RE confirms that all solutions are reported as complete</a:t>
            </a:r>
          </a:p>
        </p:txBody>
      </p:sp>
      <p:sp>
        <p:nvSpPr>
          <p:cNvPr id="165" name="Rounded Rectangle 76">
            <a:extLst>
              <a:ext uri="{FF2B5EF4-FFF2-40B4-BE49-F238E27FC236}">
                <a16:creationId xmlns:a16="http://schemas.microsoft.com/office/drawing/2014/main" id="{98FA497E-A848-425F-8E46-A2680522F103}"/>
              </a:ext>
            </a:extLst>
          </p:cNvPr>
          <p:cNvSpPr/>
          <p:nvPr/>
        </p:nvSpPr>
        <p:spPr bwMode="auto">
          <a:xfrm>
            <a:off x="4148227" y="5949182"/>
            <a:ext cx="1119268" cy="769741"/>
          </a:xfrm>
          <a:prstGeom prst="roundRect">
            <a:avLst/>
          </a:prstGeom>
          <a:solidFill>
            <a:srgbClr val="8093BA">
              <a:lumMod val="60000"/>
              <a:lumOff val="40000"/>
            </a:srgbClr>
          </a:solidFill>
          <a:ln w="9525" cap="flat" cmpd="sng" algn="ctr">
            <a:solidFill>
              <a:srgbClr val="002776"/>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Loss avoidance value added to value reconciliation and waterfall graph</a:t>
            </a:r>
          </a:p>
        </p:txBody>
      </p:sp>
      <p:sp>
        <p:nvSpPr>
          <p:cNvPr id="166" name="Rounded Rectangle 76">
            <a:extLst>
              <a:ext uri="{FF2B5EF4-FFF2-40B4-BE49-F238E27FC236}">
                <a16:creationId xmlns:a16="http://schemas.microsoft.com/office/drawing/2014/main" id="{3F954063-6BD9-4D0B-83A2-E671CF25EF4A}"/>
              </a:ext>
            </a:extLst>
          </p:cNvPr>
          <p:cNvSpPr/>
          <p:nvPr/>
        </p:nvSpPr>
        <p:spPr bwMode="auto">
          <a:xfrm>
            <a:off x="3172356" y="5949182"/>
            <a:ext cx="926580" cy="769741"/>
          </a:xfrm>
          <a:prstGeom prst="roundRect">
            <a:avLst/>
          </a:prstGeom>
          <a:solidFill>
            <a:srgbClr val="8093BA">
              <a:lumMod val="60000"/>
              <a:lumOff val="40000"/>
            </a:srgbClr>
          </a:solidFill>
          <a:ln w="9525" cap="flat" cmpd="sng" algn="ctr">
            <a:solidFill>
              <a:srgbClr val="002776"/>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sz="800" b="0" i="0" u="none" strike="noStrike" kern="0" cap="none" spc="0" normalizeH="0" baseline="0" noProof="0" dirty="0">
                <a:ln>
                  <a:noFill/>
                </a:ln>
                <a:solidFill>
                  <a:srgbClr val="002776"/>
                </a:solidFill>
                <a:effectLst/>
                <a:uLnTx/>
                <a:uFillTx/>
                <a:cs typeface="Arial" charset="0"/>
              </a:rPr>
              <a:t>RE confirms that no repeat incident has been recorded in last year</a:t>
            </a:r>
          </a:p>
        </p:txBody>
      </p:sp>
      <p:sp>
        <p:nvSpPr>
          <p:cNvPr id="167" name="Rounded Rectangle 49">
            <a:extLst>
              <a:ext uri="{FF2B5EF4-FFF2-40B4-BE49-F238E27FC236}">
                <a16:creationId xmlns:a16="http://schemas.microsoft.com/office/drawing/2014/main" id="{01A4E7E9-0817-4E85-A78A-D30AF75FC15E}"/>
              </a:ext>
            </a:extLst>
          </p:cNvPr>
          <p:cNvSpPr>
            <a:spLocks noChangeArrowheads="1"/>
          </p:cNvSpPr>
          <p:nvPr/>
        </p:nvSpPr>
        <p:spPr bwMode="auto">
          <a:xfrm>
            <a:off x="940245" y="5953273"/>
            <a:ext cx="1184563" cy="769741"/>
          </a:xfrm>
          <a:prstGeom prst="roundRect">
            <a:avLst>
              <a:gd name="adj" fmla="val 16667"/>
            </a:avLst>
          </a:prstGeom>
          <a:solidFill>
            <a:srgbClr val="002776"/>
          </a:solidFill>
          <a:ln w="9525" algn="ctr">
            <a:solidFill>
              <a:srgbClr val="000000"/>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ZA" altLang="en-US" sz="105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Value Reconciliation</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ZA" altLang="en-US" sz="105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&amp;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ZA" altLang="en-US" sz="105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Anniversary</a:t>
            </a:r>
            <a:endParaRPr kumimoji="0" lang="en-ZA" altLang="en-US" sz="60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68" name="Rounded Rectangle 76">
            <a:extLst>
              <a:ext uri="{FF2B5EF4-FFF2-40B4-BE49-F238E27FC236}">
                <a16:creationId xmlns:a16="http://schemas.microsoft.com/office/drawing/2014/main" id="{55ABCF61-A0C5-43A6-BA1A-E7544ED327DA}"/>
              </a:ext>
            </a:extLst>
          </p:cNvPr>
          <p:cNvSpPr/>
          <p:nvPr/>
        </p:nvSpPr>
        <p:spPr bwMode="auto">
          <a:xfrm>
            <a:off x="5316786" y="5959997"/>
            <a:ext cx="2885158" cy="766936"/>
          </a:xfrm>
          <a:prstGeom prst="roundRect">
            <a:avLst/>
          </a:prstGeom>
          <a:solidFill>
            <a:srgbClr val="8093BA">
              <a:lumMod val="60000"/>
              <a:lumOff val="40000"/>
            </a:srgbClr>
          </a:solidFill>
          <a:ln w="9525" cap="flat" cmpd="sng" algn="ctr">
            <a:solidFill>
              <a:srgbClr val="002776"/>
            </a:solidFill>
            <a:prstDash val="solid"/>
            <a:roun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dirty="0">
                <a:ln>
                  <a:noFill/>
                </a:ln>
                <a:solidFill>
                  <a:srgbClr val="002776"/>
                </a:solidFill>
                <a:effectLst/>
                <a:uLnTx/>
                <a:uFillTx/>
                <a:cs typeface="Arial" charset="0"/>
              </a:rPr>
              <a:t>RE Identify significant reliability incidents</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800" b="0" i="0" u="none" strike="noStrike" kern="0" cap="none" spc="0" normalizeH="0" baseline="0" noProof="0" dirty="0">
                <a:ln>
                  <a:noFill/>
                </a:ln>
                <a:solidFill>
                  <a:srgbClr val="002776"/>
                </a:solidFill>
                <a:effectLst/>
                <a:uLnTx/>
                <a:uFillTx/>
                <a:cs typeface="Arial" charset="0"/>
              </a:rPr>
              <a:t>RE extract all solutions.</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800" b="0" i="0" u="none" strike="noStrike" kern="0" cap="none" spc="0" normalizeH="0" baseline="0" noProof="0" dirty="0">
                <a:ln>
                  <a:noFill/>
                </a:ln>
                <a:solidFill>
                  <a:srgbClr val="002776"/>
                </a:solidFill>
                <a:effectLst/>
                <a:uLnTx/>
                <a:uFillTx/>
                <a:cs typeface="Arial" charset="0"/>
              </a:rPr>
              <a:t>RE &amp; SE Verify compliance.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800" b="0" i="0" u="none" strike="noStrike" kern="0" cap="none" spc="0" normalizeH="0" baseline="0" noProof="0" dirty="0">
                <a:ln>
                  <a:noFill/>
                </a:ln>
                <a:solidFill>
                  <a:srgbClr val="002776"/>
                </a:solidFill>
                <a:effectLst/>
                <a:uLnTx/>
                <a:uFillTx/>
                <a:cs typeface="Arial" charset="0"/>
              </a:rPr>
              <a:t>Present at Site Reliability Meeting</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800" b="0" i="0" u="none" strike="noStrike" kern="0" cap="none" spc="0" normalizeH="0" baseline="0" noProof="0" dirty="0">
                <a:ln>
                  <a:noFill/>
                </a:ln>
                <a:solidFill>
                  <a:srgbClr val="002776"/>
                </a:solidFill>
                <a:effectLst/>
                <a:uLnTx/>
                <a:uFillTx/>
                <a:cs typeface="Arial" charset="0"/>
              </a:rPr>
              <a:t>SEM Sign-off on the compliance and gap closure</a:t>
            </a:r>
            <a:endParaRPr kumimoji="0" lang="en-ZA" sz="800" b="0" i="0" u="none" strike="noStrike" kern="0" cap="none" spc="0" normalizeH="0" baseline="0" noProof="0" dirty="0">
              <a:ln>
                <a:noFill/>
              </a:ln>
              <a:solidFill>
                <a:srgbClr val="002776"/>
              </a:solidFill>
              <a:effectLst/>
              <a:uLnTx/>
              <a:uFillTx/>
              <a:cs typeface="Arial" charset="0"/>
            </a:endParaRPr>
          </a:p>
        </p:txBody>
      </p:sp>
      <p:sp>
        <p:nvSpPr>
          <p:cNvPr id="169" name="Flowchart: Connector 168">
            <a:extLst>
              <a:ext uri="{FF2B5EF4-FFF2-40B4-BE49-F238E27FC236}">
                <a16:creationId xmlns:a16="http://schemas.microsoft.com/office/drawing/2014/main" id="{437FC11B-239F-49A3-A289-EAF65692FFAF}"/>
              </a:ext>
            </a:extLst>
          </p:cNvPr>
          <p:cNvSpPr/>
          <p:nvPr/>
        </p:nvSpPr>
        <p:spPr bwMode="auto">
          <a:xfrm>
            <a:off x="601345" y="5683455"/>
            <a:ext cx="393995" cy="386424"/>
          </a:xfrm>
          <a:prstGeom prst="flowChartConnector">
            <a:avLst/>
          </a:prstGeom>
          <a:gradFill rotWithShape="1">
            <a:gsLst>
              <a:gs pos="0">
                <a:srgbClr val="002776">
                  <a:tint val="40000"/>
                  <a:satMod val="350000"/>
                </a:srgbClr>
              </a:gs>
              <a:gs pos="40000">
                <a:srgbClr val="002776">
                  <a:tint val="45000"/>
                  <a:shade val="99000"/>
                  <a:satMod val="350000"/>
                </a:srgbClr>
              </a:gs>
              <a:gs pos="100000">
                <a:srgbClr val="002776">
                  <a:shade val="20000"/>
                  <a:satMod val="255000"/>
                </a:srgbClr>
              </a:gs>
            </a:gsLst>
            <a:path path="circle">
              <a:fillToRect l="50000" t="-80000" r="50000" b="180000"/>
            </a:path>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a:cs typeface="Arial"/>
              </a:rPr>
              <a:t>5</a:t>
            </a:r>
            <a:endParaRPr kumimoji="0" lang="en-ZA" sz="1200" b="1" i="0" u="none" strike="noStrike" kern="0" cap="none" spc="0" normalizeH="0" baseline="0" noProof="0" dirty="0">
              <a:ln>
                <a:noFill/>
              </a:ln>
              <a:solidFill>
                <a:srgbClr val="FFFFFF"/>
              </a:solidFill>
              <a:effectLst/>
              <a:uLnTx/>
              <a:uFillTx/>
              <a:latin typeface="Arial"/>
              <a:cs typeface="Arial"/>
            </a:endParaRPr>
          </a:p>
        </p:txBody>
      </p:sp>
      <p:sp>
        <p:nvSpPr>
          <p:cNvPr id="170" name="Flowchart: Connector 169">
            <a:extLst>
              <a:ext uri="{FF2B5EF4-FFF2-40B4-BE49-F238E27FC236}">
                <a16:creationId xmlns:a16="http://schemas.microsoft.com/office/drawing/2014/main" id="{B00F429A-CDAD-4902-A065-B41E86B7EECB}"/>
              </a:ext>
            </a:extLst>
          </p:cNvPr>
          <p:cNvSpPr/>
          <p:nvPr/>
        </p:nvSpPr>
        <p:spPr bwMode="auto">
          <a:xfrm>
            <a:off x="2759145" y="2437179"/>
            <a:ext cx="402246" cy="370346"/>
          </a:xfrm>
          <a:prstGeom prst="flowChartConnector">
            <a:avLst/>
          </a:prstGeom>
          <a:gradFill rotWithShape="1">
            <a:gsLst>
              <a:gs pos="0">
                <a:srgbClr val="002776">
                  <a:tint val="40000"/>
                  <a:satMod val="350000"/>
                </a:srgbClr>
              </a:gs>
              <a:gs pos="40000">
                <a:srgbClr val="002776">
                  <a:tint val="45000"/>
                  <a:shade val="99000"/>
                  <a:satMod val="350000"/>
                </a:srgbClr>
              </a:gs>
              <a:gs pos="100000">
                <a:srgbClr val="002776">
                  <a:shade val="20000"/>
                  <a:satMod val="255000"/>
                </a:srgbClr>
              </a:gs>
            </a:gsLst>
            <a:path path="circle">
              <a:fillToRect l="50000" t="-80000" r="50000" b="180000"/>
            </a:path>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ZA" sz="1200" b="1" i="0" u="none" strike="noStrike" kern="0" cap="none" spc="0" normalizeH="0" baseline="0" noProof="0" dirty="0">
                <a:ln>
                  <a:noFill/>
                </a:ln>
                <a:solidFill>
                  <a:srgbClr val="FFFFFF"/>
                </a:solidFill>
                <a:effectLst/>
                <a:uLnTx/>
                <a:uFillTx/>
                <a:latin typeface="Arial"/>
                <a:cs typeface="Arial"/>
              </a:rPr>
              <a:t>2</a:t>
            </a:r>
          </a:p>
        </p:txBody>
      </p:sp>
    </p:spTree>
    <p:extLst>
      <p:ext uri="{BB962C8B-B14F-4D97-AF65-F5344CB8AC3E}">
        <p14:creationId xmlns:p14="http://schemas.microsoft.com/office/powerpoint/2010/main" val="54078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gradFill>
                  <a:gsLst>
                    <a:gs pos="0">
                      <a:srgbClr val="FF0000"/>
                    </a:gs>
                    <a:gs pos="25000">
                      <a:srgbClr val="031795"/>
                    </a:gs>
                    <a:gs pos="60000">
                      <a:srgbClr val="347FF6"/>
                    </a:gs>
                  </a:gsLst>
                  <a:lin ang="0" scaled="0"/>
                </a:gradFill>
              </a:rPr>
              <a:t>Defect Elimination | Process Overview </a:t>
            </a:r>
            <a:br>
              <a:rPr lang="en-GB" dirty="0">
                <a:gradFill>
                  <a:gsLst>
                    <a:gs pos="0">
                      <a:srgbClr val="FF0000"/>
                    </a:gs>
                    <a:gs pos="25000">
                      <a:srgbClr val="031795"/>
                    </a:gs>
                    <a:gs pos="60000">
                      <a:srgbClr val="347FF6"/>
                    </a:gs>
                  </a:gsLst>
                  <a:lin ang="0" scaled="0"/>
                </a:gradFill>
              </a:rPr>
            </a:br>
            <a:endParaRPr lang="en-GB" dirty="0"/>
          </a:p>
        </p:txBody>
      </p:sp>
      <p:sp>
        <p:nvSpPr>
          <p:cNvPr id="3" name="Slide Number Placeholder 2"/>
          <p:cNvSpPr>
            <a:spLocks noGrp="1"/>
          </p:cNvSpPr>
          <p:nvPr>
            <p:ph type="sldNum" sz="quarter" idx="18"/>
          </p:nvPr>
        </p:nvSpPr>
        <p:spPr>
          <a:xfrm>
            <a:off x="9631804" y="6260816"/>
            <a:ext cx="131980" cy="143629"/>
          </a:xfrm>
        </p:spPr>
        <p:txBody>
          <a:bodyPr/>
          <a:lstStyle/>
          <a:p>
            <a:fld id="{AC586D5E-2722-0D44-AA02-B15E62DD2934}" type="slidenum">
              <a:rPr lang="en-US" smtClean="0"/>
              <a:pPr/>
              <a:t>3</a:t>
            </a:fld>
            <a:endParaRPr lang="en-US" dirty="0"/>
          </a:p>
        </p:txBody>
      </p:sp>
      <p:sp>
        <p:nvSpPr>
          <p:cNvPr id="6" name="Footer Placeholder 5"/>
          <p:cNvSpPr>
            <a:spLocks noGrp="1"/>
          </p:cNvSpPr>
          <p:nvPr>
            <p:ph type="ftr" sz="quarter" idx="21"/>
          </p:nvPr>
        </p:nvSpPr>
        <p:spPr/>
        <p:txBody>
          <a:bodyPr/>
          <a:lstStyle/>
          <a:p>
            <a:r>
              <a:rPr lang="en-US"/>
              <a:t>Anglo American  /  © 2021 </a:t>
            </a:r>
            <a:endParaRPr lang="en-US" dirty="0"/>
          </a:p>
        </p:txBody>
      </p:sp>
      <p:grpSp>
        <p:nvGrpSpPr>
          <p:cNvPr id="32" name="Group 31">
            <a:extLst>
              <a:ext uri="{FF2B5EF4-FFF2-40B4-BE49-F238E27FC236}">
                <a16:creationId xmlns:a16="http://schemas.microsoft.com/office/drawing/2014/main" id="{C948D8CE-F95C-4ADF-8740-15146DFC65EF}"/>
              </a:ext>
            </a:extLst>
          </p:cNvPr>
          <p:cNvGrpSpPr/>
          <p:nvPr/>
        </p:nvGrpSpPr>
        <p:grpSpPr>
          <a:xfrm>
            <a:off x="95417" y="1029435"/>
            <a:ext cx="2718679" cy="1543572"/>
            <a:chOff x="240003" y="1154802"/>
            <a:chExt cx="2718679" cy="1543572"/>
          </a:xfrm>
        </p:grpSpPr>
        <p:pic>
          <p:nvPicPr>
            <p:cNvPr id="15" name="Picture 14">
              <a:extLst>
                <a:ext uri="{FF2B5EF4-FFF2-40B4-BE49-F238E27FC236}">
                  <a16:creationId xmlns:a16="http://schemas.microsoft.com/office/drawing/2014/main" id="{8D122139-A66A-427E-8125-A870C35E849E}"/>
                </a:ext>
              </a:extLst>
            </p:cNvPr>
            <p:cNvPicPr>
              <a:picLocks noChangeAspect="1"/>
            </p:cNvPicPr>
            <p:nvPr/>
          </p:nvPicPr>
          <p:blipFill rotWithShape="1">
            <a:blip r:embed="rId2"/>
            <a:srcRect b="25811"/>
            <a:stretch/>
          </p:blipFill>
          <p:spPr>
            <a:xfrm>
              <a:off x="240003" y="1450045"/>
              <a:ext cx="2718679" cy="1248329"/>
            </a:xfrm>
            <a:prstGeom prst="rect">
              <a:avLst/>
            </a:prstGeom>
            <a:ln>
              <a:solidFill>
                <a:schemeClr val="tx1">
                  <a:lumMod val="50000"/>
                </a:schemeClr>
              </a:solidFill>
            </a:ln>
          </p:spPr>
        </p:pic>
        <p:sp>
          <p:nvSpPr>
            <p:cNvPr id="22" name="Rectangle 21">
              <a:extLst>
                <a:ext uri="{FF2B5EF4-FFF2-40B4-BE49-F238E27FC236}">
                  <a16:creationId xmlns:a16="http://schemas.microsoft.com/office/drawing/2014/main" id="{8814C359-C7B9-48FF-881E-59C16513671A}"/>
                </a:ext>
              </a:extLst>
            </p:cNvPr>
            <p:cNvSpPr/>
            <p:nvPr/>
          </p:nvSpPr>
          <p:spPr>
            <a:xfrm>
              <a:off x="968997" y="1154802"/>
              <a:ext cx="1306284" cy="26996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Register</a:t>
              </a:r>
              <a:endParaRPr lang="en-ZA" sz="1200" dirty="0"/>
            </a:p>
          </p:txBody>
        </p:sp>
      </p:grpSp>
      <p:grpSp>
        <p:nvGrpSpPr>
          <p:cNvPr id="33" name="Group 32">
            <a:extLst>
              <a:ext uri="{FF2B5EF4-FFF2-40B4-BE49-F238E27FC236}">
                <a16:creationId xmlns:a16="http://schemas.microsoft.com/office/drawing/2014/main" id="{88CBCF93-1EDB-4B51-9402-DEFF11010D77}"/>
              </a:ext>
            </a:extLst>
          </p:cNvPr>
          <p:cNvGrpSpPr/>
          <p:nvPr/>
        </p:nvGrpSpPr>
        <p:grpSpPr>
          <a:xfrm>
            <a:off x="2925094" y="1029435"/>
            <a:ext cx="1727224" cy="2638265"/>
            <a:chOff x="3467238" y="1154801"/>
            <a:chExt cx="1727224" cy="2638265"/>
          </a:xfrm>
        </p:grpSpPr>
        <p:pic>
          <p:nvPicPr>
            <p:cNvPr id="17" name="Picture 16">
              <a:extLst>
                <a:ext uri="{FF2B5EF4-FFF2-40B4-BE49-F238E27FC236}">
                  <a16:creationId xmlns:a16="http://schemas.microsoft.com/office/drawing/2014/main" id="{85C8A6A7-BD44-401E-A27C-80DB3CC2D68E}"/>
                </a:ext>
              </a:extLst>
            </p:cNvPr>
            <p:cNvPicPr>
              <a:picLocks noChangeAspect="1"/>
            </p:cNvPicPr>
            <p:nvPr/>
          </p:nvPicPr>
          <p:blipFill rotWithShape="1">
            <a:blip r:embed="rId3"/>
            <a:srcRect t="-155"/>
            <a:stretch/>
          </p:blipFill>
          <p:spPr>
            <a:xfrm>
              <a:off x="3467238" y="1453684"/>
              <a:ext cx="1727224" cy="2339382"/>
            </a:xfrm>
            <a:prstGeom prst="rect">
              <a:avLst/>
            </a:prstGeom>
            <a:ln>
              <a:solidFill>
                <a:schemeClr val="tx1"/>
              </a:solidFill>
            </a:ln>
          </p:spPr>
        </p:pic>
        <p:sp>
          <p:nvSpPr>
            <p:cNvPr id="23" name="Rectangle 22">
              <a:extLst>
                <a:ext uri="{FF2B5EF4-FFF2-40B4-BE49-F238E27FC236}">
                  <a16:creationId xmlns:a16="http://schemas.microsoft.com/office/drawing/2014/main" id="{B6E84289-0BD7-44AA-A7C9-027DDFFC74F7}"/>
                </a:ext>
              </a:extLst>
            </p:cNvPr>
            <p:cNvSpPr/>
            <p:nvPr/>
          </p:nvSpPr>
          <p:spPr>
            <a:xfrm>
              <a:off x="3677708" y="1154801"/>
              <a:ext cx="1306284" cy="26996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Notification</a:t>
              </a:r>
              <a:endParaRPr lang="en-ZA" sz="1200" dirty="0"/>
            </a:p>
          </p:txBody>
        </p:sp>
      </p:grpSp>
      <p:grpSp>
        <p:nvGrpSpPr>
          <p:cNvPr id="34" name="Group 33">
            <a:extLst>
              <a:ext uri="{FF2B5EF4-FFF2-40B4-BE49-F238E27FC236}">
                <a16:creationId xmlns:a16="http://schemas.microsoft.com/office/drawing/2014/main" id="{CB379919-8633-4454-8238-9987102F0095}"/>
              </a:ext>
            </a:extLst>
          </p:cNvPr>
          <p:cNvGrpSpPr/>
          <p:nvPr/>
        </p:nvGrpSpPr>
        <p:grpSpPr>
          <a:xfrm>
            <a:off x="4815536" y="1010447"/>
            <a:ext cx="1690569" cy="2641704"/>
            <a:chOff x="5452364" y="1151362"/>
            <a:chExt cx="1690569" cy="2641704"/>
          </a:xfrm>
        </p:grpSpPr>
        <p:pic>
          <p:nvPicPr>
            <p:cNvPr id="19" name="Picture 18">
              <a:extLst>
                <a:ext uri="{FF2B5EF4-FFF2-40B4-BE49-F238E27FC236}">
                  <a16:creationId xmlns:a16="http://schemas.microsoft.com/office/drawing/2014/main" id="{34C34691-0D3E-473B-B940-A6B735C521D6}"/>
                </a:ext>
              </a:extLst>
            </p:cNvPr>
            <p:cNvPicPr>
              <a:picLocks noChangeAspect="1"/>
            </p:cNvPicPr>
            <p:nvPr/>
          </p:nvPicPr>
          <p:blipFill>
            <a:blip r:embed="rId4"/>
            <a:stretch>
              <a:fillRect/>
            </a:stretch>
          </p:blipFill>
          <p:spPr>
            <a:xfrm>
              <a:off x="5452364" y="1453684"/>
              <a:ext cx="1690569" cy="2339382"/>
            </a:xfrm>
            <a:prstGeom prst="rect">
              <a:avLst/>
            </a:prstGeom>
            <a:ln>
              <a:solidFill>
                <a:schemeClr val="tx1">
                  <a:lumMod val="50000"/>
                </a:schemeClr>
              </a:solidFill>
            </a:ln>
          </p:spPr>
        </p:pic>
        <p:sp>
          <p:nvSpPr>
            <p:cNvPr id="24" name="Rectangle 23">
              <a:extLst>
                <a:ext uri="{FF2B5EF4-FFF2-40B4-BE49-F238E27FC236}">
                  <a16:creationId xmlns:a16="http://schemas.microsoft.com/office/drawing/2014/main" id="{DE890C48-AD0D-4C4E-826A-0D6A6935E96A}"/>
                </a:ext>
              </a:extLst>
            </p:cNvPr>
            <p:cNvSpPr/>
            <p:nvPr/>
          </p:nvSpPr>
          <p:spPr>
            <a:xfrm>
              <a:off x="5628224" y="1151362"/>
              <a:ext cx="1306284" cy="26996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RCA Report</a:t>
              </a:r>
              <a:endParaRPr lang="en-ZA" sz="1200" dirty="0"/>
            </a:p>
          </p:txBody>
        </p:sp>
      </p:grpSp>
      <p:grpSp>
        <p:nvGrpSpPr>
          <p:cNvPr id="35" name="Group 34">
            <a:extLst>
              <a:ext uri="{FF2B5EF4-FFF2-40B4-BE49-F238E27FC236}">
                <a16:creationId xmlns:a16="http://schemas.microsoft.com/office/drawing/2014/main" id="{4B9F5E25-F2BA-4B3A-A837-65F5019F3EAF}"/>
              </a:ext>
            </a:extLst>
          </p:cNvPr>
          <p:cNvGrpSpPr/>
          <p:nvPr/>
        </p:nvGrpSpPr>
        <p:grpSpPr>
          <a:xfrm>
            <a:off x="6642724" y="1029435"/>
            <a:ext cx="2265162" cy="1870512"/>
            <a:chOff x="7400835" y="1151361"/>
            <a:chExt cx="2265162" cy="1870512"/>
          </a:xfrm>
        </p:grpSpPr>
        <p:pic>
          <p:nvPicPr>
            <p:cNvPr id="18" name="Picture 17">
              <a:extLst>
                <a:ext uri="{FF2B5EF4-FFF2-40B4-BE49-F238E27FC236}">
                  <a16:creationId xmlns:a16="http://schemas.microsoft.com/office/drawing/2014/main" id="{A5A57CA9-D544-4CF6-8F46-E628E4C1D398}"/>
                </a:ext>
              </a:extLst>
            </p:cNvPr>
            <p:cNvPicPr>
              <a:picLocks noChangeAspect="1"/>
            </p:cNvPicPr>
            <p:nvPr/>
          </p:nvPicPr>
          <p:blipFill>
            <a:blip r:embed="rId5"/>
            <a:stretch>
              <a:fillRect/>
            </a:stretch>
          </p:blipFill>
          <p:spPr>
            <a:xfrm>
              <a:off x="7400835" y="1453684"/>
              <a:ext cx="2265162" cy="1568189"/>
            </a:xfrm>
            <a:prstGeom prst="rect">
              <a:avLst/>
            </a:prstGeom>
            <a:ln>
              <a:solidFill>
                <a:schemeClr val="tx1">
                  <a:lumMod val="50000"/>
                </a:schemeClr>
              </a:solidFill>
            </a:ln>
          </p:spPr>
        </p:pic>
        <p:sp>
          <p:nvSpPr>
            <p:cNvPr id="25" name="Rectangle 24">
              <a:extLst>
                <a:ext uri="{FF2B5EF4-FFF2-40B4-BE49-F238E27FC236}">
                  <a16:creationId xmlns:a16="http://schemas.microsoft.com/office/drawing/2014/main" id="{67F1E66A-38FB-4FBB-A21F-E3F31ED00679}"/>
                </a:ext>
              </a:extLst>
            </p:cNvPr>
            <p:cNvSpPr/>
            <p:nvPr/>
          </p:nvSpPr>
          <p:spPr>
            <a:xfrm>
              <a:off x="7880274" y="1151361"/>
              <a:ext cx="1306284" cy="26996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Close-out Slide</a:t>
              </a:r>
              <a:endParaRPr lang="en-ZA" sz="1200" dirty="0"/>
            </a:p>
          </p:txBody>
        </p:sp>
      </p:grpSp>
      <p:grpSp>
        <p:nvGrpSpPr>
          <p:cNvPr id="31" name="Group 30">
            <a:extLst>
              <a:ext uri="{FF2B5EF4-FFF2-40B4-BE49-F238E27FC236}">
                <a16:creationId xmlns:a16="http://schemas.microsoft.com/office/drawing/2014/main" id="{75B396D1-0405-4DDD-9635-003D2E8CC026}"/>
              </a:ext>
            </a:extLst>
          </p:cNvPr>
          <p:cNvGrpSpPr/>
          <p:nvPr/>
        </p:nvGrpSpPr>
        <p:grpSpPr>
          <a:xfrm>
            <a:off x="80196" y="4520030"/>
            <a:ext cx="2777927" cy="1742676"/>
            <a:chOff x="273433" y="3961644"/>
            <a:chExt cx="2777927" cy="1742676"/>
          </a:xfrm>
        </p:grpSpPr>
        <p:pic>
          <p:nvPicPr>
            <p:cNvPr id="20" name="Picture 19">
              <a:extLst>
                <a:ext uri="{FF2B5EF4-FFF2-40B4-BE49-F238E27FC236}">
                  <a16:creationId xmlns:a16="http://schemas.microsoft.com/office/drawing/2014/main" id="{E3BD32CE-8BF6-4076-9A8A-3F9C1394BFAF}"/>
                </a:ext>
              </a:extLst>
            </p:cNvPr>
            <p:cNvPicPr>
              <a:picLocks noChangeAspect="1"/>
            </p:cNvPicPr>
            <p:nvPr/>
          </p:nvPicPr>
          <p:blipFill rotWithShape="1">
            <a:blip r:embed="rId6"/>
            <a:srcRect r="1112"/>
            <a:stretch/>
          </p:blipFill>
          <p:spPr>
            <a:xfrm>
              <a:off x="273433" y="4271149"/>
              <a:ext cx="2777927" cy="1433171"/>
            </a:xfrm>
            <a:prstGeom prst="rect">
              <a:avLst/>
            </a:prstGeom>
            <a:ln>
              <a:solidFill>
                <a:schemeClr val="tx1"/>
              </a:solidFill>
            </a:ln>
          </p:spPr>
        </p:pic>
        <p:sp>
          <p:nvSpPr>
            <p:cNvPr id="26" name="Rectangle 25">
              <a:extLst>
                <a:ext uri="{FF2B5EF4-FFF2-40B4-BE49-F238E27FC236}">
                  <a16:creationId xmlns:a16="http://schemas.microsoft.com/office/drawing/2014/main" id="{62297369-747E-4C3D-87FF-F84C01171FD8}"/>
                </a:ext>
              </a:extLst>
            </p:cNvPr>
            <p:cNvSpPr/>
            <p:nvPr/>
          </p:nvSpPr>
          <p:spPr>
            <a:xfrm>
              <a:off x="968997" y="3961644"/>
              <a:ext cx="1306284" cy="26996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Solution Tracker</a:t>
              </a:r>
              <a:endParaRPr lang="en-ZA" sz="1200" dirty="0"/>
            </a:p>
          </p:txBody>
        </p:sp>
      </p:grpSp>
      <p:grpSp>
        <p:nvGrpSpPr>
          <p:cNvPr id="30" name="Group 29">
            <a:extLst>
              <a:ext uri="{FF2B5EF4-FFF2-40B4-BE49-F238E27FC236}">
                <a16:creationId xmlns:a16="http://schemas.microsoft.com/office/drawing/2014/main" id="{721F07E6-4514-42A2-B1C5-3D17633EA3CB}"/>
              </a:ext>
            </a:extLst>
          </p:cNvPr>
          <p:cNvGrpSpPr/>
          <p:nvPr/>
        </p:nvGrpSpPr>
        <p:grpSpPr>
          <a:xfrm>
            <a:off x="5079146" y="4520030"/>
            <a:ext cx="2399508" cy="1628720"/>
            <a:chOff x="3511465" y="3961643"/>
            <a:chExt cx="2399508" cy="1628720"/>
          </a:xfrm>
        </p:grpSpPr>
        <p:pic>
          <p:nvPicPr>
            <p:cNvPr id="12" name="Picture 11">
              <a:extLst>
                <a:ext uri="{FF2B5EF4-FFF2-40B4-BE49-F238E27FC236}">
                  <a16:creationId xmlns:a16="http://schemas.microsoft.com/office/drawing/2014/main" id="{2F0139A8-295B-4EBE-BB48-44A41A5A51AB}"/>
                </a:ext>
              </a:extLst>
            </p:cNvPr>
            <p:cNvPicPr>
              <a:picLocks noChangeAspect="1"/>
            </p:cNvPicPr>
            <p:nvPr/>
          </p:nvPicPr>
          <p:blipFill>
            <a:blip r:embed="rId7"/>
            <a:stretch>
              <a:fillRect/>
            </a:stretch>
          </p:blipFill>
          <p:spPr>
            <a:xfrm>
              <a:off x="3511465" y="4262590"/>
              <a:ext cx="2399508" cy="1327773"/>
            </a:xfrm>
            <a:prstGeom prst="rect">
              <a:avLst/>
            </a:prstGeom>
            <a:ln>
              <a:solidFill>
                <a:schemeClr val="tx1"/>
              </a:solidFill>
            </a:ln>
          </p:spPr>
        </p:pic>
        <p:sp>
          <p:nvSpPr>
            <p:cNvPr id="27" name="Rectangle 26">
              <a:extLst>
                <a:ext uri="{FF2B5EF4-FFF2-40B4-BE49-F238E27FC236}">
                  <a16:creationId xmlns:a16="http://schemas.microsoft.com/office/drawing/2014/main" id="{6A58822E-AE3E-48AE-8648-6E1292ABD9BE}"/>
                </a:ext>
              </a:extLst>
            </p:cNvPr>
            <p:cNvSpPr/>
            <p:nvPr/>
          </p:nvSpPr>
          <p:spPr>
            <a:xfrm>
              <a:off x="3947923" y="3961643"/>
              <a:ext cx="1566495" cy="26996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Value Reconciliation</a:t>
              </a:r>
              <a:endParaRPr lang="en-ZA" sz="1200" dirty="0"/>
            </a:p>
          </p:txBody>
        </p:sp>
      </p:grpSp>
      <p:grpSp>
        <p:nvGrpSpPr>
          <p:cNvPr id="29" name="Group 28">
            <a:extLst>
              <a:ext uri="{FF2B5EF4-FFF2-40B4-BE49-F238E27FC236}">
                <a16:creationId xmlns:a16="http://schemas.microsoft.com/office/drawing/2014/main" id="{AEFE1045-7A00-4743-8B70-840C8E08DFC1}"/>
              </a:ext>
            </a:extLst>
          </p:cNvPr>
          <p:cNvGrpSpPr/>
          <p:nvPr/>
        </p:nvGrpSpPr>
        <p:grpSpPr>
          <a:xfrm>
            <a:off x="7542164" y="4520030"/>
            <a:ext cx="2329039" cy="1605684"/>
            <a:chOff x="7079628" y="3961643"/>
            <a:chExt cx="2329039" cy="1605684"/>
          </a:xfrm>
        </p:grpSpPr>
        <p:pic>
          <p:nvPicPr>
            <p:cNvPr id="21" name="Picture 20">
              <a:extLst>
                <a:ext uri="{FF2B5EF4-FFF2-40B4-BE49-F238E27FC236}">
                  <a16:creationId xmlns:a16="http://schemas.microsoft.com/office/drawing/2014/main" id="{4A6574A4-F4E0-48FA-85BD-0F32EEF014E5}"/>
                </a:ext>
              </a:extLst>
            </p:cNvPr>
            <p:cNvPicPr>
              <a:picLocks noChangeAspect="1"/>
            </p:cNvPicPr>
            <p:nvPr/>
          </p:nvPicPr>
          <p:blipFill rotWithShape="1">
            <a:blip r:embed="rId8"/>
            <a:srcRect r="2283" b="-31930"/>
            <a:stretch/>
          </p:blipFill>
          <p:spPr>
            <a:xfrm>
              <a:off x="7079628" y="4274914"/>
              <a:ext cx="2329039" cy="1292413"/>
            </a:xfrm>
            <a:prstGeom prst="rect">
              <a:avLst/>
            </a:prstGeom>
            <a:ln>
              <a:solidFill>
                <a:schemeClr val="tx1">
                  <a:lumMod val="50000"/>
                </a:schemeClr>
              </a:solidFill>
            </a:ln>
          </p:spPr>
        </p:pic>
        <p:sp>
          <p:nvSpPr>
            <p:cNvPr id="28" name="Rectangle 27">
              <a:extLst>
                <a:ext uri="{FF2B5EF4-FFF2-40B4-BE49-F238E27FC236}">
                  <a16:creationId xmlns:a16="http://schemas.microsoft.com/office/drawing/2014/main" id="{33B933B7-CEB4-455D-9736-386F1A6FB7A5}"/>
                </a:ext>
              </a:extLst>
            </p:cNvPr>
            <p:cNvSpPr/>
            <p:nvPr/>
          </p:nvSpPr>
          <p:spPr>
            <a:xfrm>
              <a:off x="7630719" y="3961643"/>
              <a:ext cx="1306284" cy="26996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Anniversary</a:t>
              </a:r>
              <a:endParaRPr lang="en-ZA" sz="1200" dirty="0"/>
            </a:p>
          </p:txBody>
        </p:sp>
      </p:grpSp>
      <p:grpSp>
        <p:nvGrpSpPr>
          <p:cNvPr id="53" name="Group 52">
            <a:extLst>
              <a:ext uri="{FF2B5EF4-FFF2-40B4-BE49-F238E27FC236}">
                <a16:creationId xmlns:a16="http://schemas.microsoft.com/office/drawing/2014/main" id="{CDF1E92D-4956-4134-A997-C4D0DEC7EB38}"/>
              </a:ext>
            </a:extLst>
          </p:cNvPr>
          <p:cNvGrpSpPr/>
          <p:nvPr/>
        </p:nvGrpSpPr>
        <p:grpSpPr>
          <a:xfrm>
            <a:off x="2914965" y="4520030"/>
            <a:ext cx="2070135" cy="1736337"/>
            <a:chOff x="2777230" y="5102801"/>
            <a:chExt cx="2070135" cy="1736337"/>
          </a:xfrm>
        </p:grpSpPr>
        <p:sp>
          <p:nvSpPr>
            <p:cNvPr id="36" name="Rectangle 35">
              <a:extLst>
                <a:ext uri="{FF2B5EF4-FFF2-40B4-BE49-F238E27FC236}">
                  <a16:creationId xmlns:a16="http://schemas.microsoft.com/office/drawing/2014/main" id="{AEB61920-01F0-4F3C-AD50-ED05A33EE92E}"/>
                </a:ext>
              </a:extLst>
            </p:cNvPr>
            <p:cNvSpPr/>
            <p:nvPr/>
          </p:nvSpPr>
          <p:spPr>
            <a:xfrm>
              <a:off x="3029049" y="5102801"/>
              <a:ext cx="1566495" cy="26996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System Compliance</a:t>
              </a:r>
              <a:endParaRPr lang="en-ZA" sz="1200" dirty="0"/>
            </a:p>
          </p:txBody>
        </p:sp>
        <p:pic>
          <p:nvPicPr>
            <p:cNvPr id="52" name="Picture 51">
              <a:extLst>
                <a:ext uri="{FF2B5EF4-FFF2-40B4-BE49-F238E27FC236}">
                  <a16:creationId xmlns:a16="http://schemas.microsoft.com/office/drawing/2014/main" id="{F0CBE773-3249-4CF5-A07E-8AF5D0318EC3}"/>
                </a:ext>
              </a:extLst>
            </p:cNvPr>
            <p:cNvPicPr>
              <a:picLocks noChangeAspect="1"/>
            </p:cNvPicPr>
            <p:nvPr/>
          </p:nvPicPr>
          <p:blipFill>
            <a:blip r:embed="rId9"/>
            <a:stretch>
              <a:fillRect/>
            </a:stretch>
          </p:blipFill>
          <p:spPr>
            <a:xfrm>
              <a:off x="2777230" y="5405967"/>
              <a:ext cx="2070135" cy="1433171"/>
            </a:xfrm>
            <a:prstGeom prst="rect">
              <a:avLst/>
            </a:prstGeom>
            <a:ln>
              <a:solidFill>
                <a:schemeClr val="tx1">
                  <a:lumMod val="50000"/>
                </a:schemeClr>
              </a:solidFill>
            </a:ln>
          </p:spPr>
        </p:pic>
      </p:grpSp>
      <p:cxnSp>
        <p:nvCxnSpPr>
          <p:cNvPr id="55" name="Straight Arrow Connector 54">
            <a:extLst>
              <a:ext uri="{FF2B5EF4-FFF2-40B4-BE49-F238E27FC236}">
                <a16:creationId xmlns:a16="http://schemas.microsoft.com/office/drawing/2014/main" id="{83451077-D1A0-4EAF-A815-6432B60FD6BD}"/>
              </a:ext>
            </a:extLst>
          </p:cNvPr>
          <p:cNvCxnSpPr>
            <a:cxnSpLocks/>
            <a:stCxn id="22" idx="3"/>
            <a:endCxn id="23" idx="1"/>
          </p:cNvCxnSpPr>
          <p:nvPr/>
        </p:nvCxnSpPr>
        <p:spPr>
          <a:xfrm>
            <a:off x="2130695" y="1164418"/>
            <a:ext cx="10048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1D8815B-7280-453B-AD4D-45F2D327F9F0}"/>
              </a:ext>
            </a:extLst>
          </p:cNvPr>
          <p:cNvCxnSpPr>
            <a:stCxn id="23" idx="3"/>
            <a:endCxn id="24" idx="1"/>
          </p:cNvCxnSpPr>
          <p:nvPr/>
        </p:nvCxnSpPr>
        <p:spPr>
          <a:xfrm flipV="1">
            <a:off x="4441848" y="1145430"/>
            <a:ext cx="549548" cy="18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2F50FE0-F127-4047-8844-1AFCB0E898CB}"/>
              </a:ext>
            </a:extLst>
          </p:cNvPr>
          <p:cNvCxnSpPr>
            <a:cxnSpLocks/>
            <a:stCxn id="24" idx="3"/>
            <a:endCxn id="25" idx="1"/>
          </p:cNvCxnSpPr>
          <p:nvPr/>
        </p:nvCxnSpPr>
        <p:spPr>
          <a:xfrm>
            <a:off x="6297680" y="1145430"/>
            <a:ext cx="824483" cy="18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6BCC16A-7AAF-4495-A590-79D966C2C7B0}"/>
              </a:ext>
            </a:extLst>
          </p:cNvPr>
          <p:cNvCxnSpPr>
            <a:cxnSpLocks/>
            <a:stCxn id="36" idx="3"/>
            <a:endCxn id="27" idx="1"/>
          </p:cNvCxnSpPr>
          <p:nvPr/>
        </p:nvCxnSpPr>
        <p:spPr>
          <a:xfrm>
            <a:off x="4733279" y="4655013"/>
            <a:ext cx="7823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CEC0D38-38D9-49D9-A03C-8DE4C443624A}"/>
              </a:ext>
            </a:extLst>
          </p:cNvPr>
          <p:cNvCxnSpPr>
            <a:stCxn id="27" idx="3"/>
            <a:endCxn id="28" idx="1"/>
          </p:cNvCxnSpPr>
          <p:nvPr/>
        </p:nvCxnSpPr>
        <p:spPr>
          <a:xfrm>
            <a:off x="7082099" y="4655013"/>
            <a:ext cx="1011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nector: Curved 71">
            <a:extLst>
              <a:ext uri="{FF2B5EF4-FFF2-40B4-BE49-F238E27FC236}">
                <a16:creationId xmlns:a16="http://schemas.microsoft.com/office/drawing/2014/main" id="{27C91550-64B0-4451-A58D-AFF891F7F823}"/>
              </a:ext>
            </a:extLst>
          </p:cNvPr>
          <p:cNvCxnSpPr>
            <a:cxnSpLocks/>
            <a:stCxn id="25" idx="3"/>
            <a:endCxn id="26" idx="1"/>
          </p:cNvCxnSpPr>
          <p:nvPr/>
        </p:nvCxnSpPr>
        <p:spPr>
          <a:xfrm flipH="1">
            <a:off x="775760" y="1164418"/>
            <a:ext cx="7652687" cy="3490595"/>
          </a:xfrm>
          <a:prstGeom prst="curvedConnector5">
            <a:avLst>
              <a:gd name="adj1" fmla="val -14708"/>
              <a:gd name="adj2" fmla="val 75697"/>
              <a:gd name="adj3" fmla="val 1029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A30C740C-A5C9-4946-9930-1594D520277D}"/>
              </a:ext>
            </a:extLst>
          </p:cNvPr>
          <p:cNvCxnSpPr>
            <a:cxnSpLocks/>
            <a:stCxn id="26" idx="3"/>
            <a:endCxn id="36" idx="1"/>
          </p:cNvCxnSpPr>
          <p:nvPr/>
        </p:nvCxnSpPr>
        <p:spPr>
          <a:xfrm>
            <a:off x="2082044" y="4655013"/>
            <a:ext cx="1084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52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gradFill>
                  <a:gsLst>
                    <a:gs pos="0">
                      <a:srgbClr val="FF0000"/>
                    </a:gs>
                    <a:gs pos="25000">
                      <a:srgbClr val="031795"/>
                    </a:gs>
                    <a:gs pos="60000">
                      <a:srgbClr val="347FF6"/>
                    </a:gs>
                  </a:gsLst>
                  <a:lin ang="0" scaled="0"/>
                </a:gradFill>
              </a:rPr>
              <a:t>Incident Anniversaries | Process Overview </a:t>
            </a:r>
            <a:br>
              <a:rPr lang="en-GB" dirty="0">
                <a:gradFill>
                  <a:gsLst>
                    <a:gs pos="0">
                      <a:srgbClr val="FF0000"/>
                    </a:gs>
                    <a:gs pos="25000">
                      <a:srgbClr val="031795"/>
                    </a:gs>
                    <a:gs pos="60000">
                      <a:srgbClr val="347FF6"/>
                    </a:gs>
                  </a:gsLst>
                  <a:lin ang="0" scaled="0"/>
                </a:gradFill>
              </a:rPr>
            </a:br>
            <a:endParaRPr lang="en-GB" dirty="0"/>
          </a:p>
        </p:txBody>
      </p:sp>
      <p:sp>
        <p:nvSpPr>
          <p:cNvPr id="3" name="Slide Number Placeholder 2"/>
          <p:cNvSpPr>
            <a:spLocks noGrp="1"/>
          </p:cNvSpPr>
          <p:nvPr>
            <p:ph type="sldNum" sz="quarter" idx="18"/>
          </p:nvPr>
        </p:nvSpPr>
        <p:spPr/>
        <p:txBody>
          <a:bodyPr/>
          <a:lstStyle/>
          <a:p>
            <a:fld id="{AC586D5E-2722-0D44-AA02-B15E62DD2934}" type="slidenum">
              <a:rPr lang="en-US" smtClean="0"/>
              <a:pPr/>
              <a:t>4</a:t>
            </a:fld>
            <a:endParaRPr lang="en-US" dirty="0"/>
          </a:p>
        </p:txBody>
      </p:sp>
      <p:sp>
        <p:nvSpPr>
          <p:cNvPr id="4" name="Text Placeholder 3"/>
          <p:cNvSpPr>
            <a:spLocks noGrp="1"/>
          </p:cNvSpPr>
          <p:nvPr>
            <p:ph type="body" sz="quarter" idx="19"/>
          </p:nvPr>
        </p:nvSpPr>
        <p:spPr/>
        <p:txBody>
          <a:bodyPr/>
          <a:lstStyle/>
          <a:p>
            <a:endParaRPr lang="en-GB"/>
          </a:p>
        </p:txBody>
      </p:sp>
      <p:sp>
        <p:nvSpPr>
          <p:cNvPr id="5" name="Text Placeholder 4"/>
          <p:cNvSpPr>
            <a:spLocks noGrp="1"/>
          </p:cNvSpPr>
          <p:nvPr>
            <p:ph type="body" sz="quarter" idx="20"/>
          </p:nvPr>
        </p:nvSpPr>
        <p:spPr>
          <a:xfrm>
            <a:off x="428228" y="1223437"/>
            <a:ext cx="9047560" cy="4750992"/>
          </a:xfrm>
        </p:spPr>
        <p:txBody>
          <a:bodyPr/>
          <a:lstStyle/>
          <a:p>
            <a:r>
              <a:rPr lang="en-GB" dirty="0">
                <a:solidFill>
                  <a:schemeClr val="tx1"/>
                </a:solidFill>
              </a:rPr>
              <a:t>Purpose:</a:t>
            </a:r>
          </a:p>
          <a:p>
            <a:r>
              <a:rPr lang="en-GB" dirty="0"/>
              <a:t>	To verify that the close-out actions implemented to prevent significant reliability incidents are in place, effective and fully 	complied with.</a:t>
            </a:r>
          </a:p>
          <a:p>
            <a:r>
              <a:rPr lang="en-GB" dirty="0"/>
              <a:t>	In order to prevent repeat incidents.</a:t>
            </a:r>
          </a:p>
          <a:p>
            <a:endParaRPr lang="en-GB" dirty="0"/>
          </a:p>
          <a:p>
            <a:r>
              <a:rPr lang="en-GB" dirty="0">
                <a:solidFill>
                  <a:schemeClr val="tx1"/>
                </a:solidFill>
              </a:rPr>
              <a:t>Process Overview:</a:t>
            </a:r>
          </a:p>
          <a:p>
            <a:r>
              <a:rPr lang="en-GB" dirty="0"/>
              <a:t>	</a:t>
            </a:r>
            <a:r>
              <a:rPr lang="en-US" dirty="0"/>
              <a:t>1.	Identify significant reliability incidents.</a:t>
            </a:r>
          </a:p>
          <a:p>
            <a:r>
              <a:rPr lang="en-US" dirty="0"/>
              <a:t>	2.	Identify close-out actions for those incidents.</a:t>
            </a:r>
          </a:p>
          <a:p>
            <a:r>
              <a:rPr lang="en-US" dirty="0"/>
              <a:t>	3.	Verify compliance to the close-out actions.</a:t>
            </a:r>
          </a:p>
          <a:p>
            <a:r>
              <a:rPr lang="en-US" dirty="0"/>
              <a:t>	4.	Identify deficiencies in close-out actions and the compliance thereto.</a:t>
            </a:r>
          </a:p>
          <a:p>
            <a:r>
              <a:rPr lang="en-US" dirty="0"/>
              <a:t>	5.	Sign-off on the compliance and gaps, with the commitment to close gaps.</a:t>
            </a:r>
          </a:p>
          <a:p>
            <a:endParaRPr lang="en-GB" dirty="0"/>
          </a:p>
        </p:txBody>
      </p:sp>
      <p:sp>
        <p:nvSpPr>
          <p:cNvPr id="6" name="Footer Placeholder 5"/>
          <p:cNvSpPr>
            <a:spLocks noGrp="1"/>
          </p:cNvSpPr>
          <p:nvPr>
            <p:ph type="ftr" sz="quarter" idx="21"/>
          </p:nvPr>
        </p:nvSpPr>
        <p:spPr/>
        <p:txBody>
          <a:bodyPr/>
          <a:lstStyle/>
          <a:p>
            <a:r>
              <a:rPr lang="en-US"/>
              <a:t>Anglo American  /  © 2021 </a:t>
            </a:r>
            <a:endParaRPr lang="en-US" dirty="0"/>
          </a:p>
        </p:txBody>
      </p:sp>
      <p:sp>
        <p:nvSpPr>
          <p:cNvPr id="7" name="Text Placeholder 6"/>
          <p:cNvSpPr>
            <a:spLocks noGrp="1"/>
          </p:cNvSpPr>
          <p:nvPr>
            <p:ph type="body" sz="quarter" idx="22"/>
          </p:nvPr>
        </p:nvSpPr>
        <p:spPr/>
        <p:txBody>
          <a:bodyPr/>
          <a:lstStyle/>
          <a:p>
            <a:endParaRPr lang="en-GB"/>
          </a:p>
        </p:txBody>
      </p:sp>
    </p:spTree>
    <p:extLst>
      <p:ext uri="{BB962C8B-B14F-4D97-AF65-F5344CB8AC3E}">
        <p14:creationId xmlns:p14="http://schemas.microsoft.com/office/powerpoint/2010/main" val="283001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gradFill>
                  <a:gsLst>
                    <a:gs pos="0">
                      <a:srgbClr val="FF0000"/>
                    </a:gs>
                    <a:gs pos="25000">
                      <a:srgbClr val="031795"/>
                    </a:gs>
                    <a:gs pos="60000">
                      <a:srgbClr val="347FF6"/>
                    </a:gs>
                  </a:gsLst>
                  <a:lin ang="0" scaled="0"/>
                </a:gradFill>
              </a:rPr>
              <a:t>Significant Reliability Incidents Identified | Concentrator</a:t>
            </a:r>
            <a:br>
              <a:rPr lang="en-GB" dirty="0">
                <a:gradFill>
                  <a:gsLst>
                    <a:gs pos="0">
                      <a:srgbClr val="FF0000"/>
                    </a:gs>
                    <a:gs pos="25000">
                      <a:srgbClr val="031795"/>
                    </a:gs>
                    <a:gs pos="60000">
                      <a:srgbClr val="347FF6"/>
                    </a:gs>
                  </a:gsLst>
                  <a:lin ang="0" scaled="0"/>
                </a:gradFill>
              </a:rPr>
            </a:br>
            <a:endParaRPr lang="en-GB" dirty="0"/>
          </a:p>
        </p:txBody>
      </p:sp>
      <p:sp>
        <p:nvSpPr>
          <p:cNvPr id="3" name="Slide Number Placeholder 2"/>
          <p:cNvSpPr>
            <a:spLocks noGrp="1"/>
          </p:cNvSpPr>
          <p:nvPr>
            <p:ph type="sldNum" sz="quarter" idx="18"/>
          </p:nvPr>
        </p:nvSpPr>
        <p:spPr/>
        <p:txBody>
          <a:bodyPr/>
          <a:lstStyle/>
          <a:p>
            <a:fld id="{AC586D5E-2722-0D44-AA02-B15E62DD2934}" type="slidenum">
              <a:rPr lang="en-US" smtClean="0"/>
              <a:pPr/>
              <a:t>5</a:t>
            </a:fld>
            <a:endParaRPr lang="en-US" dirty="0"/>
          </a:p>
        </p:txBody>
      </p:sp>
      <p:sp>
        <p:nvSpPr>
          <p:cNvPr id="6" name="Footer Placeholder 5"/>
          <p:cNvSpPr>
            <a:spLocks noGrp="1"/>
          </p:cNvSpPr>
          <p:nvPr>
            <p:ph type="ftr" sz="quarter" idx="21"/>
          </p:nvPr>
        </p:nvSpPr>
        <p:spPr/>
        <p:txBody>
          <a:bodyPr/>
          <a:lstStyle/>
          <a:p>
            <a:r>
              <a:rPr lang="en-US"/>
              <a:t>Anglo American  /  © 2021 </a:t>
            </a:r>
            <a:endParaRPr lang="en-US" dirty="0"/>
          </a:p>
        </p:txBody>
      </p:sp>
      <p:sp>
        <p:nvSpPr>
          <p:cNvPr id="7" name="Text Placeholder 6"/>
          <p:cNvSpPr>
            <a:spLocks noGrp="1"/>
          </p:cNvSpPr>
          <p:nvPr>
            <p:ph type="body" sz="quarter" idx="22"/>
          </p:nvPr>
        </p:nvSpPr>
        <p:spPr/>
        <p:txBody>
          <a:bodyPr/>
          <a:lstStyle/>
          <a:p>
            <a:endParaRPr lang="en-GB" dirty="0"/>
          </a:p>
        </p:txBody>
      </p:sp>
      <p:graphicFrame>
        <p:nvGraphicFramePr>
          <p:cNvPr id="9" name="Table 8"/>
          <p:cNvGraphicFramePr>
            <a:graphicFrameLocks noGrp="1"/>
          </p:cNvGraphicFramePr>
          <p:nvPr>
            <p:extLst>
              <p:ext uri="{D42A27DB-BD31-4B8C-83A1-F6EECF244321}">
                <p14:modId xmlns:p14="http://schemas.microsoft.com/office/powerpoint/2010/main" val="2860680069"/>
              </p:ext>
            </p:extLst>
          </p:nvPr>
        </p:nvGraphicFramePr>
        <p:xfrm>
          <a:off x="432193" y="1549866"/>
          <a:ext cx="8990172" cy="3851067"/>
        </p:xfrm>
        <a:graphic>
          <a:graphicData uri="http://schemas.openxmlformats.org/drawingml/2006/table">
            <a:tbl>
              <a:tblPr firstRow="1">
                <a:tableStyleId>{073A0DAA-6AF3-43AB-8588-CEC1D06C72B9}</a:tableStyleId>
              </a:tblPr>
              <a:tblGrid>
                <a:gridCol w="828557">
                  <a:extLst>
                    <a:ext uri="{9D8B030D-6E8A-4147-A177-3AD203B41FA5}">
                      <a16:colId xmlns:a16="http://schemas.microsoft.com/office/drawing/2014/main" val="2659406908"/>
                    </a:ext>
                  </a:extLst>
                </a:gridCol>
                <a:gridCol w="991836">
                  <a:extLst>
                    <a:ext uri="{9D8B030D-6E8A-4147-A177-3AD203B41FA5}">
                      <a16:colId xmlns:a16="http://schemas.microsoft.com/office/drawing/2014/main" val="1028351017"/>
                    </a:ext>
                  </a:extLst>
                </a:gridCol>
                <a:gridCol w="1389827">
                  <a:extLst>
                    <a:ext uri="{9D8B030D-6E8A-4147-A177-3AD203B41FA5}">
                      <a16:colId xmlns:a16="http://schemas.microsoft.com/office/drawing/2014/main" val="4039317220"/>
                    </a:ext>
                  </a:extLst>
                </a:gridCol>
                <a:gridCol w="3671218">
                  <a:extLst>
                    <a:ext uri="{9D8B030D-6E8A-4147-A177-3AD203B41FA5}">
                      <a16:colId xmlns:a16="http://schemas.microsoft.com/office/drawing/2014/main" val="883388269"/>
                    </a:ext>
                  </a:extLst>
                </a:gridCol>
                <a:gridCol w="1054367">
                  <a:extLst>
                    <a:ext uri="{9D8B030D-6E8A-4147-A177-3AD203B41FA5}">
                      <a16:colId xmlns:a16="http://schemas.microsoft.com/office/drawing/2014/main" val="1598191274"/>
                    </a:ext>
                  </a:extLst>
                </a:gridCol>
                <a:gridCol w="1054367">
                  <a:extLst>
                    <a:ext uri="{9D8B030D-6E8A-4147-A177-3AD203B41FA5}">
                      <a16:colId xmlns:a16="http://schemas.microsoft.com/office/drawing/2014/main" val="2499178520"/>
                    </a:ext>
                  </a:extLst>
                </a:gridCol>
              </a:tblGrid>
              <a:tr h="369271">
                <a:tc>
                  <a:txBody>
                    <a:bodyPr/>
                    <a:lstStyle/>
                    <a:p>
                      <a:pPr algn="ctr" fontAlgn="b"/>
                      <a:r>
                        <a:rPr lang="en-GB" sz="900" u="none" strike="noStrike" dirty="0">
                          <a:effectLst/>
                        </a:rPr>
                        <a:t>Section</a:t>
                      </a:r>
                      <a:endParaRPr lang="en-GB" sz="900" b="0" i="0" u="none" strike="noStrike" dirty="0">
                        <a:solidFill>
                          <a:srgbClr val="000000"/>
                        </a:solidFill>
                        <a:effectLst/>
                        <a:latin typeface="Calibri" panose="020F0502020204030204" pitchFamily="34" charset="0"/>
                      </a:endParaRPr>
                    </a:p>
                  </a:txBody>
                  <a:tcPr marL="9455" marR="9455" marT="9455" marB="0" anchor="ctr"/>
                </a:tc>
                <a:tc>
                  <a:txBody>
                    <a:bodyPr/>
                    <a:lstStyle/>
                    <a:p>
                      <a:pPr algn="ctr" fontAlgn="b"/>
                      <a:r>
                        <a:rPr lang="en-GB" sz="900" u="none" strike="noStrike" dirty="0">
                          <a:effectLst/>
                        </a:rPr>
                        <a:t>Date of Incident</a:t>
                      </a:r>
                      <a:endParaRPr lang="en-GB" sz="900" b="0" i="0" u="none" strike="noStrike" dirty="0">
                        <a:solidFill>
                          <a:srgbClr val="000000"/>
                        </a:solidFill>
                        <a:effectLst/>
                        <a:latin typeface="Calibri" panose="020F0502020204030204" pitchFamily="34" charset="0"/>
                      </a:endParaRPr>
                    </a:p>
                  </a:txBody>
                  <a:tcPr marL="9455" marR="9455" marT="9455" marB="0" anchor="ctr"/>
                </a:tc>
                <a:tc>
                  <a:txBody>
                    <a:bodyPr/>
                    <a:lstStyle/>
                    <a:p>
                      <a:pPr algn="ctr" fontAlgn="b"/>
                      <a:r>
                        <a:rPr lang="en-GB" sz="900" u="none" strike="noStrike" dirty="0">
                          <a:effectLst/>
                        </a:rPr>
                        <a:t>Equipment </a:t>
                      </a:r>
                      <a:endParaRPr lang="en-GB" sz="900" b="0" i="0" u="none" strike="noStrike" dirty="0">
                        <a:solidFill>
                          <a:srgbClr val="000000"/>
                        </a:solidFill>
                        <a:effectLst/>
                        <a:latin typeface="Calibri" panose="020F0502020204030204" pitchFamily="34" charset="0"/>
                      </a:endParaRPr>
                    </a:p>
                  </a:txBody>
                  <a:tcPr marL="9455" marR="9455" marT="9455" marB="0" anchor="ctr"/>
                </a:tc>
                <a:tc>
                  <a:txBody>
                    <a:bodyPr/>
                    <a:lstStyle/>
                    <a:p>
                      <a:pPr algn="ctr" fontAlgn="b"/>
                      <a:r>
                        <a:rPr lang="en-GB" sz="900" u="none" strike="noStrike" dirty="0">
                          <a:effectLst/>
                        </a:rPr>
                        <a:t>Incident Description</a:t>
                      </a:r>
                      <a:endParaRPr lang="en-GB" sz="900" b="0" i="0" u="none" strike="noStrike" dirty="0">
                        <a:solidFill>
                          <a:srgbClr val="000000"/>
                        </a:solidFill>
                        <a:effectLst/>
                        <a:latin typeface="Calibri" panose="020F0502020204030204" pitchFamily="34" charset="0"/>
                      </a:endParaRPr>
                    </a:p>
                  </a:txBody>
                  <a:tcPr marL="9455" marR="9455" marT="9455" marB="0" anchor="ctr"/>
                </a:tc>
                <a:tc>
                  <a:txBody>
                    <a:bodyPr/>
                    <a:lstStyle/>
                    <a:p>
                      <a:pPr algn="ctr" fontAlgn="b"/>
                      <a:r>
                        <a:rPr lang="en-GB" sz="900" u="none" strike="noStrike" dirty="0">
                          <a:effectLst/>
                        </a:rPr>
                        <a:t>Solutions Tracked</a:t>
                      </a:r>
                      <a:endParaRPr lang="en-GB" sz="900" b="0" i="0" u="none" strike="noStrike" dirty="0">
                        <a:solidFill>
                          <a:srgbClr val="000000"/>
                        </a:solidFill>
                        <a:effectLst/>
                        <a:latin typeface="Calibri" panose="020F0502020204030204" pitchFamily="34" charset="0"/>
                      </a:endParaRPr>
                    </a:p>
                  </a:txBody>
                  <a:tcPr marL="9455" marR="9455" marT="9455" marB="0" anchor="ctr"/>
                </a:tc>
                <a:tc>
                  <a:txBody>
                    <a:bodyPr/>
                    <a:lstStyle/>
                    <a:p>
                      <a:pPr algn="ctr" fontAlgn="b"/>
                      <a:r>
                        <a:rPr lang="en-GB" sz="900" u="none" strike="noStrike" dirty="0">
                          <a:effectLst/>
                        </a:rPr>
                        <a:t>Solutions Verified</a:t>
                      </a:r>
                      <a:endParaRPr lang="en-GB" sz="900" b="0" i="0" u="none" strike="noStrike" dirty="0">
                        <a:solidFill>
                          <a:srgbClr val="000000"/>
                        </a:solidFill>
                        <a:effectLst/>
                        <a:latin typeface="Calibri" panose="020F0502020204030204" pitchFamily="34" charset="0"/>
                      </a:endParaRPr>
                    </a:p>
                  </a:txBody>
                  <a:tcPr marL="9455" marR="9455" marT="9455" marB="0" anchor="ctr"/>
                </a:tc>
                <a:extLst>
                  <a:ext uri="{0D108BD9-81ED-4DB2-BD59-A6C34878D82A}">
                    <a16:rowId xmlns:a16="http://schemas.microsoft.com/office/drawing/2014/main" val="440780067"/>
                  </a:ext>
                </a:extLst>
              </a:tr>
              <a:tr h="373666">
                <a:tc>
                  <a:txBody>
                    <a:bodyPr/>
                    <a:lstStyle/>
                    <a:p>
                      <a:pPr algn="ctr" fontAlgn="b"/>
                      <a:r>
                        <a:rPr lang="en-US" sz="900" b="0" i="0" u="none" strike="noStrike" dirty="0">
                          <a:solidFill>
                            <a:srgbClr val="020388"/>
                          </a:solidFill>
                          <a:effectLst/>
                          <a:latin typeface="+mn-lt"/>
                        </a:rPr>
                        <a:t>UG2 #1</a:t>
                      </a:r>
                    </a:p>
                    <a:p>
                      <a:pPr algn="ctr" fontAlgn="b"/>
                      <a:endParaRPr lang="en-US" sz="900" b="0" i="0" u="none" strike="noStrike" dirty="0">
                        <a:solidFill>
                          <a:srgbClr val="020388"/>
                        </a:solidFill>
                        <a:effectLst/>
                        <a:latin typeface="+mn-lt"/>
                      </a:endParaRPr>
                    </a:p>
                  </a:txBody>
                  <a:tcPr marL="0" marR="0" marT="0" marB="0" anchor="b"/>
                </a:tc>
                <a:tc>
                  <a:txBody>
                    <a:bodyPr/>
                    <a:lstStyle/>
                    <a:p>
                      <a:pPr algn="ctr" fontAlgn="b"/>
                      <a:r>
                        <a:rPr lang="en-US" sz="900" b="0" i="0" u="none" strike="noStrike" dirty="0">
                          <a:solidFill>
                            <a:srgbClr val="020388"/>
                          </a:solidFill>
                          <a:effectLst/>
                          <a:latin typeface="+mn-lt"/>
                        </a:rPr>
                        <a:t>09-Sep-18</a:t>
                      </a:r>
                    </a:p>
                    <a:p>
                      <a:pPr algn="ctr" fontAlgn="b"/>
                      <a:endParaRPr lang="en-US" sz="900" b="0" i="0" u="none" strike="noStrike" dirty="0">
                        <a:solidFill>
                          <a:srgbClr val="020388"/>
                        </a:solidFill>
                        <a:effectLst/>
                        <a:latin typeface="+mn-lt"/>
                      </a:endParaRPr>
                    </a:p>
                  </a:txBody>
                  <a:tcPr marL="0" marR="0" marT="0" marB="0" anchor="b"/>
                </a:tc>
                <a:tc>
                  <a:txBody>
                    <a:bodyPr/>
                    <a:lstStyle/>
                    <a:p>
                      <a:pPr algn="l" fontAlgn="b"/>
                      <a:r>
                        <a:rPr lang="en-US" sz="900" b="0" i="0" u="none" strike="noStrike" dirty="0">
                          <a:solidFill>
                            <a:srgbClr val="020388"/>
                          </a:solidFill>
                          <a:effectLst/>
                          <a:latin typeface="+mn-lt"/>
                        </a:rPr>
                        <a:t>Conveyor</a:t>
                      </a:r>
                    </a:p>
                    <a:p>
                      <a:pPr algn="l" fontAlgn="b"/>
                      <a:endParaRPr lang="en-US" sz="900" b="0" i="0" u="none" strike="noStrike" dirty="0">
                        <a:solidFill>
                          <a:srgbClr val="020388"/>
                        </a:solidFill>
                        <a:effectLst/>
                        <a:latin typeface="+mn-lt"/>
                      </a:endParaRPr>
                    </a:p>
                  </a:txBody>
                  <a:tcPr marL="0" marR="0" marT="0" marB="0" anchor="b" anchorCtr="1"/>
                </a:tc>
                <a:tc>
                  <a:txBody>
                    <a:bodyPr/>
                    <a:lstStyle/>
                    <a:p>
                      <a:pPr algn="l" fontAlgn="b"/>
                      <a:r>
                        <a:rPr lang="en-US" sz="900" b="0" i="0" u="none" strike="noStrike" dirty="0">
                          <a:solidFill>
                            <a:srgbClr val="020388"/>
                          </a:solidFill>
                          <a:effectLst/>
                          <a:latin typeface="+mn-lt"/>
                        </a:rPr>
                        <a:t>Torn conveyor belt 135-CV-01</a:t>
                      </a:r>
                    </a:p>
                    <a:p>
                      <a:pPr algn="l" fontAlgn="b"/>
                      <a:endParaRPr lang="en-US" sz="900" b="0" i="0" u="none" strike="noStrike" dirty="0">
                        <a:solidFill>
                          <a:srgbClr val="020388"/>
                        </a:solidFill>
                        <a:effectLst/>
                        <a:latin typeface="+mn-lt"/>
                      </a:endParaRPr>
                    </a:p>
                  </a:txBody>
                  <a:tcPr marL="0" marR="0" marT="0"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20388"/>
                          </a:solidFill>
                          <a:effectLst/>
                          <a:uLnTx/>
                          <a:uFillTx/>
                          <a:latin typeface="+mn-lt"/>
                          <a:ea typeface="+mn-ea"/>
                          <a:cs typeface="+mn-cs"/>
                        </a:rPr>
                        <a:t>yes</a:t>
                      </a:r>
                    </a:p>
                  </a:txBody>
                  <a:tcPr marL="0" marR="0" marT="0" marB="0" anchor="ctr" anchorCtr="1"/>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20388"/>
                          </a:solidFill>
                          <a:effectLst/>
                          <a:uLnTx/>
                          <a:uFillTx/>
                          <a:latin typeface="+mn-lt"/>
                          <a:ea typeface="+mn-ea"/>
                          <a:cs typeface="+mn-cs"/>
                        </a:rPr>
                        <a:t>yes</a:t>
                      </a:r>
                    </a:p>
                  </a:txBody>
                  <a:tcPr marL="0" marR="0" marT="0" marB="0" anchor="ctr" anchorCtr="1"/>
                </a:tc>
                <a:extLst>
                  <a:ext uri="{0D108BD9-81ED-4DB2-BD59-A6C34878D82A}">
                    <a16:rowId xmlns:a16="http://schemas.microsoft.com/office/drawing/2014/main" val="1439078438"/>
                  </a:ext>
                </a:extLst>
              </a:tr>
              <a:tr h="373666">
                <a:tc>
                  <a:txBody>
                    <a:bodyPr/>
                    <a:lstStyle/>
                    <a:p>
                      <a:pPr algn="ctr" fontAlgn="b"/>
                      <a:r>
                        <a:rPr lang="en-US" sz="900" b="0" i="0" u="none" strike="noStrike" dirty="0">
                          <a:solidFill>
                            <a:srgbClr val="020388"/>
                          </a:solidFill>
                          <a:effectLst/>
                          <a:latin typeface="+mn-lt"/>
                        </a:rPr>
                        <a:t>UG2 #2</a:t>
                      </a:r>
                    </a:p>
                    <a:p>
                      <a:pPr algn="ctr" fontAlgn="b"/>
                      <a:endParaRPr lang="en-US" sz="900" b="0" i="0" u="none" strike="noStrike" dirty="0">
                        <a:solidFill>
                          <a:srgbClr val="020388"/>
                        </a:solidFill>
                        <a:effectLst/>
                        <a:latin typeface="+mn-lt"/>
                      </a:endParaRPr>
                    </a:p>
                  </a:txBody>
                  <a:tcPr marL="0" marR="0" marT="0" marB="0" anchor="b"/>
                </a:tc>
                <a:tc>
                  <a:txBody>
                    <a:bodyPr/>
                    <a:lstStyle/>
                    <a:p>
                      <a:pPr algn="ctr" fontAlgn="b"/>
                      <a:r>
                        <a:rPr lang="en-US" sz="900" b="0" i="0" u="none" strike="noStrike" dirty="0">
                          <a:solidFill>
                            <a:srgbClr val="020388"/>
                          </a:solidFill>
                          <a:effectLst/>
                          <a:latin typeface="+mn-lt"/>
                        </a:rPr>
                        <a:t>02-Sep-19</a:t>
                      </a:r>
                    </a:p>
                    <a:p>
                      <a:pPr algn="ctr" fontAlgn="b"/>
                      <a:endParaRPr lang="en-US" sz="900" b="0" i="0" u="none" strike="noStrike" dirty="0">
                        <a:solidFill>
                          <a:srgbClr val="020388"/>
                        </a:solidFill>
                        <a:effectLst/>
                        <a:latin typeface="+mn-lt"/>
                      </a:endParaRPr>
                    </a:p>
                  </a:txBody>
                  <a:tcPr marL="0" marR="0" marT="0" marB="0" anchor="b"/>
                </a:tc>
                <a:tc>
                  <a:txBody>
                    <a:bodyPr/>
                    <a:lstStyle/>
                    <a:p>
                      <a:pPr algn="l" fontAlgn="b"/>
                      <a:r>
                        <a:rPr lang="en-US" sz="900" b="0" i="0" u="none" strike="noStrike" dirty="0">
                          <a:solidFill>
                            <a:srgbClr val="020388"/>
                          </a:solidFill>
                          <a:effectLst/>
                          <a:latin typeface="+mn-lt"/>
                        </a:rPr>
                        <a:t>Chrome Mill</a:t>
                      </a:r>
                    </a:p>
                    <a:p>
                      <a:pPr algn="l" fontAlgn="b"/>
                      <a:endParaRPr lang="en-US" sz="900" b="0" i="0" u="none" strike="noStrike" dirty="0">
                        <a:solidFill>
                          <a:srgbClr val="020388"/>
                        </a:solidFill>
                        <a:effectLst/>
                        <a:latin typeface="+mn-lt"/>
                      </a:endParaRPr>
                    </a:p>
                  </a:txBody>
                  <a:tcPr marL="0" marR="0" marT="0" marB="0" anchor="b" anchorCtr="1"/>
                </a:tc>
                <a:tc>
                  <a:txBody>
                    <a:bodyPr/>
                    <a:lstStyle/>
                    <a:p>
                      <a:pPr algn="l" fontAlgn="b"/>
                      <a:r>
                        <a:rPr lang="en-US" sz="900" b="0" i="0" u="none" strike="noStrike" dirty="0">
                          <a:solidFill>
                            <a:srgbClr val="020388"/>
                          </a:solidFill>
                          <a:effectLst/>
                          <a:latin typeface="+mn-lt"/>
                        </a:rPr>
                        <a:t>Pinion bearing failure</a:t>
                      </a:r>
                    </a:p>
                    <a:p>
                      <a:pPr algn="l" fontAlgn="b"/>
                      <a:endParaRPr lang="en-US" sz="900" b="0" i="0" u="none" strike="noStrike" dirty="0">
                        <a:solidFill>
                          <a:srgbClr val="020388"/>
                        </a:solidFill>
                        <a:effectLst/>
                        <a:latin typeface="+mn-lt"/>
                      </a:endParaRPr>
                    </a:p>
                  </a:txBody>
                  <a:tcPr marL="0" marR="0" marT="0"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20388"/>
                          </a:solidFill>
                          <a:effectLst/>
                          <a:uLnTx/>
                          <a:uFillTx/>
                          <a:latin typeface="+mn-lt"/>
                          <a:ea typeface="+mn-ea"/>
                          <a:cs typeface="+mn-cs"/>
                        </a:rPr>
                        <a:t>yes</a:t>
                      </a:r>
                    </a:p>
                  </a:txBody>
                  <a:tcPr marL="0" marR="0" marT="0" marB="0" anchor="ctr" anchorCtr="1"/>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20388"/>
                          </a:solidFill>
                          <a:effectLst/>
                          <a:uLnTx/>
                          <a:uFillTx/>
                          <a:latin typeface="+mn-lt"/>
                          <a:ea typeface="+mn-ea"/>
                          <a:cs typeface="+mn-cs"/>
                        </a:rPr>
                        <a:t>yes</a:t>
                      </a:r>
                    </a:p>
                  </a:txBody>
                  <a:tcPr marL="0" marR="0" marT="0" marB="0" anchor="ctr" anchorCtr="1"/>
                </a:tc>
                <a:extLst>
                  <a:ext uri="{0D108BD9-81ED-4DB2-BD59-A6C34878D82A}">
                    <a16:rowId xmlns:a16="http://schemas.microsoft.com/office/drawing/2014/main" val="1147277869"/>
                  </a:ext>
                </a:extLst>
              </a:tr>
              <a:tr h="373666">
                <a:tc>
                  <a:txBody>
                    <a:bodyPr/>
                    <a:lstStyle/>
                    <a:p>
                      <a:pPr algn="ctr" fontAlgn="b"/>
                      <a:r>
                        <a:rPr lang="en-US" sz="900" b="0" i="0" u="none" strike="noStrike" dirty="0">
                          <a:solidFill>
                            <a:srgbClr val="020388"/>
                          </a:solidFill>
                          <a:effectLst/>
                          <a:latin typeface="+mn-lt"/>
                        </a:rPr>
                        <a:t>Merensky</a:t>
                      </a:r>
                    </a:p>
                    <a:p>
                      <a:pPr algn="ctr" fontAlgn="b"/>
                      <a:endParaRPr lang="en-US" sz="900" b="0" i="0" u="none" strike="noStrike" dirty="0">
                        <a:solidFill>
                          <a:srgbClr val="020388"/>
                        </a:solidFill>
                        <a:effectLst/>
                        <a:latin typeface="+mn-lt"/>
                      </a:endParaRPr>
                    </a:p>
                  </a:txBody>
                  <a:tcPr marL="0" marR="0" marT="0" marB="0" anchor="b"/>
                </a:tc>
                <a:tc>
                  <a:txBody>
                    <a:bodyPr/>
                    <a:lstStyle/>
                    <a:p>
                      <a:pPr algn="ctr" fontAlgn="b"/>
                      <a:r>
                        <a:rPr lang="en-US" sz="900" b="0" i="0" u="none" strike="noStrike" dirty="0">
                          <a:solidFill>
                            <a:srgbClr val="020388"/>
                          </a:solidFill>
                          <a:effectLst/>
                          <a:latin typeface="+mn-lt"/>
                        </a:rPr>
                        <a:t>08-Sep-19</a:t>
                      </a:r>
                    </a:p>
                    <a:p>
                      <a:pPr algn="ctr" fontAlgn="b"/>
                      <a:endParaRPr lang="en-US" sz="900" b="0" i="0" u="none" strike="noStrike" dirty="0">
                        <a:solidFill>
                          <a:srgbClr val="020388"/>
                        </a:solidFill>
                        <a:effectLst/>
                        <a:latin typeface="+mn-lt"/>
                      </a:endParaRPr>
                    </a:p>
                  </a:txBody>
                  <a:tcPr marL="0" marR="0" marT="0" marB="0" anchor="b"/>
                </a:tc>
                <a:tc>
                  <a:txBody>
                    <a:bodyPr/>
                    <a:lstStyle/>
                    <a:p>
                      <a:pPr algn="l" fontAlgn="b"/>
                      <a:r>
                        <a:rPr lang="en-US" sz="900" b="0" i="0" u="none" strike="noStrike" dirty="0">
                          <a:solidFill>
                            <a:srgbClr val="020388"/>
                          </a:solidFill>
                          <a:effectLst/>
                          <a:latin typeface="+mn-lt"/>
                        </a:rPr>
                        <a:t>Conveyor</a:t>
                      </a:r>
                    </a:p>
                    <a:p>
                      <a:pPr algn="l" fontAlgn="b"/>
                      <a:endParaRPr lang="en-US" sz="900" b="0" i="0" u="none" strike="noStrike" dirty="0">
                        <a:solidFill>
                          <a:srgbClr val="020388"/>
                        </a:solidFill>
                        <a:effectLst/>
                        <a:latin typeface="+mn-lt"/>
                      </a:endParaRPr>
                    </a:p>
                  </a:txBody>
                  <a:tcPr marL="0" marR="0" marT="0" marB="0" anchor="b" anchorCtr="1"/>
                </a:tc>
                <a:tc>
                  <a:txBody>
                    <a:bodyPr/>
                    <a:lstStyle/>
                    <a:p>
                      <a:pPr algn="l" fontAlgn="b"/>
                      <a:r>
                        <a:rPr lang="en-US" sz="900" b="0" i="0" u="none" strike="noStrike" dirty="0">
                          <a:solidFill>
                            <a:srgbClr val="020388"/>
                          </a:solidFill>
                          <a:effectLst/>
                          <a:latin typeface="+mn-lt"/>
                        </a:rPr>
                        <a:t>132CV01 pulley bearing failure</a:t>
                      </a:r>
                    </a:p>
                    <a:p>
                      <a:pPr algn="l" fontAlgn="b"/>
                      <a:endParaRPr lang="en-US" sz="900" b="0" i="0" u="none" strike="noStrike" dirty="0">
                        <a:solidFill>
                          <a:srgbClr val="020388"/>
                        </a:solidFill>
                        <a:effectLst/>
                        <a:latin typeface="+mn-lt"/>
                      </a:endParaRPr>
                    </a:p>
                  </a:txBody>
                  <a:tcPr marL="0" marR="0" marT="0"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20388"/>
                          </a:solidFill>
                          <a:effectLst/>
                          <a:uLnTx/>
                          <a:uFillTx/>
                          <a:latin typeface="+mn-lt"/>
                          <a:ea typeface="+mn-ea"/>
                          <a:cs typeface="+mn-cs"/>
                        </a:rPr>
                        <a:t>yes</a:t>
                      </a:r>
                    </a:p>
                  </a:txBody>
                  <a:tcPr marL="0" marR="0" marT="0" marB="0" anchor="ctr" anchorCtr="1"/>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20388"/>
                          </a:solidFill>
                          <a:effectLst/>
                          <a:uLnTx/>
                          <a:uFillTx/>
                          <a:latin typeface="+mn-lt"/>
                          <a:ea typeface="+mn-ea"/>
                          <a:cs typeface="+mn-cs"/>
                        </a:rPr>
                        <a:t>yes</a:t>
                      </a:r>
                    </a:p>
                  </a:txBody>
                  <a:tcPr marL="0" marR="0" marT="0" marB="0" anchor="ctr" anchorCtr="1"/>
                </a:tc>
                <a:extLst>
                  <a:ext uri="{0D108BD9-81ED-4DB2-BD59-A6C34878D82A}">
                    <a16:rowId xmlns:a16="http://schemas.microsoft.com/office/drawing/2014/main" val="796490840"/>
                  </a:ext>
                </a:extLst>
              </a:tr>
              <a:tr h="373666">
                <a:tc>
                  <a:txBody>
                    <a:bodyPr/>
                    <a:lstStyle/>
                    <a:p>
                      <a:pPr algn="ctr" fontAlgn="b"/>
                      <a:r>
                        <a:rPr lang="en-US" sz="900" b="0" i="0" u="none" strike="noStrike" dirty="0">
                          <a:solidFill>
                            <a:srgbClr val="020388"/>
                          </a:solidFill>
                          <a:effectLst/>
                          <a:latin typeface="+mn-lt"/>
                        </a:rPr>
                        <a:t>Merensky</a:t>
                      </a:r>
                    </a:p>
                    <a:p>
                      <a:pPr algn="ctr" fontAlgn="b"/>
                      <a:endParaRPr lang="en-US" sz="900" b="0" i="0" u="none" strike="noStrike" dirty="0">
                        <a:solidFill>
                          <a:srgbClr val="020388"/>
                        </a:solidFill>
                        <a:effectLst/>
                        <a:latin typeface="+mn-lt"/>
                      </a:endParaRPr>
                    </a:p>
                  </a:txBody>
                  <a:tcPr marL="0" marR="0" marT="0" marB="0" anchor="b"/>
                </a:tc>
                <a:tc>
                  <a:txBody>
                    <a:bodyPr/>
                    <a:lstStyle/>
                    <a:p>
                      <a:pPr algn="ctr" fontAlgn="b"/>
                      <a:r>
                        <a:rPr lang="en-US" sz="900" b="0" i="0" u="none" strike="noStrike" dirty="0">
                          <a:solidFill>
                            <a:srgbClr val="020388"/>
                          </a:solidFill>
                          <a:effectLst/>
                          <a:latin typeface="+mn-lt"/>
                        </a:rPr>
                        <a:t>15-Sep-19</a:t>
                      </a:r>
                    </a:p>
                    <a:p>
                      <a:pPr algn="ctr" fontAlgn="b"/>
                      <a:endParaRPr lang="en-US" sz="900" b="0" i="0" u="none" strike="noStrike" dirty="0">
                        <a:solidFill>
                          <a:srgbClr val="020388"/>
                        </a:solidFill>
                        <a:effectLst/>
                        <a:latin typeface="+mn-lt"/>
                      </a:endParaRPr>
                    </a:p>
                  </a:txBody>
                  <a:tcPr marL="0" marR="0" marT="0" marB="0" anchor="b"/>
                </a:tc>
                <a:tc>
                  <a:txBody>
                    <a:bodyPr/>
                    <a:lstStyle/>
                    <a:p>
                      <a:pPr algn="l" fontAlgn="b"/>
                      <a:r>
                        <a:rPr lang="en-US" sz="900" b="0" i="0" u="none" strike="noStrike" dirty="0">
                          <a:solidFill>
                            <a:srgbClr val="020388"/>
                          </a:solidFill>
                          <a:effectLst/>
                          <a:latin typeface="+mn-lt"/>
                        </a:rPr>
                        <a:t>Conveyor</a:t>
                      </a:r>
                    </a:p>
                    <a:p>
                      <a:pPr algn="l" fontAlgn="b"/>
                      <a:endParaRPr lang="en-US" sz="900" b="0" i="0" u="none" strike="noStrike" dirty="0">
                        <a:solidFill>
                          <a:srgbClr val="020388"/>
                        </a:solidFill>
                        <a:effectLst/>
                        <a:latin typeface="+mn-lt"/>
                      </a:endParaRPr>
                    </a:p>
                  </a:txBody>
                  <a:tcPr marL="0" marR="0" marT="0" marB="0" anchor="b" anchorCtr="1"/>
                </a:tc>
                <a:tc>
                  <a:txBody>
                    <a:bodyPr/>
                    <a:lstStyle/>
                    <a:p>
                      <a:pPr algn="l" fontAlgn="b"/>
                      <a:r>
                        <a:rPr lang="en-US" sz="900" b="0" i="0" u="none" strike="noStrike" dirty="0">
                          <a:solidFill>
                            <a:srgbClr val="020388"/>
                          </a:solidFill>
                          <a:effectLst/>
                          <a:latin typeface="+mn-lt"/>
                        </a:rPr>
                        <a:t>110CV01 tail pulley failure</a:t>
                      </a:r>
                    </a:p>
                    <a:p>
                      <a:pPr algn="l" fontAlgn="b"/>
                      <a:endParaRPr lang="en-US" sz="900" b="0" i="0" u="none" strike="noStrike" dirty="0">
                        <a:solidFill>
                          <a:srgbClr val="020388"/>
                        </a:solidFill>
                        <a:effectLst/>
                        <a:latin typeface="+mn-lt"/>
                      </a:endParaRPr>
                    </a:p>
                  </a:txBody>
                  <a:tcPr marL="0" marR="0" marT="0"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20388"/>
                          </a:solidFill>
                          <a:effectLst/>
                          <a:uLnTx/>
                          <a:uFillTx/>
                          <a:latin typeface="+mn-lt"/>
                          <a:ea typeface="+mn-ea"/>
                          <a:cs typeface="+mn-cs"/>
                        </a:rPr>
                        <a:t>yes</a:t>
                      </a:r>
                    </a:p>
                  </a:txBody>
                  <a:tcPr marL="0" marR="0" marT="0" marB="0" anchor="ctr" anchorCtr="1"/>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20388"/>
                          </a:solidFill>
                          <a:effectLst/>
                          <a:uLnTx/>
                          <a:uFillTx/>
                          <a:latin typeface="+mn-lt"/>
                          <a:ea typeface="+mn-ea"/>
                          <a:cs typeface="+mn-cs"/>
                        </a:rPr>
                        <a:t>yes</a:t>
                      </a:r>
                    </a:p>
                  </a:txBody>
                  <a:tcPr marL="0" marR="0" marT="0" marB="0" anchor="ctr" anchorCtr="1"/>
                </a:tc>
                <a:extLst>
                  <a:ext uri="{0D108BD9-81ED-4DB2-BD59-A6C34878D82A}">
                    <a16:rowId xmlns:a16="http://schemas.microsoft.com/office/drawing/2014/main" val="1627449006"/>
                  </a:ext>
                </a:extLst>
              </a:tr>
              <a:tr h="569240">
                <a:tc>
                  <a:txBody>
                    <a:bodyPr/>
                    <a:lstStyle/>
                    <a:p>
                      <a:pPr algn="ctr" fontAlgn="b"/>
                      <a:r>
                        <a:rPr lang="en-US" sz="900" b="0" i="0" u="none" strike="noStrike" dirty="0">
                          <a:solidFill>
                            <a:srgbClr val="020388"/>
                          </a:solidFill>
                          <a:effectLst/>
                          <a:latin typeface="+mn-lt"/>
                        </a:rPr>
                        <a:t>UG2 #1</a:t>
                      </a:r>
                    </a:p>
                    <a:p>
                      <a:pPr algn="ctr" fontAlgn="b"/>
                      <a:endParaRPr lang="en-US" sz="900" b="0" i="0" u="none" strike="noStrike" dirty="0">
                        <a:solidFill>
                          <a:srgbClr val="020388"/>
                        </a:solidFill>
                        <a:effectLst/>
                        <a:latin typeface="+mn-lt"/>
                      </a:endParaRPr>
                    </a:p>
                  </a:txBody>
                  <a:tcPr marL="0" marR="0" marT="0" marB="0" anchor="b"/>
                </a:tc>
                <a:tc>
                  <a:txBody>
                    <a:bodyPr/>
                    <a:lstStyle/>
                    <a:p>
                      <a:pPr algn="ctr" fontAlgn="b"/>
                      <a:r>
                        <a:rPr lang="en-US" sz="900" b="0" i="0" u="none" strike="noStrike" dirty="0">
                          <a:solidFill>
                            <a:srgbClr val="020388"/>
                          </a:solidFill>
                          <a:effectLst/>
                          <a:latin typeface="+mn-lt"/>
                        </a:rPr>
                        <a:t>08-Sep-20</a:t>
                      </a:r>
                    </a:p>
                    <a:p>
                      <a:pPr algn="ctr" fontAlgn="b"/>
                      <a:endParaRPr lang="en-US" sz="900" b="0" i="0" u="none" strike="noStrike" dirty="0">
                        <a:solidFill>
                          <a:srgbClr val="020388"/>
                        </a:solidFill>
                        <a:effectLst/>
                        <a:latin typeface="+mn-lt"/>
                      </a:endParaRPr>
                    </a:p>
                  </a:txBody>
                  <a:tcPr marL="0" marR="0" marT="0" marB="0" anchor="b"/>
                </a:tc>
                <a:tc>
                  <a:txBody>
                    <a:bodyPr/>
                    <a:lstStyle/>
                    <a:p>
                      <a:pPr algn="l" fontAlgn="b"/>
                      <a:r>
                        <a:rPr lang="en-US" sz="900" b="0" i="0" u="none" strike="noStrike" dirty="0">
                          <a:solidFill>
                            <a:srgbClr val="020388"/>
                          </a:solidFill>
                          <a:effectLst/>
                          <a:latin typeface="+mn-lt"/>
                        </a:rPr>
                        <a:t>Primary mill</a:t>
                      </a:r>
                    </a:p>
                    <a:p>
                      <a:pPr algn="l" fontAlgn="b"/>
                      <a:endParaRPr lang="en-US" sz="900" b="0" i="0" u="none" strike="noStrike" dirty="0">
                        <a:solidFill>
                          <a:srgbClr val="020388"/>
                        </a:solidFill>
                        <a:effectLst/>
                        <a:latin typeface="+mn-lt"/>
                      </a:endParaRPr>
                    </a:p>
                  </a:txBody>
                  <a:tcPr marL="0" marR="0" marT="0" marB="0" anchor="b" anchorCtr="1"/>
                </a:tc>
                <a:tc>
                  <a:txBody>
                    <a:bodyPr/>
                    <a:lstStyle/>
                    <a:p>
                      <a:pPr algn="l" fontAlgn="b"/>
                      <a:r>
                        <a:rPr lang="en-US" sz="900" b="0" i="0" u="none" strike="noStrike" dirty="0">
                          <a:solidFill>
                            <a:srgbClr val="020388"/>
                          </a:solidFill>
                          <a:effectLst/>
                          <a:latin typeface="+mn-lt"/>
                        </a:rPr>
                        <a:t>Primary Mill had tripped out on discharge pumps and on start up gearbox oil tank found LL and mill could not start.</a:t>
                      </a:r>
                    </a:p>
                    <a:p>
                      <a:pPr algn="l" fontAlgn="b"/>
                      <a:endParaRPr lang="en-US" sz="900" b="0" i="0" u="none" strike="noStrike" dirty="0">
                        <a:solidFill>
                          <a:srgbClr val="020388"/>
                        </a:solidFill>
                        <a:effectLst/>
                        <a:latin typeface="+mn-lt"/>
                      </a:endParaRPr>
                    </a:p>
                  </a:txBody>
                  <a:tcPr marL="0" marR="0" marT="0"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20388"/>
                          </a:solidFill>
                          <a:effectLst/>
                          <a:uLnTx/>
                          <a:uFillTx/>
                          <a:latin typeface="+mn-lt"/>
                          <a:ea typeface="+mn-ea"/>
                          <a:cs typeface="+mn-cs"/>
                        </a:rPr>
                        <a:t>yes</a:t>
                      </a:r>
                    </a:p>
                  </a:txBody>
                  <a:tcPr marL="0" marR="0" marT="0" marB="0" anchor="ctr" anchorCtr="1"/>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20388"/>
                          </a:solidFill>
                          <a:effectLst/>
                          <a:uLnTx/>
                          <a:uFillTx/>
                          <a:latin typeface="+mn-lt"/>
                          <a:ea typeface="+mn-ea"/>
                          <a:cs typeface="+mn-cs"/>
                        </a:rPr>
                        <a:t>yes</a:t>
                      </a:r>
                    </a:p>
                  </a:txBody>
                  <a:tcPr marL="0" marR="0" marT="0" marB="0" anchor="ctr" anchorCtr="1"/>
                </a:tc>
                <a:extLst>
                  <a:ext uri="{0D108BD9-81ED-4DB2-BD59-A6C34878D82A}">
                    <a16:rowId xmlns:a16="http://schemas.microsoft.com/office/drawing/2014/main" val="1656665770"/>
                  </a:ext>
                </a:extLst>
              </a:tr>
              <a:tr h="373666">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20388"/>
                          </a:solidFill>
                          <a:effectLst/>
                          <a:highlight>
                            <a:srgbClr val="FFFF00"/>
                          </a:highlight>
                          <a:latin typeface="+mn-lt"/>
                        </a:rPr>
                        <a:t>UG2 #2</a:t>
                      </a:r>
                    </a:p>
                    <a:p>
                      <a:pPr algn="ctr" fontAlgn="b"/>
                      <a:endParaRPr lang="en-US" sz="900" b="0" i="0" u="none" strike="noStrike" dirty="0">
                        <a:solidFill>
                          <a:srgbClr val="020388"/>
                        </a:solidFill>
                        <a:effectLst/>
                        <a:highlight>
                          <a:srgbClr val="FFFF00"/>
                        </a:highlight>
                        <a:latin typeface="+mn-lt"/>
                      </a:endParaRPr>
                    </a:p>
                  </a:txBody>
                  <a:tcPr marL="0" marR="0" marT="0"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20388"/>
                          </a:solidFill>
                          <a:effectLst/>
                          <a:highlight>
                            <a:srgbClr val="FFFF00"/>
                          </a:highlight>
                          <a:latin typeface="+mn-lt"/>
                        </a:rPr>
                        <a:t>01-Sep-21</a:t>
                      </a:r>
                    </a:p>
                    <a:p>
                      <a:pPr algn="ctr" fontAlgn="b"/>
                      <a:endParaRPr lang="en-US" sz="900" b="0" i="0" u="none" strike="noStrike" dirty="0">
                        <a:solidFill>
                          <a:srgbClr val="020388"/>
                        </a:solidFill>
                        <a:effectLst/>
                        <a:highlight>
                          <a:srgbClr val="FFFF00"/>
                        </a:highlight>
                        <a:latin typeface="+mn-lt"/>
                      </a:endParaRPr>
                    </a:p>
                  </a:txBody>
                  <a:tcPr marL="0" marR="0" marT="0"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20388"/>
                          </a:solidFill>
                          <a:effectLst/>
                          <a:highlight>
                            <a:srgbClr val="FFFF00"/>
                          </a:highlight>
                          <a:latin typeface="+mn-lt"/>
                        </a:rPr>
                        <a:t>Chrome Mill</a:t>
                      </a:r>
                    </a:p>
                    <a:p>
                      <a:pPr algn="l" fontAlgn="b"/>
                      <a:endParaRPr lang="en-US" sz="900" b="0" i="0" u="none" strike="noStrike" dirty="0">
                        <a:solidFill>
                          <a:srgbClr val="020388"/>
                        </a:solidFill>
                        <a:effectLst/>
                        <a:highlight>
                          <a:srgbClr val="FFFF00"/>
                        </a:highlight>
                        <a:latin typeface="+mn-lt"/>
                      </a:endParaRPr>
                    </a:p>
                  </a:txBody>
                  <a:tcPr marL="0" marR="0" marT="0" marB="0" anchor="b" anchorCtr="1"/>
                </a:tc>
                <a:tc>
                  <a:txBody>
                    <a:bodyPr/>
                    <a:lstStyle/>
                    <a:p>
                      <a:pPr algn="l" fontAlgn="b"/>
                      <a:r>
                        <a:rPr lang="en-US" sz="1100" b="0" i="0" u="none" strike="noStrike" dirty="0">
                          <a:solidFill>
                            <a:srgbClr val="000E95"/>
                          </a:solidFill>
                          <a:effectLst/>
                          <a:highlight>
                            <a:srgbClr val="FFFF00"/>
                          </a:highlight>
                          <a:latin typeface="Calibri" panose="020F0502020204030204" pitchFamily="34" charset="0"/>
                        </a:rPr>
                        <a:t>Contamination in the trunnion lubrication oil detected</a:t>
                      </a:r>
                    </a:p>
                  </a:txBody>
                  <a:tcPr marL="0" marR="0" marT="0" marB="0" anchor="ct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20388"/>
                          </a:solidFill>
                          <a:effectLst/>
                          <a:highlight>
                            <a:srgbClr val="FFFF00"/>
                          </a:highlight>
                          <a:uLnTx/>
                          <a:uFillTx/>
                          <a:latin typeface="+mn-lt"/>
                          <a:ea typeface="+mn-ea"/>
                          <a:cs typeface="+mn-cs"/>
                        </a:rPr>
                        <a:t>yes</a:t>
                      </a:r>
                    </a:p>
                  </a:txBody>
                  <a:tcPr marL="0" marR="0" marT="0" marB="0" anchor="ctr" anchorCtr="1"/>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20388"/>
                          </a:solidFill>
                          <a:effectLst/>
                          <a:highlight>
                            <a:srgbClr val="FFFF00"/>
                          </a:highlight>
                          <a:uLnTx/>
                          <a:uFillTx/>
                          <a:latin typeface="+mn-lt"/>
                          <a:ea typeface="+mn-ea"/>
                          <a:cs typeface="+mn-cs"/>
                        </a:rPr>
                        <a:t>yes</a:t>
                      </a:r>
                    </a:p>
                  </a:txBody>
                  <a:tcPr marL="0" marR="0" marT="0" marB="0" anchor="ctr" anchorCtr="1"/>
                </a:tc>
                <a:extLst>
                  <a:ext uri="{0D108BD9-81ED-4DB2-BD59-A6C34878D82A}">
                    <a16:rowId xmlns:a16="http://schemas.microsoft.com/office/drawing/2014/main" val="1123659445"/>
                  </a:ext>
                </a:extLst>
              </a:tr>
              <a:tr h="373666">
                <a:tc>
                  <a:txBody>
                    <a:bodyPr/>
                    <a:lstStyle/>
                    <a:p>
                      <a:pPr algn="ctr" fontAlgn="b"/>
                      <a:r>
                        <a:rPr lang="en-US" sz="900" b="0" i="0" u="none" strike="noStrike" dirty="0">
                          <a:solidFill>
                            <a:srgbClr val="020388"/>
                          </a:solidFill>
                          <a:effectLst/>
                          <a:highlight>
                            <a:srgbClr val="FFFF00"/>
                          </a:highlight>
                          <a:latin typeface="+mn-lt"/>
                        </a:rPr>
                        <a:t>UG2 #2</a:t>
                      </a:r>
                    </a:p>
                    <a:p>
                      <a:pPr algn="ctr" fontAlgn="b"/>
                      <a:endParaRPr lang="en-US" sz="900" b="0" i="0" u="none" strike="noStrike" dirty="0">
                        <a:solidFill>
                          <a:srgbClr val="020388"/>
                        </a:solidFill>
                        <a:effectLst/>
                        <a:highlight>
                          <a:srgbClr val="FFFF00"/>
                        </a:highlight>
                        <a:latin typeface="+mn-lt"/>
                      </a:endParaRPr>
                    </a:p>
                  </a:txBody>
                  <a:tcPr marL="0" marR="0" marT="0" marB="0" anchor="b"/>
                </a:tc>
                <a:tc>
                  <a:txBody>
                    <a:bodyPr/>
                    <a:lstStyle/>
                    <a:p>
                      <a:pPr algn="ctr" fontAlgn="b"/>
                      <a:r>
                        <a:rPr lang="en-US" sz="900" b="0" i="0" u="none" strike="noStrike" dirty="0">
                          <a:solidFill>
                            <a:srgbClr val="020388"/>
                          </a:solidFill>
                          <a:effectLst/>
                          <a:highlight>
                            <a:srgbClr val="FFFF00"/>
                          </a:highlight>
                          <a:latin typeface="+mn-lt"/>
                        </a:rPr>
                        <a:t>02-Sep-21</a:t>
                      </a:r>
                    </a:p>
                    <a:p>
                      <a:pPr algn="ctr" fontAlgn="b"/>
                      <a:endParaRPr lang="en-US" sz="900" b="0" i="0" u="none" strike="noStrike" dirty="0">
                        <a:solidFill>
                          <a:srgbClr val="020388"/>
                        </a:solidFill>
                        <a:effectLst/>
                        <a:highlight>
                          <a:srgbClr val="FFFF00"/>
                        </a:highlight>
                        <a:latin typeface="+mn-lt"/>
                      </a:endParaRPr>
                    </a:p>
                  </a:txBody>
                  <a:tcPr marL="0" marR="0" marT="0" marB="0" anchor="b"/>
                </a:tc>
                <a:tc>
                  <a:txBody>
                    <a:bodyPr/>
                    <a:lstStyle/>
                    <a:p>
                      <a:pPr algn="l" fontAlgn="b"/>
                      <a:r>
                        <a:rPr lang="en-US" sz="900" b="0" i="0" u="none" strike="noStrike" dirty="0">
                          <a:solidFill>
                            <a:srgbClr val="020388"/>
                          </a:solidFill>
                          <a:effectLst/>
                          <a:highlight>
                            <a:srgbClr val="FFFF00"/>
                          </a:highlight>
                          <a:latin typeface="+mn-lt"/>
                        </a:rPr>
                        <a:t>Thickener No1</a:t>
                      </a:r>
                    </a:p>
                  </a:txBody>
                  <a:tcPr marL="0" marR="0" marT="0" marB="0" anchor="ctr" anchorCtr="1"/>
                </a:tc>
                <a:tc>
                  <a:txBody>
                    <a:bodyPr/>
                    <a:lstStyle/>
                    <a:p>
                      <a:pPr algn="l" fontAlgn="b"/>
                      <a:r>
                        <a:rPr lang="en-US" sz="1100" b="0" i="0" u="none" strike="noStrike" dirty="0">
                          <a:solidFill>
                            <a:srgbClr val="000E95"/>
                          </a:solidFill>
                          <a:effectLst/>
                          <a:highlight>
                            <a:srgbClr val="FFFF00"/>
                          </a:highlight>
                          <a:latin typeface="Calibri" panose="020F0502020204030204" pitchFamily="34" charset="0"/>
                        </a:rPr>
                        <a:t>Thickener no 1 drive chain fell off</a:t>
                      </a:r>
                    </a:p>
                  </a:txBody>
                  <a:tcPr marL="0" marR="0" marT="0" marB="0" anchor="ct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20388"/>
                          </a:solidFill>
                          <a:effectLst/>
                          <a:highlight>
                            <a:srgbClr val="FFFF00"/>
                          </a:highlight>
                          <a:uLnTx/>
                          <a:uFillTx/>
                          <a:latin typeface="+mn-lt"/>
                          <a:ea typeface="+mn-ea"/>
                          <a:cs typeface="+mn-cs"/>
                        </a:rPr>
                        <a:t>yes</a:t>
                      </a:r>
                    </a:p>
                  </a:txBody>
                  <a:tcPr marL="0" marR="0" marT="0" marB="0" anchor="ctr" anchorCtr="1"/>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20388"/>
                          </a:solidFill>
                          <a:effectLst/>
                          <a:highlight>
                            <a:srgbClr val="FFFF00"/>
                          </a:highlight>
                          <a:uLnTx/>
                          <a:uFillTx/>
                          <a:latin typeface="+mn-lt"/>
                          <a:ea typeface="+mn-ea"/>
                          <a:cs typeface="+mn-cs"/>
                        </a:rPr>
                        <a:t>yes</a:t>
                      </a:r>
                    </a:p>
                  </a:txBody>
                  <a:tcPr marL="0" marR="0" marT="0" marB="0" anchor="ctr" anchorCtr="1"/>
                </a:tc>
                <a:extLst>
                  <a:ext uri="{0D108BD9-81ED-4DB2-BD59-A6C34878D82A}">
                    <a16:rowId xmlns:a16="http://schemas.microsoft.com/office/drawing/2014/main" val="1073635252"/>
                  </a:ext>
                </a:extLst>
              </a:tr>
              <a:tr h="564143">
                <a:tc>
                  <a:txBody>
                    <a:bodyPr/>
                    <a:lstStyle/>
                    <a:p>
                      <a:pPr algn="ctr" fontAlgn="b"/>
                      <a:r>
                        <a:rPr lang="en-US" sz="900" b="0" i="0" u="none" strike="noStrike" dirty="0">
                          <a:solidFill>
                            <a:srgbClr val="020388"/>
                          </a:solidFill>
                          <a:effectLst/>
                          <a:highlight>
                            <a:srgbClr val="FFFF00"/>
                          </a:highlight>
                          <a:latin typeface="+mn-lt"/>
                        </a:rPr>
                        <a:t>Merensky</a:t>
                      </a:r>
                    </a:p>
                    <a:p>
                      <a:pPr algn="ctr" fontAlgn="b"/>
                      <a:endParaRPr lang="en-US" sz="900" b="0" i="0" u="none" strike="noStrike" dirty="0">
                        <a:solidFill>
                          <a:srgbClr val="020388"/>
                        </a:solidFill>
                        <a:effectLst/>
                        <a:highlight>
                          <a:srgbClr val="FFFF00"/>
                        </a:highlight>
                        <a:latin typeface="+mn-lt"/>
                      </a:endParaRPr>
                    </a:p>
                  </a:txBody>
                  <a:tcPr marL="0" marR="0" marT="0" marB="0" anchor="ctr"/>
                </a:tc>
                <a:tc>
                  <a:txBody>
                    <a:bodyPr/>
                    <a:lstStyle/>
                    <a:p>
                      <a:pPr algn="ctr" fontAlgn="b"/>
                      <a:r>
                        <a:rPr lang="en-US" sz="900" b="0" i="0" u="none" strike="noStrike" dirty="0">
                          <a:solidFill>
                            <a:srgbClr val="020388"/>
                          </a:solidFill>
                          <a:effectLst/>
                          <a:highlight>
                            <a:srgbClr val="FFFF00"/>
                          </a:highlight>
                          <a:latin typeface="+mn-lt"/>
                        </a:rPr>
                        <a:t>04-Sep-21</a:t>
                      </a:r>
                    </a:p>
                    <a:p>
                      <a:pPr algn="ctr" fontAlgn="b"/>
                      <a:endParaRPr lang="en-US" sz="900" b="0" i="0" u="none" strike="noStrike" dirty="0">
                        <a:solidFill>
                          <a:srgbClr val="020388"/>
                        </a:solidFill>
                        <a:effectLst/>
                        <a:highlight>
                          <a:srgbClr val="FFFF00"/>
                        </a:highlight>
                        <a:latin typeface="+mn-lt"/>
                      </a:endParaRPr>
                    </a:p>
                  </a:txBody>
                  <a:tcPr marL="0" marR="0" marT="0" marB="0" anchor="ctr"/>
                </a:tc>
                <a:tc>
                  <a:txBody>
                    <a:bodyPr/>
                    <a:lstStyle/>
                    <a:p>
                      <a:pPr algn="l" fontAlgn="b"/>
                      <a:r>
                        <a:rPr lang="en-US" sz="900" b="0" i="0" u="none" strike="noStrike" dirty="0">
                          <a:solidFill>
                            <a:srgbClr val="020388"/>
                          </a:solidFill>
                          <a:effectLst/>
                          <a:highlight>
                            <a:srgbClr val="FFFF00"/>
                          </a:highlight>
                          <a:latin typeface="+mn-lt"/>
                        </a:rPr>
                        <a:t>Conveyor belt</a:t>
                      </a:r>
                    </a:p>
                    <a:p>
                      <a:pPr algn="l" fontAlgn="b"/>
                      <a:endParaRPr lang="en-US" sz="900" b="0" i="0" u="none" strike="noStrike" dirty="0">
                        <a:solidFill>
                          <a:srgbClr val="020388"/>
                        </a:solidFill>
                        <a:effectLst/>
                        <a:highlight>
                          <a:srgbClr val="FFFF00"/>
                        </a:highlight>
                        <a:latin typeface="+mn-lt"/>
                      </a:endParaRPr>
                    </a:p>
                  </a:txBody>
                  <a:tcPr marL="0" marR="0" marT="0" marB="0" anchor="ctr" anchorCtr="1"/>
                </a:tc>
                <a:tc>
                  <a:txBody>
                    <a:bodyPr/>
                    <a:lstStyle/>
                    <a:p>
                      <a:pPr algn="l" fontAlgn="b"/>
                      <a:endParaRPr lang="en-US" sz="1100" b="0" i="0" u="none" strike="noStrike" dirty="0">
                        <a:solidFill>
                          <a:srgbClr val="020388"/>
                        </a:solidFill>
                        <a:effectLst/>
                        <a:highlight>
                          <a:srgbClr val="FFFF00"/>
                        </a:highlight>
                        <a:latin typeface="Calibri" panose="020F0502020204030204" pitchFamily="34" charset="0"/>
                      </a:endParaRPr>
                    </a:p>
                    <a:p>
                      <a:pPr algn="l" fontAlgn="b"/>
                      <a:r>
                        <a:rPr lang="en-US" sz="1100" b="0" i="0" u="none" strike="noStrike" dirty="0">
                          <a:solidFill>
                            <a:srgbClr val="020388"/>
                          </a:solidFill>
                          <a:effectLst/>
                          <a:highlight>
                            <a:srgbClr val="FFFF00"/>
                          </a:highlight>
                          <a:latin typeface="Calibri" panose="020F0502020204030204" pitchFamily="34" charset="0"/>
                        </a:rPr>
                        <a:t>Primary mills stopped due to empty silos due to 110CV02 bearing failure</a:t>
                      </a:r>
                    </a:p>
                    <a:p>
                      <a:pPr algn="l" fontAlgn="b"/>
                      <a:endParaRPr lang="en-US" sz="1100" b="0" i="0" u="none" strike="noStrike" dirty="0">
                        <a:solidFill>
                          <a:srgbClr val="000000"/>
                        </a:solidFill>
                        <a:effectLst/>
                        <a:highlight>
                          <a:srgbClr val="FFFF00"/>
                        </a:highlight>
                        <a:latin typeface="Calibri" panose="020F0502020204030204" pitchFamily="34" charset="0"/>
                      </a:endParaRPr>
                    </a:p>
                  </a:txBody>
                  <a:tcPr marL="0" marR="0" marT="0" marB="0" anchor="ct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20388"/>
                          </a:solidFill>
                          <a:effectLst/>
                          <a:highlight>
                            <a:srgbClr val="FFFF00"/>
                          </a:highlight>
                          <a:uLnTx/>
                          <a:uFillTx/>
                          <a:latin typeface="+mn-lt"/>
                          <a:ea typeface="+mn-ea"/>
                          <a:cs typeface="+mn-cs"/>
                        </a:rPr>
                        <a:t>yes</a:t>
                      </a:r>
                    </a:p>
                  </a:txBody>
                  <a:tcPr marL="0" marR="0" marT="0" marB="0" anchor="ctr" anchorCtr="1"/>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20388"/>
                          </a:solidFill>
                          <a:effectLst/>
                          <a:highlight>
                            <a:srgbClr val="FFFF00"/>
                          </a:highlight>
                          <a:uLnTx/>
                          <a:uFillTx/>
                          <a:latin typeface="+mn-lt"/>
                          <a:ea typeface="+mn-ea"/>
                          <a:cs typeface="+mn-cs"/>
                        </a:rPr>
                        <a:t>yes</a:t>
                      </a:r>
                    </a:p>
                  </a:txBody>
                  <a:tcPr marL="0" marR="0" marT="0" marB="0" anchor="ctr" anchorCtr="1"/>
                </a:tc>
                <a:extLst>
                  <a:ext uri="{0D108BD9-81ED-4DB2-BD59-A6C34878D82A}">
                    <a16:rowId xmlns:a16="http://schemas.microsoft.com/office/drawing/2014/main" val="690139199"/>
                  </a:ext>
                </a:extLst>
              </a:tr>
            </a:tbl>
          </a:graphicData>
        </a:graphic>
      </p:graphicFrame>
      <p:sp>
        <p:nvSpPr>
          <p:cNvPr id="10" name="Text Placeholder 9"/>
          <p:cNvSpPr>
            <a:spLocks noGrp="1"/>
          </p:cNvSpPr>
          <p:nvPr>
            <p:ph type="body" sz="quarter" idx="19"/>
          </p:nvPr>
        </p:nvSpPr>
        <p:spPr/>
        <p:txBody>
          <a:bodyPr/>
          <a:lstStyle/>
          <a:p>
            <a:endParaRPr lang="en-GB"/>
          </a:p>
        </p:txBody>
      </p:sp>
    </p:spTree>
    <p:extLst>
      <p:ext uri="{BB962C8B-B14F-4D97-AF65-F5344CB8AC3E}">
        <p14:creationId xmlns:p14="http://schemas.microsoft.com/office/powerpoint/2010/main" val="3423098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gradFill>
                  <a:gsLst>
                    <a:gs pos="0">
                      <a:srgbClr val="FF0000"/>
                    </a:gs>
                    <a:gs pos="25000">
                      <a:srgbClr val="031795"/>
                    </a:gs>
                    <a:gs pos="60000">
                      <a:srgbClr val="347FF6"/>
                    </a:gs>
                  </a:gsLst>
                  <a:lin ang="0" scaled="0"/>
                </a:gradFill>
              </a:rPr>
              <a:t>Close-out Actions Identified | Concentrator</a:t>
            </a:r>
            <a:br>
              <a:rPr lang="en-GB" dirty="0">
                <a:gradFill>
                  <a:gsLst>
                    <a:gs pos="0">
                      <a:srgbClr val="FF0000"/>
                    </a:gs>
                    <a:gs pos="25000">
                      <a:srgbClr val="031795"/>
                    </a:gs>
                    <a:gs pos="60000">
                      <a:srgbClr val="347FF6"/>
                    </a:gs>
                  </a:gsLst>
                  <a:lin ang="0" scaled="0"/>
                </a:gradFill>
              </a:rPr>
            </a:br>
            <a:endParaRPr lang="en-GB" dirty="0"/>
          </a:p>
        </p:txBody>
      </p:sp>
      <p:sp>
        <p:nvSpPr>
          <p:cNvPr id="3" name="Slide Number Placeholder 2"/>
          <p:cNvSpPr>
            <a:spLocks noGrp="1"/>
          </p:cNvSpPr>
          <p:nvPr>
            <p:ph type="sldNum" sz="quarter" idx="18"/>
          </p:nvPr>
        </p:nvSpPr>
        <p:spPr/>
        <p:txBody>
          <a:bodyPr/>
          <a:lstStyle/>
          <a:p>
            <a:fld id="{AC586D5E-2722-0D44-AA02-B15E62DD2934}" type="slidenum">
              <a:rPr lang="en-US" smtClean="0"/>
              <a:pPr/>
              <a:t>6</a:t>
            </a:fld>
            <a:endParaRPr lang="en-US" dirty="0"/>
          </a:p>
        </p:txBody>
      </p:sp>
      <p:sp>
        <p:nvSpPr>
          <p:cNvPr id="6" name="Footer Placeholder 5"/>
          <p:cNvSpPr>
            <a:spLocks noGrp="1"/>
          </p:cNvSpPr>
          <p:nvPr>
            <p:ph type="ftr" sz="quarter" idx="21"/>
          </p:nvPr>
        </p:nvSpPr>
        <p:spPr/>
        <p:txBody>
          <a:bodyPr/>
          <a:lstStyle/>
          <a:p>
            <a:r>
              <a:rPr lang="en-US"/>
              <a:t>Anglo American  /  © 2021 </a:t>
            </a:r>
            <a:endParaRPr lang="en-US" dirty="0"/>
          </a:p>
        </p:txBody>
      </p:sp>
      <p:sp>
        <p:nvSpPr>
          <p:cNvPr id="10" name="Text Placeholder 9"/>
          <p:cNvSpPr>
            <a:spLocks noGrp="1"/>
          </p:cNvSpPr>
          <p:nvPr>
            <p:ph type="body" sz="quarter" idx="19"/>
          </p:nvPr>
        </p:nvSpPr>
        <p:spPr/>
        <p:txBody>
          <a:bodyPr/>
          <a:lstStyle/>
          <a:p>
            <a:endParaRPr lang="en-GB"/>
          </a:p>
        </p:txBody>
      </p:sp>
      <p:graphicFrame>
        <p:nvGraphicFramePr>
          <p:cNvPr id="7" name="Table 6">
            <a:extLst>
              <a:ext uri="{FF2B5EF4-FFF2-40B4-BE49-F238E27FC236}">
                <a16:creationId xmlns:a16="http://schemas.microsoft.com/office/drawing/2014/main" id="{8FD2EA54-1A82-480D-B13B-EFCD2C26CE64}"/>
              </a:ext>
            </a:extLst>
          </p:cNvPr>
          <p:cNvGraphicFramePr>
            <a:graphicFrameLocks noGrp="1"/>
          </p:cNvGraphicFramePr>
          <p:nvPr>
            <p:extLst>
              <p:ext uri="{D42A27DB-BD31-4B8C-83A1-F6EECF244321}">
                <p14:modId xmlns:p14="http://schemas.microsoft.com/office/powerpoint/2010/main" val="1412554118"/>
              </p:ext>
            </p:extLst>
          </p:nvPr>
        </p:nvGraphicFramePr>
        <p:xfrm>
          <a:off x="400833" y="1067465"/>
          <a:ext cx="9072224" cy="6064855"/>
        </p:xfrm>
        <a:graphic>
          <a:graphicData uri="http://schemas.openxmlformats.org/drawingml/2006/table">
            <a:tbl>
              <a:tblPr firstRow="1">
                <a:tableStyleId>{073A0DAA-6AF3-43AB-8588-CEC1D06C72B9}</a:tableStyleId>
              </a:tblPr>
              <a:tblGrid>
                <a:gridCol w="554664">
                  <a:extLst>
                    <a:ext uri="{9D8B030D-6E8A-4147-A177-3AD203B41FA5}">
                      <a16:colId xmlns:a16="http://schemas.microsoft.com/office/drawing/2014/main" val="1876004961"/>
                    </a:ext>
                  </a:extLst>
                </a:gridCol>
                <a:gridCol w="592207">
                  <a:extLst>
                    <a:ext uri="{9D8B030D-6E8A-4147-A177-3AD203B41FA5}">
                      <a16:colId xmlns:a16="http://schemas.microsoft.com/office/drawing/2014/main" val="1183628377"/>
                    </a:ext>
                  </a:extLst>
                </a:gridCol>
                <a:gridCol w="1729752">
                  <a:extLst>
                    <a:ext uri="{9D8B030D-6E8A-4147-A177-3AD203B41FA5}">
                      <a16:colId xmlns:a16="http://schemas.microsoft.com/office/drawing/2014/main" val="1138444656"/>
                    </a:ext>
                  </a:extLst>
                </a:gridCol>
                <a:gridCol w="3531334">
                  <a:extLst>
                    <a:ext uri="{9D8B030D-6E8A-4147-A177-3AD203B41FA5}">
                      <a16:colId xmlns:a16="http://schemas.microsoft.com/office/drawing/2014/main" val="837817654"/>
                    </a:ext>
                  </a:extLst>
                </a:gridCol>
                <a:gridCol w="807035">
                  <a:extLst>
                    <a:ext uri="{9D8B030D-6E8A-4147-A177-3AD203B41FA5}">
                      <a16:colId xmlns:a16="http://schemas.microsoft.com/office/drawing/2014/main" val="2445816081"/>
                    </a:ext>
                  </a:extLst>
                </a:gridCol>
                <a:gridCol w="601900">
                  <a:extLst>
                    <a:ext uri="{9D8B030D-6E8A-4147-A177-3AD203B41FA5}">
                      <a16:colId xmlns:a16="http://schemas.microsoft.com/office/drawing/2014/main" val="373577841"/>
                    </a:ext>
                  </a:extLst>
                </a:gridCol>
                <a:gridCol w="1255332">
                  <a:extLst>
                    <a:ext uri="{9D8B030D-6E8A-4147-A177-3AD203B41FA5}">
                      <a16:colId xmlns:a16="http://schemas.microsoft.com/office/drawing/2014/main" val="1589506013"/>
                    </a:ext>
                  </a:extLst>
                </a:gridCol>
              </a:tblGrid>
              <a:tr h="347116">
                <a:tc>
                  <a:txBody>
                    <a:bodyPr/>
                    <a:lstStyle/>
                    <a:p>
                      <a:pPr algn="ctr" fontAlgn="b"/>
                      <a:r>
                        <a:rPr lang="en-GB" sz="900" u="none" strike="noStrike" dirty="0">
                          <a:effectLst/>
                          <a:latin typeface="+mn-lt"/>
                        </a:rPr>
                        <a:t>Section</a:t>
                      </a:r>
                      <a:endParaRPr lang="en-GB" sz="900" b="0" i="0" u="none" strike="noStrike" dirty="0">
                        <a:solidFill>
                          <a:srgbClr val="000000"/>
                        </a:solidFill>
                        <a:effectLst/>
                        <a:latin typeface="+mn-lt"/>
                      </a:endParaRPr>
                    </a:p>
                  </a:txBody>
                  <a:tcPr marL="4955" marR="4955" marT="4955" marB="0" anchor="ctr"/>
                </a:tc>
                <a:tc>
                  <a:txBody>
                    <a:bodyPr/>
                    <a:lstStyle/>
                    <a:p>
                      <a:pPr algn="ctr" fontAlgn="b"/>
                      <a:endParaRPr lang="en-GB" sz="900" b="0" i="0" u="none" strike="noStrike" dirty="0">
                        <a:solidFill>
                          <a:srgbClr val="000000"/>
                        </a:solidFill>
                        <a:effectLst/>
                        <a:latin typeface="+mn-lt"/>
                      </a:endParaRPr>
                    </a:p>
                  </a:txBody>
                  <a:tcPr marL="4955" marR="4955" marT="4955" marB="0" anchor="ctr"/>
                </a:tc>
                <a:tc>
                  <a:txBody>
                    <a:bodyPr/>
                    <a:lstStyle/>
                    <a:p>
                      <a:pPr algn="ctr" fontAlgn="b"/>
                      <a:r>
                        <a:rPr lang="en-GB" sz="900" u="none" strike="noStrike" dirty="0">
                          <a:effectLst/>
                          <a:latin typeface="+mn-lt"/>
                        </a:rPr>
                        <a:t>Incident Name</a:t>
                      </a:r>
                      <a:endParaRPr lang="en-GB" sz="900" b="0" i="0" u="none" strike="noStrike" dirty="0">
                        <a:solidFill>
                          <a:srgbClr val="000000"/>
                        </a:solidFill>
                        <a:effectLst/>
                        <a:latin typeface="+mn-lt"/>
                      </a:endParaRPr>
                    </a:p>
                  </a:txBody>
                  <a:tcPr marL="4955" marR="4955" marT="4955" marB="0" anchor="ctr"/>
                </a:tc>
                <a:tc>
                  <a:txBody>
                    <a:bodyPr/>
                    <a:lstStyle/>
                    <a:p>
                      <a:pPr algn="ctr" fontAlgn="b"/>
                      <a:r>
                        <a:rPr lang="en-GB" sz="900" u="none" strike="noStrike" dirty="0">
                          <a:effectLst/>
                          <a:latin typeface="+mn-lt"/>
                        </a:rPr>
                        <a:t>Proposed Solutions</a:t>
                      </a:r>
                      <a:endParaRPr lang="en-GB" sz="900" b="0" i="0" u="none" strike="noStrike" dirty="0">
                        <a:solidFill>
                          <a:srgbClr val="000000"/>
                        </a:solidFill>
                        <a:effectLst/>
                        <a:latin typeface="+mn-lt"/>
                      </a:endParaRPr>
                    </a:p>
                  </a:txBody>
                  <a:tcPr marL="4955" marR="4955" marT="4955" marB="0" anchor="ctr"/>
                </a:tc>
                <a:tc>
                  <a:txBody>
                    <a:bodyPr/>
                    <a:lstStyle/>
                    <a:p>
                      <a:pPr algn="ctr" fontAlgn="b"/>
                      <a:r>
                        <a:rPr lang="en-GB" sz="900" u="none" strike="noStrike" dirty="0">
                          <a:effectLst/>
                          <a:latin typeface="+mn-lt"/>
                        </a:rPr>
                        <a:t>Progress Status</a:t>
                      </a:r>
                      <a:endParaRPr lang="en-GB" sz="900" b="0" i="0" u="none" strike="noStrike" dirty="0">
                        <a:solidFill>
                          <a:srgbClr val="000000"/>
                        </a:solidFill>
                        <a:effectLst/>
                        <a:latin typeface="+mn-lt"/>
                      </a:endParaRPr>
                    </a:p>
                  </a:txBody>
                  <a:tcPr marL="4955" marR="4955" marT="4955" marB="0" anchor="ctr"/>
                </a:tc>
                <a:tc>
                  <a:txBody>
                    <a:bodyPr/>
                    <a:lstStyle/>
                    <a:p>
                      <a:pPr algn="ctr" fontAlgn="b"/>
                      <a:r>
                        <a:rPr lang="en-GB" sz="900" u="none" strike="noStrike" dirty="0">
                          <a:effectLst/>
                          <a:latin typeface="+mn-lt"/>
                        </a:rPr>
                        <a:t>Solution Verified</a:t>
                      </a:r>
                      <a:endParaRPr lang="en-GB" sz="900" b="0" i="0" u="none" strike="noStrike" dirty="0">
                        <a:solidFill>
                          <a:srgbClr val="000000"/>
                        </a:solidFill>
                        <a:effectLst/>
                        <a:latin typeface="+mn-lt"/>
                      </a:endParaRPr>
                    </a:p>
                  </a:txBody>
                  <a:tcPr marL="4955" marR="4955" marT="4955" marB="0" anchor="ctr"/>
                </a:tc>
                <a:tc>
                  <a:txBody>
                    <a:bodyPr/>
                    <a:lstStyle/>
                    <a:p>
                      <a:pPr algn="ctr" fontAlgn="b"/>
                      <a:r>
                        <a:rPr lang="en-GB" sz="900" u="none" strike="noStrike" dirty="0">
                          <a:effectLst/>
                          <a:latin typeface="+mn-lt"/>
                        </a:rPr>
                        <a:t>Verification Comment</a:t>
                      </a:r>
                      <a:endParaRPr lang="en-GB" sz="900" b="0" i="0" u="none" strike="noStrike" dirty="0">
                        <a:solidFill>
                          <a:srgbClr val="000000"/>
                        </a:solidFill>
                        <a:effectLst/>
                        <a:latin typeface="+mn-lt"/>
                      </a:endParaRPr>
                    </a:p>
                  </a:txBody>
                  <a:tcPr marL="4955" marR="4955" marT="4955" marB="0" anchor="ctr"/>
                </a:tc>
                <a:extLst>
                  <a:ext uri="{0D108BD9-81ED-4DB2-BD59-A6C34878D82A}">
                    <a16:rowId xmlns:a16="http://schemas.microsoft.com/office/drawing/2014/main" val="160062039"/>
                  </a:ext>
                </a:extLst>
              </a:tr>
              <a:tr h="416776">
                <a:tc>
                  <a:txBody>
                    <a:bodyPr/>
                    <a:lstStyle/>
                    <a:p>
                      <a:pPr algn="ctr" fontAlgn="ctr"/>
                      <a:r>
                        <a:rPr lang="en-US" sz="900" b="0" i="0" u="none" strike="noStrike" dirty="0">
                          <a:solidFill>
                            <a:srgbClr val="000E95"/>
                          </a:solidFill>
                          <a:effectLst/>
                          <a:latin typeface="+mn-lt"/>
                        </a:rPr>
                        <a:t>UG2 #1</a:t>
                      </a:r>
                    </a:p>
                    <a:p>
                      <a:pPr algn="ctr" fontAlgn="ctr"/>
                      <a:endParaRPr lang="en-US" sz="900" b="0" i="0" u="none" strike="noStrike" dirty="0">
                        <a:solidFill>
                          <a:srgbClr val="000E95"/>
                        </a:solidFill>
                        <a:effectLst/>
                        <a:latin typeface="+mn-lt"/>
                      </a:endParaRPr>
                    </a:p>
                  </a:txBody>
                  <a:tcPr marL="0" marR="0" marT="0" marB="0" anchor="b" anchorCtr="1"/>
                </a:tc>
                <a:tc>
                  <a:txBody>
                    <a:bodyPr/>
                    <a:lstStyle/>
                    <a:p>
                      <a:pPr algn="ctr" fontAlgn="ctr"/>
                      <a:endParaRPr lang="en-US" sz="900" b="0" i="0" u="none" strike="noStrike" dirty="0">
                        <a:solidFill>
                          <a:srgbClr val="000E95"/>
                        </a:solidFill>
                        <a:effectLst/>
                        <a:latin typeface="+mn-lt"/>
                      </a:endParaRPr>
                    </a:p>
                  </a:txBody>
                  <a:tcPr marL="0" marR="0" marT="0" marB="0" anchor="b" anchorCtr="1"/>
                </a:tc>
                <a:tc>
                  <a:txBody>
                    <a:bodyPr/>
                    <a:lstStyle/>
                    <a:p>
                      <a:pPr algn="ctr" fontAlgn="ctr"/>
                      <a:r>
                        <a:rPr lang="en-US" sz="900" b="0" i="0" u="none" strike="noStrike" dirty="0">
                          <a:solidFill>
                            <a:srgbClr val="000E95"/>
                          </a:solidFill>
                          <a:effectLst/>
                          <a:latin typeface="+mn-lt"/>
                        </a:rPr>
                        <a:t>Torn conveyor belt 135-CV-01</a:t>
                      </a:r>
                    </a:p>
                    <a:p>
                      <a:pPr algn="ctr" fontAlgn="ctr"/>
                      <a:endParaRPr lang="en-US" sz="900" b="0" i="0" u="none" strike="noStrike" dirty="0">
                        <a:solidFill>
                          <a:srgbClr val="000E95"/>
                        </a:solidFill>
                        <a:effectLst/>
                        <a:latin typeface="+mn-lt"/>
                      </a:endParaRPr>
                    </a:p>
                  </a:txBody>
                  <a:tcPr marL="0" marR="0" marT="0" marB="0" anchor="b" anchorCtr="1"/>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a:solidFill>
                            <a:srgbClr val="000E95"/>
                          </a:solidFill>
                          <a:effectLst/>
                          <a:latin typeface="+mn-lt"/>
                        </a:rPr>
                        <a:t>Replace torn belt and check belt magnets, adjust them if necessary</a:t>
                      </a:r>
                    </a:p>
                    <a:p>
                      <a:pPr marL="0" marR="0" lvl="0" indent="0" algn="ctr" defTabSz="457200" rtl="0" eaLnBrk="1" fontAlgn="ctr" latinLnBrk="0" hangingPunct="1">
                        <a:lnSpc>
                          <a:spcPct val="100000"/>
                        </a:lnSpc>
                        <a:spcBef>
                          <a:spcPts val="0"/>
                        </a:spcBef>
                        <a:spcAft>
                          <a:spcPts val="0"/>
                        </a:spcAft>
                        <a:buClrTx/>
                        <a:buSzTx/>
                        <a:buFontTx/>
                        <a:buNone/>
                        <a:tabLst/>
                        <a:defRPr/>
                      </a:pPr>
                      <a:endParaRPr lang="en-US" sz="900" b="0" i="0" u="none" strike="noStrike" dirty="0">
                        <a:solidFill>
                          <a:srgbClr val="000E95"/>
                        </a:solidFill>
                        <a:effectLst/>
                        <a:latin typeface="+mn-lt"/>
                      </a:endParaRPr>
                    </a:p>
                  </a:txBody>
                  <a:tcPr marL="0" marR="0" marT="0" marB="0" anchor="b" anchorCtr="1"/>
                </a:tc>
                <a:tc>
                  <a:txBody>
                    <a:bodyPr/>
                    <a:lstStyle/>
                    <a:p>
                      <a:pPr algn="ctr" fontAlgn="ctr"/>
                      <a:r>
                        <a:rPr lang="en-US" sz="900" b="0" i="0" u="none" strike="noStrike" dirty="0">
                          <a:solidFill>
                            <a:srgbClr val="000E95"/>
                          </a:solidFill>
                          <a:effectLst/>
                          <a:latin typeface="+mn-lt"/>
                        </a:rPr>
                        <a:t>Complete</a:t>
                      </a:r>
                    </a:p>
                  </a:txBody>
                  <a:tcPr marL="0" marR="0" marT="0" marB="0" anchor="ctr" anchorCtr="1"/>
                </a:tc>
                <a:tc>
                  <a:txBody>
                    <a:bodyPr/>
                    <a:lstStyle/>
                    <a:p>
                      <a:pPr algn="ctr" fontAlgn="ctr"/>
                      <a:r>
                        <a:rPr lang="en-US" sz="900" b="0" i="0" u="none" strike="noStrike" dirty="0">
                          <a:solidFill>
                            <a:srgbClr val="000E95"/>
                          </a:solidFill>
                          <a:effectLst/>
                          <a:latin typeface="+mn-lt"/>
                        </a:rPr>
                        <a:t>yes</a:t>
                      </a:r>
                    </a:p>
                  </a:txBody>
                  <a:tcPr marL="0" marR="0" marT="0" marB="0" anchor="ctr" anchorCtr="1"/>
                </a:tc>
                <a:tc>
                  <a:txBody>
                    <a:bodyPr/>
                    <a:lstStyle/>
                    <a:p>
                      <a:pPr algn="ctr" fontAlgn="ctr"/>
                      <a:r>
                        <a:rPr lang="en-US" sz="900" b="0" i="0" u="none" strike="noStrike" dirty="0">
                          <a:solidFill>
                            <a:srgbClr val="000E95"/>
                          </a:solidFill>
                          <a:effectLst/>
                          <a:latin typeface="+mn-lt"/>
                        </a:rPr>
                        <a:t>In Place</a:t>
                      </a:r>
                    </a:p>
                  </a:txBody>
                  <a:tcPr marL="0" marR="0" marT="0" marB="0" anchor="ctr" anchorCtr="1"/>
                </a:tc>
                <a:extLst>
                  <a:ext uri="{0D108BD9-81ED-4DB2-BD59-A6C34878D82A}">
                    <a16:rowId xmlns:a16="http://schemas.microsoft.com/office/drawing/2014/main" val="2439367516"/>
                  </a:ext>
                </a:extLst>
              </a:tr>
              <a:tr h="697615">
                <a:tc>
                  <a:txBody>
                    <a:bodyPr/>
                    <a:lstStyle/>
                    <a:p>
                      <a:pPr algn="ctr" fontAlgn="ctr"/>
                      <a:r>
                        <a:rPr lang="en-US" sz="900" b="0" i="0" u="none" strike="noStrike" dirty="0">
                          <a:solidFill>
                            <a:srgbClr val="020388"/>
                          </a:solidFill>
                          <a:effectLst/>
                          <a:latin typeface="+mn-lt"/>
                        </a:rPr>
                        <a:t>UG2 #2</a:t>
                      </a:r>
                    </a:p>
                    <a:p>
                      <a:pPr algn="ctr" fontAlgn="ctr"/>
                      <a:endParaRPr lang="en-US" sz="900" b="0" i="0" u="none" strike="noStrike" dirty="0">
                        <a:solidFill>
                          <a:srgbClr val="020388"/>
                        </a:solidFill>
                        <a:effectLst/>
                        <a:latin typeface="+mn-lt"/>
                      </a:endParaRPr>
                    </a:p>
                  </a:txBody>
                  <a:tcPr marL="0" marR="0" marT="0" marB="0" anchor="ctr" anchorCtr="1"/>
                </a:tc>
                <a:tc>
                  <a:txBody>
                    <a:bodyPr/>
                    <a:lstStyle/>
                    <a:p>
                      <a:pPr algn="ctr" fontAlgn="ctr"/>
                      <a:endParaRPr lang="en-US" sz="900" b="0" i="0" u="none" strike="noStrike" dirty="0">
                        <a:solidFill>
                          <a:srgbClr val="020388"/>
                        </a:solidFill>
                        <a:effectLst/>
                        <a:latin typeface="+mn-lt"/>
                      </a:endParaRPr>
                    </a:p>
                  </a:txBody>
                  <a:tcPr marL="0" marR="0" marT="0" marB="0" anchor="b" anchorCtr="1"/>
                </a:tc>
                <a:tc>
                  <a:txBody>
                    <a:bodyPr/>
                    <a:lstStyle/>
                    <a:p>
                      <a:pPr algn="ctr" fontAlgn="ctr"/>
                      <a:r>
                        <a:rPr lang="en-US" sz="900" b="0" i="0" u="none" strike="noStrike" dirty="0">
                          <a:solidFill>
                            <a:srgbClr val="020388"/>
                          </a:solidFill>
                          <a:effectLst/>
                          <a:latin typeface="+mn-lt"/>
                        </a:rPr>
                        <a:t>Chrome mill pinion failure</a:t>
                      </a:r>
                    </a:p>
                    <a:p>
                      <a:pPr algn="ctr" fontAlgn="ctr"/>
                      <a:endParaRPr lang="en-US" sz="900" b="0" i="0" u="none" strike="noStrike" dirty="0">
                        <a:solidFill>
                          <a:srgbClr val="020388"/>
                        </a:solidFill>
                        <a:effectLst/>
                        <a:latin typeface="+mn-lt"/>
                      </a:endParaRPr>
                    </a:p>
                  </a:txBody>
                  <a:tcPr marL="0" marR="0" marT="0" marB="0" anchor="ctr" anchorCtr="1"/>
                </a:tc>
                <a:tc>
                  <a:txBody>
                    <a:bodyPr/>
                    <a:lstStyle/>
                    <a:p>
                      <a:pPr algn="ctr" fontAlgn="ctr"/>
                      <a:endParaRPr lang="en-US" sz="900" b="0" i="0" u="none" strike="noStrike" dirty="0">
                        <a:solidFill>
                          <a:srgbClr val="020388"/>
                        </a:solidFill>
                        <a:effectLst/>
                        <a:latin typeface="+mn-lt"/>
                      </a:endParaRPr>
                    </a:p>
                    <a:p>
                      <a:pPr algn="ctr" fontAlgn="ctr"/>
                      <a:r>
                        <a:rPr lang="en-US" sz="900" b="0" i="0" u="none" strike="noStrike" dirty="0">
                          <a:solidFill>
                            <a:srgbClr val="020388"/>
                          </a:solidFill>
                          <a:effectLst/>
                          <a:latin typeface="+mn-lt"/>
                        </a:rPr>
                        <a:t>Pinion failure was identified using condition monitoring earlier in the year, deterioration occurred faster than had been expected for the scheduled changeout date. Turn the girth gear as previously planned (December shutdown)</a:t>
                      </a:r>
                    </a:p>
                    <a:p>
                      <a:pPr algn="ctr" fontAlgn="ctr"/>
                      <a:endParaRPr lang="en-US" sz="900" b="0" i="0" u="none" strike="noStrike" dirty="0">
                        <a:solidFill>
                          <a:srgbClr val="020388"/>
                        </a:solidFill>
                        <a:effectLst/>
                        <a:latin typeface="+mn-lt"/>
                      </a:endParaRPr>
                    </a:p>
                  </a:txBody>
                  <a:tcPr marL="0" marR="0" marT="0" marB="0" anchor="b" anchorCtr="1"/>
                </a:tc>
                <a:tc>
                  <a:txBody>
                    <a:bodyPr/>
                    <a:lstStyle/>
                    <a:p>
                      <a:pPr algn="ctr" fontAlgn="ctr"/>
                      <a:r>
                        <a:rPr lang="en-US" sz="900" b="0" i="0" u="none" strike="noStrike" dirty="0">
                          <a:solidFill>
                            <a:srgbClr val="000E95"/>
                          </a:solidFill>
                          <a:effectLst/>
                          <a:latin typeface="+mn-lt"/>
                        </a:rPr>
                        <a:t>Complete</a:t>
                      </a:r>
                    </a:p>
                  </a:txBody>
                  <a:tcPr marL="0" marR="0" marT="0" marB="0" anchor="ctr" anchorCtr="1"/>
                </a:tc>
                <a:tc>
                  <a:txBody>
                    <a:bodyPr/>
                    <a:lstStyle/>
                    <a:p>
                      <a:pPr algn="ctr"/>
                      <a:r>
                        <a:rPr lang="en-US" sz="900" dirty="0">
                          <a:latin typeface="+mn-lt"/>
                        </a:rPr>
                        <a:t>yes</a:t>
                      </a:r>
                    </a:p>
                  </a:txBody>
                  <a:tcPr marL="0" marR="0" marT="0" marB="0" anchor="ctr" anchorCtr="1"/>
                </a:tc>
                <a:tc>
                  <a:txBody>
                    <a:bodyPr/>
                    <a:lstStyle/>
                    <a:p>
                      <a:pPr algn="ctr" fontAlgn="ctr"/>
                      <a:r>
                        <a:rPr lang="en-US" sz="900" b="0" i="0" u="none" strike="noStrike" dirty="0">
                          <a:solidFill>
                            <a:srgbClr val="000E95"/>
                          </a:solidFill>
                          <a:effectLst/>
                          <a:latin typeface="+mn-lt"/>
                        </a:rPr>
                        <a:t>In Place</a:t>
                      </a:r>
                    </a:p>
                  </a:txBody>
                  <a:tcPr marL="0" marR="0" marT="0" marB="0" anchor="ctr" anchorCtr="1"/>
                </a:tc>
                <a:extLst>
                  <a:ext uri="{0D108BD9-81ED-4DB2-BD59-A6C34878D82A}">
                    <a16:rowId xmlns:a16="http://schemas.microsoft.com/office/drawing/2014/main" val="2769872060"/>
                  </a:ext>
                </a:extLst>
              </a:tr>
              <a:tr h="448541">
                <a:tc>
                  <a:txBody>
                    <a:bodyPr/>
                    <a:lstStyle/>
                    <a:p>
                      <a:pPr algn="ctr" fontAlgn="ctr"/>
                      <a:r>
                        <a:rPr lang="en-US" sz="900" b="0" i="0" u="none" strike="noStrike" dirty="0">
                          <a:solidFill>
                            <a:srgbClr val="020388"/>
                          </a:solidFill>
                          <a:effectLst/>
                          <a:latin typeface="+mn-lt"/>
                        </a:rPr>
                        <a:t>Merensky</a:t>
                      </a:r>
                    </a:p>
                    <a:p>
                      <a:pPr algn="ctr" fontAlgn="ctr"/>
                      <a:endParaRPr lang="en-US" sz="900" b="0" i="0" u="none" strike="noStrike" dirty="0">
                        <a:solidFill>
                          <a:srgbClr val="020388"/>
                        </a:solidFill>
                        <a:effectLst/>
                        <a:latin typeface="+mn-lt"/>
                      </a:endParaRPr>
                    </a:p>
                  </a:txBody>
                  <a:tcPr marL="0" marR="0" marT="0" marB="0" anchor="b" anchorCtr="1"/>
                </a:tc>
                <a:tc>
                  <a:txBody>
                    <a:bodyPr/>
                    <a:lstStyle/>
                    <a:p>
                      <a:pPr algn="ctr" fontAlgn="ctr"/>
                      <a:endParaRPr lang="en-US" sz="900" b="0" i="0" u="none" strike="noStrike" dirty="0">
                        <a:solidFill>
                          <a:srgbClr val="020388"/>
                        </a:solidFill>
                        <a:effectLst/>
                        <a:latin typeface="+mn-lt"/>
                      </a:endParaRPr>
                    </a:p>
                  </a:txBody>
                  <a:tcPr marL="0" marR="0" marT="0" marB="0" anchor="b" anchorCtr="1"/>
                </a:tc>
                <a:tc>
                  <a:txBody>
                    <a:bodyPr/>
                    <a:lstStyle/>
                    <a:p>
                      <a:pPr algn="ctr" fontAlgn="ctr"/>
                      <a:r>
                        <a:rPr lang="en-US" sz="900" b="0" i="0" u="none" strike="noStrike" dirty="0">
                          <a:solidFill>
                            <a:srgbClr val="020388"/>
                          </a:solidFill>
                          <a:effectLst/>
                          <a:latin typeface="+mn-lt"/>
                        </a:rPr>
                        <a:t>132CV01 pulley bearing failure</a:t>
                      </a:r>
                    </a:p>
                    <a:p>
                      <a:pPr algn="ctr" fontAlgn="ctr"/>
                      <a:endParaRPr lang="en-US" sz="900" b="0" i="0" u="none" strike="noStrike" dirty="0">
                        <a:solidFill>
                          <a:srgbClr val="020388"/>
                        </a:solidFill>
                        <a:effectLst/>
                        <a:latin typeface="+mn-lt"/>
                      </a:endParaRPr>
                    </a:p>
                  </a:txBody>
                  <a:tcPr marL="0" marR="0" marT="0" marB="0" anchor="b" anchorCtr="1"/>
                </a:tc>
                <a:tc>
                  <a:txBody>
                    <a:bodyPr/>
                    <a:lstStyle/>
                    <a:p>
                      <a:pPr algn="ctr" fontAlgn="ctr"/>
                      <a:r>
                        <a:rPr lang="en-US" sz="900" b="0" i="0" u="none" strike="noStrike" dirty="0">
                          <a:solidFill>
                            <a:srgbClr val="020388"/>
                          </a:solidFill>
                          <a:effectLst/>
                          <a:latin typeface="+mn-lt"/>
                        </a:rPr>
                        <a:t>Repair damaged structure which is causing uneven load distribution to the pulley, verify SIMMS audit actions</a:t>
                      </a:r>
                    </a:p>
                    <a:p>
                      <a:pPr algn="ctr" fontAlgn="ctr"/>
                      <a:endParaRPr lang="en-US" sz="900" b="0" i="0" u="none" strike="noStrike" dirty="0">
                        <a:solidFill>
                          <a:srgbClr val="020388"/>
                        </a:solidFill>
                        <a:effectLst/>
                        <a:latin typeface="+mn-lt"/>
                      </a:endParaRPr>
                    </a:p>
                  </a:txBody>
                  <a:tcPr marL="0" marR="0" marT="0" marB="0" anchor="b" anchorCtr="1"/>
                </a:tc>
                <a:tc>
                  <a:txBody>
                    <a:bodyPr/>
                    <a:lstStyle/>
                    <a:p>
                      <a:pPr algn="ctr" fontAlgn="ctr"/>
                      <a:r>
                        <a:rPr lang="en-US" sz="900" b="0" i="0" u="none" strike="noStrike" dirty="0">
                          <a:solidFill>
                            <a:srgbClr val="000E95"/>
                          </a:solidFill>
                          <a:effectLst/>
                          <a:latin typeface="+mn-lt"/>
                        </a:rPr>
                        <a:t>In Progress</a:t>
                      </a:r>
                    </a:p>
                  </a:txBody>
                  <a:tcPr marL="0" marR="0" marT="0" marB="0" anchor="ctr" anchorCtr="1"/>
                </a:tc>
                <a:tc>
                  <a:txBody>
                    <a:bodyPr/>
                    <a:lstStyle/>
                    <a:p>
                      <a:pPr algn="ctr" fontAlgn="ctr"/>
                      <a:r>
                        <a:rPr lang="en-US" sz="900" b="0" i="0" u="none" strike="noStrike" dirty="0">
                          <a:solidFill>
                            <a:srgbClr val="000E95"/>
                          </a:solidFill>
                          <a:effectLst/>
                          <a:latin typeface="+mn-lt"/>
                        </a:rPr>
                        <a:t>yes</a:t>
                      </a:r>
                    </a:p>
                  </a:txBody>
                  <a:tcPr marL="0" marR="0" marT="0" marB="0" anchor="ctr" anchorCtr="1"/>
                </a:tc>
                <a:tc>
                  <a:txBody>
                    <a:bodyPr/>
                    <a:lstStyle/>
                    <a:p>
                      <a:pPr algn="ctr" fontAlgn="ctr"/>
                      <a:r>
                        <a:rPr lang="en-US" sz="900" b="0" i="0" u="none" strike="noStrike" dirty="0">
                          <a:solidFill>
                            <a:srgbClr val="000E95"/>
                          </a:solidFill>
                          <a:effectLst/>
                          <a:latin typeface="+mn-lt"/>
                        </a:rPr>
                        <a:t>Pulley was replaced. Still to verify Simms actions</a:t>
                      </a:r>
                    </a:p>
                  </a:txBody>
                  <a:tcPr marL="0" marR="0" marT="0" marB="0" anchor="ctr" anchorCtr="1"/>
                </a:tc>
                <a:extLst>
                  <a:ext uri="{0D108BD9-81ED-4DB2-BD59-A6C34878D82A}">
                    <a16:rowId xmlns:a16="http://schemas.microsoft.com/office/drawing/2014/main" val="984751547"/>
                  </a:ext>
                </a:extLst>
              </a:tr>
              <a:tr h="608402">
                <a:tc>
                  <a:txBody>
                    <a:bodyPr/>
                    <a:lstStyle/>
                    <a:p>
                      <a:pPr algn="ctr" fontAlgn="ctr"/>
                      <a:r>
                        <a:rPr lang="en-US" sz="900" b="0" i="0" u="none" strike="noStrike" dirty="0">
                          <a:solidFill>
                            <a:srgbClr val="020388"/>
                          </a:solidFill>
                          <a:effectLst/>
                          <a:latin typeface="+mn-lt"/>
                        </a:rPr>
                        <a:t>Merensky</a:t>
                      </a:r>
                    </a:p>
                  </a:txBody>
                  <a:tcPr marL="0" marR="0" marT="0" marB="0" anchor="ctr" anchorCtr="1"/>
                </a:tc>
                <a:tc>
                  <a:txBody>
                    <a:bodyPr/>
                    <a:lstStyle/>
                    <a:p>
                      <a:pPr algn="ctr" fontAlgn="ctr"/>
                      <a:endParaRPr lang="en-US" sz="900" b="0" i="0" u="none" strike="noStrike" dirty="0">
                        <a:solidFill>
                          <a:srgbClr val="020388"/>
                        </a:solidFill>
                        <a:effectLst/>
                        <a:latin typeface="+mn-lt"/>
                      </a:endParaRPr>
                    </a:p>
                  </a:txBody>
                  <a:tcPr marL="0" marR="0" marT="0" marB="0" anchor="b" anchorCtr="1"/>
                </a:tc>
                <a:tc>
                  <a:txBody>
                    <a:bodyPr/>
                    <a:lstStyle/>
                    <a:p>
                      <a:pPr algn="ctr" fontAlgn="ctr"/>
                      <a:r>
                        <a:rPr lang="en-US" sz="900" b="0" i="0" u="none" strike="noStrike" dirty="0">
                          <a:solidFill>
                            <a:srgbClr val="020388"/>
                          </a:solidFill>
                          <a:effectLst/>
                          <a:latin typeface="+mn-lt"/>
                        </a:rPr>
                        <a:t>110CV01 tail pulley failure</a:t>
                      </a:r>
                    </a:p>
                    <a:p>
                      <a:pPr algn="ctr" fontAlgn="ctr"/>
                      <a:endParaRPr lang="en-US" sz="900" b="0" i="0" u="none" strike="noStrike" dirty="0">
                        <a:solidFill>
                          <a:srgbClr val="020388"/>
                        </a:solidFill>
                        <a:effectLst/>
                        <a:latin typeface="+mn-lt"/>
                      </a:endParaRPr>
                    </a:p>
                  </a:txBody>
                  <a:tcPr marL="0" marR="0" marT="0" marB="0" anchor="b" anchorCtr="1"/>
                </a:tc>
                <a:tc>
                  <a:txBody>
                    <a:bodyPr/>
                    <a:lstStyle/>
                    <a:p>
                      <a:pPr algn="ctr" fontAlgn="ctr"/>
                      <a:endParaRPr lang="en-US" sz="900" b="0" i="0" u="none" strike="noStrike" dirty="0">
                        <a:solidFill>
                          <a:srgbClr val="020388"/>
                        </a:solidFill>
                        <a:effectLst/>
                        <a:latin typeface="+mn-lt"/>
                      </a:endParaRPr>
                    </a:p>
                    <a:p>
                      <a:pPr algn="ctr" fontAlgn="ctr"/>
                      <a:r>
                        <a:rPr lang="en-US" sz="900" b="0" i="0" u="none" strike="noStrike" dirty="0">
                          <a:solidFill>
                            <a:srgbClr val="020388"/>
                          </a:solidFill>
                          <a:effectLst/>
                          <a:latin typeface="+mn-lt"/>
                        </a:rPr>
                        <a:t>Replace failed pulley with a new one and consult with design engineer on the suitability of current installation findings to form part of the bunker reliability roadmap and actioned with priority.</a:t>
                      </a:r>
                    </a:p>
                    <a:p>
                      <a:pPr algn="ctr" fontAlgn="ctr"/>
                      <a:endParaRPr lang="en-US" sz="900" b="0" i="0" u="none" strike="noStrike" dirty="0">
                        <a:solidFill>
                          <a:srgbClr val="020388"/>
                        </a:solidFill>
                        <a:effectLst/>
                        <a:latin typeface="+mn-lt"/>
                      </a:endParaRPr>
                    </a:p>
                  </a:txBody>
                  <a:tcPr marL="0" marR="0" marT="0" marB="0" anchor="b" anchorCtr="1"/>
                </a:tc>
                <a:tc>
                  <a:txBody>
                    <a:bodyPr/>
                    <a:lstStyle/>
                    <a:p>
                      <a:pPr algn="ctr" fontAlgn="ctr"/>
                      <a:r>
                        <a:rPr lang="en-US" sz="900" b="0" i="0" u="none" strike="noStrike" dirty="0">
                          <a:solidFill>
                            <a:srgbClr val="000E95"/>
                          </a:solidFill>
                          <a:effectLst/>
                          <a:latin typeface="+mn-lt"/>
                        </a:rPr>
                        <a:t>In Progress</a:t>
                      </a:r>
                    </a:p>
                  </a:txBody>
                  <a:tcPr marL="0" marR="0" marT="0" marB="0" anchor="ctr" anchorCtr="1"/>
                </a:tc>
                <a:tc>
                  <a:txBody>
                    <a:bodyPr/>
                    <a:lstStyle/>
                    <a:p>
                      <a:pPr algn="ctr" fontAlgn="ctr"/>
                      <a:r>
                        <a:rPr lang="en-US" sz="900" b="0" i="0" u="none" strike="noStrike" dirty="0">
                          <a:solidFill>
                            <a:srgbClr val="000E95"/>
                          </a:solidFill>
                          <a:effectLst/>
                          <a:latin typeface="+mn-lt"/>
                        </a:rPr>
                        <a:t>yes</a:t>
                      </a:r>
                    </a:p>
                  </a:txBody>
                  <a:tcPr marL="0" marR="0" marT="0" marB="0" anchor="ctr" anchorCtr="1"/>
                </a:tc>
                <a:tc>
                  <a:txBody>
                    <a:bodyPr/>
                    <a:lstStyle/>
                    <a:p>
                      <a:pPr algn="ctr" fontAlgn="ctr"/>
                      <a:r>
                        <a:rPr lang="en-US" sz="900" b="0" i="0" u="none" strike="noStrike" dirty="0">
                          <a:solidFill>
                            <a:srgbClr val="000E95"/>
                          </a:solidFill>
                          <a:effectLst/>
                          <a:latin typeface="+mn-lt"/>
                        </a:rPr>
                        <a:t>Pulley was replaced. Still to verify Simms actions</a:t>
                      </a:r>
                    </a:p>
                  </a:txBody>
                  <a:tcPr marL="0" marR="0" marT="0" marB="0" anchor="ctr" anchorCtr="1"/>
                </a:tc>
                <a:extLst>
                  <a:ext uri="{0D108BD9-81ED-4DB2-BD59-A6C34878D82A}">
                    <a16:rowId xmlns:a16="http://schemas.microsoft.com/office/drawing/2014/main" val="2005273932"/>
                  </a:ext>
                </a:extLst>
              </a:tr>
              <a:tr h="477666">
                <a:tc rowSpan="3">
                  <a:txBody>
                    <a:bodyPr/>
                    <a:lstStyle/>
                    <a:p>
                      <a:pPr algn="ctr" fontAlgn="ctr"/>
                      <a:r>
                        <a:rPr lang="en-US" sz="900" b="0" i="0" u="none" strike="noStrike" dirty="0">
                          <a:solidFill>
                            <a:srgbClr val="020388"/>
                          </a:solidFill>
                          <a:effectLst/>
                          <a:latin typeface="+mn-lt"/>
                        </a:rPr>
                        <a:t>UG2 #1</a:t>
                      </a:r>
                    </a:p>
                  </a:txBody>
                  <a:tcPr marL="0" marR="0" marT="0" marB="0" anchor="ctr" anchorCtr="1"/>
                </a:tc>
                <a:tc rowSpan="3">
                  <a:txBody>
                    <a:bodyPr/>
                    <a:lstStyle/>
                    <a:p>
                      <a:pPr algn="ctr" fontAlgn="ctr"/>
                      <a:endParaRPr lang="en-US" sz="900" b="0" i="0" u="none" strike="noStrike" dirty="0">
                        <a:solidFill>
                          <a:srgbClr val="020388"/>
                        </a:solidFill>
                        <a:effectLst/>
                        <a:latin typeface="+mn-lt"/>
                      </a:endParaRPr>
                    </a:p>
                  </a:txBody>
                  <a:tcPr marL="0" marR="0" marT="0" marB="0" anchor="b" anchorCtr="1"/>
                </a:tc>
                <a:tc rowSpan="3">
                  <a:txBody>
                    <a:bodyPr/>
                    <a:lstStyle/>
                    <a:p>
                      <a:pPr algn="ctr" fontAlgn="ctr"/>
                      <a:r>
                        <a:rPr lang="en-US" sz="900" b="0" i="0" u="none" strike="noStrike" dirty="0">
                          <a:solidFill>
                            <a:srgbClr val="020388"/>
                          </a:solidFill>
                          <a:effectLst/>
                          <a:latin typeface="+mn-lt"/>
                        </a:rPr>
                        <a:t>Primary Mill had tripped out on discharge pumps and on start up gearbox oil tank found LL and mill could not start.</a:t>
                      </a:r>
                    </a:p>
                    <a:p>
                      <a:pPr algn="ctr" fontAlgn="ctr"/>
                      <a:endParaRPr lang="en-US" sz="900" b="0" i="0" u="none" strike="noStrike" dirty="0">
                        <a:solidFill>
                          <a:srgbClr val="020388"/>
                        </a:solidFill>
                        <a:effectLst/>
                        <a:latin typeface="+mn-lt"/>
                      </a:endParaRPr>
                    </a:p>
                    <a:p>
                      <a:pPr algn="ctr" fontAlgn="ctr"/>
                      <a:endParaRPr lang="en-US" sz="900" b="0" i="0" u="none" strike="noStrike" dirty="0">
                        <a:solidFill>
                          <a:srgbClr val="020388"/>
                        </a:solidFill>
                        <a:effectLst/>
                        <a:latin typeface="+mn-lt"/>
                      </a:endParaRPr>
                    </a:p>
                  </a:txBody>
                  <a:tcPr marL="0" marR="0" marT="0" marB="0" anchor="b" anchorCtr="1"/>
                </a:tc>
                <a:tc>
                  <a:txBody>
                    <a:bodyPr/>
                    <a:lstStyle/>
                    <a:p>
                      <a:pPr algn="ctr" fontAlgn="ctr"/>
                      <a:r>
                        <a:rPr lang="en-US" sz="900" b="0" i="0" u="none" strike="noStrike" dirty="0">
                          <a:solidFill>
                            <a:srgbClr val="020388"/>
                          </a:solidFill>
                          <a:effectLst/>
                          <a:latin typeface="+mn-lt"/>
                        </a:rPr>
                        <a:t>Include instrumentation inspection on PMO3s </a:t>
                      </a:r>
                    </a:p>
                  </a:txBody>
                  <a:tcPr marL="0" marR="0" marT="0" marB="0" anchor="ctr" anchorCtr="1"/>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a:solidFill>
                            <a:srgbClr val="000E95"/>
                          </a:solidFill>
                          <a:effectLst/>
                          <a:latin typeface="+mn-lt"/>
                        </a:rPr>
                        <a:t>Complete</a:t>
                      </a:r>
                    </a:p>
                  </a:txBody>
                  <a:tcPr marL="0" marR="0" marT="0" marB="0" anchor="b" anchorCtr="1"/>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a:solidFill>
                            <a:srgbClr val="000E95"/>
                          </a:solidFill>
                          <a:effectLst/>
                          <a:latin typeface="+mn-lt"/>
                        </a:rPr>
                        <a:t>yes</a:t>
                      </a:r>
                    </a:p>
                  </a:txBody>
                  <a:tcPr marL="0" marR="0" marT="0" marB="0" anchor="b" anchorCtr="1"/>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a:solidFill>
                            <a:srgbClr val="000E95"/>
                          </a:solidFill>
                          <a:effectLst/>
                          <a:latin typeface="+mn-lt"/>
                        </a:rPr>
                        <a:t>In Place</a:t>
                      </a:r>
                    </a:p>
                  </a:txBody>
                  <a:tcPr marL="0" marR="0" marT="0" marB="0" anchor="b" anchorCtr="1"/>
                </a:tc>
                <a:extLst>
                  <a:ext uri="{0D108BD9-81ED-4DB2-BD59-A6C34878D82A}">
                    <a16:rowId xmlns:a16="http://schemas.microsoft.com/office/drawing/2014/main" val="845525487"/>
                  </a:ext>
                </a:extLst>
              </a:tr>
              <a:tr h="477666">
                <a:tc vMerge="1">
                  <a:txBody>
                    <a:bodyPr/>
                    <a:lstStyle/>
                    <a:p>
                      <a:pPr algn="ctr" fontAlgn="ctr"/>
                      <a:endParaRPr lang="en-US" sz="900" b="0" i="0" u="none" strike="noStrike" dirty="0">
                        <a:solidFill>
                          <a:srgbClr val="020388"/>
                        </a:solidFill>
                        <a:effectLst/>
                        <a:latin typeface="+mn-lt"/>
                      </a:endParaRPr>
                    </a:p>
                  </a:txBody>
                  <a:tcPr marL="0" marR="0" marT="0" marB="0" anchor="ctr"/>
                </a:tc>
                <a:tc vMerge="1">
                  <a:txBody>
                    <a:bodyPr/>
                    <a:lstStyle/>
                    <a:p>
                      <a:pPr algn="ctr" fontAlgn="ctr"/>
                      <a:endParaRPr lang="en-US" sz="900" b="0" i="0" u="none" strike="noStrike" dirty="0">
                        <a:solidFill>
                          <a:srgbClr val="020388"/>
                        </a:solidFill>
                        <a:effectLst/>
                        <a:latin typeface="+mn-lt"/>
                      </a:endParaRPr>
                    </a:p>
                  </a:txBody>
                  <a:tcPr marL="0" marR="0" marT="0" marB="0" anchor="ctr"/>
                </a:tc>
                <a:tc vMerge="1">
                  <a:txBody>
                    <a:bodyPr/>
                    <a:lstStyle/>
                    <a:p>
                      <a:pPr algn="l" fontAlgn="ctr"/>
                      <a:endParaRPr lang="en-US" sz="900" b="0" i="0" u="none" strike="noStrike" dirty="0">
                        <a:solidFill>
                          <a:srgbClr val="020388"/>
                        </a:solidFill>
                        <a:effectLst/>
                        <a:latin typeface="+mn-lt"/>
                      </a:endParaRPr>
                    </a:p>
                  </a:txBody>
                  <a:tcPr marL="0" marR="0" marT="0" marB="0" anchor="ctr"/>
                </a:tc>
                <a:tc>
                  <a:txBody>
                    <a:bodyPr/>
                    <a:lstStyle/>
                    <a:p>
                      <a:pPr algn="ctr" fontAlgn="ctr"/>
                      <a:r>
                        <a:rPr lang="en-US" sz="900" b="0" i="0" u="none" strike="noStrike" dirty="0">
                          <a:solidFill>
                            <a:srgbClr val="020388"/>
                          </a:solidFill>
                          <a:effectLst/>
                          <a:latin typeface="+mn-lt"/>
                        </a:rPr>
                        <a:t>Perform and log tank level inspection routinely monthly to trend tank level and oil usage.</a:t>
                      </a:r>
                    </a:p>
                  </a:txBody>
                  <a:tcPr marL="0" marR="0" marT="0" marB="0" anchor="b" anchorCtr="1"/>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a:solidFill>
                            <a:srgbClr val="000E95"/>
                          </a:solidFill>
                          <a:effectLst/>
                          <a:latin typeface="+mn-lt"/>
                        </a:rPr>
                        <a:t>Complete</a:t>
                      </a:r>
                    </a:p>
                  </a:txBody>
                  <a:tcPr marL="0" marR="0" marT="0" marB="0" anchor="b" anchorCtr="1"/>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a:solidFill>
                            <a:srgbClr val="000E95"/>
                          </a:solidFill>
                          <a:effectLst/>
                          <a:latin typeface="+mn-lt"/>
                        </a:rPr>
                        <a:t>yes</a:t>
                      </a:r>
                    </a:p>
                  </a:txBody>
                  <a:tcPr marL="0" marR="0" marT="0" marB="0" anchor="b" anchorCtr="1"/>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a:solidFill>
                            <a:srgbClr val="000E95"/>
                          </a:solidFill>
                          <a:effectLst/>
                          <a:latin typeface="+mn-lt"/>
                        </a:rPr>
                        <a:t>In Place</a:t>
                      </a:r>
                    </a:p>
                  </a:txBody>
                  <a:tcPr marL="0" marR="0" marT="0" marB="0" anchor="b" anchorCtr="1"/>
                </a:tc>
                <a:extLst>
                  <a:ext uri="{0D108BD9-81ED-4DB2-BD59-A6C34878D82A}">
                    <a16:rowId xmlns:a16="http://schemas.microsoft.com/office/drawing/2014/main" val="887116414"/>
                  </a:ext>
                </a:extLst>
              </a:tr>
              <a:tr h="477666">
                <a:tc vMerge="1">
                  <a:txBody>
                    <a:bodyPr/>
                    <a:lstStyle/>
                    <a:p>
                      <a:pPr algn="ctr" fontAlgn="ctr"/>
                      <a:endParaRPr lang="en-US" sz="900" b="0" i="0" u="none" strike="noStrike" dirty="0">
                        <a:solidFill>
                          <a:srgbClr val="020388"/>
                        </a:solidFill>
                        <a:effectLst/>
                        <a:latin typeface="+mn-lt"/>
                      </a:endParaRPr>
                    </a:p>
                  </a:txBody>
                  <a:tcPr marL="0" marR="0" marT="0" marB="0" anchor="ctr"/>
                </a:tc>
                <a:tc vMerge="1">
                  <a:txBody>
                    <a:bodyPr/>
                    <a:lstStyle/>
                    <a:p>
                      <a:pPr algn="ctr" fontAlgn="ctr"/>
                      <a:endParaRPr lang="en-US" sz="900" b="0" i="0" u="none" strike="noStrike" dirty="0">
                        <a:solidFill>
                          <a:srgbClr val="020388"/>
                        </a:solidFill>
                        <a:effectLst/>
                        <a:latin typeface="+mn-lt"/>
                      </a:endParaRPr>
                    </a:p>
                  </a:txBody>
                  <a:tcPr marL="0" marR="0" marT="0" marB="0" anchor="ctr"/>
                </a:tc>
                <a:tc vMerge="1">
                  <a:txBody>
                    <a:bodyPr/>
                    <a:lstStyle/>
                    <a:p>
                      <a:pPr algn="l" fontAlgn="ctr"/>
                      <a:endParaRPr lang="en-US" sz="900" b="0" i="0" u="none" strike="noStrike" dirty="0">
                        <a:solidFill>
                          <a:srgbClr val="020388"/>
                        </a:solidFill>
                        <a:effectLst/>
                        <a:latin typeface="+mn-lt"/>
                      </a:endParaRPr>
                    </a:p>
                  </a:txBody>
                  <a:tcPr marL="0" marR="0" marT="0" marB="0" anchor="ctr"/>
                </a:tc>
                <a:tc>
                  <a:txBody>
                    <a:bodyPr/>
                    <a:lstStyle/>
                    <a:p>
                      <a:pPr algn="ctr" fontAlgn="ctr"/>
                      <a:r>
                        <a:rPr lang="en-US" sz="900" b="0" i="0" u="none" strike="noStrike" dirty="0">
                          <a:solidFill>
                            <a:srgbClr val="020388"/>
                          </a:solidFill>
                          <a:effectLst/>
                          <a:latin typeface="+mn-lt"/>
                        </a:rPr>
                        <a:t>Replace dirty sight glass hindering oil level inspection</a:t>
                      </a:r>
                    </a:p>
                  </a:txBody>
                  <a:tcPr marL="0" marR="0" marT="0" marB="0" anchor="ctr" anchorCtr="1"/>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a:solidFill>
                            <a:srgbClr val="000E95"/>
                          </a:solidFill>
                          <a:effectLst/>
                          <a:latin typeface="+mn-lt"/>
                        </a:rPr>
                        <a:t>Complete</a:t>
                      </a:r>
                    </a:p>
                  </a:txBody>
                  <a:tcPr marL="0" marR="0" marT="0" marB="0" anchor="b" anchorCtr="1"/>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a:solidFill>
                            <a:srgbClr val="000E95"/>
                          </a:solidFill>
                          <a:effectLst/>
                          <a:latin typeface="+mn-lt"/>
                        </a:rPr>
                        <a:t>yes</a:t>
                      </a:r>
                    </a:p>
                  </a:txBody>
                  <a:tcPr marL="0" marR="0" marT="0" marB="0" anchor="b" anchorCtr="1"/>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a:solidFill>
                            <a:srgbClr val="000E95"/>
                          </a:solidFill>
                          <a:effectLst/>
                          <a:latin typeface="+mn-lt"/>
                        </a:rPr>
                        <a:t>In Place</a:t>
                      </a:r>
                    </a:p>
                  </a:txBody>
                  <a:tcPr marL="0" marR="0" marT="0" marB="0" anchor="b" anchorCtr="1"/>
                </a:tc>
                <a:extLst>
                  <a:ext uri="{0D108BD9-81ED-4DB2-BD59-A6C34878D82A}">
                    <a16:rowId xmlns:a16="http://schemas.microsoft.com/office/drawing/2014/main" val="1390179961"/>
                  </a:ext>
                </a:extLst>
              </a:tr>
              <a:tr h="477666">
                <a:tc>
                  <a:txBody>
                    <a:bodyPr/>
                    <a:lstStyle/>
                    <a:p>
                      <a:pPr algn="ctr" fontAlgn="ctr"/>
                      <a:r>
                        <a:rPr lang="en-US" sz="900" b="0" i="0" u="none" strike="noStrike" dirty="0">
                          <a:solidFill>
                            <a:srgbClr val="020388"/>
                          </a:solidFill>
                          <a:effectLst/>
                          <a:latin typeface="+mn-lt"/>
                        </a:rPr>
                        <a:t>UG2#2</a:t>
                      </a:r>
                    </a:p>
                  </a:txBody>
                  <a:tcPr marL="0" marR="0" marT="0" marB="0" anchor="ctr" anchorCtr="1"/>
                </a:tc>
                <a:tc>
                  <a:txBody>
                    <a:bodyPr/>
                    <a:lstStyle/>
                    <a:p>
                      <a:pPr algn="ctr" fontAlgn="ctr"/>
                      <a:endParaRPr lang="en-US" sz="900" b="0" i="0" u="none" strike="noStrike" dirty="0">
                        <a:solidFill>
                          <a:srgbClr val="020388"/>
                        </a:solidFill>
                        <a:effectLst/>
                        <a:latin typeface="+mn-lt"/>
                      </a:endParaRPr>
                    </a:p>
                  </a:txBody>
                  <a:tcPr marL="0" marR="0" marT="0" marB="0" anchor="b" anchorCtr="1"/>
                </a:tc>
                <a:tc rowSpan="3">
                  <a:txBody>
                    <a:bodyPr/>
                    <a:lstStyle/>
                    <a:p>
                      <a:pPr algn="ctr" fontAlgn="ctr"/>
                      <a:endParaRPr lang="en-US" sz="900" b="0" i="0" u="none" strike="noStrike" dirty="0">
                        <a:solidFill>
                          <a:srgbClr val="020388"/>
                        </a:solidFill>
                        <a:effectLst/>
                        <a:latin typeface="+mn-lt"/>
                      </a:endParaRPr>
                    </a:p>
                    <a:p>
                      <a:pPr algn="ctr" fontAlgn="ctr"/>
                      <a:endParaRPr lang="en-US" sz="900" b="0" i="0" u="none" strike="noStrike" dirty="0">
                        <a:solidFill>
                          <a:srgbClr val="020388"/>
                        </a:solidFill>
                        <a:effectLst/>
                        <a:latin typeface="+mn-lt"/>
                      </a:endParaRPr>
                    </a:p>
                    <a:p>
                      <a:pPr algn="ctr" fontAlgn="ctr"/>
                      <a:endParaRPr lang="en-US" sz="900" b="0" i="0" u="none" strike="noStrike" dirty="0">
                        <a:solidFill>
                          <a:srgbClr val="020388"/>
                        </a:solidFill>
                        <a:effectLst/>
                        <a:latin typeface="+mn-lt"/>
                      </a:endParaRPr>
                    </a:p>
                    <a:p>
                      <a:pPr algn="ctr" fontAlgn="ctr"/>
                      <a:r>
                        <a:rPr lang="en-US" sz="900" b="0" i="0" u="none" strike="noStrike" dirty="0">
                          <a:solidFill>
                            <a:srgbClr val="020388"/>
                          </a:solidFill>
                          <a:effectLst/>
                          <a:latin typeface="+mn-lt"/>
                        </a:rPr>
                        <a:t>408-ml-15 NDE trunnion bearing experiencing higher vibrations</a:t>
                      </a:r>
                    </a:p>
                    <a:p>
                      <a:pPr algn="ctr" fontAlgn="ctr"/>
                      <a:endParaRPr lang="en-US" sz="900" b="0" i="0" u="none" strike="noStrike" dirty="0">
                        <a:solidFill>
                          <a:srgbClr val="020388"/>
                        </a:solidFill>
                        <a:effectLst/>
                        <a:latin typeface="+mn-lt"/>
                      </a:endParaRPr>
                    </a:p>
                    <a:p>
                      <a:pPr algn="ctr" fontAlgn="ctr"/>
                      <a:endParaRPr lang="en-US" sz="900" b="0" i="0" u="none" strike="noStrike" dirty="0">
                        <a:solidFill>
                          <a:srgbClr val="020388"/>
                        </a:solidFill>
                        <a:effectLst/>
                        <a:latin typeface="+mn-lt"/>
                      </a:endParaRPr>
                    </a:p>
                    <a:p>
                      <a:pPr algn="ctr" fontAlgn="ctr"/>
                      <a:endParaRPr lang="en-US" sz="900" b="0" i="0" u="none" strike="noStrike" dirty="0">
                        <a:solidFill>
                          <a:srgbClr val="020388"/>
                        </a:solidFill>
                        <a:effectLst/>
                        <a:latin typeface="+mn-lt"/>
                      </a:endParaRPr>
                    </a:p>
                  </a:txBody>
                  <a:tcPr marL="0" marR="0" marT="0" marB="0" anchor="ctr" anchorCtr="1"/>
                </a:tc>
                <a:tc>
                  <a:txBody>
                    <a:bodyPr/>
                    <a:lstStyle/>
                    <a:p>
                      <a:pPr algn="ctr" fontAlgn="ctr"/>
                      <a:r>
                        <a:rPr lang="en-US" sz="900" b="0" i="0" u="none" strike="noStrike" dirty="0">
                          <a:solidFill>
                            <a:srgbClr val="020388"/>
                          </a:solidFill>
                          <a:effectLst/>
                          <a:latin typeface="+mn-lt"/>
                        </a:rPr>
                        <a:t>Oil cooler to be replaced with a new unit.</a:t>
                      </a:r>
                    </a:p>
                    <a:p>
                      <a:pPr algn="ctr" fontAlgn="ctr"/>
                      <a:endParaRPr lang="en-US" sz="900" b="0" i="0" u="none" strike="noStrike" dirty="0">
                        <a:solidFill>
                          <a:srgbClr val="020388"/>
                        </a:solidFill>
                        <a:effectLst/>
                        <a:latin typeface="+mn-lt"/>
                      </a:endParaRPr>
                    </a:p>
                  </a:txBody>
                  <a:tcPr marL="0" marR="0" marT="0" marB="0" anchor="b" anchorCtr="1"/>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E95"/>
                          </a:solidFill>
                          <a:effectLst/>
                          <a:uLnTx/>
                          <a:uFillTx/>
                          <a:latin typeface="Arial"/>
                          <a:ea typeface="+mn-ea"/>
                          <a:cs typeface="+mn-cs"/>
                        </a:rPr>
                        <a:t>Complete</a:t>
                      </a:r>
                      <a:endParaRPr kumimoji="0" lang="en-US" sz="900" b="0" i="0" u="none" strike="noStrike" kern="1200" cap="none" spc="0" normalizeH="0" baseline="0" noProof="0" dirty="0">
                        <a:ln>
                          <a:noFill/>
                        </a:ln>
                        <a:solidFill>
                          <a:srgbClr val="000E95"/>
                        </a:solidFill>
                        <a:effectLst/>
                        <a:uLnTx/>
                        <a:uFillTx/>
                        <a:latin typeface="Arial"/>
                        <a:ea typeface="+mn-ea"/>
                        <a:cs typeface="+mn-cs"/>
                      </a:endParaRPr>
                    </a:p>
                  </a:txBody>
                  <a:tcPr marL="0" marR="0" marT="0" marB="0" anchor="ctr" anchorCtr="1"/>
                </a:tc>
                <a:tc>
                  <a:txBody>
                    <a:bodyPr/>
                    <a:lstStyle/>
                    <a:p>
                      <a:pPr algn="ctr" fontAlgn="ctr"/>
                      <a:r>
                        <a:rPr lang="en-US" sz="900" b="0" i="0" u="none" strike="noStrike" dirty="0">
                          <a:solidFill>
                            <a:srgbClr val="000E95"/>
                          </a:solidFill>
                          <a:effectLst/>
                          <a:latin typeface="+mn-lt"/>
                        </a:rPr>
                        <a:t>yes</a:t>
                      </a:r>
                    </a:p>
                  </a:txBody>
                  <a:tcPr marL="0" marR="0" marT="0" marB="0" anchor="ctr" anchorCtr="1"/>
                </a:tc>
                <a:tc>
                  <a:txBody>
                    <a:bodyPr/>
                    <a:lstStyle/>
                    <a:p>
                      <a:pPr algn="ctr" fontAlgn="ctr"/>
                      <a:r>
                        <a:rPr lang="en-US" sz="900" b="0" i="0" u="none" strike="noStrike" dirty="0">
                          <a:solidFill>
                            <a:srgbClr val="000E95"/>
                          </a:solidFill>
                          <a:effectLst/>
                          <a:latin typeface="+mn-lt"/>
                        </a:rPr>
                        <a:t>In Place</a:t>
                      </a:r>
                    </a:p>
                  </a:txBody>
                  <a:tcPr marL="0" marR="0" marT="0" marB="0" anchor="ctr" anchorCtr="1"/>
                </a:tc>
                <a:extLst>
                  <a:ext uri="{0D108BD9-81ED-4DB2-BD59-A6C34878D82A}">
                    <a16:rowId xmlns:a16="http://schemas.microsoft.com/office/drawing/2014/main" val="2354045992"/>
                  </a:ext>
                </a:extLst>
              </a:tr>
              <a:tr h="477666">
                <a:tc>
                  <a:txBody>
                    <a:bodyPr/>
                    <a:lstStyle/>
                    <a:p>
                      <a:pPr algn="ctr" fontAlgn="ctr"/>
                      <a:r>
                        <a:rPr lang="en-US" sz="900" b="0" i="0" u="none" strike="noStrike">
                          <a:solidFill>
                            <a:srgbClr val="020388"/>
                          </a:solidFill>
                          <a:effectLst/>
                          <a:latin typeface="+mn-lt"/>
                        </a:rPr>
                        <a:t>UG2#2</a:t>
                      </a:r>
                      <a:endParaRPr lang="en-US" sz="900" b="0" i="0" u="none" strike="noStrike" dirty="0">
                        <a:solidFill>
                          <a:srgbClr val="020388"/>
                        </a:solidFill>
                        <a:effectLst/>
                        <a:latin typeface="+mn-lt"/>
                      </a:endParaRPr>
                    </a:p>
                  </a:txBody>
                  <a:tcPr marL="0" marR="0" marT="0" marB="0" anchor="ctr" anchorCtr="1"/>
                </a:tc>
                <a:tc>
                  <a:txBody>
                    <a:bodyPr/>
                    <a:lstStyle/>
                    <a:p>
                      <a:pPr algn="ctr" fontAlgn="ctr"/>
                      <a:endParaRPr lang="en-US" sz="900" b="0" i="0" u="none" strike="noStrike" dirty="0">
                        <a:solidFill>
                          <a:srgbClr val="020388"/>
                        </a:solidFill>
                        <a:effectLst/>
                        <a:latin typeface="+mn-lt"/>
                      </a:endParaRPr>
                    </a:p>
                  </a:txBody>
                  <a:tcPr marL="0" marR="0" marT="0" marB="0" anchor="b" anchorCtr="1"/>
                </a:tc>
                <a:tc vMerge="1">
                  <a:txBody>
                    <a:bodyPr/>
                    <a:lstStyle/>
                    <a:p>
                      <a:pPr algn="ctr" fontAlgn="ctr"/>
                      <a:endParaRPr lang="en-US" sz="900" b="0" i="0" u="none" strike="noStrike" dirty="0">
                        <a:solidFill>
                          <a:srgbClr val="020388"/>
                        </a:solidFill>
                        <a:effectLst/>
                        <a:latin typeface="+mn-lt"/>
                      </a:endParaRPr>
                    </a:p>
                  </a:txBody>
                  <a:tcPr marL="0" marR="0" marT="0" marB="0" anchor="b" anchorCtr="1"/>
                </a:tc>
                <a:tc>
                  <a:txBody>
                    <a:bodyPr/>
                    <a:lstStyle/>
                    <a:p>
                      <a:pPr algn="ctr" fontAlgn="ctr"/>
                      <a:r>
                        <a:rPr lang="en-US" sz="900" b="0" i="0" u="none" strike="noStrike" dirty="0">
                          <a:solidFill>
                            <a:srgbClr val="020388"/>
                          </a:solidFill>
                          <a:effectLst/>
                          <a:latin typeface="+mn-lt"/>
                        </a:rPr>
                        <a:t>Contaminated oil to be drained and reservoir to be cleaned</a:t>
                      </a:r>
                    </a:p>
                    <a:p>
                      <a:pPr algn="ctr" fontAlgn="ctr"/>
                      <a:endParaRPr lang="en-US" sz="900" b="0" i="0" u="none" strike="noStrike" dirty="0">
                        <a:solidFill>
                          <a:srgbClr val="020388"/>
                        </a:solidFill>
                        <a:effectLst/>
                        <a:latin typeface="+mn-lt"/>
                      </a:endParaRPr>
                    </a:p>
                  </a:txBody>
                  <a:tcPr marL="0" marR="0" marT="0" marB="0" anchor="b" anchorCtr="1"/>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E95"/>
                          </a:solidFill>
                          <a:effectLst/>
                          <a:uLnTx/>
                          <a:uFillTx/>
                          <a:latin typeface="Arial"/>
                          <a:ea typeface="+mn-ea"/>
                          <a:cs typeface="+mn-cs"/>
                        </a:rPr>
                        <a:t>Complete</a:t>
                      </a:r>
                    </a:p>
                  </a:txBody>
                  <a:tcPr marL="0" marR="0" marT="0" marB="0" anchor="ctr" anchorCtr="1"/>
                </a:tc>
                <a:tc>
                  <a:txBody>
                    <a:bodyPr/>
                    <a:lstStyle/>
                    <a:p>
                      <a:pPr algn="ctr" fontAlgn="ctr"/>
                      <a:r>
                        <a:rPr lang="en-US" sz="900" b="0" i="0" u="none" strike="noStrike" dirty="0">
                          <a:solidFill>
                            <a:srgbClr val="000E95"/>
                          </a:solidFill>
                          <a:effectLst/>
                          <a:latin typeface="+mn-lt"/>
                        </a:rPr>
                        <a:t>yes</a:t>
                      </a:r>
                    </a:p>
                  </a:txBody>
                  <a:tcPr marL="0" marR="0" marT="0" marB="0" anchor="ctr" anchorCtr="1"/>
                </a:tc>
                <a:tc>
                  <a:txBody>
                    <a:bodyPr/>
                    <a:lstStyle/>
                    <a:p>
                      <a:pPr algn="ctr" fontAlgn="ctr"/>
                      <a:r>
                        <a:rPr lang="en-US" sz="900" b="0" i="0" u="none" strike="noStrike" dirty="0">
                          <a:solidFill>
                            <a:srgbClr val="000E95"/>
                          </a:solidFill>
                          <a:effectLst/>
                          <a:latin typeface="+mn-lt"/>
                        </a:rPr>
                        <a:t>In Place</a:t>
                      </a:r>
                    </a:p>
                  </a:txBody>
                  <a:tcPr marL="0" marR="0" marT="0" marB="0" anchor="ctr" anchorCtr="1"/>
                </a:tc>
                <a:extLst>
                  <a:ext uri="{0D108BD9-81ED-4DB2-BD59-A6C34878D82A}">
                    <a16:rowId xmlns:a16="http://schemas.microsoft.com/office/drawing/2014/main" val="618668340"/>
                  </a:ext>
                </a:extLst>
              </a:tr>
              <a:tr h="477666">
                <a:tc>
                  <a:txBody>
                    <a:bodyPr/>
                    <a:lstStyle/>
                    <a:p>
                      <a:pPr algn="ctr" fontAlgn="ctr"/>
                      <a:r>
                        <a:rPr lang="en-US" sz="900" b="0" i="0" u="none" strike="noStrike" dirty="0">
                          <a:solidFill>
                            <a:srgbClr val="020388"/>
                          </a:solidFill>
                          <a:effectLst/>
                          <a:latin typeface="+mn-lt"/>
                        </a:rPr>
                        <a:t>UG2#2</a:t>
                      </a:r>
                    </a:p>
                  </a:txBody>
                  <a:tcPr marL="0" marR="0" marT="0" marB="0" anchor="ctr" anchorCtr="1"/>
                </a:tc>
                <a:tc>
                  <a:txBody>
                    <a:bodyPr/>
                    <a:lstStyle/>
                    <a:p>
                      <a:pPr algn="ctr" fontAlgn="ctr"/>
                      <a:endParaRPr lang="en-US" sz="900" b="0" i="0" u="none" strike="noStrike" dirty="0">
                        <a:solidFill>
                          <a:srgbClr val="020388"/>
                        </a:solidFill>
                        <a:effectLst/>
                        <a:latin typeface="+mn-lt"/>
                      </a:endParaRPr>
                    </a:p>
                  </a:txBody>
                  <a:tcPr marL="0" marR="0" marT="0" marB="0" anchor="b" anchorCtr="1"/>
                </a:tc>
                <a:tc vMerge="1">
                  <a:txBody>
                    <a:bodyPr/>
                    <a:lstStyle/>
                    <a:p>
                      <a:pPr algn="ctr" fontAlgn="ctr"/>
                      <a:endParaRPr lang="en-US" sz="900" b="0" i="0" u="none" strike="noStrike" dirty="0">
                        <a:solidFill>
                          <a:srgbClr val="020388"/>
                        </a:solidFill>
                        <a:effectLst/>
                        <a:latin typeface="+mn-lt"/>
                      </a:endParaRPr>
                    </a:p>
                  </a:txBody>
                  <a:tcPr marL="0" marR="0" marT="0" marB="0" anchor="b" anchorCtr="1"/>
                </a:tc>
                <a:tc>
                  <a:txBody>
                    <a:bodyPr/>
                    <a:lstStyle/>
                    <a:p>
                      <a:pPr algn="ctr" fontAlgn="ctr"/>
                      <a:r>
                        <a:rPr lang="en-US" sz="900" b="0" i="0" u="none" strike="noStrike" dirty="0">
                          <a:solidFill>
                            <a:srgbClr val="020388"/>
                          </a:solidFill>
                          <a:effectLst/>
                          <a:latin typeface="+mn-lt"/>
                        </a:rPr>
                        <a:t>Additional protection equipment to be installed on the mill trunnion bearings.</a:t>
                      </a:r>
                    </a:p>
                    <a:p>
                      <a:pPr algn="ctr" fontAlgn="ctr"/>
                      <a:endParaRPr lang="en-US" sz="900" b="0" i="0" u="none" strike="noStrike" dirty="0">
                        <a:solidFill>
                          <a:srgbClr val="020388"/>
                        </a:solidFill>
                        <a:effectLst/>
                        <a:latin typeface="+mn-lt"/>
                      </a:endParaRPr>
                    </a:p>
                  </a:txBody>
                  <a:tcPr marL="0" marR="0" marT="0" marB="0" anchor="b" anchorCtr="1"/>
                </a:tc>
                <a:tc>
                  <a:txBody>
                    <a:bodyPr/>
                    <a:lstStyle/>
                    <a:p>
                      <a:pPr algn="ctr" fontAlgn="ctr"/>
                      <a:r>
                        <a:rPr lang="en-US" sz="900" b="0" i="0" u="none" strike="noStrike" dirty="0">
                          <a:solidFill>
                            <a:srgbClr val="000E95"/>
                          </a:solidFill>
                          <a:effectLst/>
                          <a:latin typeface="+mn-lt"/>
                        </a:rPr>
                        <a:t>In Progress</a:t>
                      </a:r>
                    </a:p>
                  </a:txBody>
                  <a:tcPr marL="0" marR="0" marT="0" marB="0" anchor="ctr" anchorCtr="1"/>
                </a:tc>
                <a:tc>
                  <a:txBody>
                    <a:bodyPr/>
                    <a:lstStyle/>
                    <a:p>
                      <a:pPr algn="ctr" fontAlgn="ctr"/>
                      <a:r>
                        <a:rPr lang="en-US" sz="900" b="0" i="0" u="none" strike="noStrike" dirty="0">
                          <a:solidFill>
                            <a:srgbClr val="000E95"/>
                          </a:solidFill>
                          <a:effectLst/>
                          <a:latin typeface="+mn-lt"/>
                        </a:rPr>
                        <a:t>yes</a:t>
                      </a:r>
                    </a:p>
                  </a:txBody>
                  <a:tcPr marL="0" marR="0" marT="0" marB="0" anchor="ctr" anchorCtr="1"/>
                </a:tc>
                <a:tc>
                  <a:txBody>
                    <a:bodyPr/>
                    <a:lstStyle/>
                    <a:p>
                      <a:pPr algn="ctr" fontAlgn="ctr"/>
                      <a:r>
                        <a:rPr lang="en-US" sz="900" b="0" i="0" u="none" strike="noStrike" dirty="0">
                          <a:solidFill>
                            <a:srgbClr val="000E95"/>
                          </a:solidFill>
                          <a:effectLst/>
                          <a:latin typeface="+mn-lt"/>
                        </a:rPr>
                        <a:t>In Progress</a:t>
                      </a:r>
                    </a:p>
                  </a:txBody>
                  <a:tcPr marL="0" marR="0" marT="0" marB="0" anchor="ctr" anchorCtr="1"/>
                </a:tc>
                <a:extLst>
                  <a:ext uri="{0D108BD9-81ED-4DB2-BD59-A6C34878D82A}">
                    <a16:rowId xmlns:a16="http://schemas.microsoft.com/office/drawing/2014/main" val="2692034544"/>
                  </a:ext>
                </a:extLst>
              </a:tr>
              <a:tr h="477666">
                <a:tc>
                  <a:txBody>
                    <a:bodyPr/>
                    <a:lstStyle/>
                    <a:p>
                      <a:pPr algn="ctr" fontAlgn="ctr"/>
                      <a:r>
                        <a:rPr lang="en-US" sz="900" b="0" i="0" u="none" strike="noStrike" dirty="0">
                          <a:solidFill>
                            <a:srgbClr val="020388"/>
                          </a:solidFill>
                          <a:effectLst/>
                          <a:latin typeface="+mn-lt"/>
                        </a:rPr>
                        <a:t>UG2#2</a:t>
                      </a:r>
                    </a:p>
                  </a:txBody>
                  <a:tcPr marL="0" marR="0" marT="0" marB="0" anchor="ctr" anchorCtr="1"/>
                </a:tc>
                <a:tc>
                  <a:txBody>
                    <a:bodyPr/>
                    <a:lstStyle/>
                    <a:p>
                      <a:pPr algn="ctr" fontAlgn="ctr"/>
                      <a:endParaRPr lang="en-US" sz="900" b="0" i="0" u="none" strike="noStrike" dirty="0">
                        <a:solidFill>
                          <a:srgbClr val="020388"/>
                        </a:solidFill>
                        <a:effectLst/>
                        <a:latin typeface="+mn-lt"/>
                      </a:endParaRPr>
                    </a:p>
                  </a:txBody>
                  <a:tcPr marL="0" marR="0" marT="0" marB="0" anchor="b" anchorCtr="1"/>
                </a:tc>
                <a:tc>
                  <a:txBody>
                    <a:bodyPr/>
                    <a:lstStyle/>
                    <a:p>
                      <a:pPr algn="ctr" fontAlgn="ctr"/>
                      <a:r>
                        <a:rPr lang="en-US" sz="900" b="0" i="0" u="none" strike="noStrike" dirty="0">
                          <a:solidFill>
                            <a:srgbClr val="020388"/>
                          </a:solidFill>
                          <a:effectLst/>
                          <a:latin typeface="+mn-lt"/>
                        </a:rPr>
                        <a:t>Thickener no 2 rake tripped on overload</a:t>
                      </a:r>
                    </a:p>
                    <a:p>
                      <a:pPr algn="ctr" fontAlgn="ctr"/>
                      <a:endParaRPr lang="en-US" sz="900" b="0" i="0" u="none" strike="noStrike" dirty="0">
                        <a:solidFill>
                          <a:srgbClr val="020388"/>
                        </a:solidFill>
                        <a:effectLst/>
                        <a:latin typeface="+mn-lt"/>
                      </a:endParaRPr>
                    </a:p>
                  </a:txBody>
                  <a:tcPr marL="0" marR="0" marT="0" marB="0" anchor="b" anchorCtr="1"/>
                </a:tc>
                <a:tc>
                  <a:txBody>
                    <a:bodyPr/>
                    <a:lstStyle/>
                    <a:p>
                      <a:pPr algn="ctr" fontAlgn="ctr"/>
                      <a:r>
                        <a:rPr lang="en-US" sz="900" b="0" i="0" u="none" strike="noStrike" dirty="0">
                          <a:solidFill>
                            <a:srgbClr val="020388"/>
                          </a:solidFill>
                          <a:effectLst/>
                          <a:latin typeface="+mn-lt"/>
                        </a:rPr>
                        <a:t>Thickener drained and mud was washed to free rake (velocity breaker to be removed)</a:t>
                      </a:r>
                    </a:p>
                    <a:p>
                      <a:pPr algn="ctr" fontAlgn="ctr"/>
                      <a:endParaRPr lang="en-US" sz="900" b="0" i="0" u="none" strike="noStrike" dirty="0">
                        <a:solidFill>
                          <a:srgbClr val="020388"/>
                        </a:solidFill>
                        <a:effectLst/>
                        <a:latin typeface="+mn-lt"/>
                      </a:endParaRPr>
                    </a:p>
                  </a:txBody>
                  <a:tcPr marL="0" marR="0" marT="0" marB="0" anchor="b" anchorCtr="1"/>
                </a:tc>
                <a:tc>
                  <a:txBody>
                    <a:bodyPr/>
                    <a:lstStyle/>
                    <a:p>
                      <a:pPr algn="ctr" fontAlgn="ctr"/>
                      <a:r>
                        <a:rPr lang="en-US" sz="900" b="0" i="0" u="none" strike="noStrike" dirty="0">
                          <a:solidFill>
                            <a:srgbClr val="000E95"/>
                          </a:solidFill>
                          <a:effectLst/>
                          <a:latin typeface="+mn-lt"/>
                        </a:rPr>
                        <a:t>Complete</a:t>
                      </a:r>
                    </a:p>
                  </a:txBody>
                  <a:tcPr marL="0" marR="0" marT="0" marB="0" anchor="ctr" anchorCtr="1"/>
                </a:tc>
                <a:tc>
                  <a:txBody>
                    <a:bodyPr/>
                    <a:lstStyle/>
                    <a:p>
                      <a:pPr algn="ctr" fontAlgn="ctr"/>
                      <a:r>
                        <a:rPr lang="en-US" sz="900" b="0" i="0" u="none" strike="noStrike" dirty="0">
                          <a:solidFill>
                            <a:srgbClr val="000E95"/>
                          </a:solidFill>
                          <a:effectLst/>
                          <a:latin typeface="+mn-lt"/>
                        </a:rPr>
                        <a:t>yes</a:t>
                      </a:r>
                    </a:p>
                  </a:txBody>
                  <a:tcPr marL="0" marR="0" marT="0" marB="0" anchor="ctr" anchorCtr="1"/>
                </a:tc>
                <a:tc>
                  <a:txBody>
                    <a:bodyPr/>
                    <a:lstStyle/>
                    <a:p>
                      <a:pPr algn="ctr" fontAlgn="ctr"/>
                      <a:r>
                        <a:rPr lang="en-US" sz="900" b="0" i="0" u="none" strike="noStrike" dirty="0">
                          <a:solidFill>
                            <a:srgbClr val="000E95"/>
                          </a:solidFill>
                          <a:effectLst/>
                          <a:latin typeface="+mn-lt"/>
                        </a:rPr>
                        <a:t>In Place</a:t>
                      </a:r>
                    </a:p>
                  </a:txBody>
                  <a:tcPr marL="0" marR="0" marT="0" marB="0" anchor="ctr" anchorCtr="1"/>
                </a:tc>
                <a:extLst>
                  <a:ext uri="{0D108BD9-81ED-4DB2-BD59-A6C34878D82A}">
                    <a16:rowId xmlns:a16="http://schemas.microsoft.com/office/drawing/2014/main" val="780686319"/>
                  </a:ext>
                </a:extLst>
              </a:tr>
            </a:tbl>
          </a:graphicData>
        </a:graphic>
      </p:graphicFrame>
    </p:spTree>
    <p:extLst>
      <p:ext uri="{BB962C8B-B14F-4D97-AF65-F5344CB8AC3E}">
        <p14:creationId xmlns:p14="http://schemas.microsoft.com/office/powerpoint/2010/main" val="2605079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gradFill>
                  <a:gsLst>
                    <a:gs pos="0">
                      <a:srgbClr val="FF0000"/>
                    </a:gs>
                    <a:gs pos="25000">
                      <a:srgbClr val="031795"/>
                    </a:gs>
                    <a:gs pos="60000">
                      <a:srgbClr val="347FF6"/>
                    </a:gs>
                  </a:gsLst>
                  <a:lin ang="0" scaled="0"/>
                </a:gradFill>
              </a:rPr>
              <a:t>Close-out Actions Identified | Concentrator</a:t>
            </a:r>
            <a:br>
              <a:rPr lang="en-GB" dirty="0">
                <a:gradFill>
                  <a:gsLst>
                    <a:gs pos="0">
                      <a:srgbClr val="FF0000"/>
                    </a:gs>
                    <a:gs pos="25000">
                      <a:srgbClr val="031795"/>
                    </a:gs>
                    <a:gs pos="60000">
                      <a:srgbClr val="347FF6"/>
                    </a:gs>
                  </a:gsLst>
                  <a:lin ang="0" scaled="0"/>
                </a:gradFill>
              </a:rPr>
            </a:br>
            <a:endParaRPr lang="en-GB" dirty="0"/>
          </a:p>
        </p:txBody>
      </p:sp>
      <p:sp>
        <p:nvSpPr>
          <p:cNvPr id="3" name="Slide Number Placeholder 2"/>
          <p:cNvSpPr>
            <a:spLocks noGrp="1"/>
          </p:cNvSpPr>
          <p:nvPr>
            <p:ph type="sldNum" sz="quarter" idx="18"/>
          </p:nvPr>
        </p:nvSpPr>
        <p:spPr/>
        <p:txBody>
          <a:bodyPr/>
          <a:lstStyle/>
          <a:p>
            <a:fld id="{AC586D5E-2722-0D44-AA02-B15E62DD2934}" type="slidenum">
              <a:rPr lang="en-US" smtClean="0"/>
              <a:pPr/>
              <a:t>7</a:t>
            </a:fld>
            <a:endParaRPr lang="en-US" dirty="0"/>
          </a:p>
        </p:txBody>
      </p:sp>
      <p:sp>
        <p:nvSpPr>
          <p:cNvPr id="6" name="Footer Placeholder 5"/>
          <p:cNvSpPr>
            <a:spLocks noGrp="1"/>
          </p:cNvSpPr>
          <p:nvPr>
            <p:ph type="ftr" sz="quarter" idx="21"/>
          </p:nvPr>
        </p:nvSpPr>
        <p:spPr/>
        <p:txBody>
          <a:bodyPr/>
          <a:lstStyle/>
          <a:p>
            <a:r>
              <a:rPr lang="en-US"/>
              <a:t>Anglo American  /  © 2021 </a:t>
            </a:r>
            <a:endParaRPr lang="en-US" dirty="0"/>
          </a:p>
        </p:txBody>
      </p:sp>
      <p:sp>
        <p:nvSpPr>
          <p:cNvPr id="10" name="Text Placeholder 9"/>
          <p:cNvSpPr>
            <a:spLocks noGrp="1"/>
          </p:cNvSpPr>
          <p:nvPr>
            <p:ph type="body" sz="quarter" idx="19"/>
          </p:nvPr>
        </p:nvSpPr>
        <p:spPr/>
        <p:txBody>
          <a:bodyPr/>
          <a:lstStyle/>
          <a:p>
            <a:endParaRPr lang="en-GB"/>
          </a:p>
        </p:txBody>
      </p:sp>
      <p:graphicFrame>
        <p:nvGraphicFramePr>
          <p:cNvPr id="7" name="Table 6">
            <a:extLst>
              <a:ext uri="{FF2B5EF4-FFF2-40B4-BE49-F238E27FC236}">
                <a16:creationId xmlns:a16="http://schemas.microsoft.com/office/drawing/2014/main" id="{8FD2EA54-1A82-480D-B13B-EFCD2C26CE64}"/>
              </a:ext>
            </a:extLst>
          </p:cNvPr>
          <p:cNvGraphicFramePr>
            <a:graphicFrameLocks noGrp="1"/>
          </p:cNvGraphicFramePr>
          <p:nvPr>
            <p:extLst>
              <p:ext uri="{D42A27DB-BD31-4B8C-83A1-F6EECF244321}">
                <p14:modId xmlns:p14="http://schemas.microsoft.com/office/powerpoint/2010/main" val="2749584793"/>
              </p:ext>
            </p:extLst>
          </p:nvPr>
        </p:nvGraphicFramePr>
        <p:xfrm>
          <a:off x="400833" y="1067465"/>
          <a:ext cx="9072224" cy="986803"/>
        </p:xfrm>
        <a:graphic>
          <a:graphicData uri="http://schemas.openxmlformats.org/drawingml/2006/table">
            <a:tbl>
              <a:tblPr firstRow="1">
                <a:tableStyleId>{073A0DAA-6AF3-43AB-8588-CEC1D06C72B9}</a:tableStyleId>
              </a:tblPr>
              <a:tblGrid>
                <a:gridCol w="554664">
                  <a:extLst>
                    <a:ext uri="{9D8B030D-6E8A-4147-A177-3AD203B41FA5}">
                      <a16:colId xmlns:a16="http://schemas.microsoft.com/office/drawing/2014/main" val="1876004961"/>
                    </a:ext>
                  </a:extLst>
                </a:gridCol>
                <a:gridCol w="592207">
                  <a:extLst>
                    <a:ext uri="{9D8B030D-6E8A-4147-A177-3AD203B41FA5}">
                      <a16:colId xmlns:a16="http://schemas.microsoft.com/office/drawing/2014/main" val="1183628377"/>
                    </a:ext>
                  </a:extLst>
                </a:gridCol>
                <a:gridCol w="1729752">
                  <a:extLst>
                    <a:ext uri="{9D8B030D-6E8A-4147-A177-3AD203B41FA5}">
                      <a16:colId xmlns:a16="http://schemas.microsoft.com/office/drawing/2014/main" val="1138444656"/>
                    </a:ext>
                  </a:extLst>
                </a:gridCol>
                <a:gridCol w="3531334">
                  <a:extLst>
                    <a:ext uri="{9D8B030D-6E8A-4147-A177-3AD203B41FA5}">
                      <a16:colId xmlns:a16="http://schemas.microsoft.com/office/drawing/2014/main" val="837817654"/>
                    </a:ext>
                  </a:extLst>
                </a:gridCol>
                <a:gridCol w="807035">
                  <a:extLst>
                    <a:ext uri="{9D8B030D-6E8A-4147-A177-3AD203B41FA5}">
                      <a16:colId xmlns:a16="http://schemas.microsoft.com/office/drawing/2014/main" val="2445816081"/>
                    </a:ext>
                  </a:extLst>
                </a:gridCol>
                <a:gridCol w="601900">
                  <a:extLst>
                    <a:ext uri="{9D8B030D-6E8A-4147-A177-3AD203B41FA5}">
                      <a16:colId xmlns:a16="http://schemas.microsoft.com/office/drawing/2014/main" val="373577841"/>
                    </a:ext>
                  </a:extLst>
                </a:gridCol>
                <a:gridCol w="1255332">
                  <a:extLst>
                    <a:ext uri="{9D8B030D-6E8A-4147-A177-3AD203B41FA5}">
                      <a16:colId xmlns:a16="http://schemas.microsoft.com/office/drawing/2014/main" val="1589506013"/>
                    </a:ext>
                  </a:extLst>
                </a:gridCol>
              </a:tblGrid>
              <a:tr h="347116">
                <a:tc>
                  <a:txBody>
                    <a:bodyPr/>
                    <a:lstStyle/>
                    <a:p>
                      <a:pPr algn="ctr" fontAlgn="b"/>
                      <a:r>
                        <a:rPr lang="en-GB" sz="900" u="none" strike="noStrike" dirty="0">
                          <a:effectLst/>
                          <a:latin typeface="+mn-lt"/>
                        </a:rPr>
                        <a:t>Section</a:t>
                      </a:r>
                      <a:endParaRPr lang="en-GB" sz="900" b="0" i="0" u="none" strike="noStrike" dirty="0">
                        <a:solidFill>
                          <a:srgbClr val="000000"/>
                        </a:solidFill>
                        <a:effectLst/>
                        <a:latin typeface="+mn-lt"/>
                      </a:endParaRPr>
                    </a:p>
                  </a:txBody>
                  <a:tcPr marL="4955" marR="4955" marT="4955" marB="0" anchor="ctr"/>
                </a:tc>
                <a:tc>
                  <a:txBody>
                    <a:bodyPr/>
                    <a:lstStyle/>
                    <a:p>
                      <a:pPr algn="ctr" fontAlgn="b"/>
                      <a:endParaRPr lang="en-GB" sz="900" b="0" i="0" u="none" strike="noStrike" dirty="0">
                        <a:solidFill>
                          <a:srgbClr val="000000"/>
                        </a:solidFill>
                        <a:effectLst/>
                        <a:latin typeface="+mn-lt"/>
                      </a:endParaRPr>
                    </a:p>
                  </a:txBody>
                  <a:tcPr marL="4955" marR="4955" marT="4955" marB="0" anchor="ctr"/>
                </a:tc>
                <a:tc>
                  <a:txBody>
                    <a:bodyPr/>
                    <a:lstStyle/>
                    <a:p>
                      <a:pPr algn="ctr" fontAlgn="b"/>
                      <a:r>
                        <a:rPr lang="en-GB" sz="900" u="none" strike="noStrike" dirty="0">
                          <a:effectLst/>
                          <a:latin typeface="+mn-lt"/>
                        </a:rPr>
                        <a:t>Incident Name</a:t>
                      </a:r>
                      <a:endParaRPr lang="en-GB" sz="900" b="0" i="0" u="none" strike="noStrike" dirty="0">
                        <a:solidFill>
                          <a:srgbClr val="000000"/>
                        </a:solidFill>
                        <a:effectLst/>
                        <a:latin typeface="+mn-lt"/>
                      </a:endParaRPr>
                    </a:p>
                  </a:txBody>
                  <a:tcPr marL="4955" marR="4955" marT="4955" marB="0" anchor="ctr"/>
                </a:tc>
                <a:tc>
                  <a:txBody>
                    <a:bodyPr/>
                    <a:lstStyle/>
                    <a:p>
                      <a:pPr algn="ctr" fontAlgn="b"/>
                      <a:r>
                        <a:rPr lang="en-GB" sz="900" u="none" strike="noStrike" dirty="0">
                          <a:effectLst/>
                          <a:latin typeface="+mn-lt"/>
                        </a:rPr>
                        <a:t>Proposed Solutions</a:t>
                      </a:r>
                      <a:endParaRPr lang="en-GB" sz="900" b="0" i="0" u="none" strike="noStrike" dirty="0">
                        <a:solidFill>
                          <a:srgbClr val="000000"/>
                        </a:solidFill>
                        <a:effectLst/>
                        <a:latin typeface="+mn-lt"/>
                      </a:endParaRPr>
                    </a:p>
                  </a:txBody>
                  <a:tcPr marL="4955" marR="4955" marT="4955" marB="0" anchor="ctr"/>
                </a:tc>
                <a:tc>
                  <a:txBody>
                    <a:bodyPr/>
                    <a:lstStyle/>
                    <a:p>
                      <a:pPr algn="ctr" fontAlgn="b"/>
                      <a:r>
                        <a:rPr lang="en-GB" sz="900" u="none" strike="noStrike" dirty="0">
                          <a:effectLst/>
                          <a:latin typeface="+mn-lt"/>
                        </a:rPr>
                        <a:t>Progress Status</a:t>
                      </a:r>
                      <a:endParaRPr lang="en-GB" sz="900" b="0" i="0" u="none" strike="noStrike" dirty="0">
                        <a:solidFill>
                          <a:srgbClr val="000000"/>
                        </a:solidFill>
                        <a:effectLst/>
                        <a:latin typeface="+mn-lt"/>
                      </a:endParaRPr>
                    </a:p>
                  </a:txBody>
                  <a:tcPr marL="4955" marR="4955" marT="4955" marB="0" anchor="ctr"/>
                </a:tc>
                <a:tc>
                  <a:txBody>
                    <a:bodyPr/>
                    <a:lstStyle/>
                    <a:p>
                      <a:pPr algn="ctr" fontAlgn="b"/>
                      <a:r>
                        <a:rPr lang="en-GB" sz="900" u="none" strike="noStrike" dirty="0">
                          <a:effectLst/>
                          <a:latin typeface="+mn-lt"/>
                        </a:rPr>
                        <a:t>Solution Verified</a:t>
                      </a:r>
                      <a:endParaRPr lang="en-GB" sz="900" b="0" i="0" u="none" strike="noStrike" dirty="0">
                        <a:solidFill>
                          <a:srgbClr val="000000"/>
                        </a:solidFill>
                        <a:effectLst/>
                        <a:latin typeface="+mn-lt"/>
                      </a:endParaRPr>
                    </a:p>
                  </a:txBody>
                  <a:tcPr marL="4955" marR="4955" marT="4955" marB="0" anchor="ctr"/>
                </a:tc>
                <a:tc>
                  <a:txBody>
                    <a:bodyPr/>
                    <a:lstStyle/>
                    <a:p>
                      <a:pPr algn="ctr" fontAlgn="b"/>
                      <a:r>
                        <a:rPr lang="en-GB" sz="900" u="none" strike="noStrike" dirty="0">
                          <a:effectLst/>
                          <a:latin typeface="+mn-lt"/>
                        </a:rPr>
                        <a:t>Verification Comment</a:t>
                      </a:r>
                      <a:endParaRPr lang="en-GB" sz="900" b="0" i="0" u="none" strike="noStrike" dirty="0">
                        <a:solidFill>
                          <a:srgbClr val="000000"/>
                        </a:solidFill>
                        <a:effectLst/>
                        <a:latin typeface="+mn-lt"/>
                      </a:endParaRPr>
                    </a:p>
                  </a:txBody>
                  <a:tcPr marL="4955" marR="4955" marT="4955" marB="0" anchor="ctr"/>
                </a:tc>
                <a:extLst>
                  <a:ext uri="{0D108BD9-81ED-4DB2-BD59-A6C34878D82A}">
                    <a16:rowId xmlns:a16="http://schemas.microsoft.com/office/drawing/2014/main" val="160062039"/>
                  </a:ext>
                </a:extLst>
              </a:tr>
              <a:tr h="639687">
                <a:tc>
                  <a:txBody>
                    <a:bodyPr/>
                    <a:lstStyle/>
                    <a:p>
                      <a:pPr algn="ctr" fontAlgn="ctr"/>
                      <a:r>
                        <a:rPr lang="en-US" sz="900" b="0" i="0" u="none" strike="noStrike" dirty="0">
                          <a:solidFill>
                            <a:srgbClr val="000E95"/>
                          </a:solidFill>
                          <a:effectLst/>
                          <a:latin typeface="+mn-lt"/>
                        </a:rPr>
                        <a:t>Merensky</a:t>
                      </a:r>
                    </a:p>
                    <a:p>
                      <a:pPr algn="ctr" fontAlgn="ctr"/>
                      <a:endParaRPr lang="en-US" sz="900" b="0" i="0" u="none" strike="noStrike" dirty="0">
                        <a:solidFill>
                          <a:srgbClr val="000E95"/>
                        </a:solidFill>
                        <a:effectLst/>
                        <a:latin typeface="+mn-lt"/>
                      </a:endParaRPr>
                    </a:p>
                  </a:txBody>
                  <a:tcPr marL="0" marR="0" marT="0" marB="0" anchor="b" anchorCtr="1"/>
                </a:tc>
                <a:tc>
                  <a:txBody>
                    <a:bodyPr/>
                    <a:lstStyle/>
                    <a:p>
                      <a:pPr algn="ctr" fontAlgn="ctr"/>
                      <a:endParaRPr lang="en-US" sz="900" b="0" i="0" u="none" strike="noStrike" dirty="0">
                        <a:solidFill>
                          <a:srgbClr val="000E95"/>
                        </a:solidFill>
                        <a:effectLst/>
                        <a:latin typeface="+mn-lt"/>
                      </a:endParaRPr>
                    </a:p>
                  </a:txBody>
                  <a:tcPr marL="0" marR="0" marT="0" marB="0" anchor="b" anchorCtr="1"/>
                </a:tc>
                <a:tc>
                  <a:txBody>
                    <a:bodyPr/>
                    <a:lstStyle/>
                    <a:p>
                      <a:pPr algn="ctr" fontAlgn="ctr"/>
                      <a:r>
                        <a:rPr lang="en-US" sz="900" b="0" i="0" u="none" strike="noStrike" dirty="0">
                          <a:solidFill>
                            <a:srgbClr val="000E95"/>
                          </a:solidFill>
                          <a:effectLst/>
                          <a:latin typeface="+mn-lt"/>
                        </a:rPr>
                        <a:t>Primary mills stopped due to empty silo 110 CV 02 unavailable </a:t>
                      </a:r>
                    </a:p>
                    <a:p>
                      <a:pPr algn="ctr" fontAlgn="ctr"/>
                      <a:endParaRPr lang="en-US" sz="900" b="0" i="0" u="none" strike="noStrike" dirty="0">
                        <a:solidFill>
                          <a:srgbClr val="000E95"/>
                        </a:solidFill>
                        <a:effectLst/>
                        <a:latin typeface="+mn-lt"/>
                      </a:endParaRPr>
                    </a:p>
                  </a:txBody>
                  <a:tcPr marL="0" marR="0" marT="0" marB="0" anchor="b" anchorCtr="1"/>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a:solidFill>
                            <a:srgbClr val="000E95"/>
                          </a:solidFill>
                          <a:effectLst/>
                          <a:latin typeface="+mn-lt"/>
                        </a:rPr>
                        <a:t>Investigate new type of sealing arrangements on bearings that have a better seal against water exposure.</a:t>
                      </a:r>
                    </a:p>
                    <a:p>
                      <a:pPr marL="0" marR="0" lvl="0" indent="0" algn="ctr" defTabSz="457200" rtl="0" eaLnBrk="1" fontAlgn="ctr" latinLnBrk="0" hangingPunct="1">
                        <a:lnSpc>
                          <a:spcPct val="100000"/>
                        </a:lnSpc>
                        <a:spcBef>
                          <a:spcPts val="0"/>
                        </a:spcBef>
                        <a:spcAft>
                          <a:spcPts val="0"/>
                        </a:spcAft>
                        <a:buClrTx/>
                        <a:buSzTx/>
                        <a:buFontTx/>
                        <a:buNone/>
                        <a:tabLst/>
                        <a:defRPr/>
                      </a:pPr>
                      <a:endParaRPr lang="en-US" sz="900" b="0" i="0" u="none" strike="noStrike" dirty="0">
                        <a:solidFill>
                          <a:srgbClr val="000E95"/>
                        </a:solidFill>
                        <a:effectLst/>
                        <a:latin typeface="+mn-lt"/>
                      </a:endParaRPr>
                    </a:p>
                  </a:txBody>
                  <a:tcPr marL="0" marR="0" marT="0" marB="0" anchor="b" anchorCtr="1"/>
                </a:tc>
                <a:tc>
                  <a:txBody>
                    <a:bodyPr/>
                    <a:lstStyle/>
                    <a:p>
                      <a:pPr algn="ctr" fontAlgn="ctr"/>
                      <a:r>
                        <a:rPr lang="en-US" sz="900" b="0" i="0" u="none" strike="noStrike" dirty="0">
                          <a:solidFill>
                            <a:srgbClr val="000E95"/>
                          </a:solidFill>
                          <a:effectLst/>
                          <a:latin typeface="+mn-lt"/>
                        </a:rPr>
                        <a:t>In Progress</a:t>
                      </a:r>
                    </a:p>
                  </a:txBody>
                  <a:tcPr marL="0" marR="0" marT="0" marB="0" anchor="ctr" anchorCtr="1"/>
                </a:tc>
                <a:tc>
                  <a:txBody>
                    <a:bodyPr/>
                    <a:lstStyle/>
                    <a:p>
                      <a:pPr algn="ctr" fontAlgn="ctr"/>
                      <a:r>
                        <a:rPr lang="en-US" sz="900" b="0" i="0" u="none" strike="noStrike" dirty="0">
                          <a:solidFill>
                            <a:srgbClr val="000E95"/>
                          </a:solidFill>
                          <a:effectLst/>
                          <a:latin typeface="+mn-lt"/>
                        </a:rPr>
                        <a:t>yes</a:t>
                      </a:r>
                    </a:p>
                  </a:txBody>
                  <a:tcPr marL="0" marR="0" marT="0" marB="0" anchor="ctr" anchorCtr="1"/>
                </a:tc>
                <a:tc>
                  <a:txBody>
                    <a:bodyPr/>
                    <a:lstStyle/>
                    <a:p>
                      <a:pPr algn="ctr" fontAlgn="ctr"/>
                      <a:r>
                        <a:rPr lang="en-US" sz="900" b="0" i="0" u="none" strike="noStrike" dirty="0">
                          <a:solidFill>
                            <a:srgbClr val="000E95"/>
                          </a:solidFill>
                          <a:effectLst/>
                          <a:latin typeface="+mn-lt"/>
                        </a:rPr>
                        <a:t>Still investigating new technology</a:t>
                      </a:r>
                    </a:p>
                  </a:txBody>
                  <a:tcPr marL="0" marR="0" marT="0" marB="0" anchor="ctr" anchorCtr="1"/>
                </a:tc>
                <a:extLst>
                  <a:ext uri="{0D108BD9-81ED-4DB2-BD59-A6C34878D82A}">
                    <a16:rowId xmlns:a16="http://schemas.microsoft.com/office/drawing/2014/main" val="2439367516"/>
                  </a:ext>
                </a:extLst>
              </a:tr>
            </a:tbl>
          </a:graphicData>
        </a:graphic>
      </p:graphicFrame>
    </p:spTree>
    <p:extLst>
      <p:ext uri="{BB962C8B-B14F-4D97-AF65-F5344CB8AC3E}">
        <p14:creationId xmlns:p14="http://schemas.microsoft.com/office/powerpoint/2010/main" val="3114700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gradFill>
                  <a:gsLst>
                    <a:gs pos="0">
                      <a:srgbClr val="FF0000"/>
                    </a:gs>
                    <a:gs pos="25000">
                      <a:srgbClr val="031795"/>
                    </a:gs>
                    <a:gs pos="60000">
                      <a:srgbClr val="347FF6"/>
                    </a:gs>
                  </a:gsLst>
                  <a:lin ang="0" scaled="0"/>
                </a:gradFill>
              </a:rPr>
              <a:t>Close-out Actions Identified | Concentrator</a:t>
            </a:r>
            <a:br>
              <a:rPr lang="en-GB" dirty="0">
                <a:gradFill>
                  <a:gsLst>
                    <a:gs pos="0">
                      <a:srgbClr val="FF0000"/>
                    </a:gs>
                    <a:gs pos="25000">
                      <a:srgbClr val="031795"/>
                    </a:gs>
                    <a:gs pos="60000">
                      <a:srgbClr val="347FF6"/>
                    </a:gs>
                  </a:gsLst>
                  <a:lin ang="0" scaled="0"/>
                </a:gradFill>
              </a:rPr>
            </a:br>
            <a:endParaRPr lang="en-GB" dirty="0"/>
          </a:p>
        </p:txBody>
      </p:sp>
      <p:sp>
        <p:nvSpPr>
          <p:cNvPr id="3" name="Slide Number Placeholder 2"/>
          <p:cNvSpPr>
            <a:spLocks noGrp="1"/>
          </p:cNvSpPr>
          <p:nvPr>
            <p:ph type="sldNum" sz="quarter" idx="18"/>
          </p:nvPr>
        </p:nvSpPr>
        <p:spPr/>
        <p:txBody>
          <a:bodyPr/>
          <a:lstStyle/>
          <a:p>
            <a:fld id="{AC586D5E-2722-0D44-AA02-B15E62DD2934}" type="slidenum">
              <a:rPr lang="en-US" smtClean="0"/>
              <a:pPr/>
              <a:t>8</a:t>
            </a:fld>
            <a:endParaRPr lang="en-US" dirty="0"/>
          </a:p>
        </p:txBody>
      </p:sp>
      <p:sp>
        <p:nvSpPr>
          <p:cNvPr id="6" name="Footer Placeholder 5"/>
          <p:cNvSpPr>
            <a:spLocks noGrp="1"/>
          </p:cNvSpPr>
          <p:nvPr>
            <p:ph type="ftr" sz="quarter" idx="21"/>
          </p:nvPr>
        </p:nvSpPr>
        <p:spPr/>
        <p:txBody>
          <a:bodyPr/>
          <a:lstStyle/>
          <a:p>
            <a:r>
              <a:rPr lang="en-US"/>
              <a:t>Anglo American  /  © 2021 </a:t>
            </a:r>
            <a:endParaRPr lang="en-US" dirty="0"/>
          </a:p>
        </p:txBody>
      </p:sp>
      <p:sp>
        <p:nvSpPr>
          <p:cNvPr id="7" name="Text Placeholder 6"/>
          <p:cNvSpPr>
            <a:spLocks noGrp="1"/>
          </p:cNvSpPr>
          <p:nvPr>
            <p:ph type="body" sz="quarter" idx="22"/>
          </p:nvPr>
        </p:nvSpPr>
        <p:spPr/>
        <p:txBody>
          <a:bodyPr/>
          <a:lstStyle/>
          <a:p>
            <a:endParaRPr lang="en-GB" dirty="0"/>
          </a:p>
        </p:txBody>
      </p:sp>
      <p:sp>
        <p:nvSpPr>
          <p:cNvPr id="10" name="Text Placeholder 9"/>
          <p:cNvSpPr>
            <a:spLocks noGrp="1"/>
          </p:cNvSpPr>
          <p:nvPr>
            <p:ph type="body" sz="quarter" idx="19"/>
          </p:nvPr>
        </p:nvSpPr>
        <p:spPr/>
        <p:txBody>
          <a:bodyPr/>
          <a:lstStyle/>
          <a:p>
            <a:endParaRPr lang="en-GB"/>
          </a:p>
        </p:txBody>
      </p:sp>
      <p:sp>
        <p:nvSpPr>
          <p:cNvPr id="9" name="Text Placeholder 4"/>
          <p:cNvSpPr txBox="1">
            <a:spLocks/>
          </p:cNvSpPr>
          <p:nvPr/>
        </p:nvSpPr>
        <p:spPr>
          <a:xfrm>
            <a:off x="425497" y="1305150"/>
            <a:ext cx="9047560" cy="3555108"/>
          </a:xfrm>
          <a:prstGeom prst="rect">
            <a:avLst/>
          </a:prstGeom>
        </p:spPr>
        <p:txBody>
          <a:bodyPr vert="horz" lIns="0" tIns="0" rIns="0" bIns="0" rtlCol="0">
            <a:noAutofit/>
          </a:bodyPr>
          <a:lstStyle>
            <a:lvl1pPr marL="0" indent="0" algn="l" defTabSz="457200" rtl="0" eaLnBrk="1" latinLnBrk="0" hangingPunct="1">
              <a:spcBef>
                <a:spcPts val="1200"/>
              </a:spcBef>
              <a:buFont typeface="Arial" panose="020B0604020202020204" pitchFamily="34" charset="0"/>
              <a:buNone/>
              <a:defRPr sz="1100" b="1" i="0" kern="1200">
                <a:solidFill>
                  <a:schemeClr val="tx2"/>
                </a:solidFill>
                <a:latin typeface="+mn-lt"/>
                <a:ea typeface="+mn-ea"/>
                <a:cs typeface="+mn-cs"/>
              </a:defRPr>
            </a:lvl1pPr>
            <a:lvl2pPr marL="0" indent="0" algn="l" defTabSz="457200" rtl="0" eaLnBrk="1" latinLnBrk="0" hangingPunct="1">
              <a:spcBef>
                <a:spcPts val="300"/>
              </a:spcBef>
              <a:buFont typeface="Arial" panose="020B0604020202020204" pitchFamily="34" charset="0"/>
              <a:buNone/>
              <a:defRPr sz="1000" b="0" i="0" kern="1200">
                <a:solidFill>
                  <a:schemeClr val="tx1"/>
                </a:solidFill>
                <a:latin typeface="+mn-lt"/>
                <a:ea typeface="+mn-ea"/>
                <a:cs typeface="+mn-cs"/>
              </a:defRPr>
            </a:lvl2pPr>
            <a:lvl3pPr marL="92075" indent="-92075" algn="l" defTabSz="457200" rtl="0" eaLnBrk="1" latinLnBrk="0" hangingPunct="1">
              <a:spcBef>
                <a:spcPts val="300"/>
              </a:spcBef>
              <a:buFont typeface="Arial" panose="020B0604020202020204" pitchFamily="34" charset="0"/>
              <a:buChar char="•"/>
              <a:defRPr sz="1000" b="0" i="0" kern="1200">
                <a:solidFill>
                  <a:schemeClr val="tx1"/>
                </a:solidFill>
                <a:latin typeface="+mn-lt"/>
                <a:ea typeface="+mn-ea"/>
                <a:cs typeface="+mn-cs"/>
              </a:defRPr>
            </a:lvl3pPr>
            <a:lvl4pPr marL="177800" indent="-90488" algn="l" defTabSz="457200" rtl="0" eaLnBrk="1" latinLnBrk="0" hangingPunct="1">
              <a:spcBef>
                <a:spcPts val="300"/>
              </a:spcBef>
              <a:buFont typeface="Arial" panose="020B0604020202020204" pitchFamily="34" charset="0"/>
              <a:buChar char="•"/>
              <a:defRPr sz="1000" b="0" i="0" kern="1200">
                <a:solidFill>
                  <a:schemeClr val="tx1"/>
                </a:solidFill>
                <a:latin typeface="+mn-lt"/>
                <a:ea typeface="+mn-ea"/>
                <a:cs typeface="+mn-cs"/>
              </a:defRPr>
            </a:lvl4pPr>
            <a:lvl5pPr marL="269875" indent="-87313" algn="l" defTabSz="457200" rtl="0" eaLnBrk="1" latinLnBrk="0" hangingPunct="1">
              <a:spcBef>
                <a:spcPts val="300"/>
              </a:spcBef>
              <a:buFont typeface="AA Smart Sans" panose="00000500000000000000" pitchFamily="50" charset="0"/>
              <a:buChar char="-"/>
              <a:defRPr sz="1000" b="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solidFill>
                  <a:schemeClr val="tx1"/>
                </a:solidFill>
              </a:rPr>
              <a:t>Notes:</a:t>
            </a:r>
          </a:p>
          <a:p>
            <a:pPr lvl="3" indent="0">
              <a:buNone/>
            </a:pPr>
            <a:endParaRPr lang="en-GB" dirty="0"/>
          </a:p>
          <a:p>
            <a:pPr marL="171450" indent="-171450">
              <a:buFont typeface="Arial" panose="020B0604020202020204" pitchFamily="34" charset="0"/>
              <a:buChar char="•"/>
            </a:pPr>
            <a:endParaRPr lang="en-GB" dirty="0"/>
          </a:p>
        </p:txBody>
      </p:sp>
      <p:sp>
        <p:nvSpPr>
          <p:cNvPr id="4" name="TextBox 3">
            <a:extLst>
              <a:ext uri="{FF2B5EF4-FFF2-40B4-BE49-F238E27FC236}">
                <a16:creationId xmlns:a16="http://schemas.microsoft.com/office/drawing/2014/main" id="{B86F893C-A211-41E7-8E9B-78FAB5131C50}"/>
              </a:ext>
            </a:extLst>
          </p:cNvPr>
          <p:cNvSpPr txBox="1"/>
          <p:nvPr/>
        </p:nvSpPr>
        <p:spPr>
          <a:xfrm>
            <a:off x="879894" y="1251051"/>
            <a:ext cx="4994695" cy="261610"/>
          </a:xfrm>
          <a:prstGeom prst="rect">
            <a:avLst/>
          </a:prstGeom>
          <a:noFill/>
        </p:spPr>
        <p:txBody>
          <a:bodyPr wrap="square" rtlCol="0">
            <a:spAutoFit/>
          </a:bodyPr>
          <a:lstStyle/>
          <a:p>
            <a:pPr algn="l"/>
            <a:r>
              <a:rPr lang="en-US" sz="1100" dirty="0">
                <a:solidFill>
                  <a:srgbClr val="0070C0"/>
                </a:solidFill>
              </a:rPr>
              <a:t>Road map on the Merensky structure repair continuing</a:t>
            </a:r>
          </a:p>
        </p:txBody>
      </p:sp>
    </p:spTree>
    <p:extLst>
      <p:ext uri="{BB962C8B-B14F-4D97-AF65-F5344CB8AC3E}">
        <p14:creationId xmlns:p14="http://schemas.microsoft.com/office/powerpoint/2010/main" val="3678822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gradFill>
                  <a:gsLst>
                    <a:gs pos="0">
                      <a:srgbClr val="FF0000"/>
                    </a:gs>
                    <a:gs pos="25000">
                      <a:srgbClr val="031795"/>
                    </a:gs>
                    <a:gs pos="60000">
                      <a:srgbClr val="347FF6"/>
                    </a:gs>
                  </a:gsLst>
                  <a:lin ang="0" scaled="0"/>
                </a:gradFill>
              </a:rPr>
              <a:t>Gaps and Close-outs Identified | Concentrator</a:t>
            </a:r>
            <a:br>
              <a:rPr lang="en-GB" dirty="0">
                <a:gradFill>
                  <a:gsLst>
                    <a:gs pos="0">
                      <a:srgbClr val="FF0000"/>
                    </a:gs>
                    <a:gs pos="25000">
                      <a:srgbClr val="031795"/>
                    </a:gs>
                    <a:gs pos="60000">
                      <a:srgbClr val="347FF6"/>
                    </a:gs>
                  </a:gsLst>
                  <a:lin ang="0" scaled="0"/>
                </a:gradFill>
              </a:rPr>
            </a:br>
            <a:endParaRPr lang="en-GB" dirty="0"/>
          </a:p>
        </p:txBody>
      </p:sp>
      <p:sp>
        <p:nvSpPr>
          <p:cNvPr id="3" name="Slide Number Placeholder 2"/>
          <p:cNvSpPr>
            <a:spLocks noGrp="1"/>
          </p:cNvSpPr>
          <p:nvPr>
            <p:ph type="sldNum" sz="quarter" idx="18"/>
          </p:nvPr>
        </p:nvSpPr>
        <p:spPr/>
        <p:txBody>
          <a:bodyPr/>
          <a:lstStyle/>
          <a:p>
            <a:fld id="{AC586D5E-2722-0D44-AA02-B15E62DD2934}" type="slidenum">
              <a:rPr lang="en-US" smtClean="0"/>
              <a:pPr/>
              <a:t>9</a:t>
            </a:fld>
            <a:endParaRPr lang="en-US" dirty="0"/>
          </a:p>
        </p:txBody>
      </p:sp>
      <p:sp>
        <p:nvSpPr>
          <p:cNvPr id="6" name="Footer Placeholder 5"/>
          <p:cNvSpPr>
            <a:spLocks noGrp="1"/>
          </p:cNvSpPr>
          <p:nvPr>
            <p:ph type="ftr" sz="quarter" idx="21"/>
          </p:nvPr>
        </p:nvSpPr>
        <p:spPr/>
        <p:txBody>
          <a:bodyPr/>
          <a:lstStyle/>
          <a:p>
            <a:r>
              <a:rPr lang="en-US"/>
              <a:t>Anglo American  /  © 2021 </a:t>
            </a:r>
            <a:endParaRPr lang="en-US" dirty="0"/>
          </a:p>
        </p:txBody>
      </p:sp>
      <p:sp>
        <p:nvSpPr>
          <p:cNvPr id="7" name="Text Placeholder 6"/>
          <p:cNvSpPr>
            <a:spLocks noGrp="1"/>
          </p:cNvSpPr>
          <p:nvPr>
            <p:ph type="body" sz="quarter" idx="22"/>
          </p:nvPr>
        </p:nvSpPr>
        <p:spPr/>
        <p:txBody>
          <a:bodyPr/>
          <a:lstStyle/>
          <a:p>
            <a:endParaRPr lang="en-GB"/>
          </a:p>
        </p:txBody>
      </p:sp>
      <p:sp>
        <p:nvSpPr>
          <p:cNvPr id="10" name="Text Placeholder 9"/>
          <p:cNvSpPr>
            <a:spLocks noGrp="1"/>
          </p:cNvSpPr>
          <p:nvPr>
            <p:ph type="body" sz="quarter" idx="19"/>
          </p:nvPr>
        </p:nvSpPr>
        <p:spPr/>
        <p:txBody>
          <a:bodyPr/>
          <a:lstStyle/>
          <a:p>
            <a:endParaRPr lang="en-GB"/>
          </a:p>
        </p:txBody>
      </p:sp>
      <p:graphicFrame>
        <p:nvGraphicFramePr>
          <p:cNvPr id="9" name="Table 8">
            <a:extLst>
              <a:ext uri="{FF2B5EF4-FFF2-40B4-BE49-F238E27FC236}">
                <a16:creationId xmlns:a16="http://schemas.microsoft.com/office/drawing/2014/main" id="{A8B27AC4-C48A-40A8-B5D0-2F25006D9F3E}"/>
              </a:ext>
            </a:extLst>
          </p:cNvPr>
          <p:cNvGraphicFramePr>
            <a:graphicFrameLocks noGrp="1"/>
          </p:cNvGraphicFramePr>
          <p:nvPr>
            <p:extLst>
              <p:ext uri="{D42A27DB-BD31-4B8C-83A1-F6EECF244321}">
                <p14:modId xmlns:p14="http://schemas.microsoft.com/office/powerpoint/2010/main" val="303822627"/>
              </p:ext>
            </p:extLst>
          </p:nvPr>
        </p:nvGraphicFramePr>
        <p:xfrm>
          <a:off x="400900" y="1235131"/>
          <a:ext cx="9027329" cy="742937"/>
        </p:xfrm>
        <a:graphic>
          <a:graphicData uri="http://schemas.openxmlformats.org/drawingml/2006/table">
            <a:tbl>
              <a:tblPr firstRow="1">
                <a:tableStyleId>{073A0DAA-6AF3-43AB-8588-CEC1D06C72B9}</a:tableStyleId>
              </a:tblPr>
              <a:tblGrid>
                <a:gridCol w="740219">
                  <a:extLst>
                    <a:ext uri="{9D8B030D-6E8A-4147-A177-3AD203B41FA5}">
                      <a16:colId xmlns:a16="http://schemas.microsoft.com/office/drawing/2014/main" val="2659406908"/>
                    </a:ext>
                  </a:extLst>
                </a:gridCol>
                <a:gridCol w="1420381">
                  <a:extLst>
                    <a:ext uri="{9D8B030D-6E8A-4147-A177-3AD203B41FA5}">
                      <a16:colId xmlns:a16="http://schemas.microsoft.com/office/drawing/2014/main" val="1028351017"/>
                    </a:ext>
                  </a:extLst>
                </a:gridCol>
                <a:gridCol w="3537554">
                  <a:extLst>
                    <a:ext uri="{9D8B030D-6E8A-4147-A177-3AD203B41FA5}">
                      <a16:colId xmlns:a16="http://schemas.microsoft.com/office/drawing/2014/main" val="4039317220"/>
                    </a:ext>
                  </a:extLst>
                </a:gridCol>
                <a:gridCol w="2139453">
                  <a:extLst>
                    <a:ext uri="{9D8B030D-6E8A-4147-A177-3AD203B41FA5}">
                      <a16:colId xmlns:a16="http://schemas.microsoft.com/office/drawing/2014/main" val="883388269"/>
                    </a:ext>
                  </a:extLst>
                </a:gridCol>
                <a:gridCol w="1189722">
                  <a:extLst>
                    <a:ext uri="{9D8B030D-6E8A-4147-A177-3AD203B41FA5}">
                      <a16:colId xmlns:a16="http://schemas.microsoft.com/office/drawing/2014/main" val="1598191274"/>
                    </a:ext>
                  </a:extLst>
                </a:gridCol>
              </a:tblGrid>
              <a:tr h="369271">
                <a:tc>
                  <a:txBody>
                    <a:bodyPr/>
                    <a:lstStyle/>
                    <a:p>
                      <a:pPr algn="ctr" fontAlgn="b"/>
                      <a:r>
                        <a:rPr lang="en-GB" sz="900" u="none" strike="noStrike" dirty="0">
                          <a:effectLst/>
                        </a:rPr>
                        <a:t>Section</a:t>
                      </a:r>
                      <a:endParaRPr lang="en-GB" sz="900" b="0" i="0" u="none" strike="noStrike" dirty="0">
                        <a:solidFill>
                          <a:srgbClr val="000000"/>
                        </a:solidFill>
                        <a:effectLst/>
                        <a:latin typeface="Calibri" panose="020F0502020204030204" pitchFamily="34" charset="0"/>
                      </a:endParaRPr>
                    </a:p>
                  </a:txBody>
                  <a:tcPr marL="9455" marR="9455" marT="9455" marB="0" anchor="ctr"/>
                </a:tc>
                <a:tc>
                  <a:txBody>
                    <a:bodyPr/>
                    <a:lstStyle/>
                    <a:p>
                      <a:pPr algn="ctr" fontAlgn="b"/>
                      <a:r>
                        <a:rPr lang="en-GB" sz="900" u="none" strike="noStrike" dirty="0">
                          <a:effectLst/>
                        </a:rPr>
                        <a:t>Incident Name</a:t>
                      </a:r>
                      <a:endParaRPr lang="en-GB" sz="900" b="0" i="0" u="none" strike="noStrike" dirty="0">
                        <a:solidFill>
                          <a:srgbClr val="000000"/>
                        </a:solidFill>
                        <a:effectLst/>
                        <a:latin typeface="Calibri" panose="020F0502020204030204" pitchFamily="34" charset="0"/>
                      </a:endParaRPr>
                    </a:p>
                  </a:txBody>
                  <a:tcPr marL="9455" marR="9455" marT="9455" marB="0" anchor="ctr"/>
                </a:tc>
                <a:tc>
                  <a:txBody>
                    <a:bodyPr/>
                    <a:lstStyle/>
                    <a:p>
                      <a:pPr algn="ctr" fontAlgn="b"/>
                      <a:r>
                        <a:rPr lang="en-GB" sz="900" u="none" strike="noStrike" dirty="0">
                          <a:effectLst/>
                        </a:rPr>
                        <a:t>Potential Gaps Identified</a:t>
                      </a:r>
                      <a:endParaRPr lang="en-GB" sz="900" b="0" i="0" u="none" strike="noStrike" dirty="0">
                        <a:solidFill>
                          <a:srgbClr val="000000"/>
                        </a:solidFill>
                        <a:effectLst/>
                        <a:latin typeface="Calibri" panose="020F0502020204030204" pitchFamily="34" charset="0"/>
                      </a:endParaRPr>
                    </a:p>
                  </a:txBody>
                  <a:tcPr marL="9455" marR="9455" marT="9455" marB="0" anchor="ctr"/>
                </a:tc>
                <a:tc>
                  <a:txBody>
                    <a:bodyPr/>
                    <a:lstStyle/>
                    <a:p>
                      <a:pPr algn="ctr" fontAlgn="b"/>
                      <a:r>
                        <a:rPr lang="en-GB" sz="900" u="none" strike="noStrike" dirty="0">
                          <a:effectLst/>
                        </a:rPr>
                        <a:t>Potential Close-out identified</a:t>
                      </a:r>
                      <a:endParaRPr lang="en-GB" sz="900" b="0" i="0" u="none" strike="noStrike" dirty="0">
                        <a:solidFill>
                          <a:srgbClr val="000000"/>
                        </a:solidFill>
                        <a:effectLst/>
                        <a:latin typeface="Calibri" panose="020F0502020204030204" pitchFamily="34" charset="0"/>
                      </a:endParaRPr>
                    </a:p>
                  </a:txBody>
                  <a:tcPr marL="9455" marR="9455" marT="9455" marB="0" anchor="ctr"/>
                </a:tc>
                <a:tc>
                  <a:txBody>
                    <a:bodyPr/>
                    <a:lstStyle/>
                    <a:p>
                      <a:pPr algn="ctr" fontAlgn="b"/>
                      <a:r>
                        <a:rPr lang="en-GB" sz="900" u="none" strike="noStrike" dirty="0">
                          <a:effectLst/>
                        </a:rPr>
                        <a:t>Commitment Signature</a:t>
                      </a:r>
                      <a:endParaRPr lang="en-GB" sz="900" b="0" i="0" u="none" strike="noStrike" dirty="0">
                        <a:solidFill>
                          <a:srgbClr val="000000"/>
                        </a:solidFill>
                        <a:effectLst/>
                        <a:latin typeface="Calibri" panose="020F0502020204030204" pitchFamily="34" charset="0"/>
                      </a:endParaRPr>
                    </a:p>
                  </a:txBody>
                  <a:tcPr marL="9455" marR="9455" marT="9455" marB="0" anchor="ctr"/>
                </a:tc>
                <a:extLst>
                  <a:ext uri="{0D108BD9-81ED-4DB2-BD59-A6C34878D82A}">
                    <a16:rowId xmlns:a16="http://schemas.microsoft.com/office/drawing/2014/main" val="440780067"/>
                  </a:ext>
                </a:extLst>
              </a:tr>
              <a:tr h="373666">
                <a:tc>
                  <a:txBody>
                    <a:bodyPr/>
                    <a:lstStyle/>
                    <a:p>
                      <a:pPr algn="ctr" fontAlgn="b"/>
                      <a:endParaRPr lang="en-US" sz="900" b="0" i="0" u="none" strike="noStrike" dirty="0">
                        <a:solidFill>
                          <a:srgbClr val="020388"/>
                        </a:solidFill>
                        <a:effectLst/>
                        <a:latin typeface="+mn-lt"/>
                      </a:endParaRPr>
                    </a:p>
                  </a:txBody>
                  <a:tcPr marL="0" marR="0" marT="0" marB="0" anchor="ctr"/>
                </a:tc>
                <a:tc>
                  <a:txBody>
                    <a:bodyPr/>
                    <a:lstStyle/>
                    <a:p>
                      <a:pPr algn="ctr" fontAlgn="b"/>
                      <a:endParaRPr lang="en-US" sz="900" b="0" i="0" u="none" strike="noStrike" dirty="0">
                        <a:solidFill>
                          <a:srgbClr val="020388"/>
                        </a:solidFill>
                        <a:effectLst/>
                        <a:latin typeface="+mn-lt"/>
                      </a:endParaRPr>
                    </a:p>
                  </a:txBody>
                  <a:tcPr marL="0" marR="0" marT="0" marB="0" anchor="ctr"/>
                </a:tc>
                <a:tc>
                  <a:txBody>
                    <a:bodyPr/>
                    <a:lstStyle/>
                    <a:p>
                      <a:pPr algn="ctr" fontAlgn="b"/>
                      <a:r>
                        <a:rPr lang="en-US" sz="900" b="0" i="0" u="none" strike="noStrike" dirty="0">
                          <a:solidFill>
                            <a:srgbClr val="020388"/>
                          </a:solidFill>
                          <a:effectLst/>
                          <a:latin typeface="+mn-lt"/>
                        </a:rPr>
                        <a:t>None identified</a:t>
                      </a:r>
                    </a:p>
                  </a:txBody>
                  <a:tcPr marL="0" marR="0" marT="0" marB="0" anchor="ctr"/>
                </a:tc>
                <a:tc>
                  <a:txBody>
                    <a:bodyPr/>
                    <a:lstStyle/>
                    <a:p>
                      <a:pPr algn="ctr" fontAlgn="b"/>
                      <a:endParaRPr lang="en-US" sz="900" b="0" i="0" u="none" strike="noStrike" dirty="0">
                        <a:solidFill>
                          <a:srgbClr val="020388"/>
                        </a:solidFill>
                        <a:effectLst/>
                        <a:latin typeface="+mn-lt"/>
                      </a:endParaRPr>
                    </a:p>
                  </a:txBody>
                  <a:tcPr marL="0" marR="0" marT="0" marB="0" anchor="ctr"/>
                </a:tc>
                <a:tc>
                  <a:txBody>
                    <a:bodyPr/>
                    <a:lstStyle/>
                    <a:p>
                      <a:pPr algn="ctr" fontAlgn="b"/>
                      <a:endParaRPr lang="en-US" sz="900" b="0" i="0" u="none" strike="noStrike" dirty="0">
                        <a:solidFill>
                          <a:srgbClr val="020388"/>
                        </a:solidFill>
                        <a:effectLst/>
                        <a:latin typeface="+mn-lt"/>
                      </a:endParaRPr>
                    </a:p>
                  </a:txBody>
                  <a:tcPr marL="0" marR="0" marT="0" marB="0" anchor="ctr"/>
                </a:tc>
                <a:extLst>
                  <a:ext uri="{0D108BD9-81ED-4DB2-BD59-A6C34878D82A}">
                    <a16:rowId xmlns:a16="http://schemas.microsoft.com/office/drawing/2014/main" val="113660920"/>
                  </a:ext>
                </a:extLst>
              </a:tr>
            </a:tbl>
          </a:graphicData>
        </a:graphic>
      </p:graphicFrame>
    </p:spTree>
    <p:extLst>
      <p:ext uri="{BB962C8B-B14F-4D97-AF65-F5344CB8AC3E}">
        <p14:creationId xmlns:p14="http://schemas.microsoft.com/office/powerpoint/2010/main" val="649401398"/>
      </p:ext>
    </p:extLst>
  </p:cSld>
  <p:clrMapOvr>
    <a:masterClrMapping/>
  </p:clrMapOvr>
</p:sld>
</file>

<file path=ppt/theme/theme1.xml><?xml version="1.0" encoding="utf-8"?>
<a:theme xmlns:a="http://schemas.openxmlformats.org/drawingml/2006/main" name="Default Theme">
  <a:themeElements>
    <a:clrScheme name="Anglo American 2">
      <a:dk1>
        <a:srgbClr val="031795"/>
      </a:dk1>
      <a:lt1>
        <a:srgbClr val="FFFFFF"/>
      </a:lt1>
      <a:dk2>
        <a:srgbClr val="347FF6"/>
      </a:dk2>
      <a:lt2>
        <a:srgbClr val="FF0000"/>
      </a:lt2>
      <a:accent1>
        <a:srgbClr val="FF8B00"/>
      </a:accent1>
      <a:accent2>
        <a:srgbClr val="F4D500"/>
      </a:accent2>
      <a:accent3>
        <a:srgbClr val="63B145"/>
      </a:accent3>
      <a:accent4>
        <a:srgbClr val="17EADB"/>
      </a:accent4>
      <a:accent5>
        <a:srgbClr val="6B2281"/>
      </a:accent5>
      <a:accent6>
        <a:srgbClr val="B80B77"/>
      </a:accent6>
      <a:hlink>
        <a:srgbClr val="0000FF"/>
      </a:hlink>
      <a:folHlink>
        <a:srgbClr val="800080"/>
      </a:folHlink>
    </a:clrScheme>
    <a:fontScheme name="AngloAmerican 202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100" dirty="0" err="1" smtClean="0"/>
        </a:defPPr>
      </a:lstStyle>
    </a:txDef>
  </a:objectDefaults>
  <a:extraClrSchemeLst/>
  <a:extLst>
    <a:ext uri="{05A4C25C-085E-4340-85A3-A5531E510DB2}">
      <thm15:themeFamily xmlns:thm15="http://schemas.microsoft.com/office/thememl/2012/main" name="Presentation2" id="{DEA7BF42-0BB8-499F-A75E-D3237BD31F0C}" vid="{14BBEAB7-C787-4ABF-AFD7-8AB58DB855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54CC4672727E418BDF7B372C4AA7CF" ma:contentTypeVersion="20" ma:contentTypeDescription="Create a new document." ma:contentTypeScope="" ma:versionID="bda2a6e9e3741c9ea2e30e557416ec27">
  <xsd:schema xmlns:xsd="http://www.w3.org/2001/XMLSchema" xmlns:xs="http://www.w3.org/2001/XMLSchema" xmlns:p="http://schemas.microsoft.com/office/2006/metadata/properties" xmlns:ns1="http://schemas.microsoft.com/sharepoint/v3" xmlns:ns2="2edb0f3d-bc0a-4646-bdbd-503573fcabbf" xmlns:ns3="28210e0e-f3c5-48f2-8e3e-a8293764e126" targetNamespace="http://schemas.microsoft.com/office/2006/metadata/properties" ma:root="true" ma:fieldsID="375ab7e1b1e83f854ad3050fc957c503" ns1:_="" ns2:_="" ns3:_="">
    <xsd:import namespace="http://schemas.microsoft.com/sharepoint/v3"/>
    <xsd:import namespace="2edb0f3d-bc0a-4646-bdbd-503573fcabbf"/>
    <xsd:import namespace="28210e0e-f3c5-48f2-8e3e-a8293764e12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1:_ip_UnifiedCompliancePolicyProperties" minOccurs="0"/>
                <xsd:element ref="ns1:_ip_UnifiedCompliancePolicyUIAction" minOccurs="0"/>
                <xsd:element ref="ns3:MediaServiceAutoKeyPoints" minOccurs="0"/>
                <xsd:element ref="ns3:MediaServiceKeyPoints"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db0f3d-bc0a-4646-bdbd-503573fcabb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element name="TaxCatchAll" ma:index="27" nillable="true" ma:displayName="Taxonomy Catch All Column" ma:hidden="true" ma:list="{768a255e-86ee-41bf-895b-73c17f0b9833}" ma:internalName="TaxCatchAll" ma:showField="CatchAllData" ma:web="2edb0f3d-bc0a-4646-bdbd-503573fcabb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8210e0e-f3c5-48f2-8e3e-a8293764e126"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element name="MediaLengthInSeconds" ma:index="24" nillable="true" ma:displayName="Length (seconds)" ma:internalName="MediaLengthInSeconds" ma:readOnly="true">
      <xsd:simpleType>
        <xsd:restriction base="dms:Unknown"/>
      </xsd:simpleType>
    </xsd:element>
    <xsd:element name="lcf76f155ced4ddcb4097134ff3c332f" ma:index="26" nillable="true" ma:taxonomy="true" ma:internalName="lcf76f155ced4ddcb4097134ff3c332f" ma:taxonomyFieldName="MediaServiceImageTags" ma:displayName="Image Tags" ma:readOnly="false" ma:fieldId="{5cf76f15-5ced-4ddc-b409-7134ff3c332f}" ma:taxonomyMulti="true" ma:sspId="1a1aa55f-dde9-4966-88c4-ede5c57cc92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C42A36-EE89-4603-B167-DA3FD680A08B}">
  <ds:schemaRefs>
    <ds:schemaRef ds:uri="http://schemas.microsoft.com/sharepoint/v3/contenttype/forms"/>
  </ds:schemaRefs>
</ds:datastoreItem>
</file>

<file path=customXml/itemProps2.xml><?xml version="1.0" encoding="utf-8"?>
<ds:datastoreItem xmlns:ds="http://schemas.openxmlformats.org/officeDocument/2006/customXml" ds:itemID="{66CD41AD-5406-46FD-A9F8-48B817B194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edb0f3d-bc0a-4646-bdbd-503573fcabbf"/>
    <ds:schemaRef ds:uri="28210e0e-f3c5-48f2-8e3e-a8293764e1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AngloAmericanTemplateA4_180321</Template>
  <TotalTime>0</TotalTime>
  <Words>1054</Words>
  <Application>Microsoft Macintosh PowerPoint</Application>
  <PresentationFormat>A4 Paper (210x297 mm)</PresentationFormat>
  <Paragraphs>255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AA Smart Sans</vt:lpstr>
      <vt:lpstr>Arial</vt:lpstr>
      <vt:lpstr>Calibri</vt:lpstr>
      <vt:lpstr>Default Theme</vt:lpstr>
      <vt:lpstr>Amandelbult Concentrator Defect Elimination  Significant Incident Anniversaries</vt:lpstr>
      <vt:lpstr>Defect Elimination | Process</vt:lpstr>
      <vt:lpstr>Defect Elimination | Process Overview  </vt:lpstr>
      <vt:lpstr>Incident Anniversaries | Process Overview  </vt:lpstr>
      <vt:lpstr>Significant Reliability Incidents Identified | Concentrator </vt:lpstr>
      <vt:lpstr>Close-out Actions Identified | Concentrator </vt:lpstr>
      <vt:lpstr>Close-out Actions Identified | Concentrator </vt:lpstr>
      <vt:lpstr>Close-out Actions Identified | Concentrator </vt:lpstr>
      <vt:lpstr>Gaps and Close-outs Identified | Concentrator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2021-03-19T09:45:24Z</dcterms:created>
  <dcterms:modified xsi:type="dcterms:W3CDTF">2022-11-02T14:41:45Z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f2a5e4-10d8-4dfe-8082-7352c27520cb_Enabled">
    <vt:lpwstr>true</vt:lpwstr>
  </property>
  <property fmtid="{D5CDD505-2E9C-101B-9397-08002B2CF9AE}" pid="3" name="MSIP_Label_e3f2a5e4-10d8-4dfe-8082-7352c27520cb_SetDate">
    <vt:lpwstr>2021-10-04T06:59:50Z</vt:lpwstr>
  </property>
  <property fmtid="{D5CDD505-2E9C-101B-9397-08002B2CF9AE}" pid="4" name="MSIP_Label_e3f2a5e4-10d8-4dfe-8082-7352c27520cb_Method">
    <vt:lpwstr>Standard</vt:lpwstr>
  </property>
  <property fmtid="{D5CDD505-2E9C-101B-9397-08002B2CF9AE}" pid="5" name="MSIP_Label_e3f2a5e4-10d8-4dfe-8082-7352c27520cb_Name">
    <vt:lpwstr>_Official</vt:lpwstr>
  </property>
  <property fmtid="{D5CDD505-2E9C-101B-9397-08002B2CF9AE}" pid="6" name="MSIP_Label_e3f2a5e4-10d8-4dfe-8082-7352c27520cb_SiteId">
    <vt:lpwstr>2864f69d-77c3-4fbe-bbc0-97502052391a</vt:lpwstr>
  </property>
  <property fmtid="{D5CDD505-2E9C-101B-9397-08002B2CF9AE}" pid="7" name="MSIP_Label_e3f2a5e4-10d8-4dfe-8082-7352c27520cb_ActionId">
    <vt:lpwstr>e5ff8602-43ae-4d13-b09e-3887ebf51352</vt:lpwstr>
  </property>
  <property fmtid="{D5CDD505-2E9C-101B-9397-08002B2CF9AE}" pid="8" name="MSIP_Label_e3f2a5e4-10d8-4dfe-8082-7352c27520cb_ContentBits">
    <vt:lpwstr>1</vt:lpwstr>
  </property>
</Properties>
</file>