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f54821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f54821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f5482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ff5482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ff54821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dff54821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f54821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f54821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f54821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f54821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ff54821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ff54821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ff5482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ff5482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044a2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044a2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044a2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044a2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044a2f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044a2f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f5482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f5482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044a2f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044a2f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ff5482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ff5482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f54821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ff54821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ff54821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ff54821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767682a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767682a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a767682a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a767682a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a767682a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a767682a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a767682a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a767682a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f5482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f5482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f5482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f5482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ff5482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ff5482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f5482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f5482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f5482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f5482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f5482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ff5482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f5482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f5482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ER-Model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:N 관계 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2950" y="961525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개체 타입중 한 개체 타입은 여러개의 개체 어커런스 가질수 있슴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80" name="Google Shape;180;p22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81" name="Google Shape;181;p22"/>
          <p:cNvCxnSpPr>
            <a:stCxn id="179" idx="4"/>
            <a:endCxn id="176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78" idx="4"/>
            <a:endCxn id="176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>
            <a:stCxn id="180" idx="4"/>
            <a:endCxn id="176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771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5735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187" name="Google Shape;187;p22"/>
          <p:cNvCxnSpPr>
            <a:stCxn id="186" idx="4"/>
            <a:endCxn id="184" idx="0"/>
          </p:cNvCxnSpPr>
          <p:nvPr/>
        </p:nvCxnSpPr>
        <p:spPr>
          <a:xfrm>
            <a:off x="50950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stCxn id="185" idx="4"/>
            <a:endCxn id="184" idx="0"/>
          </p:cNvCxnSpPr>
          <p:nvPr/>
        </p:nvCxnSpPr>
        <p:spPr>
          <a:xfrm flipH="1">
            <a:off x="61404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76" idx="3"/>
            <a:endCxn id="177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2"/>
          <p:cNvCxnSpPr>
            <a:stCxn id="177" idx="3"/>
            <a:endCxn id="184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‘학생’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1:N 지도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‘여러 학생’  을 지도할수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한 학생은 한명의 교수에게만 지도를 받을수 있다.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14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195" name="Google Shape;195;p22"/>
          <p:cNvCxnSpPr>
            <a:stCxn id="194" idx="4"/>
            <a:endCxn id="184" idx="0"/>
          </p:cNvCxnSpPr>
          <p:nvPr/>
        </p:nvCxnSpPr>
        <p:spPr>
          <a:xfrm flipH="1">
            <a:off x="61404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N:M 관계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95125" y="944700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모든개체가 여러개의 개체 어커런스 가질수 있슴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1074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504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06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05" name="Google Shape;205;p23"/>
          <p:cNvCxnSpPr>
            <a:stCxn id="204" idx="4"/>
            <a:endCxn id="202" idx="0"/>
          </p:cNvCxnSpPr>
          <p:nvPr/>
        </p:nvCxnSpPr>
        <p:spPr>
          <a:xfrm>
            <a:off x="8278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3"/>
          <p:cNvCxnSpPr>
            <a:stCxn id="203" idx="4"/>
            <a:endCxn id="202" idx="0"/>
          </p:cNvCxnSpPr>
          <p:nvPr/>
        </p:nvCxnSpPr>
        <p:spPr>
          <a:xfrm flipH="1">
            <a:off x="18732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‘학생’  과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N:M 등록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‘한명의 학생’ 은 ‘여러 과목’  을 등록할수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과목’은 ‘여러 학생’이 등록할수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647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09" name="Google Shape;209;p23"/>
          <p:cNvCxnSpPr>
            <a:stCxn id="208" idx="4"/>
            <a:endCxn id="202" idx="0"/>
          </p:cNvCxnSpPr>
          <p:nvPr/>
        </p:nvCxnSpPr>
        <p:spPr>
          <a:xfrm flipH="1">
            <a:off x="18732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34495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1891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076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4878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14" name="Google Shape;214;p23"/>
          <p:cNvCxnSpPr>
            <a:stCxn id="213" idx="4"/>
            <a:endCxn id="211" idx="0"/>
          </p:cNvCxnSpPr>
          <p:nvPr/>
        </p:nvCxnSpPr>
        <p:spPr>
          <a:xfrm>
            <a:off x="53998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>
            <a:stCxn id="212" idx="4"/>
            <a:endCxn id="211" idx="0"/>
          </p:cNvCxnSpPr>
          <p:nvPr/>
        </p:nvCxnSpPr>
        <p:spPr>
          <a:xfrm flipH="1">
            <a:off x="59880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>
            <a:stCxn id="202" idx="3"/>
            <a:endCxn id="210" idx="1"/>
          </p:cNvCxnSpPr>
          <p:nvPr/>
        </p:nvCxnSpPr>
        <p:spPr>
          <a:xfrm flipH="1" rot="10800000">
            <a:off x="2672179" y="2793500"/>
            <a:ext cx="777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285392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3"/>
          <p:cNvCxnSpPr>
            <a:stCxn id="210" idx="3"/>
            <a:endCxn id="211" idx="1"/>
          </p:cNvCxnSpPr>
          <p:nvPr/>
        </p:nvCxnSpPr>
        <p:spPr>
          <a:xfrm>
            <a:off x="47962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4890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간에는 1:1 관계,  1:N 관계,  N:M 관계가 존재한다.  각 개념에 대해 간략히 서술하시오  </a:t>
            </a:r>
            <a:r>
              <a:rPr lang="ko" sz="1200"/>
              <a:t>(기사 10’ 4)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데이터 모델의 가장 대표적인 것으로 1976년 피터 챈(Peter Chen) 에 의해 제안된 것은 무엇인지 쓰시오</a:t>
            </a:r>
            <a:r>
              <a:rPr lang="ko"/>
              <a:t>  </a:t>
            </a:r>
            <a:r>
              <a:rPr lang="ko" sz="1200"/>
              <a:t>(산기 17’ 6)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요구사항을 이용하여 ERD 만들기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140225"/>
            <a:ext cx="852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요구사항을 바탕으로 ERD 작성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10283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예금 서비스를 고객에게 제공한다.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여러지점으로 구성되고, 각 지점은 특정 도시에 위치해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지점은 고유의 지점명이 부여되며, 추가로 도시, 자산, 영문지점명, 지점개설일, 전화번호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고객은 고유의 고객번호를 가지며, 추가로 이름, 주소, 생년월일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예금계좌는 예금번호로 유일하게 식별되고, 예금계좌의 잔고와 입.출금 내역이 관리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명의 고객은 여러개의 예금계좌에 예금할 수 있고, 하나의 예금계좌에는 여러 명의 고객이 예금할 수 있다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지점은 여러 개의 예금 계좌를 관리한다.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056450" y="2830600"/>
            <a:ext cx="6814500" cy="108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각 지점은 고유의 지점명이 부여되며, 추가로 도시, 자산, 영문지점명, 지점개설일, 전화번호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447579" y="20693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915900" y="7958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250" name="Google Shape;250;p28"/>
          <p:cNvCxnSpPr>
            <a:stCxn id="249" idx="4"/>
            <a:endCxn id="248" idx="0"/>
          </p:cNvCxnSpPr>
          <p:nvPr/>
        </p:nvCxnSpPr>
        <p:spPr>
          <a:xfrm>
            <a:off x="1437450" y="1297450"/>
            <a:ext cx="2808900" cy="771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/>
          <p:nvPr/>
        </p:nvSpPr>
        <p:spPr>
          <a:xfrm>
            <a:off x="2035192" y="7958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cxnSp>
        <p:nvCxnSpPr>
          <p:cNvPr id="252" name="Google Shape;252;p28"/>
          <p:cNvCxnSpPr>
            <a:stCxn id="251" idx="4"/>
          </p:cNvCxnSpPr>
          <p:nvPr/>
        </p:nvCxnSpPr>
        <p:spPr>
          <a:xfrm>
            <a:off x="2566942" y="1297450"/>
            <a:ext cx="16686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8"/>
          <p:cNvSpPr/>
          <p:nvPr/>
        </p:nvSpPr>
        <p:spPr>
          <a:xfrm>
            <a:off x="3332867" y="7773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254" name="Google Shape;254;p28"/>
          <p:cNvCxnSpPr>
            <a:stCxn id="253" idx="4"/>
          </p:cNvCxnSpPr>
          <p:nvPr/>
        </p:nvCxnSpPr>
        <p:spPr>
          <a:xfrm>
            <a:off x="3864617" y="1278900"/>
            <a:ext cx="370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4475877" y="7773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923677" y="7773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257" name="Google Shape;257;p28"/>
          <p:cNvCxnSpPr>
            <a:stCxn id="255" idx="4"/>
          </p:cNvCxnSpPr>
          <p:nvPr/>
        </p:nvCxnSpPr>
        <p:spPr>
          <a:xfrm flipH="1">
            <a:off x="4235427" y="1278900"/>
            <a:ext cx="9144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>
            <a:stCxn id="256" idx="4"/>
          </p:cNvCxnSpPr>
          <p:nvPr/>
        </p:nvCxnSpPr>
        <p:spPr>
          <a:xfrm flipH="1">
            <a:off x="4235427" y="1278900"/>
            <a:ext cx="2362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/>
          <p:nvPr/>
        </p:nvSpPr>
        <p:spPr>
          <a:xfrm>
            <a:off x="6533277" y="13869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260" name="Google Shape;260;p28"/>
          <p:cNvCxnSpPr>
            <a:stCxn id="259" idx="2"/>
          </p:cNvCxnSpPr>
          <p:nvPr/>
        </p:nvCxnSpPr>
        <p:spPr>
          <a:xfrm flipH="1">
            <a:off x="4235577" y="1637700"/>
            <a:ext cx="22977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702150" y="2655225"/>
            <a:ext cx="5092200" cy="13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고객은 고유의 고객번호를 가지며, 추가로 이름, 주소, 생년월일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9887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269" name="Google Shape;269;p29"/>
          <p:cNvCxnSpPr>
            <a:stCxn id="268" idx="4"/>
          </p:cNvCxnSpPr>
          <p:nvPr/>
        </p:nvCxnSpPr>
        <p:spPr>
          <a:xfrm>
            <a:off x="1056450" y="1373650"/>
            <a:ext cx="17313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>
            <a:stCxn id="267" idx="4"/>
          </p:cNvCxnSpPr>
          <p:nvPr/>
        </p:nvCxnSpPr>
        <p:spPr>
          <a:xfrm>
            <a:off x="2264417" y="1355100"/>
            <a:ext cx="52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2875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272" name="Google Shape;272;p29"/>
          <p:cNvCxnSpPr>
            <a:stCxn id="271" idx="4"/>
          </p:cNvCxnSpPr>
          <p:nvPr/>
        </p:nvCxnSpPr>
        <p:spPr>
          <a:xfrm flipH="1">
            <a:off x="2787617" y="1355100"/>
            <a:ext cx="619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9"/>
          <p:cNvSpPr/>
          <p:nvPr/>
        </p:nvSpPr>
        <p:spPr>
          <a:xfrm>
            <a:off x="40186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274" name="Google Shape;274;p29"/>
          <p:cNvCxnSpPr>
            <a:stCxn id="273" idx="4"/>
          </p:cNvCxnSpPr>
          <p:nvPr/>
        </p:nvCxnSpPr>
        <p:spPr>
          <a:xfrm flipH="1">
            <a:off x="2787627" y="1355100"/>
            <a:ext cx="1905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164750" y="2814125"/>
            <a:ext cx="6814500" cy="10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예금계좌는 예금번호로 유일하게 식별되고, 예금계좌의 잔고와 입.출금 내역이 관리 된다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5315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83" name="Google Shape;283;p30"/>
          <p:cNvCxnSpPr>
            <a:stCxn id="282" idx="4"/>
          </p:cNvCxnSpPr>
          <p:nvPr/>
        </p:nvCxnSpPr>
        <p:spPr>
          <a:xfrm>
            <a:off x="1056450" y="1373650"/>
            <a:ext cx="12741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0"/>
          <p:cNvCxnSpPr>
            <a:stCxn id="281" idx="4"/>
          </p:cNvCxnSpPr>
          <p:nvPr/>
        </p:nvCxnSpPr>
        <p:spPr>
          <a:xfrm>
            <a:off x="2264417" y="1355100"/>
            <a:ext cx="66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/>
          <p:nvPr/>
        </p:nvSpPr>
        <p:spPr>
          <a:xfrm>
            <a:off x="2875680" y="8535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86" name="Google Shape;286;p30"/>
          <p:cNvCxnSpPr>
            <a:stCxn id="285" idx="4"/>
          </p:cNvCxnSpPr>
          <p:nvPr/>
        </p:nvCxnSpPr>
        <p:spPr>
          <a:xfrm flipH="1">
            <a:off x="2330580" y="1355100"/>
            <a:ext cx="139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5844625" y="645075"/>
            <a:ext cx="2609400" cy="29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한 명의 고객은 여러개의 예금계좌에 예금할 수 있고, 하나의 예금계좌에는 여러 명의 고객이 예금할 수 있다.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95" name="Google Shape;295;p31"/>
          <p:cNvCxnSpPr>
            <a:stCxn id="294" idx="4"/>
            <a:endCxn id="292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stCxn id="293" idx="4"/>
            <a:endCxn id="292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98" name="Google Shape;298;p31"/>
          <p:cNvCxnSpPr>
            <a:stCxn id="297" idx="4"/>
            <a:endCxn id="292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1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02" name="Google Shape;302;p31"/>
          <p:cNvCxnSpPr>
            <a:stCxn id="301" idx="0"/>
            <a:endCxn id="299" idx="2"/>
          </p:cNvCxnSpPr>
          <p:nvPr/>
        </p:nvCxnSpPr>
        <p:spPr>
          <a:xfrm flipH="1" rot="10800000">
            <a:off x="781425" y="28650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>
            <a:stCxn id="300" idx="0"/>
            <a:endCxn id="299" idx="2"/>
          </p:cNvCxnSpPr>
          <p:nvPr/>
        </p:nvCxnSpPr>
        <p:spPr>
          <a:xfrm flipH="1" rot="10800000">
            <a:off x="1959617" y="28653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1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05" name="Google Shape;305;p31"/>
          <p:cNvCxnSpPr>
            <a:stCxn id="304" idx="0"/>
            <a:endCxn id="299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07" name="Google Shape;307;p31"/>
          <p:cNvCxnSpPr>
            <a:stCxn id="306" idx="0"/>
            <a:endCxn id="299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1696825" y="17204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09" name="Google Shape;309;p31"/>
          <p:cNvCxnSpPr>
            <a:stCxn id="308" idx="0"/>
            <a:endCxn id="292" idx="2"/>
          </p:cNvCxnSpPr>
          <p:nvPr/>
        </p:nvCxnSpPr>
        <p:spPr>
          <a:xfrm flipH="1" rot="10800000">
            <a:off x="2370175" y="1417400"/>
            <a:ext cx="36600" cy="30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1"/>
          <p:cNvCxnSpPr>
            <a:stCxn id="299" idx="0"/>
            <a:endCxn id="308" idx="2"/>
          </p:cNvCxnSpPr>
          <p:nvPr/>
        </p:nvCxnSpPr>
        <p:spPr>
          <a:xfrm rot="10800000">
            <a:off x="2370079" y="20708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1"/>
          <p:cNvSpPr txBox="1"/>
          <p:nvPr/>
        </p:nvSpPr>
        <p:spPr>
          <a:xfrm>
            <a:off x="2527925" y="2108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2527925" y="1346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</a:t>
            </a:r>
            <a:r>
              <a:rPr lang="ko"/>
              <a:t>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</a:t>
            </a:r>
            <a:r>
              <a:rPr lang="ko"/>
              <a:t>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1478925" y="3865400"/>
            <a:ext cx="6814500" cy="4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지점은 여러 개의 예금 계좌를 관리한다.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321" name="Google Shape;321;p32"/>
          <p:cNvCxnSpPr>
            <a:stCxn id="320" idx="4"/>
            <a:endCxn id="318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2"/>
          <p:cNvCxnSpPr>
            <a:stCxn id="319" idx="4"/>
            <a:endCxn id="318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2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324" name="Google Shape;324;p32"/>
          <p:cNvCxnSpPr>
            <a:stCxn id="323" idx="4"/>
            <a:endCxn id="318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28" name="Google Shape;328;p32"/>
          <p:cNvCxnSpPr>
            <a:stCxn id="327" idx="0"/>
            <a:endCxn id="325" idx="2"/>
          </p:cNvCxnSpPr>
          <p:nvPr/>
        </p:nvCxnSpPr>
        <p:spPr>
          <a:xfrm flipH="1" rot="10800000">
            <a:off x="781425" y="28650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2"/>
          <p:cNvCxnSpPr>
            <a:stCxn id="326" idx="0"/>
            <a:endCxn id="325" idx="2"/>
          </p:cNvCxnSpPr>
          <p:nvPr/>
        </p:nvCxnSpPr>
        <p:spPr>
          <a:xfrm flipH="1" rot="10800000">
            <a:off x="1959617" y="28653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2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31" name="Google Shape;331;p32"/>
          <p:cNvCxnSpPr>
            <a:stCxn id="330" idx="0"/>
            <a:endCxn id="325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2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33" name="Google Shape;333;p32"/>
          <p:cNvCxnSpPr>
            <a:stCxn id="332" idx="0"/>
            <a:endCxn id="325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2"/>
          <p:cNvSpPr/>
          <p:nvPr/>
        </p:nvSpPr>
        <p:spPr>
          <a:xfrm>
            <a:off x="1696825" y="17204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35" name="Google Shape;335;p32"/>
          <p:cNvCxnSpPr>
            <a:stCxn id="334" idx="0"/>
            <a:endCxn id="318" idx="2"/>
          </p:cNvCxnSpPr>
          <p:nvPr/>
        </p:nvCxnSpPr>
        <p:spPr>
          <a:xfrm flipH="1" rot="10800000">
            <a:off x="2370175" y="1417400"/>
            <a:ext cx="36600" cy="30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>
            <a:stCxn id="325" idx="0"/>
            <a:endCxn id="334" idx="2"/>
          </p:cNvCxnSpPr>
          <p:nvPr/>
        </p:nvCxnSpPr>
        <p:spPr>
          <a:xfrm rot="10800000">
            <a:off x="2370079" y="20708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2"/>
          <p:cNvSpPr txBox="1"/>
          <p:nvPr/>
        </p:nvSpPr>
        <p:spPr>
          <a:xfrm>
            <a:off x="2527925" y="2108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527925" y="1346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5232754" y="10984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348242" y="143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5074275" y="23870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342" name="Google Shape;342;p32"/>
          <p:cNvCxnSpPr>
            <a:stCxn id="341" idx="4"/>
            <a:endCxn id="339" idx="0"/>
          </p:cNvCxnSpPr>
          <p:nvPr/>
        </p:nvCxnSpPr>
        <p:spPr>
          <a:xfrm>
            <a:off x="5595825" y="740300"/>
            <a:ext cx="435900" cy="3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stCxn id="340" idx="4"/>
            <a:endCxn id="339" idx="0"/>
          </p:cNvCxnSpPr>
          <p:nvPr/>
        </p:nvCxnSpPr>
        <p:spPr>
          <a:xfrm flipH="1">
            <a:off x="6031592" y="645550"/>
            <a:ext cx="8484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/>
          <p:nvPr/>
        </p:nvSpPr>
        <p:spPr>
          <a:xfrm>
            <a:off x="7567442" y="143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345" name="Google Shape;345;p32"/>
          <p:cNvCxnSpPr>
            <a:stCxn id="344" idx="4"/>
            <a:endCxn id="339" idx="0"/>
          </p:cNvCxnSpPr>
          <p:nvPr/>
        </p:nvCxnSpPr>
        <p:spPr>
          <a:xfrm flipH="1">
            <a:off x="6031592" y="645550"/>
            <a:ext cx="20676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2"/>
          <p:cNvSpPr/>
          <p:nvPr/>
        </p:nvSpPr>
        <p:spPr>
          <a:xfrm>
            <a:off x="7643652" y="7535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719852" y="13631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348" name="Google Shape;348;p32"/>
          <p:cNvCxnSpPr>
            <a:stCxn id="346" idx="2"/>
            <a:endCxn id="339" idx="3"/>
          </p:cNvCxnSpPr>
          <p:nvPr/>
        </p:nvCxnSpPr>
        <p:spPr>
          <a:xfrm flipH="1">
            <a:off x="6830652" y="1004350"/>
            <a:ext cx="813000" cy="318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2"/>
          <p:cNvCxnSpPr>
            <a:stCxn id="347" idx="2"/>
            <a:endCxn id="339" idx="3"/>
          </p:cNvCxnSpPr>
          <p:nvPr/>
        </p:nvCxnSpPr>
        <p:spPr>
          <a:xfrm rot="10800000">
            <a:off x="6830652" y="1322350"/>
            <a:ext cx="889200" cy="2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7719852" y="19727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351" name="Google Shape;351;p32"/>
          <p:cNvCxnSpPr>
            <a:stCxn id="350" idx="2"/>
            <a:endCxn id="339" idx="3"/>
          </p:cNvCxnSpPr>
          <p:nvPr/>
        </p:nvCxnSpPr>
        <p:spPr>
          <a:xfrm rot="10800000">
            <a:off x="6830652" y="1322350"/>
            <a:ext cx="889200" cy="901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2"/>
          <p:cNvSpPr/>
          <p:nvPr/>
        </p:nvSpPr>
        <p:spPr>
          <a:xfrm>
            <a:off x="3676825" y="111080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endParaRPr/>
          </a:p>
        </p:txBody>
      </p:sp>
      <p:cxnSp>
        <p:nvCxnSpPr>
          <p:cNvPr id="353" name="Google Shape;353;p32"/>
          <p:cNvCxnSpPr>
            <a:stCxn id="352" idx="1"/>
            <a:endCxn id="318" idx="3"/>
          </p:cNvCxnSpPr>
          <p:nvPr/>
        </p:nvCxnSpPr>
        <p:spPr>
          <a:xfrm rot="10800000">
            <a:off x="3205525" y="1193600"/>
            <a:ext cx="471300" cy="92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2"/>
          <p:cNvCxnSpPr>
            <a:stCxn id="339" idx="1"/>
            <a:endCxn id="352" idx="3"/>
          </p:cNvCxnSpPr>
          <p:nvPr/>
        </p:nvCxnSpPr>
        <p:spPr>
          <a:xfrm rot="10800000">
            <a:off x="4720054" y="1285950"/>
            <a:ext cx="512700" cy="36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2"/>
          <p:cNvSpPr txBox="1"/>
          <p:nvPr/>
        </p:nvSpPr>
        <p:spPr>
          <a:xfrm>
            <a:off x="3442325" y="965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737725" y="965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311700" y="1190125"/>
            <a:ext cx="85206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&lt;실무사례&gt; 를 </a:t>
            </a:r>
            <a:r>
              <a:rPr lang="ko"/>
              <a:t>ER 도형 (ERD) 로 구성하기    </a:t>
            </a:r>
            <a:r>
              <a:rPr lang="ko" sz="1200"/>
              <a:t>(기사 10’ 4월)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&lt;실무사례&gt;</a:t>
            </a:r>
            <a:br>
              <a:rPr lang="ko"/>
            </a:br>
            <a:r>
              <a:rPr lang="ko"/>
              <a:t>한국대학교에서 사용하게 될 학사 관리 시스템에 관한 데이터베이스 설계를 의뢰 받고, 요구 사항을 정리한 후 이를 바탕으로 ER 도형(ERD) 를 그린다.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311700" y="175125"/>
            <a:ext cx="8520600" cy="4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[요구사항]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한국 대학교의 주된 구성원은 학생과 교수이다.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학생은 고유의 학번이 부여되며, 추가로 주민등록번호, 이름, 주소, 전화번호, 학년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교수는 고유의 교수번호가 부여되며, 추가로 주민등록번호, 이름, 주소, 전화번호, 직위, 임용년도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학생과 교수는 하나의 학과에만 소속될 수 있으나 하나의 학과에는 여러 명의 학생과 교수가 소속되어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학과는 고유의 학과번호가 부여되며, 추가로 학과명, 사무실, 전화번호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강좌는 고유의 강좌번호가 부여되며, 추가로 강좌명, 학점수, 연도, 학기, 강읙실, 수강인원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강좌는 한 명의 교수가 강의하고, 한 교수는 여러 강좌를 강의할수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학생은 하나 이상의 강좌를 수강할수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각 학생이 수강한 과목에 대해서 성적이 부여된다.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b="0" l="12203" r="0" t="11777"/>
          <a:stretch/>
        </p:blipFill>
        <p:spPr>
          <a:xfrm>
            <a:off x="311700" y="151030"/>
            <a:ext cx="8832298" cy="499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/>
          <p:nvPr/>
        </p:nvSpPr>
        <p:spPr>
          <a:xfrm>
            <a:off x="1531579" y="1579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16564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992100" y="18625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80" name="Google Shape;380;p36"/>
          <p:cNvCxnSpPr>
            <a:stCxn id="379" idx="4"/>
            <a:endCxn id="377" idx="0"/>
          </p:cNvCxnSpPr>
          <p:nvPr/>
        </p:nvCxnSpPr>
        <p:spPr>
          <a:xfrm>
            <a:off x="1286550" y="687850"/>
            <a:ext cx="1044000" cy="8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6"/>
          <p:cNvCxnSpPr>
            <a:stCxn id="378" idx="4"/>
            <a:endCxn id="377" idx="0"/>
          </p:cNvCxnSpPr>
          <p:nvPr/>
        </p:nvCxnSpPr>
        <p:spPr>
          <a:xfrm>
            <a:off x="2188217" y="669300"/>
            <a:ext cx="1422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6"/>
          <p:cNvSpPr/>
          <p:nvPr/>
        </p:nvSpPr>
        <p:spPr>
          <a:xfrm>
            <a:off x="2799478" y="16770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383" name="Google Shape;383;p36"/>
          <p:cNvCxnSpPr>
            <a:stCxn id="382" idx="4"/>
            <a:endCxn id="377" idx="0"/>
          </p:cNvCxnSpPr>
          <p:nvPr/>
        </p:nvCxnSpPr>
        <p:spPr>
          <a:xfrm flipH="1">
            <a:off x="2330428" y="669300"/>
            <a:ext cx="7635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/>
          <p:nvPr/>
        </p:nvSpPr>
        <p:spPr>
          <a:xfrm>
            <a:off x="404650" y="75355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404650" y="1142275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404650" y="153100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87" name="Google Shape;387;p36"/>
          <p:cNvCxnSpPr>
            <a:stCxn id="384" idx="6"/>
            <a:endCxn id="377" idx="1"/>
          </p:cNvCxnSpPr>
          <p:nvPr/>
        </p:nvCxnSpPr>
        <p:spPr>
          <a:xfrm>
            <a:off x="1103350" y="936400"/>
            <a:ext cx="428100" cy="866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85" idx="6"/>
            <a:endCxn id="377" idx="1"/>
          </p:cNvCxnSpPr>
          <p:nvPr/>
        </p:nvCxnSpPr>
        <p:spPr>
          <a:xfrm>
            <a:off x="1103350" y="1325125"/>
            <a:ext cx="428100" cy="47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6" idx="6"/>
            <a:endCxn id="377" idx="1"/>
          </p:cNvCxnSpPr>
          <p:nvPr/>
        </p:nvCxnSpPr>
        <p:spPr>
          <a:xfrm>
            <a:off x="1103350" y="1713850"/>
            <a:ext cx="428100" cy="89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6"/>
          <p:cNvSpPr/>
          <p:nvPr/>
        </p:nvSpPr>
        <p:spPr>
          <a:xfrm>
            <a:off x="5722579" y="3103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5607338" y="39015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4603275" y="392945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cxnSp>
        <p:nvCxnSpPr>
          <p:cNvPr id="393" name="Google Shape;393;p36"/>
          <p:cNvCxnSpPr>
            <a:stCxn id="392" idx="0"/>
            <a:endCxn id="390" idx="2"/>
          </p:cNvCxnSpPr>
          <p:nvPr/>
        </p:nvCxnSpPr>
        <p:spPr>
          <a:xfrm flipH="1" rot="10800000">
            <a:off x="5051625" y="3550850"/>
            <a:ext cx="14700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6"/>
          <p:cNvCxnSpPr>
            <a:stCxn id="391" idx="0"/>
            <a:endCxn id="390" idx="2"/>
          </p:cNvCxnSpPr>
          <p:nvPr/>
        </p:nvCxnSpPr>
        <p:spPr>
          <a:xfrm flipH="1" rot="10800000">
            <a:off x="6064388" y="3551100"/>
            <a:ext cx="457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6"/>
          <p:cNvSpPr/>
          <p:nvPr/>
        </p:nvSpPr>
        <p:spPr>
          <a:xfrm>
            <a:off x="6894716" y="38253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96" name="Google Shape;396;p36"/>
          <p:cNvCxnSpPr>
            <a:stCxn id="395" idx="0"/>
            <a:endCxn id="390" idx="2"/>
          </p:cNvCxnSpPr>
          <p:nvPr/>
        </p:nvCxnSpPr>
        <p:spPr>
          <a:xfrm rot="10800000">
            <a:off x="6521366" y="3551100"/>
            <a:ext cx="830400" cy="27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6"/>
          <p:cNvSpPr/>
          <p:nvPr/>
        </p:nvSpPr>
        <p:spPr>
          <a:xfrm>
            <a:off x="7877304" y="37491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398" name="Google Shape;398;p36"/>
          <p:cNvCxnSpPr>
            <a:stCxn id="399" idx="2"/>
            <a:endCxn id="390" idx="3"/>
          </p:cNvCxnSpPr>
          <p:nvPr/>
        </p:nvCxnSpPr>
        <p:spPr>
          <a:xfrm flipH="1">
            <a:off x="7320504" y="2399700"/>
            <a:ext cx="480600" cy="92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6"/>
          <p:cNvSpPr/>
          <p:nvPr/>
        </p:nvSpPr>
        <p:spPr>
          <a:xfrm>
            <a:off x="7801104" y="26823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7801104" y="32157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직위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7801104" y="21489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임용연도</a:t>
            </a:r>
            <a:endParaRPr/>
          </a:p>
        </p:txBody>
      </p:sp>
      <p:cxnSp>
        <p:nvCxnSpPr>
          <p:cNvPr id="402" name="Google Shape;402;p36"/>
          <p:cNvCxnSpPr>
            <a:stCxn id="400" idx="2"/>
            <a:endCxn id="390" idx="3"/>
          </p:cNvCxnSpPr>
          <p:nvPr/>
        </p:nvCxnSpPr>
        <p:spPr>
          <a:xfrm flipH="1">
            <a:off x="7320504" y="2933100"/>
            <a:ext cx="480600" cy="39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6"/>
          <p:cNvCxnSpPr>
            <a:stCxn id="401" idx="2"/>
            <a:endCxn id="390" idx="3"/>
          </p:cNvCxnSpPr>
          <p:nvPr/>
        </p:nvCxnSpPr>
        <p:spPr>
          <a:xfrm rot="10800000">
            <a:off x="7320504" y="3327300"/>
            <a:ext cx="480600" cy="1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6"/>
          <p:cNvCxnSpPr>
            <a:stCxn id="397" idx="1"/>
            <a:endCxn id="390" idx="3"/>
          </p:cNvCxnSpPr>
          <p:nvPr/>
        </p:nvCxnSpPr>
        <p:spPr>
          <a:xfrm rot="10800000">
            <a:off x="7320377" y="3327258"/>
            <a:ext cx="726600" cy="495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6"/>
          <p:cNvSpPr/>
          <p:nvPr/>
        </p:nvSpPr>
        <p:spPr>
          <a:xfrm>
            <a:off x="5080354" y="15556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5347492" y="1757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강좌명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4241600" y="175750"/>
            <a:ext cx="957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강좌번호</a:t>
            </a:r>
            <a:endParaRPr u="sng"/>
          </a:p>
        </p:txBody>
      </p:sp>
      <p:cxnSp>
        <p:nvCxnSpPr>
          <p:cNvPr id="408" name="Google Shape;408;p36"/>
          <p:cNvCxnSpPr>
            <a:stCxn id="407" idx="4"/>
            <a:endCxn id="405" idx="0"/>
          </p:cNvCxnSpPr>
          <p:nvPr/>
        </p:nvCxnSpPr>
        <p:spPr>
          <a:xfrm>
            <a:off x="4720400" y="677350"/>
            <a:ext cx="115890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>
            <a:stCxn id="406" idx="4"/>
            <a:endCxn id="405" idx="0"/>
          </p:cNvCxnSpPr>
          <p:nvPr/>
        </p:nvCxnSpPr>
        <p:spPr>
          <a:xfrm>
            <a:off x="5879242" y="677350"/>
            <a:ext cx="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6"/>
          <p:cNvSpPr/>
          <p:nvPr/>
        </p:nvSpPr>
        <p:spPr>
          <a:xfrm>
            <a:off x="6410992" y="2253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학점수</a:t>
            </a:r>
            <a:endParaRPr/>
          </a:p>
        </p:txBody>
      </p:sp>
      <p:cxnSp>
        <p:nvCxnSpPr>
          <p:cNvPr id="411" name="Google Shape;411;p36"/>
          <p:cNvCxnSpPr>
            <a:stCxn id="410" idx="4"/>
            <a:endCxn id="405" idx="0"/>
          </p:cNvCxnSpPr>
          <p:nvPr/>
        </p:nvCxnSpPr>
        <p:spPr>
          <a:xfrm flipH="1">
            <a:off x="5879242" y="726950"/>
            <a:ext cx="1063500" cy="82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7643650" y="2284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수강인원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7698874" y="813475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</a:t>
            </a:r>
            <a:endParaRPr/>
          </a:p>
        </p:txBody>
      </p:sp>
      <p:cxnSp>
        <p:nvCxnSpPr>
          <p:cNvPr id="414" name="Google Shape;414;p36"/>
          <p:cNvCxnSpPr>
            <a:stCxn id="412" idx="2"/>
            <a:endCxn id="405" idx="3"/>
          </p:cNvCxnSpPr>
          <p:nvPr/>
        </p:nvCxnSpPr>
        <p:spPr>
          <a:xfrm flipH="1">
            <a:off x="6678250" y="479200"/>
            <a:ext cx="965400" cy="130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6"/>
          <p:cNvCxnSpPr>
            <a:stCxn id="413" idx="2"/>
            <a:endCxn id="405" idx="3"/>
          </p:cNvCxnSpPr>
          <p:nvPr/>
        </p:nvCxnSpPr>
        <p:spPr>
          <a:xfrm flipH="1">
            <a:off x="6678274" y="1064275"/>
            <a:ext cx="1020600" cy="715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6"/>
          <p:cNvSpPr/>
          <p:nvPr/>
        </p:nvSpPr>
        <p:spPr>
          <a:xfrm>
            <a:off x="7861572" y="14395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</a:t>
            </a:r>
            <a:endParaRPr/>
          </a:p>
        </p:txBody>
      </p:sp>
      <p:cxnSp>
        <p:nvCxnSpPr>
          <p:cNvPr id="417" name="Google Shape;417;p36"/>
          <p:cNvCxnSpPr>
            <a:stCxn id="416" idx="2"/>
            <a:endCxn id="405" idx="3"/>
          </p:cNvCxnSpPr>
          <p:nvPr/>
        </p:nvCxnSpPr>
        <p:spPr>
          <a:xfrm flipH="1">
            <a:off x="6678072" y="1690300"/>
            <a:ext cx="1183500" cy="89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6"/>
          <p:cNvSpPr/>
          <p:nvPr/>
        </p:nvSpPr>
        <p:spPr>
          <a:xfrm>
            <a:off x="1302979" y="3103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1187738" y="39015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183675" y="392945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학과번호</a:t>
            </a:r>
            <a:endParaRPr u="sng"/>
          </a:p>
        </p:txBody>
      </p:sp>
      <p:cxnSp>
        <p:nvCxnSpPr>
          <p:cNvPr id="421" name="Google Shape;421;p36"/>
          <p:cNvCxnSpPr>
            <a:stCxn id="420" idx="0"/>
            <a:endCxn id="418" idx="2"/>
          </p:cNvCxnSpPr>
          <p:nvPr/>
        </p:nvCxnSpPr>
        <p:spPr>
          <a:xfrm flipH="1" rot="10800000">
            <a:off x="632025" y="3550850"/>
            <a:ext cx="14700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6"/>
          <p:cNvCxnSpPr>
            <a:stCxn id="419" idx="0"/>
            <a:endCxn id="418" idx="2"/>
          </p:cNvCxnSpPr>
          <p:nvPr/>
        </p:nvCxnSpPr>
        <p:spPr>
          <a:xfrm flipH="1" rot="10800000">
            <a:off x="1644788" y="3551100"/>
            <a:ext cx="457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6"/>
          <p:cNvSpPr/>
          <p:nvPr/>
        </p:nvSpPr>
        <p:spPr>
          <a:xfrm>
            <a:off x="2170316" y="39015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사무실</a:t>
            </a:r>
            <a:endParaRPr/>
          </a:p>
        </p:txBody>
      </p:sp>
      <p:cxnSp>
        <p:nvCxnSpPr>
          <p:cNvPr id="424" name="Google Shape;424;p36"/>
          <p:cNvCxnSpPr>
            <a:stCxn id="423" idx="0"/>
            <a:endCxn id="418" idx="2"/>
          </p:cNvCxnSpPr>
          <p:nvPr/>
        </p:nvCxnSpPr>
        <p:spPr>
          <a:xfrm rot="10800000">
            <a:off x="2101766" y="3551100"/>
            <a:ext cx="5256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6"/>
          <p:cNvSpPr/>
          <p:nvPr/>
        </p:nvSpPr>
        <p:spPr>
          <a:xfrm>
            <a:off x="3152904" y="39015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학과명</a:t>
            </a:r>
            <a:endParaRPr/>
          </a:p>
        </p:txBody>
      </p:sp>
      <p:cxnSp>
        <p:nvCxnSpPr>
          <p:cNvPr id="426" name="Google Shape;426;p36"/>
          <p:cNvCxnSpPr>
            <a:stCxn id="425" idx="0"/>
            <a:endCxn id="418" idx="2"/>
          </p:cNvCxnSpPr>
          <p:nvPr/>
        </p:nvCxnSpPr>
        <p:spPr>
          <a:xfrm rot="10800000">
            <a:off x="2102004" y="3551100"/>
            <a:ext cx="1630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6"/>
          <p:cNvSpPr/>
          <p:nvPr/>
        </p:nvSpPr>
        <p:spPr>
          <a:xfrm>
            <a:off x="1509775" y="23900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</a:t>
            </a:r>
            <a:endParaRPr/>
          </a:p>
        </p:txBody>
      </p:sp>
      <p:cxnSp>
        <p:nvCxnSpPr>
          <p:cNvPr id="428" name="Google Shape;428;p36"/>
          <p:cNvCxnSpPr>
            <a:stCxn id="427" idx="2"/>
            <a:endCxn id="418" idx="0"/>
          </p:cNvCxnSpPr>
          <p:nvPr/>
        </p:nvCxnSpPr>
        <p:spPr>
          <a:xfrm flipH="1">
            <a:off x="2101825" y="2740400"/>
            <a:ext cx="81300" cy="36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6"/>
          <p:cNvCxnSpPr>
            <a:stCxn id="377" idx="2"/>
            <a:endCxn id="427" idx="0"/>
          </p:cNvCxnSpPr>
          <p:nvPr/>
        </p:nvCxnSpPr>
        <p:spPr>
          <a:xfrm flipH="1">
            <a:off x="2183179" y="2027000"/>
            <a:ext cx="147300" cy="36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6"/>
          <p:cNvSpPr txBox="1"/>
          <p:nvPr/>
        </p:nvSpPr>
        <p:spPr>
          <a:xfrm>
            <a:off x="23755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2223125" y="27176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638325" y="31520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</a:t>
            </a:r>
            <a:endParaRPr/>
          </a:p>
        </p:txBody>
      </p:sp>
      <p:cxnSp>
        <p:nvCxnSpPr>
          <p:cNvPr id="433" name="Google Shape;433;p36"/>
          <p:cNvCxnSpPr>
            <a:stCxn id="390" idx="1"/>
            <a:endCxn id="432" idx="3"/>
          </p:cNvCxnSpPr>
          <p:nvPr/>
        </p:nvCxnSpPr>
        <p:spPr>
          <a:xfrm rot="10800000">
            <a:off x="4984879" y="3327200"/>
            <a:ext cx="7377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6"/>
          <p:cNvCxnSpPr>
            <a:stCxn id="432" idx="1"/>
            <a:endCxn id="418" idx="3"/>
          </p:cNvCxnSpPr>
          <p:nvPr/>
        </p:nvCxnSpPr>
        <p:spPr>
          <a:xfrm rot="10800000">
            <a:off x="2900925" y="3327200"/>
            <a:ext cx="737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36"/>
          <p:cNvSpPr txBox="1"/>
          <p:nvPr/>
        </p:nvSpPr>
        <p:spPr>
          <a:xfrm>
            <a:off x="5422825" y="3103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908925" y="3022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5499975" y="2378125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cxnSp>
        <p:nvCxnSpPr>
          <p:cNvPr id="438" name="Google Shape;438;p36"/>
          <p:cNvCxnSpPr>
            <a:endCxn id="390" idx="0"/>
          </p:cNvCxnSpPr>
          <p:nvPr/>
        </p:nvCxnSpPr>
        <p:spPr>
          <a:xfrm>
            <a:off x="6140179" y="2728400"/>
            <a:ext cx="381300" cy="37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6"/>
          <p:cNvCxnSpPr>
            <a:stCxn id="405" idx="2"/>
          </p:cNvCxnSpPr>
          <p:nvPr/>
        </p:nvCxnSpPr>
        <p:spPr>
          <a:xfrm>
            <a:off x="5879254" y="2003250"/>
            <a:ext cx="261000" cy="374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6"/>
          <p:cNvSpPr txBox="1"/>
          <p:nvPr/>
        </p:nvSpPr>
        <p:spPr>
          <a:xfrm>
            <a:off x="61093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6414125" y="279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3431513" y="16280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443" name="Google Shape;443;p36"/>
          <p:cNvCxnSpPr>
            <a:stCxn id="442" idx="1"/>
            <a:endCxn id="377" idx="3"/>
          </p:cNvCxnSpPr>
          <p:nvPr/>
        </p:nvCxnSpPr>
        <p:spPr>
          <a:xfrm rot="10800000">
            <a:off x="3129413" y="1803200"/>
            <a:ext cx="302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6"/>
          <p:cNvCxnSpPr>
            <a:stCxn id="405" idx="1"/>
            <a:endCxn id="442" idx="3"/>
          </p:cNvCxnSpPr>
          <p:nvPr/>
        </p:nvCxnSpPr>
        <p:spPr>
          <a:xfrm flipH="1">
            <a:off x="4778254" y="1779450"/>
            <a:ext cx="302100" cy="23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6"/>
          <p:cNvSpPr txBox="1"/>
          <p:nvPr/>
        </p:nvSpPr>
        <p:spPr>
          <a:xfrm>
            <a:off x="30613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7377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3573079" y="8657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</a:t>
            </a:r>
            <a:endParaRPr/>
          </a:p>
        </p:txBody>
      </p:sp>
      <p:cxnSp>
        <p:nvCxnSpPr>
          <p:cNvPr id="448" name="Google Shape;448;p36"/>
          <p:cNvCxnSpPr>
            <a:stCxn id="447" idx="4"/>
            <a:endCxn id="442" idx="0"/>
          </p:cNvCxnSpPr>
          <p:nvPr/>
        </p:nvCxnSpPr>
        <p:spPr>
          <a:xfrm>
            <a:off x="4104829" y="1367350"/>
            <a:ext cx="0" cy="260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현실세계 와 데이터베이스 사이 모델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6225"/>
            <a:ext cx="862254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모델링의 3가지 요소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66325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업무가 관여하는 어떤 것(Things,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: Entity)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어떤 것이 가지는 성격, </a:t>
            </a:r>
            <a:r>
              <a:rPr b="1" lang="ko">
                <a:solidFill>
                  <a:srgbClr val="0000FF"/>
                </a:solidFill>
              </a:rPr>
              <a:t>속성 </a:t>
            </a:r>
            <a:r>
              <a:rPr lang="ko"/>
              <a:t>(Attributes)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3) 업무가 관여하는 어떤 것 간의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(Relationships)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28075" y="3076975"/>
            <a:ext cx="7785600" cy="12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‘이름’,  ‘학생번호’, ‘담당교수번호’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‘교수번호’ , ‘이름’,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 개체의 의 ‘담당교수번호’   교수개체의 ‘교수번호’는 서로 연결된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를 갖고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: (Entity - Ralationship Model)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‘개념적 데이터 모델’  중 대표적인 모델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1976년 피터 챈(Peter Chen) 의 의해 제안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데이터의 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(Entity), </a:t>
            </a:r>
            <a:r>
              <a:rPr b="1" lang="ko">
                <a:solidFill>
                  <a:srgbClr val="0000FF"/>
                </a:solidFill>
              </a:rPr>
              <a:t>속성</a:t>
            </a:r>
            <a:r>
              <a:rPr lang="ko"/>
              <a:t>(Attritube),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(Relationship) 에 대해 용이하게 표현할 수 있는  </a:t>
            </a:r>
            <a:r>
              <a:rPr b="1" lang="ko">
                <a:solidFill>
                  <a:srgbClr val="9900FF"/>
                </a:solidFill>
              </a:rPr>
              <a:t>ERD</a:t>
            </a:r>
            <a:r>
              <a:rPr lang="ko"/>
              <a:t>(Entity - Ralationship Diagram) 정의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모델을 표현하는 도형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35279" y="9452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586986" y="1582253"/>
            <a:ext cx="1538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601704" y="2225094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01704" y="2853247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   </a:t>
            </a:r>
            <a:endParaRPr u="sng"/>
          </a:p>
        </p:txBody>
      </p:sp>
      <p:sp>
        <p:nvSpPr>
          <p:cNvPr id="117" name="Google Shape;117;p18"/>
          <p:cNvSpPr/>
          <p:nvPr/>
        </p:nvSpPr>
        <p:spPr>
          <a:xfrm>
            <a:off x="1981503" y="3466713"/>
            <a:ext cx="8148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2575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68710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>
            <a:stCxn id="118" idx="3"/>
            <a:endCxn id="117" idx="1"/>
          </p:cNvCxnSpPr>
          <p:nvPr/>
        </p:nvCxnSpPr>
        <p:spPr>
          <a:xfrm flipH="1" rot="10800000">
            <a:off x="1608175" y="3736625"/>
            <a:ext cx="373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625225" y="4354025"/>
            <a:ext cx="147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7" idx="3"/>
            <a:endCxn id="119" idx="1"/>
          </p:cNvCxnSpPr>
          <p:nvPr/>
        </p:nvCxnSpPr>
        <p:spPr>
          <a:xfrm>
            <a:off x="2796303" y="3736713"/>
            <a:ext cx="372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4469325" y="930350"/>
            <a:ext cx="2207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 (Entity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45525" y="1616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타입 (Relationship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45525" y="21495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(Attribute)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45525" y="28353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1930025" y="3211025"/>
            <a:ext cx="8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621725" y="3521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 간 관계    1:1, 1:N,   N:M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97925" y="41307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개체타입과 속성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136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328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75" y="152400"/>
            <a:ext cx="6693312" cy="46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964075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81550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예)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Occurence  / Cardinality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개체를 개체 </a:t>
            </a:r>
            <a:r>
              <a:rPr lang="ko">
                <a:solidFill>
                  <a:srgbClr val="0000FF"/>
                </a:solidFill>
              </a:rPr>
              <a:t>어커런스 (Entity Occurence) </a:t>
            </a:r>
            <a:r>
              <a:rPr lang="ko"/>
              <a:t>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‘관계’ 에 참여하는 개체타입 의 </a:t>
            </a:r>
            <a:r>
              <a:rPr b="1" lang="ko"/>
              <a:t>‘개수’</a:t>
            </a:r>
            <a:r>
              <a:rPr lang="ko"/>
              <a:t> 에 대한 </a:t>
            </a:r>
            <a:r>
              <a:rPr lang="ko">
                <a:solidFill>
                  <a:srgbClr val="0000FF"/>
                </a:solidFill>
              </a:rPr>
              <a:t>대응 카디널리티 (Cardinality) </a:t>
            </a:r>
            <a:r>
              <a:rPr lang="ko"/>
              <a:t>를 갖는다.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대응 카디널리티에 따른 관계의 종류는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1:1 관계</a:t>
            </a:r>
            <a:r>
              <a:rPr lang="ko"/>
              <a:t>   /  </a:t>
            </a:r>
            <a:r>
              <a:rPr b="1" lang="ko"/>
              <a:t>1:N 관계</a:t>
            </a:r>
            <a:r>
              <a:rPr lang="ko"/>
              <a:t>  / </a:t>
            </a:r>
            <a:r>
              <a:rPr b="1" lang="ko"/>
              <a:t>N:M 관계</a:t>
            </a:r>
            <a:r>
              <a:rPr lang="ko"/>
              <a:t>  가 있다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(그 밖에도 ISA 관계 등이 있으나 본 커리에서는 생략)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관계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66325"/>
            <a:ext cx="8520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두 개체 타입이 모두 하나씩의 개체 어커런스를 갖는 관계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56" name="Google Shape;156;p21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57" name="Google Shape;157;p21"/>
          <p:cNvCxnSpPr>
            <a:stCxn id="155" idx="4"/>
            <a:endCxn id="152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4" idx="4"/>
            <a:endCxn id="152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56" idx="4"/>
            <a:endCxn id="152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228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030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163" name="Google Shape;163;p21"/>
          <p:cNvCxnSpPr>
            <a:stCxn id="162" idx="4"/>
            <a:endCxn id="160" idx="0"/>
          </p:cNvCxnSpPr>
          <p:nvPr/>
        </p:nvCxnSpPr>
        <p:spPr>
          <a:xfrm>
            <a:off x="55522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61" idx="4"/>
            <a:endCxn id="160" idx="0"/>
          </p:cNvCxnSpPr>
          <p:nvPr/>
        </p:nvCxnSpPr>
        <p:spPr>
          <a:xfrm flipH="1">
            <a:off x="61404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52" idx="3"/>
            <a:endCxn id="153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1"/>
          <p:cNvCxnSpPr>
            <a:stCxn id="153" idx="3"/>
            <a:endCxn id="160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1:1 강의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‘한 과목’ 만 강의할수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 은 ‘한명의 교수’ 에 의해서만 강의가 이루어짐.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