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PT Sans Narrow" panose="020B0506020203020204" pitchFamily="3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50A-D2B3-4885-8926-37804BE3F70E}">
  <a:tblStyle styleId="{025D050A-D2B3-4885-8926-37804BE3F7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41BAF4-A089-4EDA-9B54-38D7AC4C36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7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c2cb8b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c2cb8b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c2cb8bf4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c2cb8bf4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c2cb8bf4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c2cb8bf4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c2cb8b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c2cb8b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c2cb8bf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c2cb8bf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c2cb8bf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c2cb8bf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c2cb8bf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c2cb8bf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c2cb8bf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c2cb8bf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c2cb8bf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c2cb8bf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c2cb8bf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dc2cb8bf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0a9ba2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0a9ba2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dc2cb8bf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dc2cb8bf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dc2cb8bf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dc2cb8bf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dc2cb8bf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dc2cb8bf4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dc2cb8bf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dc2cb8bf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dc2cb8bf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dc2cb8bf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dc2cb8bf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dc2cb8bf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dc2cb8bf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dc2cb8bf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dc2cb8bf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dc2cb8bf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dc2cb8bf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dc2cb8bf4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dc2cb8bf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dc2cb8bf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0a9ba2f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0a9ba2f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dc2cb8bf4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dc2cb8bf4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dc2cb8bf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dc2cb8bf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dc2cb8bf4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dc2cb8bf4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dc2cb8bf4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dc2cb8bf4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e1395de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e1395de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dc2cb8bf4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dc2cb8bf4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dc2cb8bf4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dc2cb8bf4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dc2cb8bf4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dc2cb8bf4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dc2cb8bf4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dc2cb8bf4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dc2cb8bf4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dc2cb8bf4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0a9ba2f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0a9ba2f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0a9ba2f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0a9ba2f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0a9ba2f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0a9ba2f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0a9ba2f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0a9ba2f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0a9ba2f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0a9ba2f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0a9ba2f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0a9ba2f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설계 단계로..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도메인 (domain)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하나의 속성(attribute) 가 휘하룻 있는 같은 타입의 원자 값들의 집합을 ‘도메인(domain) ‘ 이라 함</a:t>
            </a:r>
            <a:endParaRPr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1353075" y="2027288"/>
          <a:ext cx="6205000" cy="2639225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Google Shape;155;p22"/>
          <p:cNvSpPr/>
          <p:nvPr/>
        </p:nvSpPr>
        <p:spPr>
          <a:xfrm>
            <a:off x="6293375" y="2502850"/>
            <a:ext cx="766500" cy="211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702875" y="2667875"/>
            <a:ext cx="1187100" cy="649800"/>
          </a:xfrm>
          <a:prstGeom prst="wedgeRectCallout">
            <a:avLst>
              <a:gd name="adj1" fmla="val -92703"/>
              <a:gd name="adj2" fmla="val -1384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‘성별’</a:t>
            </a:r>
            <a:r>
              <a:rPr lang="ko"/>
              <a:t> 의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도메인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차수 (degree)</a:t>
            </a:r>
            <a:endParaRPr/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1153575" y="1450138"/>
          <a:ext cx="6205000" cy="3161200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94515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차림표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menu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3" name="Google Shape;163;p23"/>
          <p:cNvSpPr/>
          <p:nvPr/>
        </p:nvSpPr>
        <p:spPr>
          <a:xfrm rot="-5400000">
            <a:off x="3944275" y="-1800750"/>
            <a:ext cx="487200" cy="6131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3256925" y="654025"/>
            <a:ext cx="1968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차수 4 (속성의 개수)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카디널리티 (Cardinality)</a:t>
            </a:r>
            <a:endParaRPr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311700" y="1252313"/>
          <a:ext cx="6205000" cy="3161200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94515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차림표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menu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Google Shape;171;p24"/>
          <p:cNvSpPr/>
          <p:nvPr/>
        </p:nvSpPr>
        <p:spPr>
          <a:xfrm>
            <a:off x="6547425" y="1803650"/>
            <a:ext cx="365400" cy="257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6943550" y="2847600"/>
            <a:ext cx="1968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카디널리티 5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(튜플의 개수)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model → 관계형 데이터 모델 변환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매핑 룰 (Mapping Rule)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개념적 데이터 모델 인 ER 모델을  논리적 데이터 모델인 렐레이션 스키마로 변환하는 것을 ‘매핑 룰’ 이라 한다.</a:t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705200" y="239820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ER 모델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릴레이션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속성 →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컬럼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식별자 →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기본키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관계 →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기본키 + 외래키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모델의 ‘관계’  를  관계형 데이터 모델로.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311700" y="961525"/>
            <a:ext cx="8520600" cy="3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 A, B 와  관계 Y 로 이루어진 ER 모델을 관계형 데이터 모델의 릴레이션 스키마로 변환하는 과정.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개체 A, B 는 → 독립적인 릴레이션 A, B 로 표현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ER 모델에서 각 개체의 속성은 → 릴레이션의 속성들로 정의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ER 모델의 기본키 속성 → 릴레이션 에서도 밑줄 그어 표시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관계 Y 가 </a:t>
            </a:r>
            <a:r>
              <a:rPr lang="ko" b="1"/>
              <a:t>1 : 1</a:t>
            </a:r>
            <a:r>
              <a:rPr lang="ko"/>
              <a:t> 이면 → 릴레이션 A의 기본키를 릴레이션 B의 외래키로 추가하거나, 반대로 B 의 기본키를 A의 외래키로 추가 하여 표현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관계 Y 가 </a:t>
            </a:r>
            <a:r>
              <a:rPr lang="ko" b="1"/>
              <a:t>1:N</a:t>
            </a:r>
            <a:r>
              <a:rPr lang="ko"/>
              <a:t> 이면 → 릴레이션 A의 기본키를 릴레이션 B의 외래키로 추가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관계 Y 가 </a:t>
            </a:r>
            <a:r>
              <a:rPr lang="ko" b="1"/>
              <a:t>N:M</a:t>
            </a:r>
            <a:r>
              <a:rPr lang="ko"/>
              <a:t> 이면 → 릴레이션 A 와 B의 기본키를 모두 포함한 별도의 릴레이션을 추가하여 표현.  이때 추가된 릴레이션을 교차 릴레이션(intersection relation 혹은 교차 엔티티 (intersection entity)라 함.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예) 1:1 관계 표현하기</a:t>
            </a:r>
            <a:endParaRPr sz="2400"/>
          </a:p>
        </p:txBody>
      </p:sp>
      <p:sp>
        <p:nvSpPr>
          <p:cNvPr id="196" name="Google Shape;196;p28"/>
          <p:cNvSpPr/>
          <p:nvPr/>
        </p:nvSpPr>
        <p:spPr>
          <a:xfrm>
            <a:off x="1760179" y="23414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3906771" y="22948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2037467" y="1539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839700" y="15578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00" name="Google Shape;200;p28"/>
          <p:cNvSpPr/>
          <p:nvPr/>
        </p:nvSpPr>
        <p:spPr>
          <a:xfrm>
            <a:off x="3256667" y="1539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01" name="Google Shape;201;p28"/>
          <p:cNvCxnSpPr>
            <a:stCxn id="199" idx="4"/>
            <a:endCxn id="196" idx="0"/>
          </p:cNvCxnSpPr>
          <p:nvPr/>
        </p:nvCxnSpPr>
        <p:spPr>
          <a:xfrm>
            <a:off x="1361250" y="2059450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8"/>
          <p:cNvCxnSpPr>
            <a:stCxn id="198" idx="4"/>
            <a:endCxn id="196" idx="0"/>
          </p:cNvCxnSpPr>
          <p:nvPr/>
        </p:nvCxnSpPr>
        <p:spPr>
          <a:xfrm flipH="1">
            <a:off x="2559017" y="2040900"/>
            <a:ext cx="102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8"/>
          <p:cNvCxnSpPr>
            <a:stCxn id="200" idx="4"/>
            <a:endCxn id="196" idx="0"/>
          </p:cNvCxnSpPr>
          <p:nvPr/>
        </p:nvCxnSpPr>
        <p:spPr>
          <a:xfrm flipH="1">
            <a:off x="2559017" y="2040900"/>
            <a:ext cx="12294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8"/>
          <p:cNvSpPr/>
          <p:nvPr/>
        </p:nvSpPr>
        <p:spPr>
          <a:xfrm>
            <a:off x="5646379" y="23414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6533267" y="1539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5335500" y="15578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07" name="Google Shape;207;p28"/>
          <p:cNvCxnSpPr>
            <a:stCxn id="206" idx="4"/>
            <a:endCxn id="204" idx="0"/>
          </p:cNvCxnSpPr>
          <p:nvPr/>
        </p:nvCxnSpPr>
        <p:spPr>
          <a:xfrm>
            <a:off x="5857050" y="2059450"/>
            <a:ext cx="5883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8"/>
          <p:cNvCxnSpPr>
            <a:stCxn id="205" idx="4"/>
            <a:endCxn id="204" idx="0"/>
          </p:cNvCxnSpPr>
          <p:nvPr/>
        </p:nvCxnSpPr>
        <p:spPr>
          <a:xfrm flipH="1">
            <a:off x="6445217" y="2040900"/>
            <a:ext cx="6198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8"/>
          <p:cNvCxnSpPr>
            <a:stCxn id="196" idx="3"/>
            <a:endCxn id="197" idx="1"/>
          </p:cNvCxnSpPr>
          <p:nvPr/>
        </p:nvCxnSpPr>
        <p:spPr>
          <a:xfrm rot="10800000" flipH="1">
            <a:off x="3357979" y="2564900"/>
            <a:ext cx="5487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8"/>
          <p:cNvSpPr txBox="1"/>
          <p:nvPr/>
        </p:nvSpPr>
        <p:spPr>
          <a:xfrm>
            <a:off x="3518675" y="2225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1" name="Google Shape;211;p28"/>
          <p:cNvCxnSpPr>
            <a:stCxn id="197" idx="3"/>
            <a:endCxn id="204" idx="1"/>
          </p:cNvCxnSpPr>
          <p:nvPr/>
        </p:nvCxnSpPr>
        <p:spPr>
          <a:xfrm>
            <a:off x="5253471" y="25648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28"/>
          <p:cNvSpPr txBox="1"/>
          <p:nvPr/>
        </p:nvSpPr>
        <p:spPr>
          <a:xfrm>
            <a:off x="5347475" y="2225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1607779" y="19604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754371" y="19138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1885067" y="1158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687300" y="11768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21" name="Google Shape;221;p29"/>
          <p:cNvSpPr/>
          <p:nvPr/>
        </p:nvSpPr>
        <p:spPr>
          <a:xfrm>
            <a:off x="3104267" y="1158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22" name="Google Shape;222;p29"/>
          <p:cNvCxnSpPr>
            <a:stCxn id="220" idx="4"/>
            <a:endCxn id="217" idx="0"/>
          </p:cNvCxnSpPr>
          <p:nvPr/>
        </p:nvCxnSpPr>
        <p:spPr>
          <a:xfrm>
            <a:off x="1208850" y="1678450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>
            <a:stCxn id="219" idx="4"/>
            <a:endCxn id="217" idx="0"/>
          </p:cNvCxnSpPr>
          <p:nvPr/>
        </p:nvCxnSpPr>
        <p:spPr>
          <a:xfrm flipH="1">
            <a:off x="2406617" y="1659900"/>
            <a:ext cx="102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9"/>
          <p:cNvCxnSpPr>
            <a:stCxn id="221" idx="4"/>
            <a:endCxn id="217" idx="0"/>
          </p:cNvCxnSpPr>
          <p:nvPr/>
        </p:nvCxnSpPr>
        <p:spPr>
          <a:xfrm flipH="1">
            <a:off x="2406617" y="1659900"/>
            <a:ext cx="12294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5493979" y="19604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380867" y="1158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5183100" y="11768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28" name="Google Shape;228;p29"/>
          <p:cNvCxnSpPr>
            <a:stCxn id="227" idx="4"/>
            <a:endCxn id="225" idx="0"/>
          </p:cNvCxnSpPr>
          <p:nvPr/>
        </p:nvCxnSpPr>
        <p:spPr>
          <a:xfrm>
            <a:off x="5704650" y="1678450"/>
            <a:ext cx="5883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9"/>
          <p:cNvCxnSpPr>
            <a:stCxn id="226" idx="4"/>
            <a:endCxn id="225" idx="0"/>
          </p:cNvCxnSpPr>
          <p:nvPr/>
        </p:nvCxnSpPr>
        <p:spPr>
          <a:xfrm flipH="1">
            <a:off x="6292817" y="1659900"/>
            <a:ext cx="6198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9"/>
          <p:cNvCxnSpPr>
            <a:stCxn id="217" idx="3"/>
            <a:endCxn id="218" idx="1"/>
          </p:cNvCxnSpPr>
          <p:nvPr/>
        </p:nvCxnSpPr>
        <p:spPr>
          <a:xfrm rot="10800000" flipH="1">
            <a:off x="3205579" y="2183900"/>
            <a:ext cx="5487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9"/>
          <p:cNvSpPr txBox="1"/>
          <p:nvPr/>
        </p:nvSpPr>
        <p:spPr>
          <a:xfrm>
            <a:off x="3366275" y="1844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2" name="Google Shape;232;p29"/>
          <p:cNvCxnSpPr>
            <a:stCxn id="218" idx="3"/>
            <a:endCxn id="225" idx="1"/>
          </p:cNvCxnSpPr>
          <p:nvPr/>
        </p:nvCxnSpPr>
        <p:spPr>
          <a:xfrm>
            <a:off x="5101071" y="21838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9"/>
          <p:cNvSpPr txBox="1"/>
          <p:nvPr/>
        </p:nvSpPr>
        <p:spPr>
          <a:xfrm>
            <a:off x="5195075" y="1844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0" y="228600"/>
            <a:ext cx="8902200" cy="74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 : 1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A의 기본키를 릴레이션 B의 외래키로 추가하거나, 반대로 B 의 기본키를 A의 외래키로 추가 하여 표현</a:t>
            </a:r>
            <a:endParaRPr/>
          </a:p>
        </p:txBody>
      </p:sp>
      <p:graphicFrame>
        <p:nvGraphicFramePr>
          <p:cNvPr id="235" name="Google Shape;235;p29"/>
          <p:cNvGraphicFramePr/>
          <p:nvPr/>
        </p:nvGraphicFramePr>
        <p:xfrm>
          <a:off x="908513" y="3002900"/>
          <a:ext cx="3719625" cy="39621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" name="Google Shape;236;p29"/>
          <p:cNvSpPr txBox="1"/>
          <p:nvPr/>
        </p:nvSpPr>
        <p:spPr>
          <a:xfrm>
            <a:off x="189750" y="30228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교수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7" name="Google Shape;237;p29"/>
          <p:cNvGraphicFramePr/>
          <p:nvPr/>
        </p:nvGraphicFramePr>
        <p:xfrm>
          <a:off x="948538" y="4028400"/>
          <a:ext cx="3679575" cy="39621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2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교수번호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8" name="Google Shape;238;p29"/>
          <p:cNvSpPr txBox="1"/>
          <p:nvPr/>
        </p:nvSpPr>
        <p:spPr>
          <a:xfrm>
            <a:off x="189750" y="40134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9" name="Google Shape;239;p29"/>
          <p:cNvCxnSpPr/>
          <p:nvPr/>
        </p:nvCxnSpPr>
        <p:spPr>
          <a:xfrm rot="10800000">
            <a:off x="1659875" y="3333125"/>
            <a:ext cx="2316600" cy="77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245" name="Google Shape;245;p30"/>
          <p:cNvGraphicFramePr/>
          <p:nvPr/>
        </p:nvGraphicFramePr>
        <p:xfrm>
          <a:off x="311700" y="149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48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6" name="Google Shape;246;p30"/>
          <p:cNvGraphicFramePr/>
          <p:nvPr/>
        </p:nvGraphicFramePr>
        <p:xfrm>
          <a:off x="5944300" y="14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9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7" name="Google Shape;247;p30"/>
          <p:cNvSpPr/>
          <p:nvPr/>
        </p:nvSpPr>
        <p:spPr>
          <a:xfrm>
            <a:off x="6284750" y="357700"/>
            <a:ext cx="759000" cy="649800"/>
          </a:xfrm>
          <a:prstGeom prst="wedgeRoundRectCallout">
            <a:avLst>
              <a:gd name="adj1" fmla="val -29233"/>
              <a:gd name="adj2" fmla="val 121607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  <p:cxnSp>
        <p:nvCxnSpPr>
          <p:cNvPr id="248" name="Google Shape;248;p30"/>
          <p:cNvCxnSpPr/>
          <p:nvPr/>
        </p:nvCxnSpPr>
        <p:spPr>
          <a:xfrm>
            <a:off x="4553925" y="2069150"/>
            <a:ext cx="1509000" cy="27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30"/>
          <p:cNvCxnSpPr/>
          <p:nvPr/>
        </p:nvCxnSpPr>
        <p:spPr>
          <a:xfrm>
            <a:off x="4553925" y="2450150"/>
            <a:ext cx="1509000" cy="27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30"/>
          <p:cNvCxnSpPr/>
          <p:nvPr/>
        </p:nvCxnSpPr>
        <p:spPr>
          <a:xfrm>
            <a:off x="4553925" y="2907350"/>
            <a:ext cx="1509000" cy="27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30"/>
          <p:cNvCxnSpPr/>
          <p:nvPr/>
        </p:nvCxnSpPr>
        <p:spPr>
          <a:xfrm>
            <a:off x="4553925" y="3288350"/>
            <a:ext cx="1509000" cy="27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237700" y="34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257" name="Google Shape;257;p31"/>
          <p:cNvGraphicFramePr/>
          <p:nvPr/>
        </p:nvGraphicFramePr>
        <p:xfrm>
          <a:off x="387900" y="149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3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8" name="Google Shape;258;p31"/>
          <p:cNvGraphicFramePr/>
          <p:nvPr/>
        </p:nvGraphicFramePr>
        <p:xfrm>
          <a:off x="5905700" y="15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97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" name="Google Shape;259;p31"/>
          <p:cNvSpPr/>
          <p:nvPr/>
        </p:nvSpPr>
        <p:spPr>
          <a:xfrm>
            <a:off x="834375" y="4304750"/>
            <a:ext cx="7770900" cy="530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실제로 1:1 관계는 잘 사용되지 않는다.   차라리 두 테이블을 합치는게 낳다.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단계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91750" y="9809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요구조건 분석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91750" y="16667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설계</a:t>
            </a:r>
            <a:endParaRPr/>
          </a:p>
        </p:txBody>
      </p:sp>
      <p:cxnSp>
        <p:nvCxnSpPr>
          <p:cNvPr id="75" name="Google Shape;75;p14"/>
          <p:cNvCxnSpPr>
            <a:endCxn id="74" idx="0"/>
          </p:cNvCxnSpPr>
          <p:nvPr/>
        </p:nvCxnSpPr>
        <p:spPr>
          <a:xfrm>
            <a:off x="2266450" y="1444450"/>
            <a:ext cx="0" cy="2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/>
          <p:nvPr/>
        </p:nvSpPr>
        <p:spPr>
          <a:xfrm>
            <a:off x="1291750" y="23525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설계</a:t>
            </a:r>
            <a:endParaRPr/>
          </a:p>
        </p:txBody>
      </p:sp>
      <p:cxnSp>
        <p:nvCxnSpPr>
          <p:cNvPr id="77" name="Google Shape;77;p14"/>
          <p:cNvCxnSpPr>
            <a:stCxn id="74" idx="2"/>
            <a:endCxn id="76" idx="0"/>
          </p:cNvCxnSpPr>
          <p:nvPr/>
        </p:nvCxnSpPr>
        <p:spPr>
          <a:xfrm>
            <a:off x="2266450" y="2130250"/>
            <a:ext cx="0" cy="2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/>
          <p:nvPr/>
        </p:nvSpPr>
        <p:spPr>
          <a:xfrm>
            <a:off x="1291750" y="31145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물리적 설계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291750" y="38765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 구현</a:t>
            </a:r>
            <a:endParaRPr/>
          </a:p>
        </p:txBody>
      </p:sp>
      <p:cxnSp>
        <p:nvCxnSpPr>
          <p:cNvPr id="80" name="Google Shape;80;p14"/>
          <p:cNvCxnSpPr>
            <a:stCxn id="78" idx="2"/>
            <a:endCxn id="79" idx="0"/>
          </p:cNvCxnSpPr>
          <p:nvPr/>
        </p:nvCxnSpPr>
        <p:spPr>
          <a:xfrm>
            <a:off x="2266450" y="3578050"/>
            <a:ext cx="0" cy="29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4"/>
          <p:cNvCxnSpPr>
            <a:stCxn id="76" idx="2"/>
            <a:endCxn id="78" idx="0"/>
          </p:cNvCxnSpPr>
          <p:nvPr/>
        </p:nvCxnSpPr>
        <p:spPr>
          <a:xfrm>
            <a:off x="2266450" y="2816050"/>
            <a:ext cx="0" cy="29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4"/>
          <p:cNvSpPr txBox="1"/>
          <p:nvPr/>
        </p:nvSpPr>
        <p:spPr>
          <a:xfrm>
            <a:off x="3546700" y="10159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요구조건 명세서 작성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546700" y="1625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개념스키마, 트랜잭션 모델링, </a:t>
            </a: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ER모델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546700" y="2387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논리 스키마 설계, 트랜잭션 인터페이스 설계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관계형 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546700" y="30733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물리적 구조의 데이터로 변환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546700" y="3911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DDL로 데이터 베이스 생성, 트랜잭션 생성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7462900" y="1867150"/>
            <a:ext cx="669300" cy="2372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050325" y="828025"/>
            <a:ext cx="669300" cy="2632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 1: N 관계 표현하기</a:t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16839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3830571" y="25234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19612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7635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69" name="Google Shape;269;p32"/>
          <p:cNvSpPr/>
          <p:nvPr/>
        </p:nvSpPr>
        <p:spPr>
          <a:xfrm>
            <a:off x="31804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70" name="Google Shape;270;p32"/>
          <p:cNvCxnSpPr>
            <a:stCxn id="268" idx="4"/>
            <a:endCxn id="265" idx="0"/>
          </p:cNvCxnSpPr>
          <p:nvPr/>
        </p:nvCxnSpPr>
        <p:spPr>
          <a:xfrm>
            <a:off x="1285050" y="2288050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32"/>
          <p:cNvCxnSpPr>
            <a:stCxn id="267" idx="4"/>
            <a:endCxn id="265" idx="0"/>
          </p:cNvCxnSpPr>
          <p:nvPr/>
        </p:nvCxnSpPr>
        <p:spPr>
          <a:xfrm flipH="1">
            <a:off x="2482817" y="2269500"/>
            <a:ext cx="102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2"/>
          <p:cNvCxnSpPr>
            <a:stCxn id="269" idx="4"/>
            <a:endCxn id="265" idx="0"/>
          </p:cNvCxnSpPr>
          <p:nvPr/>
        </p:nvCxnSpPr>
        <p:spPr>
          <a:xfrm flipH="1">
            <a:off x="2482817" y="2269500"/>
            <a:ext cx="12294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2"/>
          <p:cNvSpPr/>
          <p:nvPr/>
        </p:nvSpPr>
        <p:spPr>
          <a:xfrm>
            <a:off x="55701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59998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48021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276" name="Google Shape;276;p32"/>
          <p:cNvCxnSpPr>
            <a:stCxn id="275" idx="4"/>
            <a:endCxn id="273" idx="0"/>
          </p:cNvCxnSpPr>
          <p:nvPr/>
        </p:nvCxnSpPr>
        <p:spPr>
          <a:xfrm>
            <a:off x="5323650" y="2288050"/>
            <a:ext cx="10455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32"/>
          <p:cNvCxnSpPr>
            <a:stCxn id="274" idx="4"/>
            <a:endCxn id="273" idx="0"/>
          </p:cNvCxnSpPr>
          <p:nvPr/>
        </p:nvCxnSpPr>
        <p:spPr>
          <a:xfrm flipH="1">
            <a:off x="6369017" y="2269500"/>
            <a:ext cx="162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2"/>
          <p:cNvCxnSpPr>
            <a:stCxn id="265" idx="3"/>
            <a:endCxn id="266" idx="1"/>
          </p:cNvCxnSpPr>
          <p:nvPr/>
        </p:nvCxnSpPr>
        <p:spPr>
          <a:xfrm rot="10800000" flipH="1">
            <a:off x="3281779" y="2793500"/>
            <a:ext cx="5487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2"/>
          <p:cNvSpPr txBox="1"/>
          <p:nvPr/>
        </p:nvSpPr>
        <p:spPr>
          <a:xfrm>
            <a:off x="34424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0" name="Google Shape;280;p32"/>
          <p:cNvCxnSpPr>
            <a:stCxn id="266" idx="3"/>
            <a:endCxn id="273" idx="1"/>
          </p:cNvCxnSpPr>
          <p:nvPr/>
        </p:nvCxnSpPr>
        <p:spPr>
          <a:xfrm>
            <a:off x="5177271" y="27934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32"/>
          <p:cNvSpPr txBox="1"/>
          <p:nvPr/>
        </p:nvSpPr>
        <p:spPr>
          <a:xfrm>
            <a:off x="52712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71428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283" name="Google Shape;283;p32"/>
          <p:cNvCxnSpPr>
            <a:stCxn id="282" idx="4"/>
            <a:endCxn id="273" idx="0"/>
          </p:cNvCxnSpPr>
          <p:nvPr/>
        </p:nvCxnSpPr>
        <p:spPr>
          <a:xfrm flipH="1">
            <a:off x="6369017" y="2269500"/>
            <a:ext cx="1305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/>
        </p:nvSpPr>
        <p:spPr>
          <a:xfrm>
            <a:off x="304800" y="457200"/>
            <a:ext cx="85848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1:N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A의 기본키를 릴레이션 B의 외래키로 추가</a:t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1531579" y="20366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3678171" y="19900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18088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611100" y="12530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93" name="Google Shape;293;p33"/>
          <p:cNvSpPr/>
          <p:nvPr/>
        </p:nvSpPr>
        <p:spPr>
          <a:xfrm>
            <a:off x="30280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94" name="Google Shape;294;p33"/>
          <p:cNvCxnSpPr>
            <a:stCxn id="292" idx="4"/>
            <a:endCxn id="289" idx="0"/>
          </p:cNvCxnSpPr>
          <p:nvPr/>
        </p:nvCxnSpPr>
        <p:spPr>
          <a:xfrm>
            <a:off x="1132650" y="1754650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33"/>
          <p:cNvCxnSpPr>
            <a:stCxn id="291" idx="4"/>
            <a:endCxn id="289" idx="0"/>
          </p:cNvCxnSpPr>
          <p:nvPr/>
        </p:nvCxnSpPr>
        <p:spPr>
          <a:xfrm flipH="1">
            <a:off x="2330417" y="1736100"/>
            <a:ext cx="102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3"/>
          <p:cNvCxnSpPr>
            <a:stCxn id="293" idx="4"/>
            <a:endCxn id="289" idx="0"/>
          </p:cNvCxnSpPr>
          <p:nvPr/>
        </p:nvCxnSpPr>
        <p:spPr>
          <a:xfrm flipH="1">
            <a:off x="2330417" y="1736100"/>
            <a:ext cx="12294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33"/>
          <p:cNvSpPr/>
          <p:nvPr/>
        </p:nvSpPr>
        <p:spPr>
          <a:xfrm>
            <a:off x="5417779" y="20366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58474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4649700" y="12530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00" name="Google Shape;300;p33"/>
          <p:cNvCxnSpPr>
            <a:stCxn id="299" idx="4"/>
            <a:endCxn id="297" idx="0"/>
          </p:cNvCxnSpPr>
          <p:nvPr/>
        </p:nvCxnSpPr>
        <p:spPr>
          <a:xfrm>
            <a:off x="5171250" y="1754650"/>
            <a:ext cx="10455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3"/>
          <p:cNvCxnSpPr>
            <a:stCxn id="298" idx="4"/>
            <a:endCxn id="297" idx="0"/>
          </p:cNvCxnSpPr>
          <p:nvPr/>
        </p:nvCxnSpPr>
        <p:spPr>
          <a:xfrm flipH="1">
            <a:off x="6216617" y="1736100"/>
            <a:ext cx="162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3"/>
          <p:cNvCxnSpPr>
            <a:stCxn id="289" idx="3"/>
            <a:endCxn id="290" idx="1"/>
          </p:cNvCxnSpPr>
          <p:nvPr/>
        </p:nvCxnSpPr>
        <p:spPr>
          <a:xfrm rot="10800000" flipH="1">
            <a:off x="3129379" y="2260100"/>
            <a:ext cx="5487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33"/>
          <p:cNvSpPr txBox="1"/>
          <p:nvPr/>
        </p:nvSpPr>
        <p:spPr>
          <a:xfrm>
            <a:off x="32900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4" name="Google Shape;304;p33"/>
          <p:cNvCxnSpPr>
            <a:stCxn id="290" idx="3"/>
            <a:endCxn id="297" idx="1"/>
          </p:cNvCxnSpPr>
          <p:nvPr/>
        </p:nvCxnSpPr>
        <p:spPr>
          <a:xfrm>
            <a:off x="5024871" y="22600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33"/>
          <p:cNvSpPr txBox="1"/>
          <p:nvPr/>
        </p:nvSpPr>
        <p:spPr>
          <a:xfrm>
            <a:off x="51188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69904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07" name="Google Shape;307;p33"/>
          <p:cNvCxnSpPr>
            <a:stCxn id="306" idx="4"/>
            <a:endCxn id="297" idx="0"/>
          </p:cNvCxnSpPr>
          <p:nvPr/>
        </p:nvCxnSpPr>
        <p:spPr>
          <a:xfrm flipH="1">
            <a:off x="6216617" y="1736100"/>
            <a:ext cx="1305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08" name="Google Shape;308;p33"/>
          <p:cNvGraphicFramePr/>
          <p:nvPr/>
        </p:nvGraphicFramePr>
        <p:xfrm>
          <a:off x="908513" y="292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Google Shape;309;p33"/>
          <p:cNvSpPr txBox="1"/>
          <p:nvPr/>
        </p:nvSpPr>
        <p:spPr>
          <a:xfrm>
            <a:off x="189750" y="29466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교수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0" name="Google Shape;310;p33"/>
          <p:cNvGraphicFramePr/>
          <p:nvPr/>
        </p:nvGraphicFramePr>
        <p:xfrm>
          <a:off x="1023563" y="391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교수번호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1" name="Google Shape;311;p33"/>
          <p:cNvSpPr txBox="1"/>
          <p:nvPr/>
        </p:nvSpPr>
        <p:spPr>
          <a:xfrm>
            <a:off x="152400" y="39339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2" name="Google Shape;312;p33"/>
          <p:cNvCxnSpPr/>
          <p:nvPr/>
        </p:nvCxnSpPr>
        <p:spPr>
          <a:xfrm>
            <a:off x="1556025" y="3229275"/>
            <a:ext cx="3648000" cy="73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318" name="Google Shape;318;p34"/>
          <p:cNvGraphicFramePr/>
          <p:nvPr/>
        </p:nvGraphicFramePr>
        <p:xfrm>
          <a:off x="311700" y="149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32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9" name="Google Shape;319;p34"/>
          <p:cNvGraphicFramePr/>
          <p:nvPr/>
        </p:nvGraphicFramePr>
        <p:xfrm>
          <a:off x="5535250" y="152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9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학생이름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김덕규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컴공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차송희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지선영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경제학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홍영기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영문학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0" name="Google Shape;320;p34"/>
          <p:cNvSpPr/>
          <p:nvPr/>
        </p:nvSpPr>
        <p:spPr>
          <a:xfrm>
            <a:off x="6020475" y="686575"/>
            <a:ext cx="759000" cy="649800"/>
          </a:xfrm>
          <a:prstGeom prst="wedgeRoundRectCallout">
            <a:avLst>
              <a:gd name="adj1" fmla="val -54144"/>
              <a:gd name="adj2" fmla="val 83476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  <p:cxnSp>
        <p:nvCxnSpPr>
          <p:cNvPr id="321" name="Google Shape;321;p34"/>
          <p:cNvCxnSpPr/>
          <p:nvPr/>
        </p:nvCxnSpPr>
        <p:spPr>
          <a:xfrm rot="10800000" flipH="1">
            <a:off x="4109675" y="2088250"/>
            <a:ext cx="1466100" cy="351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34"/>
          <p:cNvCxnSpPr/>
          <p:nvPr/>
        </p:nvCxnSpPr>
        <p:spPr>
          <a:xfrm>
            <a:off x="4154850" y="2159500"/>
            <a:ext cx="1343100" cy="283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4"/>
          <p:cNvCxnSpPr/>
          <p:nvPr/>
        </p:nvCxnSpPr>
        <p:spPr>
          <a:xfrm>
            <a:off x="4172925" y="2141425"/>
            <a:ext cx="1377000" cy="707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4"/>
          <p:cNvCxnSpPr/>
          <p:nvPr/>
        </p:nvCxnSpPr>
        <p:spPr>
          <a:xfrm>
            <a:off x="4145825" y="2502850"/>
            <a:ext cx="1360800" cy="813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 N : M 관계 표현하기</a:t>
            </a: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16077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20374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397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33" name="Google Shape;333;p35"/>
          <p:cNvCxnSpPr>
            <a:stCxn id="332" idx="4"/>
            <a:endCxn id="330" idx="0"/>
          </p:cNvCxnSpPr>
          <p:nvPr/>
        </p:nvCxnSpPr>
        <p:spPr>
          <a:xfrm>
            <a:off x="1361250" y="2288050"/>
            <a:ext cx="10455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5"/>
          <p:cNvCxnSpPr>
            <a:stCxn id="331" idx="4"/>
            <a:endCxn id="330" idx="0"/>
          </p:cNvCxnSpPr>
          <p:nvPr/>
        </p:nvCxnSpPr>
        <p:spPr>
          <a:xfrm flipH="1">
            <a:off x="2406617" y="2269500"/>
            <a:ext cx="162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35"/>
          <p:cNvSpPr/>
          <p:nvPr/>
        </p:nvSpPr>
        <p:spPr>
          <a:xfrm>
            <a:off x="31804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36" name="Google Shape;336;p35"/>
          <p:cNvCxnSpPr>
            <a:stCxn id="335" idx="4"/>
            <a:endCxn id="330" idx="0"/>
          </p:cNvCxnSpPr>
          <p:nvPr/>
        </p:nvCxnSpPr>
        <p:spPr>
          <a:xfrm flipH="1">
            <a:off x="2406617" y="2269500"/>
            <a:ext cx="1305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5"/>
          <p:cNvSpPr/>
          <p:nvPr/>
        </p:nvSpPr>
        <p:spPr>
          <a:xfrm>
            <a:off x="3982971" y="25234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57225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66094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54117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341" name="Google Shape;341;p35"/>
          <p:cNvCxnSpPr>
            <a:stCxn id="340" idx="4"/>
            <a:endCxn id="338" idx="0"/>
          </p:cNvCxnSpPr>
          <p:nvPr/>
        </p:nvCxnSpPr>
        <p:spPr>
          <a:xfrm>
            <a:off x="5933250" y="2288050"/>
            <a:ext cx="5883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35"/>
          <p:cNvCxnSpPr>
            <a:stCxn id="339" idx="4"/>
            <a:endCxn id="338" idx="0"/>
          </p:cNvCxnSpPr>
          <p:nvPr/>
        </p:nvCxnSpPr>
        <p:spPr>
          <a:xfrm flipH="1">
            <a:off x="6521417" y="2269500"/>
            <a:ext cx="6198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5"/>
          <p:cNvCxnSpPr>
            <a:stCxn id="330" idx="3"/>
            <a:endCxn id="337" idx="1"/>
          </p:cNvCxnSpPr>
          <p:nvPr/>
        </p:nvCxnSpPr>
        <p:spPr>
          <a:xfrm rot="10800000" flipH="1">
            <a:off x="3205579" y="2793500"/>
            <a:ext cx="7773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35"/>
          <p:cNvSpPr txBox="1"/>
          <p:nvPr/>
        </p:nvSpPr>
        <p:spPr>
          <a:xfrm>
            <a:off x="3594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5" name="Google Shape;345;p35"/>
          <p:cNvCxnSpPr>
            <a:stCxn id="337" idx="3"/>
            <a:endCxn id="338" idx="1"/>
          </p:cNvCxnSpPr>
          <p:nvPr/>
        </p:nvCxnSpPr>
        <p:spPr>
          <a:xfrm>
            <a:off x="5329671" y="27934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35"/>
          <p:cNvSpPr txBox="1"/>
          <p:nvPr/>
        </p:nvSpPr>
        <p:spPr>
          <a:xfrm>
            <a:off x="5423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/>
        </p:nvSpPr>
        <p:spPr>
          <a:xfrm>
            <a:off x="76200" y="304800"/>
            <a:ext cx="88563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N:M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 와 B의 기본키를 모두 포함한 별도의 릴레이션을 추가하여 표현. </a:t>
            </a: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1683979" y="20366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1136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915900" y="12530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55" name="Google Shape;355;p36"/>
          <p:cNvCxnSpPr>
            <a:stCxn id="354" idx="4"/>
            <a:endCxn id="352" idx="0"/>
          </p:cNvCxnSpPr>
          <p:nvPr/>
        </p:nvCxnSpPr>
        <p:spPr>
          <a:xfrm>
            <a:off x="1437450" y="1754650"/>
            <a:ext cx="10455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6"/>
          <p:cNvCxnSpPr>
            <a:stCxn id="353" idx="4"/>
            <a:endCxn id="352" idx="0"/>
          </p:cNvCxnSpPr>
          <p:nvPr/>
        </p:nvCxnSpPr>
        <p:spPr>
          <a:xfrm flipH="1">
            <a:off x="2482817" y="1736100"/>
            <a:ext cx="162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Google Shape;357;p36"/>
          <p:cNvSpPr/>
          <p:nvPr/>
        </p:nvSpPr>
        <p:spPr>
          <a:xfrm>
            <a:off x="32566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58" name="Google Shape;358;p36"/>
          <p:cNvCxnSpPr>
            <a:stCxn id="357" idx="4"/>
            <a:endCxn id="352" idx="0"/>
          </p:cNvCxnSpPr>
          <p:nvPr/>
        </p:nvCxnSpPr>
        <p:spPr>
          <a:xfrm flipH="1">
            <a:off x="2482817" y="1736100"/>
            <a:ext cx="1305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36"/>
          <p:cNvSpPr/>
          <p:nvPr/>
        </p:nvSpPr>
        <p:spPr>
          <a:xfrm>
            <a:off x="4059171" y="19900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5798779" y="20366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66856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5487900" y="12530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363" name="Google Shape;363;p36"/>
          <p:cNvCxnSpPr>
            <a:stCxn id="362" idx="4"/>
            <a:endCxn id="360" idx="0"/>
          </p:cNvCxnSpPr>
          <p:nvPr/>
        </p:nvCxnSpPr>
        <p:spPr>
          <a:xfrm>
            <a:off x="6009450" y="1754650"/>
            <a:ext cx="5883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6"/>
          <p:cNvCxnSpPr>
            <a:stCxn id="361" idx="4"/>
            <a:endCxn id="360" idx="0"/>
          </p:cNvCxnSpPr>
          <p:nvPr/>
        </p:nvCxnSpPr>
        <p:spPr>
          <a:xfrm flipH="1">
            <a:off x="6597617" y="1736100"/>
            <a:ext cx="6198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6"/>
          <p:cNvCxnSpPr>
            <a:stCxn id="352" idx="3"/>
            <a:endCxn id="359" idx="1"/>
          </p:cNvCxnSpPr>
          <p:nvPr/>
        </p:nvCxnSpPr>
        <p:spPr>
          <a:xfrm rot="10800000" flipH="1">
            <a:off x="3281779" y="2260100"/>
            <a:ext cx="7773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36"/>
          <p:cNvSpPr txBox="1"/>
          <p:nvPr/>
        </p:nvSpPr>
        <p:spPr>
          <a:xfrm>
            <a:off x="36710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7" name="Google Shape;367;p36"/>
          <p:cNvCxnSpPr>
            <a:stCxn id="359" idx="3"/>
            <a:endCxn id="360" idx="1"/>
          </p:cNvCxnSpPr>
          <p:nvPr/>
        </p:nvCxnSpPr>
        <p:spPr>
          <a:xfrm>
            <a:off x="5405871" y="22600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36"/>
          <p:cNvSpPr txBox="1"/>
          <p:nvPr/>
        </p:nvSpPr>
        <p:spPr>
          <a:xfrm>
            <a:off x="54998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9" name="Google Shape;369;p36"/>
          <p:cNvGraphicFramePr/>
          <p:nvPr/>
        </p:nvGraphicFramePr>
        <p:xfrm>
          <a:off x="947363" y="261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3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0" name="Google Shape;370;p36"/>
          <p:cNvSpPr txBox="1"/>
          <p:nvPr/>
        </p:nvSpPr>
        <p:spPr>
          <a:xfrm>
            <a:off x="228600" y="26385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1" name="Google Shape;371;p36"/>
          <p:cNvGraphicFramePr/>
          <p:nvPr/>
        </p:nvGraphicFramePr>
        <p:xfrm>
          <a:off x="1000125" y="41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3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2" name="Google Shape;372;p36"/>
          <p:cNvSpPr txBox="1"/>
          <p:nvPr/>
        </p:nvSpPr>
        <p:spPr>
          <a:xfrm>
            <a:off x="281363" y="41549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3" name="Google Shape;373;p36"/>
          <p:cNvGraphicFramePr/>
          <p:nvPr/>
        </p:nvGraphicFramePr>
        <p:xfrm>
          <a:off x="1023563" y="34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3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4" name="Google Shape;374;p36"/>
          <p:cNvSpPr txBox="1"/>
          <p:nvPr/>
        </p:nvSpPr>
        <p:spPr>
          <a:xfrm>
            <a:off x="228600" y="34767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5" name="Google Shape;375;p36"/>
          <p:cNvCxnSpPr/>
          <p:nvPr/>
        </p:nvCxnSpPr>
        <p:spPr>
          <a:xfrm>
            <a:off x="1556025" y="2921850"/>
            <a:ext cx="8700" cy="53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36"/>
          <p:cNvCxnSpPr/>
          <p:nvPr/>
        </p:nvCxnSpPr>
        <p:spPr>
          <a:xfrm flipH="1">
            <a:off x="1746100" y="3803600"/>
            <a:ext cx="1089300" cy="3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382" name="Google Shape;382;p37"/>
          <p:cNvGraphicFramePr/>
          <p:nvPr/>
        </p:nvGraphicFramePr>
        <p:xfrm>
          <a:off x="500550" y="134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1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학생이름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김덕규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차송희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지선영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홍영기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3" name="Google Shape;383;p37"/>
          <p:cNvGraphicFramePr/>
          <p:nvPr/>
        </p:nvGraphicFramePr>
        <p:xfrm>
          <a:off x="6024700" y="13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1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4" name="Google Shape;384;p37"/>
          <p:cNvSpPr txBox="1"/>
          <p:nvPr/>
        </p:nvSpPr>
        <p:spPr>
          <a:xfrm>
            <a:off x="1326375" y="1036100"/>
            <a:ext cx="567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6965175" y="959900"/>
            <a:ext cx="567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6" name="Google Shape;386;p37"/>
          <p:cNvGraphicFramePr/>
          <p:nvPr/>
        </p:nvGraphicFramePr>
        <p:xfrm>
          <a:off x="3271763" y="8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0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87" name="Google Shape;387;p37"/>
          <p:cNvCxnSpPr/>
          <p:nvPr/>
        </p:nvCxnSpPr>
        <p:spPr>
          <a:xfrm rot="10800000">
            <a:off x="5276725" y="1590300"/>
            <a:ext cx="975900" cy="3885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37"/>
          <p:cNvCxnSpPr/>
          <p:nvPr/>
        </p:nvCxnSpPr>
        <p:spPr>
          <a:xfrm flipH="1">
            <a:off x="5349175" y="2022775"/>
            <a:ext cx="866100" cy="615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37"/>
          <p:cNvCxnSpPr/>
          <p:nvPr/>
        </p:nvCxnSpPr>
        <p:spPr>
          <a:xfrm flipH="1">
            <a:off x="5330875" y="2042050"/>
            <a:ext cx="885600" cy="1373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37"/>
          <p:cNvCxnSpPr/>
          <p:nvPr/>
        </p:nvCxnSpPr>
        <p:spPr>
          <a:xfrm flipH="1">
            <a:off x="5403350" y="2376350"/>
            <a:ext cx="858300" cy="14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37"/>
          <p:cNvCxnSpPr/>
          <p:nvPr/>
        </p:nvCxnSpPr>
        <p:spPr>
          <a:xfrm flipH="1">
            <a:off x="5385050" y="2376350"/>
            <a:ext cx="876600" cy="7047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37"/>
          <p:cNvCxnSpPr/>
          <p:nvPr/>
        </p:nvCxnSpPr>
        <p:spPr>
          <a:xfrm rot="10800000">
            <a:off x="5412275" y="1924700"/>
            <a:ext cx="831300" cy="795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7"/>
          <p:cNvCxnSpPr/>
          <p:nvPr/>
        </p:nvCxnSpPr>
        <p:spPr>
          <a:xfrm rot="10800000">
            <a:off x="5376025" y="2277025"/>
            <a:ext cx="804300" cy="93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7"/>
          <p:cNvCxnSpPr/>
          <p:nvPr/>
        </p:nvCxnSpPr>
        <p:spPr>
          <a:xfrm rot="10800000" flipH="1">
            <a:off x="2611275" y="1459925"/>
            <a:ext cx="668700" cy="451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37"/>
          <p:cNvCxnSpPr/>
          <p:nvPr/>
        </p:nvCxnSpPr>
        <p:spPr>
          <a:xfrm>
            <a:off x="2611275" y="1920775"/>
            <a:ext cx="704700" cy="45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37"/>
          <p:cNvCxnSpPr/>
          <p:nvPr/>
        </p:nvCxnSpPr>
        <p:spPr>
          <a:xfrm>
            <a:off x="2593275" y="1929300"/>
            <a:ext cx="704700" cy="3705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7"/>
          <p:cNvCxnSpPr/>
          <p:nvPr/>
        </p:nvCxnSpPr>
        <p:spPr>
          <a:xfrm>
            <a:off x="2669475" y="2386500"/>
            <a:ext cx="704700" cy="3705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37"/>
          <p:cNvCxnSpPr/>
          <p:nvPr/>
        </p:nvCxnSpPr>
        <p:spPr>
          <a:xfrm>
            <a:off x="2674525" y="2385400"/>
            <a:ext cx="623400" cy="7527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37"/>
          <p:cNvCxnSpPr/>
          <p:nvPr/>
        </p:nvCxnSpPr>
        <p:spPr>
          <a:xfrm>
            <a:off x="2638375" y="2764875"/>
            <a:ext cx="696000" cy="741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37"/>
          <p:cNvCxnSpPr/>
          <p:nvPr/>
        </p:nvCxnSpPr>
        <p:spPr>
          <a:xfrm>
            <a:off x="2683575" y="3180525"/>
            <a:ext cx="632400" cy="73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 스키마의 다른 표현들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실무에서 사용하는 다양한 표기 방법</a:t>
            </a:r>
            <a:endParaRPr/>
          </a:p>
        </p:txBody>
      </p:sp>
      <p:sp>
        <p:nvSpPr>
          <p:cNvPr id="411" name="Google Shape;411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실제로는 아래 와 같은 표기는 잘 사용하지 않는다.</a:t>
            </a:r>
            <a:endParaRPr/>
          </a:p>
        </p:txBody>
      </p:sp>
      <p:graphicFrame>
        <p:nvGraphicFramePr>
          <p:cNvPr id="412" name="Google Shape;412;p39"/>
          <p:cNvGraphicFramePr/>
          <p:nvPr/>
        </p:nvGraphicFramePr>
        <p:xfrm>
          <a:off x="2428050" y="211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3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3" name="Google Shape;413;p39"/>
          <p:cNvSpPr txBox="1"/>
          <p:nvPr/>
        </p:nvSpPr>
        <p:spPr>
          <a:xfrm>
            <a:off x="1629225" y="21592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14" name="Google Shape;414;p39"/>
          <p:cNvGraphicFramePr/>
          <p:nvPr/>
        </p:nvGraphicFramePr>
        <p:xfrm>
          <a:off x="2351850" y="37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5" name="Google Shape;415;p39"/>
          <p:cNvSpPr txBox="1"/>
          <p:nvPr/>
        </p:nvSpPr>
        <p:spPr>
          <a:xfrm>
            <a:off x="1553025" y="37594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16" name="Google Shape;416;p39"/>
          <p:cNvGraphicFramePr/>
          <p:nvPr/>
        </p:nvGraphicFramePr>
        <p:xfrm>
          <a:off x="2351850" y="295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7" name="Google Shape;417;p39"/>
          <p:cNvSpPr txBox="1"/>
          <p:nvPr/>
        </p:nvSpPr>
        <p:spPr>
          <a:xfrm>
            <a:off x="1553025" y="29974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8" name="Google Shape;418;p39"/>
          <p:cNvCxnSpPr/>
          <p:nvPr/>
        </p:nvCxnSpPr>
        <p:spPr>
          <a:xfrm>
            <a:off x="3217400" y="2508850"/>
            <a:ext cx="0" cy="44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39"/>
          <p:cNvCxnSpPr/>
          <p:nvPr/>
        </p:nvCxnSpPr>
        <p:spPr>
          <a:xfrm flipH="1">
            <a:off x="3266575" y="3372250"/>
            <a:ext cx="1764000" cy="34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속성만 기록한 도형으로 표기하기</a:t>
            </a:r>
            <a:endParaRPr/>
          </a:p>
        </p:txBody>
      </p:sp>
      <p:graphicFrame>
        <p:nvGraphicFramePr>
          <p:cNvPr id="425" name="Google Shape;425;p40"/>
          <p:cNvGraphicFramePr/>
          <p:nvPr/>
        </p:nvGraphicFramePr>
        <p:xfrm>
          <a:off x="571500" y="1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5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학번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이름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전공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6" name="Google Shape;426;p40"/>
          <p:cNvGraphicFramePr/>
          <p:nvPr/>
        </p:nvGraphicFramePr>
        <p:xfrm>
          <a:off x="3695700" y="1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5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학번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과목번호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7" name="Google Shape;427;p40"/>
          <p:cNvGraphicFramePr/>
          <p:nvPr/>
        </p:nvGraphicFramePr>
        <p:xfrm>
          <a:off x="6743700" y="1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5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과목번호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과목이름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학점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속성과  타입으로 표시</a:t>
            </a:r>
            <a:endParaRPr/>
          </a:p>
        </p:txBody>
      </p:sp>
      <p:sp>
        <p:nvSpPr>
          <p:cNvPr id="433" name="Google Shape;433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속성에 데한 자료의 타입과 크기, 제약사항등을 표기함.  이러한 구조를 물리 개체 관계도 (물리 ERD) 라고 합니다.</a:t>
            </a:r>
            <a:endParaRPr/>
          </a:p>
        </p:txBody>
      </p:sp>
      <p:graphicFrame>
        <p:nvGraphicFramePr>
          <p:cNvPr id="434" name="Google Shape;434;p41"/>
          <p:cNvGraphicFramePr/>
          <p:nvPr/>
        </p:nvGraphicFramePr>
        <p:xfrm>
          <a:off x="218900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이름: CHAR(6) NOT NULL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전공: CHAR(7)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5" name="Google Shape;435;p41"/>
          <p:cNvGraphicFramePr/>
          <p:nvPr/>
        </p:nvGraphicFramePr>
        <p:xfrm>
          <a:off x="3314700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 : CHAR(3)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6" name="Google Shape;436;p41"/>
          <p:cNvGraphicFramePr/>
          <p:nvPr/>
        </p:nvGraphicFramePr>
        <p:xfrm>
          <a:off x="6591300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 : CHAR(10) NN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학점 : INT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모델은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데이터를 </a:t>
            </a:r>
            <a:r>
              <a:rPr lang="ko" b="1">
                <a:solidFill>
                  <a:srgbClr val="0000FF"/>
                </a:solidFill>
              </a:rPr>
              <a:t>릴레이션 (Relation)</a:t>
            </a:r>
            <a:r>
              <a:rPr lang="ko"/>
              <a:t> 으로 표현하는 </a:t>
            </a:r>
            <a:r>
              <a:rPr lang="ko" u="sng"/>
              <a:t>‘논리적 데이터 모델’</a:t>
            </a:r>
            <a:r>
              <a:rPr lang="ko"/>
              <a:t> 이다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참고로, 릴레이션은 그동안 배워오셨던 </a:t>
            </a:r>
            <a:r>
              <a:rPr lang="ko" b="1"/>
              <a:t>‘테이블(table)’</a:t>
            </a:r>
            <a:r>
              <a:rPr lang="ko"/>
              <a:t> 입니다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정보공학적 도형 표기</a:t>
            </a:r>
            <a:endParaRPr/>
          </a:p>
        </p:txBody>
      </p:sp>
      <p:graphicFrame>
        <p:nvGraphicFramePr>
          <p:cNvPr id="442" name="Google Shape;442;p42"/>
          <p:cNvGraphicFramePr/>
          <p:nvPr/>
        </p:nvGraphicFramePr>
        <p:xfrm>
          <a:off x="142700" y="14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이름: CHAR(6) NOT NULL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전공: CHAR(7)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3" name="Google Shape;443;p42"/>
          <p:cNvGraphicFramePr/>
          <p:nvPr/>
        </p:nvGraphicFramePr>
        <p:xfrm>
          <a:off x="3682375" y="143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93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 : CHAR(3)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4" name="Google Shape;444;p42"/>
          <p:cNvGraphicFramePr/>
          <p:nvPr/>
        </p:nvGraphicFramePr>
        <p:xfrm>
          <a:off x="6743700" y="14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18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 : CHAR(10) NN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학점 : INT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5" name="Google Shape;445;p42"/>
          <p:cNvCxnSpPr/>
          <p:nvPr/>
        </p:nvCxnSpPr>
        <p:spPr>
          <a:xfrm rot="10800000" flipH="1">
            <a:off x="2523800" y="2500350"/>
            <a:ext cx="1196400" cy="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2"/>
          <p:cNvCxnSpPr/>
          <p:nvPr/>
        </p:nvCxnSpPr>
        <p:spPr>
          <a:xfrm rot="10800000" flipH="1">
            <a:off x="5648000" y="2515350"/>
            <a:ext cx="11346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2"/>
          <p:cNvCxnSpPr/>
          <p:nvPr/>
        </p:nvCxnSpPr>
        <p:spPr>
          <a:xfrm flipH="1">
            <a:off x="3469612" y="2323531"/>
            <a:ext cx="207000" cy="1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2"/>
          <p:cNvCxnSpPr/>
          <p:nvPr/>
        </p:nvCxnSpPr>
        <p:spPr>
          <a:xfrm rot="10800000">
            <a:off x="3488525" y="2510775"/>
            <a:ext cx="216300" cy="1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9" name="Google Shape;449;p42"/>
          <p:cNvSpPr/>
          <p:nvPr/>
        </p:nvSpPr>
        <p:spPr>
          <a:xfrm>
            <a:off x="3272278" y="2391309"/>
            <a:ext cx="207000" cy="20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5872481" y="2419519"/>
            <a:ext cx="207000" cy="20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1" name="Google Shape;451;p42"/>
          <p:cNvCxnSpPr/>
          <p:nvPr/>
        </p:nvCxnSpPr>
        <p:spPr>
          <a:xfrm>
            <a:off x="5641329" y="2342331"/>
            <a:ext cx="231000" cy="1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2"/>
          <p:cNvCxnSpPr/>
          <p:nvPr/>
        </p:nvCxnSpPr>
        <p:spPr>
          <a:xfrm rot="10800000" flipH="1">
            <a:off x="5609825" y="2529581"/>
            <a:ext cx="241500" cy="1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 도형 의미</a:t>
            </a:r>
            <a:endParaRPr/>
          </a:p>
        </p:txBody>
      </p:sp>
      <p:graphicFrame>
        <p:nvGraphicFramePr>
          <p:cNvPr id="458" name="Google Shape;458;p43"/>
          <p:cNvGraphicFramePr/>
          <p:nvPr/>
        </p:nvGraphicFramePr>
        <p:xfrm>
          <a:off x="623400" y="13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1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기호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의미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필수 (Mandatory)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선택적 (Optional)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다중 (Many, Multiple)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59" name="Google Shape;459;p43"/>
          <p:cNvCxnSpPr/>
          <p:nvPr/>
        </p:nvCxnSpPr>
        <p:spPr>
          <a:xfrm>
            <a:off x="1839325" y="2084750"/>
            <a:ext cx="0" cy="30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0" name="Google Shape;460;p43"/>
          <p:cNvSpPr/>
          <p:nvPr/>
        </p:nvSpPr>
        <p:spPr>
          <a:xfrm>
            <a:off x="1654072" y="2645643"/>
            <a:ext cx="370500" cy="370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1" name="Google Shape;461;p43"/>
          <p:cNvCxnSpPr/>
          <p:nvPr/>
        </p:nvCxnSpPr>
        <p:spPr>
          <a:xfrm flipH="1">
            <a:off x="1717012" y="3237931"/>
            <a:ext cx="207000" cy="1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43"/>
          <p:cNvCxnSpPr/>
          <p:nvPr/>
        </p:nvCxnSpPr>
        <p:spPr>
          <a:xfrm rot="10800000">
            <a:off x="1735925" y="3425175"/>
            <a:ext cx="216300" cy="1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관계 표현..</a:t>
            </a:r>
            <a:endParaRPr/>
          </a:p>
        </p:txBody>
      </p:sp>
      <p:pic>
        <p:nvPicPr>
          <p:cNvPr id="468" name="Google Shape;4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4825"/>
            <a:ext cx="57340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5" y="-32100"/>
            <a:ext cx="9070376" cy="483394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5"/>
          <p:cNvSpPr txBox="1">
            <a:spLocks noGrp="1"/>
          </p:cNvSpPr>
          <p:nvPr>
            <p:ph type="title"/>
          </p:nvPr>
        </p:nvSpPr>
        <p:spPr>
          <a:xfrm>
            <a:off x="6959675" y="214475"/>
            <a:ext cx="19638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실무예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81" name="Google Shape;4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863"/>
            <a:ext cx="9144001" cy="471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명세서 </a:t>
            </a:r>
            <a:endParaRPr/>
          </a:p>
        </p:txBody>
      </p:sp>
      <p:pic>
        <p:nvPicPr>
          <p:cNvPr id="487" name="Google Shape;4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695225"/>
            <a:ext cx="8456957" cy="40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식별 관계 / 비식별 관계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(identifying) / (Non-identifying)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식별관계 (Identifying)</a:t>
            </a:r>
            <a:endParaRPr/>
          </a:p>
        </p:txBody>
      </p:sp>
      <p:sp>
        <p:nvSpPr>
          <p:cNvPr id="498" name="Google Shape;498;p49"/>
          <p:cNvSpPr txBox="1"/>
          <p:nvPr/>
        </p:nvSpPr>
        <p:spPr>
          <a:xfrm>
            <a:off x="310875" y="793650"/>
            <a:ext cx="8553600" cy="59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식별관계란 개체 A, B 사이의 관계에서 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 개체의 기본키가 B 객체의 외래키이면서 동시에 B객체의 기본키가 되는 관계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99" name="Google Shape;499;p49"/>
          <p:cNvGraphicFramePr/>
          <p:nvPr/>
        </p:nvGraphicFramePr>
        <p:xfrm>
          <a:off x="1438100" y="174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지점코드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은행명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지점명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팩스번호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우편번호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0" name="Google Shape;500;p49"/>
          <p:cNvGraphicFramePr/>
          <p:nvPr/>
        </p:nvGraphicFramePr>
        <p:xfrm>
          <a:off x="4977775" y="17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93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지점코드(FK)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개설년도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지점장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직원수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거래단위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1" name="Google Shape;501;p49"/>
          <p:cNvCxnSpPr/>
          <p:nvPr/>
        </p:nvCxnSpPr>
        <p:spPr>
          <a:xfrm rot="10800000" flipH="1">
            <a:off x="3819200" y="2852166"/>
            <a:ext cx="1196400" cy="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9"/>
          <p:cNvCxnSpPr/>
          <p:nvPr/>
        </p:nvCxnSpPr>
        <p:spPr>
          <a:xfrm flipH="1">
            <a:off x="3975712" y="2704531"/>
            <a:ext cx="57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Google Shape;503;p49"/>
          <p:cNvSpPr/>
          <p:nvPr/>
        </p:nvSpPr>
        <p:spPr>
          <a:xfrm>
            <a:off x="4643878" y="2743125"/>
            <a:ext cx="207000" cy="20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9"/>
          <p:cNvSpPr txBox="1"/>
          <p:nvPr/>
        </p:nvSpPr>
        <p:spPr>
          <a:xfrm>
            <a:off x="2240775" y="1417100"/>
            <a:ext cx="956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&lt;A:지점&gt;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49"/>
          <p:cNvSpPr txBox="1"/>
          <p:nvPr/>
        </p:nvSpPr>
        <p:spPr>
          <a:xfrm>
            <a:off x="5288775" y="1417100"/>
            <a:ext cx="1355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&lt;B:지점세부&gt;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6" name="Google Shape;506;p49"/>
          <p:cNvCxnSpPr/>
          <p:nvPr/>
        </p:nvCxnSpPr>
        <p:spPr>
          <a:xfrm flipH="1">
            <a:off x="4890112" y="2704531"/>
            <a:ext cx="57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49"/>
          <p:cNvSpPr txBox="1"/>
          <p:nvPr/>
        </p:nvSpPr>
        <p:spPr>
          <a:xfrm>
            <a:off x="488950" y="3883475"/>
            <a:ext cx="83031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B 객체의 존재 여부가 A 객체의 존재여부에 의존적인 경우에 발생,  도형에서 식별관계는 ‘실선’으로 표시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비식별 관계 (Non-identifying)</a:t>
            </a:r>
            <a:endParaRPr/>
          </a:p>
        </p:txBody>
      </p:sp>
      <p:sp>
        <p:nvSpPr>
          <p:cNvPr id="513" name="Google Shape;513;p50"/>
          <p:cNvSpPr txBox="1">
            <a:spLocks noGrp="1"/>
          </p:cNvSpPr>
          <p:nvPr>
            <p:ph type="body" idx="1"/>
          </p:nvPr>
        </p:nvSpPr>
        <p:spPr>
          <a:xfrm>
            <a:off x="311700" y="8091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개체 A, B 사이의 관계에서 A 개체의 기본키가 B 개체의 비기본키 영역에서 외래키가 되는 관계</a:t>
            </a:r>
            <a:endParaRPr/>
          </a:p>
        </p:txBody>
      </p:sp>
      <p:graphicFrame>
        <p:nvGraphicFramePr>
          <p:cNvPr id="514" name="Google Shape;514;p50"/>
          <p:cNvGraphicFramePr/>
          <p:nvPr/>
        </p:nvGraphicFramePr>
        <p:xfrm>
          <a:off x="1285700" y="197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온라인회원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오프라인회원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VIP회원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특별회원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5" name="Google Shape;515;p50"/>
          <p:cNvGraphicFramePr/>
          <p:nvPr/>
        </p:nvGraphicFramePr>
        <p:xfrm>
          <a:off x="4901575" y="17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93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지점코드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은행명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지점명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팩스번호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우편번호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등급코드(</a:t>
                      </a:r>
                      <a:r>
                        <a:rPr lang="ko" b="1"/>
                        <a:t>FK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6" name="Google Shape;516;p50"/>
          <p:cNvCxnSpPr/>
          <p:nvPr/>
        </p:nvCxnSpPr>
        <p:spPr>
          <a:xfrm rot="10800000" flipH="1">
            <a:off x="3666800" y="2775966"/>
            <a:ext cx="1196400" cy="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50"/>
          <p:cNvCxnSpPr/>
          <p:nvPr/>
        </p:nvCxnSpPr>
        <p:spPr>
          <a:xfrm flipH="1">
            <a:off x="3823312" y="2628331"/>
            <a:ext cx="57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50"/>
          <p:cNvSpPr/>
          <p:nvPr/>
        </p:nvSpPr>
        <p:spPr>
          <a:xfrm>
            <a:off x="4491478" y="2666925"/>
            <a:ext cx="207000" cy="20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0"/>
          <p:cNvSpPr txBox="1"/>
          <p:nvPr/>
        </p:nvSpPr>
        <p:spPr>
          <a:xfrm>
            <a:off x="1783575" y="1569500"/>
            <a:ext cx="1278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&lt;A:지점등급&gt;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50"/>
          <p:cNvSpPr txBox="1"/>
          <p:nvPr/>
        </p:nvSpPr>
        <p:spPr>
          <a:xfrm>
            <a:off x="5136375" y="1340900"/>
            <a:ext cx="1355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&lt;B:지점&gt;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1" name="Google Shape;521;p50"/>
          <p:cNvCxnSpPr/>
          <p:nvPr/>
        </p:nvCxnSpPr>
        <p:spPr>
          <a:xfrm flipH="1">
            <a:off x="4737712" y="2628331"/>
            <a:ext cx="57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" name="Google Shape;522;p50"/>
          <p:cNvSpPr txBox="1"/>
          <p:nvPr/>
        </p:nvSpPr>
        <p:spPr>
          <a:xfrm>
            <a:off x="488950" y="3883475"/>
            <a:ext cx="83031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B 객체의 존재 여부는 A 객체의 존재여부와 관계없이 존재,  일반적으로 현실셰계에서는 ‘비식별관계’ 로 존재하는 경우가 많~으며,  도형에서 식별관계는 ‘점선’으로 표시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879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모델에 등장하는 용어들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100" y="1113925"/>
            <a:ext cx="5322300" cy="31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속성 </a:t>
            </a:r>
            <a:r>
              <a:rPr lang="ko"/>
              <a:t>(attribute)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튜플 </a:t>
            </a:r>
            <a:r>
              <a:rPr lang="ko"/>
              <a:t>(tuple)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도메인</a:t>
            </a:r>
            <a:r>
              <a:rPr lang="ko"/>
              <a:t>( domain 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릴레이션</a:t>
            </a:r>
            <a:r>
              <a:rPr lang="ko"/>
              <a:t> (relation)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릴레이션 스키마</a:t>
            </a:r>
            <a:r>
              <a:rPr lang="ko"/>
              <a:t> (relation schema)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릴레이션 인스턴스</a:t>
            </a:r>
            <a:r>
              <a:rPr lang="ko"/>
              <a:t> (relation instance)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디그리</a:t>
            </a:r>
            <a:r>
              <a:rPr lang="ko"/>
              <a:t> (degree, 차수)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ko" b="1"/>
              <a:t>카디널리티</a:t>
            </a:r>
            <a:r>
              <a:rPr lang="ko"/>
              <a:t> (cardinality 대응수)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구조 : </a:t>
            </a:r>
            <a:r>
              <a:rPr lang="ko">
                <a:solidFill>
                  <a:srgbClr val="0000FF"/>
                </a:solidFill>
              </a:rPr>
              <a:t>릴레이션</a:t>
            </a:r>
            <a:r>
              <a:rPr lang="ko"/>
              <a:t> </a:t>
            </a:r>
            <a:endParaRPr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1505475" y="1951088"/>
          <a:ext cx="6205000" cy="2639225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" name="Google Shape;107;p17"/>
          <p:cNvSpPr txBox="1"/>
          <p:nvPr/>
        </p:nvSpPr>
        <p:spPr>
          <a:xfrm>
            <a:off x="223625" y="978375"/>
            <a:ext cx="87774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데이터를 원자값( Atomic Value )으로 갖는 2차원 테이블 형태  → 릴레이션 (relation)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원자값 (atomic value)?</a:t>
            </a:r>
            <a:endParaRPr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1395125" y="1381013"/>
          <a:ext cx="6205000" cy="3058255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서갑수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4" name="Google Shape;114;p18"/>
          <p:cNvSpPr txBox="1"/>
          <p:nvPr/>
        </p:nvSpPr>
        <p:spPr>
          <a:xfrm>
            <a:off x="1505725" y="2008375"/>
            <a:ext cx="1009200" cy="588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801125" y="2694175"/>
            <a:ext cx="1009200" cy="588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22350" y="1617700"/>
            <a:ext cx="868800" cy="1135200"/>
          </a:xfrm>
          <a:prstGeom prst="wedgeRectCallout">
            <a:avLst>
              <a:gd name="adj1" fmla="val 70986"/>
              <a:gd name="adj2" fmla="val 5556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불가!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릴레이션은 ‘논리적 구조’다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‘물리적인 저장 구조’가 아닙니다.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 구조 = 스키마 + 인스턴스</a:t>
            </a:r>
            <a:endParaRPr/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513100" y="1531763"/>
          <a:ext cx="6205000" cy="2639225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9" name="Google Shape;129;p20"/>
          <p:cNvSpPr/>
          <p:nvPr/>
        </p:nvSpPr>
        <p:spPr>
          <a:xfrm>
            <a:off x="321475" y="1397700"/>
            <a:ext cx="6499200" cy="81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21475" y="2159700"/>
            <a:ext cx="6499200" cy="2117100"/>
          </a:xfrm>
          <a:prstGeom prst="roundRect">
            <a:avLst>
              <a:gd name="adj" fmla="val 4620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114250" y="1411675"/>
            <a:ext cx="1718100" cy="810600"/>
          </a:xfrm>
          <a:prstGeom prst="wedgeRectCallout">
            <a:avLst>
              <a:gd name="adj1" fmla="val -67084"/>
              <a:gd name="adj2" fmla="val -12068"/>
            </a:avLst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0000FF"/>
                </a:solidFill>
              </a:rPr>
              <a:t>릴레이션 </a:t>
            </a:r>
            <a:endParaRPr sz="18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0000FF"/>
                </a:solidFill>
              </a:rPr>
              <a:t>스키마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114250" y="2402275"/>
            <a:ext cx="1718100" cy="810600"/>
          </a:xfrm>
          <a:prstGeom prst="wedgeRectCallout">
            <a:avLst>
              <a:gd name="adj1" fmla="val -67084"/>
              <a:gd name="adj2" fmla="val -12068"/>
            </a:avLst>
          </a:prstGeom>
          <a:solidFill>
            <a:srgbClr val="FFFF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9900FF"/>
                </a:solidFill>
              </a:rPr>
              <a:t>릴레이션 </a:t>
            </a:r>
            <a:endParaRPr sz="18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9900FF"/>
                </a:solidFill>
              </a:rPr>
              <a:t>인스턴스</a:t>
            </a:r>
            <a:endParaRPr sz="1800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릴레이션의 ‘속성’  , ‘튜플’</a:t>
            </a:r>
            <a:endParaRPr/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1124475" y="2027288"/>
          <a:ext cx="6205000" cy="2639225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" name="Google Shape;139;p21"/>
          <p:cNvSpPr/>
          <p:nvPr/>
        </p:nvSpPr>
        <p:spPr>
          <a:xfrm>
            <a:off x="1344475" y="1504825"/>
            <a:ext cx="937500" cy="333000"/>
          </a:xfrm>
          <a:prstGeom prst="wedgeRoundRectCallout">
            <a:avLst>
              <a:gd name="adj1" fmla="val 2627"/>
              <a:gd name="adj2" fmla="val 98161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563675" y="1504825"/>
            <a:ext cx="937500" cy="333000"/>
          </a:xfrm>
          <a:prstGeom prst="wedgeRoundRectCallout">
            <a:avLst>
              <a:gd name="adj1" fmla="val 2627"/>
              <a:gd name="adj2" fmla="val 98161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163875" y="1504825"/>
            <a:ext cx="937500" cy="333000"/>
          </a:xfrm>
          <a:prstGeom prst="wedgeRoundRectCallout">
            <a:avLst>
              <a:gd name="adj1" fmla="val 2627"/>
              <a:gd name="adj2" fmla="val 98161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5916475" y="1504825"/>
            <a:ext cx="937500" cy="333000"/>
          </a:xfrm>
          <a:prstGeom prst="wedgeRoundRectCallout">
            <a:avLst>
              <a:gd name="adj1" fmla="val 2627"/>
              <a:gd name="adj2" fmla="val 98161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516675" y="2647825"/>
            <a:ext cx="937500" cy="333000"/>
          </a:xfrm>
          <a:prstGeom prst="wedgeRoundRectCallout">
            <a:avLst>
              <a:gd name="adj1" fmla="val -83800"/>
              <a:gd name="adj2" fmla="val -2342"/>
              <a:gd name="adj3" fmla="val 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튜플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516675" y="3181225"/>
            <a:ext cx="937500" cy="333000"/>
          </a:xfrm>
          <a:prstGeom prst="wedgeRoundRectCallout">
            <a:avLst>
              <a:gd name="adj1" fmla="val -83800"/>
              <a:gd name="adj2" fmla="val -2342"/>
              <a:gd name="adj3" fmla="val 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튜플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7516675" y="3638425"/>
            <a:ext cx="937500" cy="333000"/>
          </a:xfrm>
          <a:prstGeom prst="wedgeRoundRectCallout">
            <a:avLst>
              <a:gd name="adj1" fmla="val -83800"/>
              <a:gd name="adj2" fmla="val -2342"/>
              <a:gd name="adj3" fmla="val 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튜플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7516675" y="4171825"/>
            <a:ext cx="937500" cy="333000"/>
          </a:xfrm>
          <a:prstGeom prst="wedgeRoundRectCallout">
            <a:avLst>
              <a:gd name="adj1" fmla="val -83800"/>
              <a:gd name="adj2" fmla="val -2342"/>
              <a:gd name="adj3" fmla="val 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튜플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20700" y="777075"/>
            <a:ext cx="87081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릴레이션의 열(column)  을 속성(attribute) 라 하고,  행(row) 를 튜플 (tuple) 이라 함.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화면 슬라이드 쇼(16:9)</PresentationFormat>
  <Paragraphs>553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PT Sans Narrow</vt:lpstr>
      <vt:lpstr>Open Sans</vt:lpstr>
      <vt:lpstr>Arial</vt:lpstr>
      <vt:lpstr>Tropic</vt:lpstr>
      <vt:lpstr>관계형 데이터 모델</vt:lpstr>
      <vt:lpstr>데이터 베이스 설계 단계</vt:lpstr>
      <vt:lpstr>관계형 데이터 모델</vt:lpstr>
      <vt:lpstr>관계형 데이터 모델에 등장하는 용어들</vt:lpstr>
      <vt:lpstr>관계형 데이터 구조 : 릴레이션 </vt:lpstr>
      <vt:lpstr>원자값 (atomic value)?</vt:lpstr>
      <vt:lpstr>릴레이션은 ‘논리적 구조’다</vt:lpstr>
      <vt:lpstr>릴레이션 구조 = 스키마 + 인스턴스</vt:lpstr>
      <vt:lpstr>릴레이션의 ‘속성’  , ‘튜플’</vt:lpstr>
      <vt:lpstr>도메인 (domain)</vt:lpstr>
      <vt:lpstr>차수 (degree)</vt:lpstr>
      <vt:lpstr>카디널리티 (Cardinality)</vt:lpstr>
      <vt:lpstr>ER model → 관계형 데이터 모델 변환</vt:lpstr>
      <vt:lpstr>매핑 룰 (Mapping Rule)</vt:lpstr>
      <vt:lpstr>ER 모델의 ‘관계’  를  관계형 데이터 모델로.</vt:lpstr>
      <vt:lpstr>예) 1:1 관계 표현하기</vt:lpstr>
      <vt:lpstr>PowerPoint 프레젠테이션</vt:lpstr>
      <vt:lpstr>실제 데이터 예</vt:lpstr>
      <vt:lpstr>실제 데이터 예</vt:lpstr>
      <vt:lpstr>예)  1: N 관계 표현하기</vt:lpstr>
      <vt:lpstr>PowerPoint 프레젠테이션</vt:lpstr>
      <vt:lpstr>실제 데이터 예</vt:lpstr>
      <vt:lpstr>예)  N : M 관계 표현하기</vt:lpstr>
      <vt:lpstr>PowerPoint 프레젠테이션</vt:lpstr>
      <vt:lpstr>실제 데이터 예</vt:lpstr>
      <vt:lpstr>릴레이션 스키마의 다른 표현들</vt:lpstr>
      <vt:lpstr>실무에서 사용하는 다양한 표기 방법</vt:lpstr>
      <vt:lpstr>속성만 기록한 도형으로 표기하기</vt:lpstr>
      <vt:lpstr>2. 속성과  타입으로 표시</vt:lpstr>
      <vt:lpstr>3. 정보공학적 도형 표기</vt:lpstr>
      <vt:lpstr>관계 도형 의미</vt:lpstr>
      <vt:lpstr>다양한 관계 표현..</vt:lpstr>
      <vt:lpstr>실무예</vt:lpstr>
      <vt:lpstr>PowerPoint 프레젠테이션</vt:lpstr>
      <vt:lpstr>테이블 명세서 </vt:lpstr>
      <vt:lpstr>식별 관계 / 비식별 관계 (identifying) / (Non-identifying)</vt:lpstr>
      <vt:lpstr>식별관계 (Identifying)</vt:lpstr>
      <vt:lpstr>비식별 관계 (Non-identifying)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관계형 데이터 모델</dc:title>
  <cp:lastModifiedBy>전 유진</cp:lastModifiedBy>
  <cp:revision>1</cp:revision>
  <dcterms:modified xsi:type="dcterms:W3CDTF">2021-11-04T13:59:47Z</dcterms:modified>
</cp:coreProperties>
</file>