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98AFEC-7064-4151-8C21-392F043DB764}">
  <a:tblStyle styleId="{7298AFEC-7064-4151-8C21-392F043DB7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03B99F-B228-4716-8420-561AD2F5F6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26f8ea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26f8ea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6f8ea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6f8ea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26f8ea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26f8ea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6f8eaa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6f8eaa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245ad1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245ad1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26f8eaa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26f8eaa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26f8eaa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26f8eaa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26f8eaa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26f8eaa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26f8eaa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26f8eaa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26f8eaa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26f8eaa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45ad1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45ad1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26f8eaa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26f8eaa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26f8eaa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26f8eaa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26f8eaa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26f8eaa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26f8eaa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26f8eaa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26f8eaa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26f8eaa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26f8eaa4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26f8eaa4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a900d6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4a900d6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a900d6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a900d6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a900d6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a900d6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4a900d6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4a900d6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26f8ea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26f8ea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a900d6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a900d6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a900d6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4a900d6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6f8eaa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26f8ea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26f8ea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26f8ea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245ad1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245ad1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45ad1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45ad1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900d6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a900d6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245ad1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245ad1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Normalization, Normal 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 정규형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테이블 R 에 속한 모든 속성의 </a:t>
            </a:r>
            <a:r>
              <a:rPr b="1" lang="ko" sz="2400">
                <a:solidFill>
                  <a:srgbClr val="0000FF"/>
                </a:solidFill>
              </a:rPr>
              <a:t>도메인(Domain)이 원자값(Atomic Value) 로만 구성된</a:t>
            </a:r>
            <a:r>
              <a:rPr lang="ko" sz="2400"/>
              <a:t> 정규형이다.   즉 테이블의 속성값이 원자 값만으로 되어 있는 정규형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&lt;주문목록&gt; 은 제1 정규형이 아닌가?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797800" y="20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311700" y="961525"/>
            <a:ext cx="8520600" cy="87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하나의 제품에 대해 여러개의 주문관련 정보들</a:t>
            </a:r>
            <a:br>
              <a:rPr lang="ko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(주문번호, 고객번호, 주소, 주문수량) 이 발생하고 있죠.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제1정규형으로 만들기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반복되는 주문관련 정보인 주문번호, 고객번호, 주소, 주문수량을 분리하여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&lt;제품&gt; </a:t>
            </a:r>
            <a:r>
              <a:rPr lang="ko"/>
              <a:t> 테이블과 </a:t>
            </a:r>
            <a:r>
              <a:rPr b="1" lang="ko"/>
              <a:t>&lt;제품주문&gt;</a:t>
            </a:r>
            <a:r>
              <a:rPr lang="ko"/>
              <a:t> 테이블로 만들어진다.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5"/>
          <p:cNvGraphicFramePr/>
          <p:nvPr/>
        </p:nvGraphicFramePr>
        <p:xfrm>
          <a:off x="1029950" y="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07200"/>
                <a:gridCol w="1007200"/>
                <a:gridCol w="1007200"/>
                <a:gridCol w="1007200"/>
                <a:gridCol w="1007200"/>
                <a:gridCol w="1007200"/>
                <a:gridCol w="1007200"/>
              </a:tblGrid>
              <a:tr h="29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3656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07200"/>
                <a:gridCol w="1007200"/>
                <a:gridCol w="1007200"/>
              </a:tblGrid>
              <a:tr h="29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4" name="Google Shape;174;p25"/>
          <p:cNvCxnSpPr/>
          <p:nvPr/>
        </p:nvCxnSpPr>
        <p:spPr>
          <a:xfrm flipH="1">
            <a:off x="2287850" y="2100350"/>
            <a:ext cx="1948200" cy="504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5"/>
          <p:cNvSpPr txBox="1"/>
          <p:nvPr/>
        </p:nvSpPr>
        <p:spPr>
          <a:xfrm>
            <a:off x="419300" y="23261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4051500" y="246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93675"/>
                <a:gridCol w="993675"/>
                <a:gridCol w="993675"/>
                <a:gridCol w="993675"/>
                <a:gridCol w="993675"/>
              </a:tblGrid>
              <a:tr h="29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7" name="Google Shape;177;p25"/>
          <p:cNvCxnSpPr/>
          <p:nvPr/>
        </p:nvCxnSpPr>
        <p:spPr>
          <a:xfrm>
            <a:off x="4236050" y="2100350"/>
            <a:ext cx="2222400" cy="3879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6515300" y="20975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분리된 &lt;제품주문2&gt; 테이블은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961525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기본키는 (주문번호, 제품번호) 이고 여기에는 </a:t>
            </a:r>
            <a:r>
              <a:rPr b="1" lang="ko"/>
              <a:t>함수 종속</a:t>
            </a:r>
            <a:r>
              <a:rPr lang="ko"/>
              <a:t>이 있다.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1770175" y="17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140000"/>
                <a:gridCol w="1140000"/>
                <a:gridCol w="1140000"/>
                <a:gridCol w="1140000"/>
                <a:gridCol w="1140000"/>
              </a:tblGrid>
              <a:tr h="29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1770175" y="1383700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의 함수 종속</a:t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4209575" y="8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주문번호, 제품번호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고객번호, 주소, 주문수량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고객번호, 주소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고개번호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288125" y="90881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242938" y="15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83525"/>
                <a:gridCol w="883525"/>
                <a:gridCol w="883525"/>
                <a:gridCol w="883525"/>
                <a:gridCol w="883525"/>
              </a:tblGrid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</a:t>
                      </a:r>
                      <a:br>
                        <a:rPr lang="ko"/>
                      </a:b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</a:t>
                      </a:r>
                      <a:br>
                        <a:rPr lang="ko"/>
                      </a:br>
                      <a:r>
                        <a:rPr lang="ko"/>
                        <a:t>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2 정규형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 R 이 제 1 정규형이고,  기본키가 아닌 모든 속성이 기본키에 대해 </a:t>
            </a:r>
            <a:r>
              <a:rPr b="1" lang="ko">
                <a:solidFill>
                  <a:srgbClr val="0000FF"/>
                </a:solidFill>
              </a:rPr>
              <a:t>완전 함수적 종속을 만족</a:t>
            </a:r>
            <a:r>
              <a:rPr lang="ko"/>
              <a:t>하는 정규형   ( 즉 </a:t>
            </a:r>
            <a:r>
              <a:rPr b="1" lang="ko">
                <a:solidFill>
                  <a:srgbClr val="0000FF"/>
                </a:solidFill>
              </a:rPr>
              <a:t>부분적 함수 종속 을 제거</a:t>
            </a:r>
            <a:r>
              <a:rPr lang="ko"/>
              <a:t>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는 왜 제2정규형이 아닌가?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190125"/>
            <a:ext cx="8520600" cy="157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&lt;제품주문2&gt;</a:t>
            </a:r>
            <a:r>
              <a:rPr lang="ko"/>
              <a:t> 테이블에는 기본키(주문번호, 제품번호) 에 대해 완전 함수적 종속이 되지 않은 속성이 보인다…??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즉 ‘주문수량’ 은 기본키</a:t>
            </a:r>
            <a:r>
              <a:rPr b="1" lang="ko"/>
              <a:t>(주문번호, 제품번호)</a:t>
            </a:r>
            <a:r>
              <a:rPr lang="ko"/>
              <a:t> 에 완전 함수적 종속이지만,</a:t>
            </a:r>
            <a:br>
              <a:rPr lang="ko"/>
            </a:br>
            <a:r>
              <a:rPr lang="ko"/>
              <a:t>‘고객번호’ 와 ‘주소’ 는 </a:t>
            </a:r>
            <a:r>
              <a:rPr b="1" lang="ko"/>
              <a:t> (주문번호) </a:t>
            </a:r>
            <a:r>
              <a:rPr lang="ko"/>
              <a:t>에 의해서도 결정될수 있으므로 기본키에 대해 완전 종속은 아니다.   따라서 </a:t>
            </a:r>
            <a:r>
              <a:rPr b="1" lang="ko"/>
              <a:t>&lt;제품주문2&gt;</a:t>
            </a:r>
            <a:r>
              <a:rPr lang="ko"/>
              <a:t> 는 완전 함수적 종속이 아니다.</a:t>
            </a:r>
            <a:endParaRPr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1928675" y="31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 </a:t>
                      </a: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주소, 주문수량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를 제2정규형 분리하기.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266325"/>
            <a:ext cx="8520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‘주문번호’ 에 함수적 종속이 되는 속성들을 분리하여 제2정규형 만들기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31"/>
          <p:cNvGraphicFramePr/>
          <p:nvPr/>
        </p:nvGraphicFramePr>
        <p:xfrm>
          <a:off x="3870338" y="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24700"/>
                <a:gridCol w="1024700"/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주문번호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제품번호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고객번호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주문수량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3030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1"/>
          <p:cNvSpPr txBox="1"/>
          <p:nvPr/>
        </p:nvSpPr>
        <p:spPr>
          <a:xfrm>
            <a:off x="24276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 flipH="1">
            <a:off x="2152475" y="1411675"/>
            <a:ext cx="1733100" cy="5592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6622425" y="2551450"/>
            <a:ext cx="265500" cy="4194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1"/>
          <p:cNvSpPr txBox="1"/>
          <p:nvPr/>
        </p:nvSpPr>
        <p:spPr>
          <a:xfrm>
            <a:off x="141625" y="1699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500463" y="2781875"/>
            <a:ext cx="965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234613" y="22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6425"/>
                <a:gridCol w="1036425"/>
                <a:gridCol w="10364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주문번호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제품번호</a:t>
                      </a:r>
                      <a:endParaRPr b="1" sz="1100" u="sng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주문수량</a:t>
                      </a:r>
                      <a:endParaRPr b="1" sz="11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3030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31"/>
          <p:cNvGraphicFramePr/>
          <p:nvPr/>
        </p:nvGraphicFramePr>
        <p:xfrm>
          <a:off x="5458963" y="288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93100"/>
                <a:gridCol w="893100"/>
                <a:gridCol w="8931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주문번호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고객번호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(Normalization)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정규화란?</a:t>
            </a:r>
            <a:br>
              <a:rPr lang="ko"/>
            </a:br>
            <a:r>
              <a:rPr lang="ko"/>
              <a:t>테이블의 ‘속성’ 들이 상호 종속적인 관계를 갖는 특성을 이용하여 테이블을 </a:t>
            </a:r>
            <a:br>
              <a:rPr b="1" lang="ko"/>
            </a:br>
            <a:r>
              <a:rPr b="1" lang="ko"/>
              <a:t>‘무손실 분해’</a:t>
            </a:r>
            <a:r>
              <a:rPr lang="ko"/>
              <a:t> 하는 과정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한편 &lt;주문&gt; 테이블은..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589425" y="1775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587025" y="1271900"/>
            <a:ext cx="7911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어떠한 함수적 종속관계가 남아있나?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32"/>
          <p:cNvGraphicFramePr/>
          <p:nvPr/>
        </p:nvGraphicFramePr>
        <p:xfrm>
          <a:off x="2358463" y="18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15894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2010150" y="29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주문번호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33"/>
          <p:cNvGraphicFramePr/>
          <p:nvPr/>
        </p:nvGraphicFramePr>
        <p:xfrm>
          <a:off x="2442438" y="2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3 정규형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266325"/>
            <a:ext cx="8520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R 이 제2정규형이고 기본키가 아닌 모든 속성이 기본키에 대해 </a:t>
            </a:r>
            <a:r>
              <a:rPr b="1" lang="ko">
                <a:solidFill>
                  <a:srgbClr val="0000FF"/>
                </a:solidFill>
              </a:rPr>
              <a:t>이행적 함수적 종속을 만족하지 않는</a:t>
            </a:r>
            <a:r>
              <a:rPr lang="ko"/>
              <a:t> 정규형.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782700" y="2683575"/>
            <a:ext cx="7561500" cy="8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 &lt;주문&gt; 은 제 3 정규형이 아닌가?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4695025" y="702375"/>
            <a:ext cx="3649200" cy="15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453463" y="7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4618825" y="24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588350"/>
                <a:gridCol w="564150"/>
                <a:gridCol w="188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5"/>
          <p:cNvSpPr txBox="1"/>
          <p:nvPr/>
        </p:nvSpPr>
        <p:spPr>
          <a:xfrm>
            <a:off x="532575" y="3397600"/>
            <a:ext cx="8198700" cy="1303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&lt;주문&gt; 테이블은 ‘고개번호’ 가 ‘주문번호’ 에 함수적 종속이고,  ;’주소’ ‘고객번호’ 에 대해 함수적 종속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‘주소’ 는 기본키인 ‘주문번호’ 에 대해 이행적 함수 종속이 성립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‘주문번호’ → ‘고객번호’  이고   ‘고객번호’ → 주소  이므로 ‘주문번호’ → ‘주소’ 는 이행적 함수 종속이 되는 것이다.   따라서 &lt;주문&gt; 은 제 3정규형이 아니다.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&lt;주문&gt; 에서 이행적함수종속 제거하여 제3정규형으로 만들기</a:t>
            </a:r>
            <a:endParaRPr/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1205813" y="18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/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36"/>
          <p:cNvSpPr txBox="1"/>
          <p:nvPr/>
        </p:nvSpPr>
        <p:spPr>
          <a:xfrm>
            <a:off x="675025" y="1547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170825" y="1013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170825" y="3223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 flipH="1" rot="10800000">
            <a:off x="4078350" y="1967950"/>
            <a:ext cx="1569600" cy="6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6"/>
          <p:cNvCxnSpPr/>
          <p:nvPr/>
        </p:nvCxnSpPr>
        <p:spPr>
          <a:xfrm>
            <a:off x="4078350" y="2737150"/>
            <a:ext cx="1485600" cy="122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8" name="Google Shape;268;p36"/>
          <p:cNvGraphicFramePr/>
          <p:nvPr/>
        </p:nvGraphicFramePr>
        <p:xfrm>
          <a:off x="6162888" y="10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Google Shape;269;p36"/>
          <p:cNvGraphicFramePr/>
          <p:nvPr/>
        </p:nvGraphicFramePr>
        <p:xfrm>
          <a:off x="5928288" y="32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sng"/>
                        <a:t>고객번호</a:t>
                      </a:r>
                      <a:endParaRPr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형태  ( ~ 제3정규형)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3124625" y="265366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5551825" y="2690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141625" y="10900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619700" y="4973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9" name="Google Shape;279;p37"/>
          <p:cNvGraphicFramePr/>
          <p:nvPr/>
        </p:nvGraphicFramePr>
        <p:xfrm>
          <a:off x="3884013" y="29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37"/>
          <p:cNvGraphicFramePr/>
          <p:nvPr/>
        </p:nvGraphicFramePr>
        <p:xfrm>
          <a:off x="6308013" y="27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고객번호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37"/>
          <p:cNvGraphicFramePr/>
          <p:nvPr/>
        </p:nvGraphicFramePr>
        <p:xfrm>
          <a:off x="272188" y="16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96575"/>
                <a:gridCol w="896575"/>
                <a:gridCol w="896575"/>
              </a:tblGrid>
              <a:tr h="34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37"/>
          <p:cNvGraphicFramePr/>
          <p:nvPr/>
        </p:nvGraphicFramePr>
        <p:xfrm>
          <a:off x="3390125" y="8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50300"/>
                <a:gridCol w="950300"/>
                <a:gridCol w="95030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20400" y="3242150"/>
            <a:ext cx="8435700" cy="172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① &lt;주문&gt; 과 &lt;고객&gt; 테이블은 &lt;주문목록&gt; 테이블의 어떤 정규화의 결과인가요?</a:t>
            </a:r>
            <a:br>
              <a:rPr lang="ko"/>
            </a:br>
            <a:r>
              <a:rPr lang="ko"/>
              <a:t>     답: </a:t>
            </a:r>
            <a:br>
              <a:rPr lang="ko"/>
            </a:br>
            <a:r>
              <a:rPr lang="ko"/>
              <a:t>② 위 정규화 과정에서 수행된 작업을 쓰시오</a:t>
            </a:r>
            <a:br>
              <a:rPr lang="ko"/>
            </a:br>
            <a:r>
              <a:rPr lang="ko"/>
              <a:t>     답:</a:t>
            </a: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232750" y="43075"/>
            <a:ext cx="8435700" cy="608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다음 정규화(Normalization) 과정은 어떤 단계의 정규화 과정인지와 해당 정규화 과정에서 필요한 작업을 간략히 기술하시오 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(기사 기출 10.7 외..)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234738" y="112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17700"/>
                <a:gridCol w="1169100"/>
                <a:gridCol w="8662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39"/>
          <p:cNvSpPr txBox="1"/>
          <p:nvPr/>
        </p:nvSpPr>
        <p:spPr>
          <a:xfrm>
            <a:off x="168000" y="785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0278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67710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4027825" y="632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[정규화 결과]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3360600" y="1791625"/>
            <a:ext cx="5682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6313825" y="1623514"/>
            <a:ext cx="391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1" name="Google Shape;301;p39"/>
          <p:cNvGraphicFramePr/>
          <p:nvPr/>
        </p:nvGraphicFramePr>
        <p:xfrm>
          <a:off x="4001563" y="12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43350"/>
                <a:gridCol w="12434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p39"/>
          <p:cNvGraphicFramePr/>
          <p:nvPr/>
        </p:nvGraphicFramePr>
        <p:xfrm>
          <a:off x="6831063" y="12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169100"/>
                <a:gridCol w="8662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961525"/>
            <a:ext cx="8520600" cy="45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답] </a:t>
            </a:r>
            <a:r>
              <a:rPr lang="ko"/>
              <a:t>① 제3정규화   ② 이행적 함수적 종속 제거</a:t>
            </a:r>
            <a:endParaRPr/>
          </a:p>
        </p:txBody>
      </p:sp>
      <p:graphicFrame>
        <p:nvGraphicFramePr>
          <p:cNvPr id="309" name="Google Shape;309;p40"/>
          <p:cNvGraphicFramePr/>
          <p:nvPr/>
        </p:nvGraphicFramePr>
        <p:xfrm>
          <a:off x="599600" y="15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588350"/>
                <a:gridCol w="564150"/>
                <a:gridCol w="188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고객아이디,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고객아이디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40"/>
          <p:cNvSpPr txBox="1"/>
          <p:nvPr/>
        </p:nvSpPr>
        <p:spPr>
          <a:xfrm>
            <a:off x="429300" y="2631100"/>
            <a:ext cx="84030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&lt;주문목록&gt; 테이블에는 다음과 같은 함수적 종속 존재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고객아이디와 주소가 기본키인 ‘주문번호’ 에 대해 완전 함수적 종속이므로 제2정규형이다.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그러나!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고객아이디가 주문번호에 함수적 종속이고,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주소가 고객아이디에 함수적 종속이므로 주소는 기본키인 주문번호에 대해 이행적 함수종속 상태다!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주문번호 → 고객아이디,  고객아이디 → 주소  이므로  주문번호 → 주소 는 이행적 함수 종속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이행적 함수종속을 제거하기 위해 테이블 무손실 분해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5727425" y="1297525"/>
            <a:ext cx="3104700" cy="311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&lt;답안&gt;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결과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232750" y="271675"/>
            <a:ext cx="8435700" cy="608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다음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테이블은 </a:t>
            </a:r>
            <a:r>
              <a:rPr lang="ko" sz="1800" u="sng">
                <a:latin typeface="Open Sans"/>
                <a:ea typeface="Open Sans"/>
                <a:cs typeface="Open Sans"/>
                <a:sym typeface="Open Sans"/>
              </a:rPr>
              <a:t>‘납품번호’ 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ko" sz="1800" u="sng">
                <a:latin typeface="Open Sans"/>
                <a:ea typeface="Open Sans"/>
                <a:cs typeface="Open Sans"/>
                <a:sym typeface="Open Sans"/>
              </a:rPr>
              <a:t>‘제품번호’ 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가 식별자이다.  정규화 과정을 수행하여 테이블을 무손실 분해하고 그 이유를 서술하시오  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(기사 기출 12.10 외..)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7" name="Google Shape;317;p41"/>
          <p:cNvGraphicFramePr/>
          <p:nvPr/>
        </p:nvGraphicFramePr>
        <p:xfrm>
          <a:off x="288938" y="15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24700"/>
                <a:gridCol w="1024700"/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닙품번호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41"/>
          <p:cNvSpPr txBox="1"/>
          <p:nvPr/>
        </p:nvSpPr>
        <p:spPr>
          <a:xfrm>
            <a:off x="345400" y="117456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(Nonloss Decomposition)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2518100" y="26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/>
                <a:gridCol w="1365425"/>
                <a:gridCol w="16073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302200" y="1211275"/>
            <a:ext cx="83811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테이블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에서 일부 속성들로만 추출하며 만든 테이블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R1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R2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가  NATURAL JOIN 을 통해 원래의 테이블 R 로 정보 손실 없이 복귀 할수 있는 경우 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 은 R1, R2 로 무손실 분해 되었다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고 한다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64825" y="3039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11700" y="1266325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 :  </a:t>
            </a:r>
            <a:r>
              <a:rPr lang="ko"/>
              <a:t>제2정규화,  부분함수적 종속 제거</a:t>
            </a:r>
            <a:r>
              <a:rPr lang="ko"/>
              <a:t> </a:t>
            </a:r>
            <a:endParaRPr/>
          </a:p>
        </p:txBody>
      </p:sp>
      <p:graphicFrame>
        <p:nvGraphicFramePr>
          <p:cNvPr id="325" name="Google Shape;325;p42"/>
          <p:cNvGraphicFramePr/>
          <p:nvPr/>
        </p:nvGraphicFramePr>
        <p:xfrm>
          <a:off x="656425" y="17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2310500"/>
                <a:gridCol w="820650"/>
                <a:gridCol w="2737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납품번호</a:t>
                      </a:r>
                      <a:r>
                        <a:rPr b="1" lang="ko"/>
                        <a:t>, </a:t>
                      </a: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업체번호, 업체명, 납품수량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납품번호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업체번호, 업체명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42"/>
          <p:cNvSpPr txBox="1"/>
          <p:nvPr/>
        </p:nvSpPr>
        <p:spPr>
          <a:xfrm>
            <a:off x="495750" y="2937375"/>
            <a:ext cx="79074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기본키인 (납품번호, 제품번호) 에 완전 함수적 종속이 되지 않는 속성이 존재한다!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업체번호, 업체명은 납품번호에 의해도 결정될 수 있으므로 기본키에 대해 완전 함수적 종속이 아닌 부분 함수적 종속이다!  즉 제 2 정규형이 아니라는 말이다!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3101725" y="-128000"/>
            <a:ext cx="23547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결과 :  </a:t>
            </a:r>
            <a:endParaRPr/>
          </a:p>
        </p:txBody>
      </p:sp>
      <p:graphicFrame>
        <p:nvGraphicFramePr>
          <p:cNvPr id="332" name="Google Shape;332;p43"/>
          <p:cNvGraphicFramePr/>
          <p:nvPr/>
        </p:nvGraphicFramePr>
        <p:xfrm>
          <a:off x="60338" y="2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25925"/>
                <a:gridCol w="974975"/>
                <a:gridCol w="788675"/>
                <a:gridCol w="1086800"/>
                <a:gridCol w="83527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납</a:t>
                      </a:r>
                      <a:r>
                        <a:rPr b="1" lang="ko" u="sng"/>
                        <a:t>품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</a:t>
                      </a:r>
                      <a:br>
                        <a:rPr lang="ko"/>
                      </a:b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</a:t>
                      </a:r>
                      <a:br>
                        <a:rPr lang="ko"/>
                      </a:br>
                      <a:r>
                        <a:rPr lang="ko"/>
                        <a:t>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43"/>
          <p:cNvSpPr txBox="1"/>
          <p:nvPr/>
        </p:nvSpPr>
        <p:spPr>
          <a:xfrm>
            <a:off x="116800" y="-120837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4" name="Google Shape;334;p43"/>
          <p:cNvCxnSpPr/>
          <p:nvPr/>
        </p:nvCxnSpPr>
        <p:spPr>
          <a:xfrm flipH="1" rot="10800000">
            <a:off x="4580275" y="1587025"/>
            <a:ext cx="839100" cy="25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3"/>
          <p:cNvCxnSpPr/>
          <p:nvPr/>
        </p:nvCxnSpPr>
        <p:spPr>
          <a:xfrm>
            <a:off x="3359500" y="3194325"/>
            <a:ext cx="1485600" cy="122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6" name="Google Shape;336;p43"/>
          <p:cNvGraphicFramePr/>
          <p:nvPr/>
        </p:nvGraphicFramePr>
        <p:xfrm>
          <a:off x="5525588" y="30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184725"/>
                <a:gridCol w="1184725"/>
                <a:gridCol w="11847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납품번호</a:t>
                      </a:r>
                      <a:endParaRPr b="1" u="sng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43"/>
          <p:cNvSpPr txBox="1"/>
          <p:nvPr/>
        </p:nvSpPr>
        <p:spPr>
          <a:xfrm>
            <a:off x="4580275" y="346581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8" name="Google Shape;338;p43"/>
          <p:cNvGraphicFramePr/>
          <p:nvPr/>
        </p:nvGraphicFramePr>
        <p:xfrm>
          <a:off x="5684413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86925"/>
                <a:gridCol w="1165025"/>
                <a:gridCol w="11650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납품번호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납품수량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43"/>
          <p:cNvSpPr txBox="1"/>
          <p:nvPr/>
        </p:nvSpPr>
        <p:spPr>
          <a:xfrm>
            <a:off x="5251075" y="-79437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&lt;납품목록&gt;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-69300" y="64025"/>
            <a:ext cx="26901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예)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091900" y="2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/>
                <a:gridCol w="1252775"/>
                <a:gridCol w="17200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2398225" y="753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32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R1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504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R2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2516450" y="2100350"/>
            <a:ext cx="19482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4540850" y="2100350"/>
            <a:ext cx="2222400" cy="38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3" name="Google Shape;93;p16"/>
          <p:cNvGraphicFramePr/>
          <p:nvPr/>
        </p:nvGraphicFramePr>
        <p:xfrm>
          <a:off x="1346825" y="28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/>
                <a:gridCol w="1252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6"/>
          <p:cNvGraphicFramePr/>
          <p:nvPr/>
        </p:nvGraphicFramePr>
        <p:xfrm>
          <a:off x="5786200" y="27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1252775"/>
                <a:gridCol w="17200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-69300" y="64025"/>
            <a:ext cx="45699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052525" y="949025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31788" y="1153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R1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598150" y="11772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R2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2345819" y="2403329"/>
            <a:ext cx="278125" cy="336825"/>
          </a:xfrm>
          <a:prstGeom prst="flowChartCollat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395075" y="2382050"/>
            <a:ext cx="5697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99925" y="19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/>
                <a:gridCol w="1252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2992000" y="18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911975"/>
                <a:gridCol w="12521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078200" y="2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598350"/>
                <a:gridCol w="961650"/>
                <a:gridCol w="1320300"/>
              </a:tblGrid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학번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지도교수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학과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9411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9711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박승권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경영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9611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7"/>
          <p:cNvSpPr/>
          <p:nvPr/>
        </p:nvSpPr>
        <p:spPr>
          <a:xfrm>
            <a:off x="4649850" y="752450"/>
            <a:ext cx="2273700" cy="674400"/>
          </a:xfrm>
          <a:prstGeom prst="wedgeRoundRectCallout">
            <a:avLst>
              <a:gd fmla="val -3081" name="adj1"/>
              <a:gd fmla="val 992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원래의 테이블 R 로 정보 손실 없이 복귀 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830450" y="828650"/>
            <a:ext cx="1432500" cy="674400"/>
          </a:xfrm>
          <a:prstGeom prst="wedgeRoundRectCallout">
            <a:avLst>
              <a:gd fmla="val -3081" name="adj1"/>
              <a:gd fmla="val 992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목적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가능한 </a:t>
            </a:r>
            <a:r>
              <a:rPr b="1" lang="ko" sz="3000"/>
              <a:t>중복(Redundancy)을 제거</a:t>
            </a:r>
            <a:r>
              <a:rPr lang="ko" sz="3000"/>
              <a:t>하여,  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000"/>
              <a:t>삽입/삭제/갱신 이상(anomaly)  가능성 줄이기!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29853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종류(단계)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958000" y="43725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비정규 릴레이션</a:t>
            </a:r>
            <a:endParaRPr sz="1800"/>
          </a:p>
        </p:txBody>
      </p:sp>
      <p:sp>
        <p:nvSpPr>
          <p:cNvPr id="122" name="Google Shape;122;p19"/>
          <p:cNvSpPr/>
          <p:nvPr/>
        </p:nvSpPr>
        <p:spPr>
          <a:xfrm>
            <a:off x="3958000" y="768332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제1정규형:1NF</a:t>
            </a:r>
            <a:endParaRPr sz="1800"/>
          </a:p>
        </p:txBody>
      </p:sp>
      <p:sp>
        <p:nvSpPr>
          <p:cNvPr id="123" name="Google Shape;123;p19"/>
          <p:cNvSpPr/>
          <p:nvPr/>
        </p:nvSpPr>
        <p:spPr>
          <a:xfrm>
            <a:off x="3958000" y="1492938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제2정규형:2NF</a:t>
            </a:r>
            <a:endParaRPr sz="1800"/>
          </a:p>
        </p:txBody>
      </p:sp>
      <p:sp>
        <p:nvSpPr>
          <p:cNvPr id="124" name="Google Shape;124;p19"/>
          <p:cNvSpPr/>
          <p:nvPr/>
        </p:nvSpPr>
        <p:spPr>
          <a:xfrm>
            <a:off x="3958000" y="2217545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제3정규형:3NF</a:t>
            </a:r>
            <a:endParaRPr sz="1800"/>
          </a:p>
        </p:txBody>
      </p:sp>
      <p:sp>
        <p:nvSpPr>
          <p:cNvPr id="125" name="Google Shape;125;p19"/>
          <p:cNvSpPr/>
          <p:nvPr/>
        </p:nvSpPr>
        <p:spPr>
          <a:xfrm>
            <a:off x="3958000" y="2942151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BCNF</a:t>
            </a:r>
            <a:endParaRPr sz="1800"/>
          </a:p>
        </p:txBody>
      </p:sp>
      <p:sp>
        <p:nvSpPr>
          <p:cNvPr id="126" name="Google Shape;126;p19"/>
          <p:cNvSpPr/>
          <p:nvPr/>
        </p:nvSpPr>
        <p:spPr>
          <a:xfrm>
            <a:off x="3958000" y="3666758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제4정규형: 4NF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3958000" y="4391364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제5정규형: 5NF</a:t>
            </a:r>
            <a:endParaRPr sz="1800"/>
          </a:p>
        </p:txBody>
      </p:sp>
      <p:cxnSp>
        <p:nvCxnSpPr>
          <p:cNvPr id="128" name="Google Shape;128;p19"/>
          <p:cNvCxnSpPr>
            <a:stCxn id="121" idx="2"/>
            <a:endCxn id="122" idx="0"/>
          </p:cNvCxnSpPr>
          <p:nvPr/>
        </p:nvCxnSpPr>
        <p:spPr>
          <a:xfrm>
            <a:off x="5384500" y="574425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22" idx="2"/>
            <a:endCxn id="123" idx="0"/>
          </p:cNvCxnSpPr>
          <p:nvPr/>
        </p:nvCxnSpPr>
        <p:spPr>
          <a:xfrm>
            <a:off x="5384500" y="1299032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23" idx="2"/>
            <a:endCxn id="124" idx="0"/>
          </p:cNvCxnSpPr>
          <p:nvPr/>
        </p:nvCxnSpPr>
        <p:spPr>
          <a:xfrm>
            <a:off x="5384500" y="2023638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4" idx="2"/>
            <a:endCxn id="125" idx="0"/>
          </p:cNvCxnSpPr>
          <p:nvPr/>
        </p:nvCxnSpPr>
        <p:spPr>
          <a:xfrm>
            <a:off x="5384500" y="2748245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5" idx="2"/>
            <a:endCxn id="126" idx="0"/>
          </p:cNvCxnSpPr>
          <p:nvPr/>
        </p:nvCxnSpPr>
        <p:spPr>
          <a:xfrm>
            <a:off x="5384500" y="3472851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6" idx="2"/>
            <a:endCxn id="127" idx="0"/>
          </p:cNvCxnSpPr>
          <p:nvPr/>
        </p:nvCxnSpPr>
        <p:spPr>
          <a:xfrm>
            <a:off x="5384500" y="4197458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6887200" y="787175"/>
            <a:ext cx="2215800" cy="5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1NF → 1st Normal Form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35450" y="2065050"/>
            <a:ext cx="2725500" cy="724500"/>
          </a:xfrm>
          <a:prstGeom prst="wedgeRectCallout">
            <a:avLst>
              <a:gd fmla="val 81281" name="adj1"/>
              <a:gd fmla="val 26609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실무에서 가장 많이 요구되는 정규형 단계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적용 예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1935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예) 정규화 이전..  비정규화 릴레이션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1712200" y="12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1798275" y="766475"/>
            <a:ext cx="2564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&lt;주문목록&gt; 릴레이션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73525" y="1132900"/>
            <a:ext cx="1214700" cy="2516100"/>
          </a:xfrm>
          <a:prstGeom prst="wedgeRoundRectCallout">
            <a:avLst>
              <a:gd fmla="val 66317" name="adj1"/>
              <a:gd fmla="val -128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같이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설계된 테이블에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정규화를 적용해보겠습니다.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