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T Sans Narrow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9CEB8A-91C6-498C-B858-13D383A930D1}">
  <a:tblStyle styleId="{7D9CEB8A-91C6-498C-B858-13D383A93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F49729F-3D0D-4FF4-9772-F8FF88F14E2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regular.fntdata"/><Relationship Id="rId43" Type="http://schemas.openxmlformats.org/officeDocument/2006/relationships/slide" Target="slides/slide38.xml"/><Relationship Id="rId46" Type="http://schemas.openxmlformats.org/officeDocument/2006/relationships/font" Target="fonts/OpenSans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1c68a4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e1c68a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a8c0aad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a8c0aad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e1c68a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e1c68a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a8c0aad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a8c0aad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a8c0aad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a8c0aad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e1c68a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e1c68a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a8c0aad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a8c0aad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1c68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e1c68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a8c0aa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a8c0aa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a8c0aad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a8c0aad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6ec55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6ec55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a8c0aad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a8c0aad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ed08a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ed08a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e1c68a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e1c68a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e1c68a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8e1c68a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d301c3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0d301c3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a8c0aad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a8c0aad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e1c68a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e1c68a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a8c0aad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a8c0aad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a8c0aad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a8c0aad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ed08a6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ed08a6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111b8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111b8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ed08a6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ed08a6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ed08a6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ed08a6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ed08a64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ed08a64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ed08a6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ed08a6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ed08a64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ed08a64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a8c0aad5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a8c0aad5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a8c0aad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a8c0aad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a8c0b0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a8c0b0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a8c0b0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a8c0b0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d301c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d301c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d301c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d301c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a8c0aad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a8c0aad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e1c68a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e1c68a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1c68a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1c68a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d301c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d301c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database/121/SQLRF/functions002.htm#SQLRF5117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cd/B19306_01/server.102/b14200/functions130.htm" TargetMode="External"/><Relationship Id="rId4" Type="http://schemas.openxmlformats.org/officeDocument/2006/relationships/hyperlink" Target="https://docs.oracle.com/cd/B19306_01/server.102/b14200/functions129.htm" TargetMode="External"/><Relationship Id="rId5" Type="http://schemas.openxmlformats.org/officeDocument/2006/relationships/hyperlink" Target="https://docs.oracle.com/cd/B12037_01/server.101/b10759/functions116.htm" TargetMode="External"/><Relationship Id="rId6" Type="http://schemas.openxmlformats.org/officeDocument/2006/relationships/hyperlink" Target="https://docs.oracle.com/cd/B12037_01/server.101/b10759/conditions018.htm" TargetMode="External"/><Relationship Id="rId7" Type="http://schemas.openxmlformats.org/officeDocument/2006/relationships/hyperlink" Target="https://docs.oracle.com/cd/B28359_01/server.111/b28286/functions135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(1)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56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LOWER 함수   / UPPER 함수  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34325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(2) LOWER 함수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입력되는 값을 전부 소문자로 변경하여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(3) UPPER 함수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입력되는 값을 전부 대문자로 변경하여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425800" y="2255175"/>
            <a:ext cx="6360600" cy="47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문법: </a:t>
            </a:r>
            <a:r>
              <a:rPr b="1"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문자열 또는 칼럼명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800"/>
          </a:p>
        </p:txBody>
      </p:sp>
      <p:sp>
        <p:nvSpPr>
          <p:cNvPr id="169" name="Google Shape;169;p22"/>
          <p:cNvSpPr/>
          <p:nvPr/>
        </p:nvSpPr>
        <p:spPr>
          <a:xfrm>
            <a:off x="425800" y="3702975"/>
            <a:ext cx="6360600" cy="47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문법: </a:t>
            </a:r>
            <a:r>
              <a:rPr b="1"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문자열 또는 칼럼명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#4103</a:t>
            </a:r>
            <a:r>
              <a:rPr lang="ko"/>
              <a:t>) t_s</a:t>
            </a:r>
            <a:r>
              <a:rPr lang="ko"/>
              <a:t>tudent 테이블 : 1전공(deptno1) 이 201번인 학생들의 id 를 이름과 함께 소문자, 대문자로 출력 / </a:t>
            </a:r>
            <a:r>
              <a:rPr lang="ko">
                <a:solidFill>
                  <a:srgbClr val="0000FF"/>
                </a:solidFill>
              </a:rPr>
              <a:t>upper(), lower() 사용</a:t>
            </a:r>
            <a:br>
              <a:rPr lang="ko">
                <a:solidFill>
                  <a:srgbClr val="0000FF"/>
                </a:solidFill>
              </a:rPr>
            </a:b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0" y="1785951"/>
            <a:ext cx="5901950" cy="23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LENGTH() /LENGTHB() </a:t>
            </a:r>
            <a:r>
              <a:rPr lang="ko"/>
              <a:t>함수 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26632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문자열의 길이 (문자 개수) 리턴 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342600" y="17764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ko" sz="1800"/>
              <a:t> </a:t>
            </a:r>
            <a:r>
              <a:rPr lang="ko" sz="1800"/>
              <a:t>(문자열 또는 컬럼명)</a:t>
            </a:r>
            <a:endParaRPr sz="1800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87900" y="240932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문자열의 바이트수 리턴 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342600" y="28432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LENGTHB</a:t>
            </a:r>
            <a:r>
              <a:rPr b="1" lang="ko" sz="1800"/>
              <a:t> </a:t>
            </a:r>
            <a:r>
              <a:rPr lang="ko" sz="1800"/>
              <a:t>(문자열 또는 컬럼명)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#4104</a:t>
            </a:r>
            <a:r>
              <a:rPr lang="ko"/>
              <a:t>) t_student</a:t>
            </a:r>
            <a:r>
              <a:rPr lang="ko"/>
              <a:t> 테이블 : ID가 9글자 이상인 학생들의 이름과 ID 와 글자수 출력 / </a:t>
            </a:r>
            <a:r>
              <a:rPr lang="ko">
                <a:solidFill>
                  <a:srgbClr val="0000FF"/>
                </a:solidFill>
              </a:rPr>
              <a:t>length() 사용</a:t>
            </a:r>
            <a:br>
              <a:rPr lang="ko">
                <a:solidFill>
                  <a:srgbClr val="0000FF"/>
                </a:solidFill>
              </a:rPr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1710" r="0" t="0"/>
          <a:stretch/>
        </p:blipFill>
        <p:spPr>
          <a:xfrm>
            <a:off x="2521500" y="2124075"/>
            <a:ext cx="6144700" cy="18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#4105</a:t>
            </a:r>
            <a:r>
              <a:rPr lang="ko"/>
              <a:t>)</a:t>
            </a:r>
            <a:br>
              <a:rPr lang="ko"/>
            </a:br>
            <a:r>
              <a:rPr lang="ko"/>
              <a:t>t_student</a:t>
            </a:r>
            <a:r>
              <a:rPr lang="ko"/>
              <a:t> 테이블 : 1전공이 201번인 학생들의 이름과 이름의 글자수, 이름의 바이트 수를 출력하세요 / </a:t>
            </a:r>
            <a:r>
              <a:rPr lang="ko">
                <a:solidFill>
                  <a:srgbClr val="0000FF"/>
                </a:solidFill>
              </a:rPr>
              <a:t>LENGTH(), LENGTHB() 사용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900" y="1871175"/>
            <a:ext cx="4381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CONCAT 함수 ( || 연산자와 동일 )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CONCAT </a:t>
            </a:r>
            <a:r>
              <a:rPr lang="ko" sz="1800"/>
              <a:t>('문자열1', '문자열2')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266325"/>
            <a:ext cx="85542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#4106</a:t>
            </a:r>
            <a:r>
              <a:rPr lang="ko"/>
              <a:t>) t_p</a:t>
            </a:r>
            <a:r>
              <a:rPr lang="ko"/>
              <a:t>rofessor 테이블 :  101번 학과 (deptno) 의 교수들의 이름(name)과 직급(position)을 하나의 컬럼으로 출력하세요.  </a:t>
            </a:r>
            <a:br>
              <a:rPr lang="ko"/>
            </a:br>
            <a:r>
              <a:rPr lang="ko"/>
              <a:t>컬럼명은 "교수님명단"</a:t>
            </a:r>
            <a:r>
              <a:rPr lang="ko"/>
              <a:t> / </a:t>
            </a:r>
            <a:r>
              <a:rPr lang="ko">
                <a:solidFill>
                  <a:srgbClr val="0000FF"/>
                </a:solidFill>
              </a:rPr>
              <a:t>concat() 사용</a:t>
            </a:r>
            <a:r>
              <a:rPr lang="ko"/>
              <a:t> 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25" y="2302175"/>
            <a:ext cx="2795775" cy="19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SUBSTR 함수 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2085325"/>
            <a:ext cx="8520600" cy="24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문자열에서 특정 길이의 문자를 추출할 때 사용하는 함수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시작위치 : 첫 글자는 1 부터 시작.</a:t>
            </a:r>
            <a:br>
              <a:rPr lang="ko"/>
            </a:br>
            <a:r>
              <a:rPr lang="ko"/>
              <a:t>시작위치 음수 가능, 뒤에서부터 자릿수 계산</a:t>
            </a:r>
            <a:br>
              <a:rPr lang="ko"/>
            </a:br>
            <a:br>
              <a:rPr lang="ko"/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SUBSTR('ABCDE', 2, 3)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>
                <a:solidFill>
                  <a:srgbClr val="695D46"/>
                </a:solidFill>
              </a:rPr>
              <a:t> --BCD출력</a:t>
            </a:r>
            <a:br>
              <a:rPr lang="ko">
                <a:solidFill>
                  <a:srgbClr val="695D46"/>
                </a:solidFill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SUBSTR('ABCDE', -2, 3) FROM dual;</a:t>
            </a:r>
            <a:r>
              <a:rPr lang="ko">
                <a:solidFill>
                  <a:srgbClr val="695D46"/>
                </a:solidFill>
              </a:rPr>
              <a:t>  --DE출력    </a:t>
            </a:r>
            <a:endParaRPr>
              <a:solidFill>
                <a:srgbClr val="695D46"/>
              </a:solidFill>
            </a:endParaRPr>
          </a:p>
          <a:p>
            <a:pPr indent="17145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구문: </a:t>
            </a:r>
            <a:r>
              <a:rPr b="1"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SUBSTR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 문자열 또는 컬럼명,   시작위치,  추출할 글자수</a:t>
            </a:r>
            <a:r>
              <a:rPr i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#4107</a:t>
            </a:r>
            <a:r>
              <a:rPr lang="ko"/>
              <a:t>)</a:t>
            </a:r>
            <a:br>
              <a:rPr lang="ko"/>
            </a:br>
            <a:r>
              <a:rPr lang="ko"/>
              <a:t>t_student</a:t>
            </a:r>
            <a:r>
              <a:rPr lang="ko"/>
              <a:t> 테이블 : jumin 칼럼을 사용해서 1전공(deptno1)이 101번인 학생의 이름과 생년월일 출력 / </a:t>
            </a:r>
            <a:r>
              <a:rPr lang="ko">
                <a:solidFill>
                  <a:srgbClr val="0000FF"/>
                </a:solidFill>
              </a:rPr>
              <a:t>substr()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057400"/>
            <a:ext cx="3397850" cy="2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2663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#4108</a:t>
            </a:r>
            <a:r>
              <a:rPr lang="ko"/>
              <a:t>) t_</a:t>
            </a:r>
            <a:r>
              <a:rPr lang="ko"/>
              <a:t>student 테이블 : jumin 칼럼을 사용해서  태어난 달이 8월인 사람의 이름과 생년월일을 출력하세요 </a:t>
            </a:r>
            <a:r>
              <a:rPr lang="ko"/>
              <a:t>/ </a:t>
            </a:r>
            <a:r>
              <a:rPr lang="ko">
                <a:solidFill>
                  <a:srgbClr val="0000FF"/>
                </a:solidFill>
              </a:rPr>
              <a:t>substr()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824" y="2119324"/>
            <a:ext cx="3803250" cy="1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?  vs 그룹 함수?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단일행 함수(Single-Row Function)는 테이블 데이터에 여러개(레코드)에 </a:t>
            </a:r>
            <a:r>
              <a:rPr b="1" lang="ko" sz="1200"/>
              <a:t>‘각각 적용’</a:t>
            </a:r>
            <a:r>
              <a:rPr lang="ko" sz="1200"/>
              <a:t>되어, 산출</a:t>
            </a:r>
            <a:br>
              <a:rPr lang="ko" sz="1200"/>
            </a:br>
            <a:r>
              <a:rPr lang="ko" sz="1200"/>
              <a:t>그룹함수(Aggregate Function) 는 여러 개(레코드) 를 동시에 입력받아 </a:t>
            </a:r>
            <a:r>
              <a:rPr b="1" lang="ko" sz="1200"/>
              <a:t>‘한개의 결과값’</a:t>
            </a:r>
            <a:r>
              <a:rPr lang="ko" sz="1200"/>
              <a:t> 산출</a:t>
            </a:r>
            <a:endParaRPr sz="1200"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668450" y="19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{7D9CEB8A-91C6-498C-B858-13D383A930D1}</a:tableStyleId>
              </a:tblPr>
              <a:tblGrid>
                <a:gridCol w="44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4"/>
          <p:cNvSpPr/>
          <p:nvPr/>
        </p:nvSpPr>
        <p:spPr>
          <a:xfrm>
            <a:off x="1623675" y="1973050"/>
            <a:ext cx="747000" cy="274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단일행</a:t>
            </a:r>
            <a:br>
              <a:rPr lang="ko" sz="1200"/>
            </a:br>
            <a:r>
              <a:rPr lang="ko" sz="1200"/>
              <a:t>함수</a:t>
            </a:r>
            <a:endParaRPr sz="1200"/>
          </a:p>
        </p:txBody>
      </p:sp>
      <p:cxnSp>
        <p:nvCxnSpPr>
          <p:cNvPr id="76" name="Google Shape;76;p14"/>
          <p:cNvCxnSpPr/>
          <p:nvPr/>
        </p:nvCxnSpPr>
        <p:spPr>
          <a:xfrm>
            <a:off x="1109175" y="2195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" name="Google Shape;77;p14"/>
          <p:cNvGraphicFramePr/>
          <p:nvPr/>
        </p:nvGraphicFramePr>
        <p:xfrm>
          <a:off x="5179650" y="19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{7D9CEB8A-91C6-498C-B858-13D383A930D1}</a:tableStyleId>
              </a:tblPr>
              <a:tblGrid>
                <a:gridCol w="44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" name="Google Shape;78;p14"/>
          <p:cNvSpPr/>
          <p:nvPr/>
        </p:nvSpPr>
        <p:spPr>
          <a:xfrm>
            <a:off x="6134875" y="2967900"/>
            <a:ext cx="747000" cy="481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그룹</a:t>
            </a:r>
            <a:br>
              <a:rPr lang="ko" sz="1200"/>
            </a:br>
            <a:r>
              <a:rPr lang="ko" sz="1200"/>
              <a:t>함수</a:t>
            </a:r>
            <a:endParaRPr sz="1200"/>
          </a:p>
        </p:txBody>
      </p:sp>
      <p:cxnSp>
        <p:nvCxnSpPr>
          <p:cNvPr id="79" name="Google Shape;79;p14"/>
          <p:cNvCxnSpPr>
            <a:endCxn id="78" idx="1"/>
          </p:cNvCxnSpPr>
          <p:nvPr/>
        </p:nvCxnSpPr>
        <p:spPr>
          <a:xfrm>
            <a:off x="5620375" y="2210550"/>
            <a:ext cx="514500" cy="9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7190875" y="3048175"/>
            <a:ext cx="938700" cy="3642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결과값 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1" name="Google Shape;81;p14"/>
          <p:cNvCxnSpPr>
            <a:stCxn id="78" idx="3"/>
            <a:endCxn id="80" idx="1"/>
          </p:cNvCxnSpPr>
          <p:nvPr/>
        </p:nvCxnSpPr>
        <p:spPr>
          <a:xfrm>
            <a:off x="6881875" y="3208650"/>
            <a:ext cx="3090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5643650" y="2587175"/>
            <a:ext cx="4911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endCxn id="78" idx="1"/>
          </p:cNvCxnSpPr>
          <p:nvPr/>
        </p:nvCxnSpPr>
        <p:spPr>
          <a:xfrm>
            <a:off x="5625175" y="2957550"/>
            <a:ext cx="5097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endCxn id="78" idx="1"/>
          </p:cNvCxnSpPr>
          <p:nvPr/>
        </p:nvCxnSpPr>
        <p:spPr>
          <a:xfrm flipH="1" rot="10800000">
            <a:off x="5637475" y="3208650"/>
            <a:ext cx="4974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endCxn id="78" idx="1"/>
          </p:cNvCxnSpPr>
          <p:nvPr/>
        </p:nvCxnSpPr>
        <p:spPr>
          <a:xfrm flipH="1" rot="10800000">
            <a:off x="5618875" y="3208650"/>
            <a:ext cx="51600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endCxn id="78" idx="1"/>
          </p:cNvCxnSpPr>
          <p:nvPr/>
        </p:nvCxnSpPr>
        <p:spPr>
          <a:xfrm flipH="1" rot="10800000">
            <a:off x="5637475" y="3208650"/>
            <a:ext cx="4974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endCxn id="78" idx="1"/>
          </p:cNvCxnSpPr>
          <p:nvPr/>
        </p:nvCxnSpPr>
        <p:spPr>
          <a:xfrm flipH="1" rot="10800000">
            <a:off x="5631175" y="3208650"/>
            <a:ext cx="503700" cy="12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1109175" y="2576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1109175" y="2957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>
            <a:off x="1109175" y="3415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>
            <a:off x="1109175" y="3796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1109175" y="4177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1109175" y="4558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2404575" y="2195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>
            <a:off x="2404575" y="2576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2404575" y="29579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2404575" y="3415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>
            <a:off x="2404575" y="3796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>
            <a:off x="2404575" y="4177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2404575" y="4558150"/>
            <a:ext cx="45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" name="Google Shape;101;p14"/>
          <p:cNvGraphicFramePr/>
          <p:nvPr/>
        </p:nvGraphicFramePr>
        <p:xfrm>
          <a:off x="3030650" y="19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{7D9CEB8A-91C6-498C-B858-13D383A930D1}</a:tableStyleId>
              </a:tblPr>
              <a:tblGrid>
                <a:gridCol w="67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AAA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BBB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DDD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EEE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FFF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GGG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#4109</a:t>
            </a:r>
            <a:r>
              <a:rPr lang="ko"/>
              <a:t>) t_s</a:t>
            </a:r>
            <a:r>
              <a:rPr lang="ko"/>
              <a:t>tudent 테이블 : 4학년 학생들중 </a:t>
            </a:r>
            <a:r>
              <a:rPr lang="ko" u="sng"/>
              <a:t>‘여학생’</a:t>
            </a:r>
            <a:r>
              <a:rPr lang="ko"/>
              <a:t> 들의 이름과 주민번호 출력 / </a:t>
            </a:r>
            <a:r>
              <a:rPr lang="ko">
                <a:solidFill>
                  <a:srgbClr val="0000FF"/>
                </a:solidFill>
              </a:rPr>
              <a:t>substr() </a:t>
            </a:r>
            <a:r>
              <a:rPr lang="ko"/>
              <a:t>사용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800" y="1895275"/>
            <a:ext cx="4245200" cy="12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SUBSTRB함수 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266325"/>
            <a:ext cx="85206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함수는 SUBSTR() 함수와 문법은 동일하지만, </a:t>
            </a:r>
            <a:br>
              <a:rPr lang="ko"/>
            </a:br>
            <a:r>
              <a:rPr lang="ko"/>
              <a:t>차이점은 추출할 문자수가 아니라 추출할 바이트수 리턴.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SUBSTRB(name, 1, 3)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t_student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deptno1 = 101;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79467" t="35732"/>
          <a:stretch/>
        </p:blipFill>
        <p:spPr>
          <a:xfrm>
            <a:off x="6126575" y="1986325"/>
            <a:ext cx="1172175" cy="2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2641950" y="3264050"/>
            <a:ext cx="2601000" cy="1154400"/>
          </a:xfrm>
          <a:prstGeom prst="wedgeRoundRectCallout">
            <a:avLst>
              <a:gd fmla="val -12864" name="adj1"/>
              <a:gd fmla="val -10802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UTF-8 인코딩의 경우 한글은 한글자당 3byte 로 인코딩 된다.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INSTR 함수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2582650"/>
            <a:ext cx="8520600" cy="198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주어진 문자열이나 칼럼에서 특정 글자의 위치를 찾아주는 함수</a:t>
            </a:r>
            <a:br>
              <a:rPr lang="ko"/>
            </a:br>
            <a:r>
              <a:rPr lang="ko"/>
              <a:t>‘시작위치’ 음수 가능.  </a:t>
            </a:r>
            <a:br>
              <a:rPr lang="ko"/>
            </a:br>
            <a:r>
              <a:rPr lang="ko"/>
              <a:t>‘몇번째 등장’  : 디폴트 1.</a:t>
            </a:r>
            <a:br>
              <a:rPr lang="ko"/>
            </a:br>
            <a:r>
              <a:rPr lang="ko"/>
              <a:t>없으면 0 리턴   </a:t>
            </a:r>
            <a:br>
              <a:rPr lang="ko"/>
            </a:br>
            <a:r>
              <a:rPr lang="ko"/>
              <a:t>(</a:t>
            </a:r>
            <a:r>
              <a:rPr lang="ko">
                <a:solidFill>
                  <a:srgbClr val="FF0000"/>
                </a:solidFill>
              </a:rPr>
              <a:t>DB에서는 0 의 의미가, 0번째를 의미하기 보다는 검색결과가 없슴을 나타낼때 많이 쓰임.  그래서 인덱스에 0을 안쓰고 1부터 시작하는 경우 많음.</a:t>
            </a:r>
            <a:r>
              <a:rPr lang="ko"/>
              <a:t>)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INSTR</a:t>
            </a:r>
            <a:r>
              <a:rPr lang="ko" sz="1800"/>
              <a:t>('문자열', 찾는문자열, 시작위치, 몇번째등장?);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156975" y="428125"/>
            <a:ext cx="885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1, 1) FROM dual;</a:t>
            </a:r>
            <a:r>
              <a:rPr lang="ko"/>
              <a:t>   -- 2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1, 2) FROM dual;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/>
              <a:t>  -- 4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3, 2)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/>
              <a:t>  -- 6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-4, 1)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/>
              <a:t> -- 2  음수면 음의 방향으로 진행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-4, 2) FROM dual;</a:t>
            </a:r>
            <a:r>
              <a:rPr lang="ko"/>
              <a:t>  -- 0  없으면 0 리턴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-2, 2) FROM dual;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/>
              <a:t> -- 2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11700" y="126632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#4110</a:t>
            </a:r>
            <a:r>
              <a:rPr lang="ko"/>
              <a:t>) t_student </a:t>
            </a:r>
            <a:r>
              <a:rPr lang="ko"/>
              <a:t>테이블 : tel 칼럼을 사용하여 101번 학과(deptno1) 의 학생의 이름과 전화번호, ‘)’ 가 나오는 위치 출력  / </a:t>
            </a:r>
            <a:r>
              <a:rPr lang="ko">
                <a:solidFill>
                  <a:srgbClr val="0000FF"/>
                </a:solidFill>
              </a:rPr>
              <a:t>instr() 사용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1370" r="0" t="0"/>
          <a:stretch/>
        </p:blipFill>
        <p:spPr>
          <a:xfrm>
            <a:off x="1782275" y="2052025"/>
            <a:ext cx="4993200" cy="21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11700" y="126632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#4111</a:t>
            </a:r>
            <a:r>
              <a:rPr lang="ko"/>
              <a:t>) t_s</a:t>
            </a:r>
            <a:r>
              <a:rPr lang="ko"/>
              <a:t>tudent 테이블 : 1전공이 101 인 학생의 이름과 전화번호, 지역번호를 출력하세요. 지역번호는 숫자만!  / </a:t>
            </a:r>
            <a:r>
              <a:rPr lang="ko">
                <a:solidFill>
                  <a:srgbClr val="0000FF"/>
                </a:solidFill>
              </a:rPr>
              <a:t>substr(), instr() 사용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052025"/>
            <a:ext cx="6230725" cy="2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LPAD 함수 / RPAD 함수 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00" y="2032975"/>
            <a:ext cx="85206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LPAD</a:t>
            </a:r>
            <a:r>
              <a:rPr lang="ko" sz="1800"/>
              <a:t>('문자열', 자릿수, ‘채움문자’);</a:t>
            </a:r>
            <a:endParaRPr sz="1800"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100" y="2148400"/>
            <a:ext cx="5467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266325"/>
            <a:ext cx="8520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#4112</a:t>
            </a:r>
            <a:r>
              <a:rPr lang="ko"/>
              <a:t>) t_student </a:t>
            </a:r>
            <a:r>
              <a:rPr lang="ko"/>
              <a:t>테이블 : 1전공이 101번인 학생들의 id를 총 10자리로 출력하고 왼쪽 빈자리는 ‘$’ 기호로 채우세요 / </a:t>
            </a:r>
            <a:r>
              <a:rPr lang="ko">
                <a:solidFill>
                  <a:srgbClr val="0000FF"/>
                </a:solidFill>
              </a:rPr>
              <a:t>lpad() 사용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325" y="2040050"/>
            <a:ext cx="4547400" cy="2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1266325"/>
            <a:ext cx="6204900" cy="22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#4113</a:t>
            </a:r>
            <a:r>
              <a:rPr lang="ko"/>
              <a:t>) t_d</a:t>
            </a:r>
            <a:r>
              <a:rPr lang="ko"/>
              <a:t>ept2 테이블 :  부서명 (dname) 을 다음과 같이 결과가 나오도록 쿼리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총 10글자로 출력하되, 좌측 빈자리는 숫자로 채우기.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78" y="378050"/>
            <a:ext cx="1844525" cy="4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1266325"/>
            <a:ext cx="554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#4114</a:t>
            </a:r>
            <a:r>
              <a:rPr lang="ko"/>
              <a:t>) </a:t>
            </a:r>
            <a:r>
              <a:rPr lang="ko"/>
              <a:t>Student 테이블에서 다음과 같이 id를 12자리로 출력하되 오른쪽 빈자리에는 ‘*’ 로 채우세요.</a:t>
            </a:r>
            <a:endParaRPr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000" y="225100"/>
            <a:ext cx="1556725" cy="46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종류 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472550" y="1576375"/>
            <a:ext cx="14697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3389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문자함수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4819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숫자함수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773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날짜함수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9203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변환함수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139550" y="2490775"/>
            <a:ext cx="927600" cy="41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일반함수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28600" y="3950100"/>
            <a:ext cx="8520600" cy="70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단일행 함수 리스트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https://docs.oracle.com/database/121/SQLRF/functions002.htm#SQLRF51178</a:t>
            </a:r>
            <a:endParaRPr/>
          </a:p>
        </p:txBody>
      </p:sp>
      <p:cxnSp>
        <p:nvCxnSpPr>
          <p:cNvPr id="114" name="Google Shape;114;p15"/>
          <p:cNvCxnSpPr>
            <a:stCxn id="107" idx="2"/>
            <a:endCxn id="108" idx="0"/>
          </p:cNvCxnSpPr>
          <p:nvPr/>
        </p:nvCxnSpPr>
        <p:spPr>
          <a:xfrm flipH="1">
            <a:off x="1802900" y="1990075"/>
            <a:ext cx="24045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107" idx="2"/>
            <a:endCxn id="109" idx="0"/>
          </p:cNvCxnSpPr>
          <p:nvPr/>
        </p:nvCxnSpPr>
        <p:spPr>
          <a:xfrm flipH="1">
            <a:off x="2945900" y="1990075"/>
            <a:ext cx="12615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endCxn id="110" idx="0"/>
          </p:cNvCxnSpPr>
          <p:nvPr/>
        </p:nvCxnSpPr>
        <p:spPr>
          <a:xfrm>
            <a:off x="4207250" y="1990075"/>
            <a:ext cx="339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07" idx="2"/>
            <a:endCxn id="111" idx="0"/>
          </p:cNvCxnSpPr>
          <p:nvPr/>
        </p:nvCxnSpPr>
        <p:spPr>
          <a:xfrm>
            <a:off x="4207400" y="1990075"/>
            <a:ext cx="11769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07" idx="2"/>
            <a:endCxn id="112" idx="0"/>
          </p:cNvCxnSpPr>
          <p:nvPr/>
        </p:nvCxnSpPr>
        <p:spPr>
          <a:xfrm>
            <a:off x="4207400" y="1990075"/>
            <a:ext cx="239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311700" y="1266325"/>
            <a:ext cx="547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#4115</a:t>
            </a:r>
            <a:r>
              <a:rPr lang="ko"/>
              <a:t>) t_d</a:t>
            </a:r>
            <a:r>
              <a:rPr lang="ko"/>
              <a:t>ept2 테이블을 사용하여 부서명(dname)을 다음과 같이 결과가 나오도록 쿼리를 작성하세요 </a:t>
            </a:r>
            <a:br>
              <a:rPr lang="ko"/>
            </a:br>
            <a:r>
              <a:rPr lang="ko"/>
              <a:t>( 힌트 : </a:t>
            </a:r>
            <a:r>
              <a:rPr lang="ko">
                <a:solidFill>
                  <a:srgbClr val="0000FF"/>
                </a:solidFill>
              </a:rPr>
              <a:t>rpad() / substr() / length() 사용</a:t>
            </a:r>
            <a:r>
              <a:rPr lang="ko"/>
              <a:t> )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550" y="616025"/>
            <a:ext cx="1661900" cy="42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LTRIM() 함수 RTRIM() 함수 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348450" y="1965375"/>
            <a:ext cx="81090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 좌(우)에서 문자 (반복) 제거합니다.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LTRIM('슈퍼슈퍼슈가맨', '슈퍼') LTRIM,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LTRIM('  좌측공백들 제거', ' ') LTRIM,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RTRIM('우측공백들 제거  ', ' ') RTRIM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418800" y="13192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LTRIM</a:t>
            </a:r>
            <a:r>
              <a:rPr lang="ko" sz="1800"/>
              <a:t>(</a:t>
            </a:r>
            <a:r>
              <a:rPr lang="ko" sz="1800"/>
              <a:t>'문자열', '제거할 문자'</a:t>
            </a:r>
            <a:r>
              <a:rPr lang="ko" sz="1800"/>
              <a:t>);</a:t>
            </a:r>
            <a:endParaRPr sz="1800"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 b="0" l="0" r="0" t="60496"/>
          <a:stretch/>
        </p:blipFill>
        <p:spPr>
          <a:xfrm>
            <a:off x="2075850" y="3991750"/>
            <a:ext cx="6966225" cy="8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/>
          <p:nvPr/>
        </p:nvSpPr>
        <p:spPr>
          <a:xfrm>
            <a:off x="6085025" y="2658300"/>
            <a:ext cx="969900" cy="1205100"/>
          </a:xfrm>
          <a:prstGeom prst="wedgeRoundRectCallout">
            <a:avLst>
              <a:gd fmla="val -103467" name="adj1"/>
              <a:gd fmla="val -222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좌우측</a:t>
            </a:r>
            <a:br>
              <a:rPr lang="ko"/>
            </a:br>
            <a:r>
              <a:rPr lang="ko"/>
              <a:t>공백2칸씩 있다!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311700" y="1266325"/>
            <a:ext cx="6051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#4116</a:t>
            </a:r>
            <a:r>
              <a:rPr lang="ko"/>
              <a:t>) t_</a:t>
            </a:r>
            <a:r>
              <a:rPr lang="ko"/>
              <a:t>dept2 테이블에서 부서명(dname) 을 출력하되 왼쪽에 ‘영’ 이란 글자를 모두 제거하고 출력하세요. 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775" y="566725"/>
            <a:ext cx="16383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1266325"/>
            <a:ext cx="47643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#4117</a:t>
            </a:r>
            <a:r>
              <a:rPr lang="ko"/>
              <a:t>) p_d</a:t>
            </a:r>
            <a:r>
              <a:rPr lang="ko"/>
              <a:t>ept2 테이블에서 부서명(dname) 을 출력하되 오른쪽 끝에 ‘부’ 라는 글자는 제거하고 출력하세요.</a:t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276" y="322250"/>
            <a:ext cx="1998425" cy="4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REPLACE() 함수 </a:t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311700" y="18108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‘문자열’ 에서 ‘문자1’ 이 있으면 ‘문자2’ 로 치환.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REPLACE('슈퍼맨 슈퍼걸', '슈퍼', '파워') REPLACE예제 </a:t>
            </a:r>
            <a:b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418800" y="11668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ko" sz="1800"/>
              <a:t>('문자열', '문자1', </a:t>
            </a:r>
            <a:r>
              <a:rPr lang="ko" sz="1800"/>
              <a:t>'문자2'</a:t>
            </a:r>
            <a:r>
              <a:rPr lang="ko" sz="1800"/>
              <a:t>);</a:t>
            </a:r>
            <a:endParaRPr sz="180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b="0" l="0" r="76137" t="49272"/>
          <a:stretch/>
        </p:blipFill>
        <p:spPr>
          <a:xfrm>
            <a:off x="381000" y="3256400"/>
            <a:ext cx="2748675" cy="1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#4118</a:t>
            </a:r>
            <a:r>
              <a:rPr lang="ko"/>
              <a:t>) t_student</a:t>
            </a:r>
            <a:r>
              <a:rPr lang="ko"/>
              <a:t> 테이블에서 102번 학과(deptno1) 의 학생들의 이름을 출력하되 성 부분은 ‘#’  으로 표시되게 출력하세요 / </a:t>
            </a:r>
            <a:r>
              <a:rPr lang="ko">
                <a:solidFill>
                  <a:srgbClr val="0000FF"/>
                </a:solidFill>
              </a:rPr>
              <a:t>replace</a:t>
            </a:r>
            <a:r>
              <a:rPr lang="ko">
                <a:solidFill>
                  <a:srgbClr val="0000FF"/>
                </a:solidFill>
              </a:rPr>
              <a:t>() , substr()사용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959" y="1965334"/>
            <a:ext cx="2027550" cy="2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266325"/>
            <a:ext cx="476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#4119</a:t>
            </a:r>
            <a:r>
              <a:rPr lang="ko"/>
              <a:t>) t_s</a:t>
            </a:r>
            <a:r>
              <a:rPr lang="ko"/>
              <a:t>tudent 테이블에서 101번 학과(deptno1) 의 학생들의 이름을 출력하되 가운데 글자만 ‘#’  으로 표시되게 출력하세요 / </a:t>
            </a:r>
            <a:r>
              <a:rPr lang="ko">
                <a:solidFill>
                  <a:srgbClr val="0000FF"/>
                </a:solidFill>
              </a:rPr>
              <a:t>replace() , substr()사용</a:t>
            </a:r>
            <a:r>
              <a:rPr lang="ko"/>
              <a:t> </a:t>
            </a:r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200" y="1324225"/>
            <a:ext cx="2034325" cy="2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26375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266325"/>
            <a:ext cx="351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#4120</a:t>
            </a:r>
            <a:r>
              <a:rPr lang="ko"/>
              <a:t>) t_s</a:t>
            </a:r>
            <a:r>
              <a:rPr lang="ko"/>
              <a:t>tudent 테이블에서 1전공(deptno1) 이 101번인 학생들의 이름과 주민등록번호를 출력하되 주민등록번호의 뒤 7자리는 ‘*’ 로 표시되게 출력 </a:t>
            </a: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100" y="1228625"/>
            <a:ext cx="4810250" cy="254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266325"/>
            <a:ext cx="635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#4121</a:t>
            </a:r>
            <a:r>
              <a:rPr lang="ko"/>
              <a:t>) </a:t>
            </a:r>
            <a:r>
              <a:rPr lang="ko"/>
              <a:t>Student 테이블에서 다음 과 같이 1전공(deptno1) 이 102번인 학생들의 이름(name) 과 전화번호(tel), 전화번호에서 국번 부분만 ‘#’ 처리하여 출력하세요.  </a:t>
            </a:r>
            <a:br>
              <a:rPr lang="ko"/>
            </a:br>
            <a:r>
              <a:rPr lang="ko"/>
              <a:t>단 모든 국번은 3자리로 간주합니다.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FF"/>
                </a:solidFill>
              </a:rPr>
              <a:t>replace() / substr() / instr() 사용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751" y="3061450"/>
            <a:ext cx="5262800" cy="1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64025"/>
            <a:ext cx="4347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 String 관련 함수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3556025" y="7162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{DF49729F-3D0D-4FF4-9772-F8FF88F14E20}</a:tableStyleId>
              </a:tblPr>
              <a:tblGrid>
                <a:gridCol w="1352550"/>
                <a:gridCol w="1620450"/>
                <a:gridCol w="2179975"/>
              </a:tblGrid>
              <a:tr h="372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반환값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사용예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INITCAP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첫 글자만 대문자로 변환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INITCAP(‘abce’)</a:t>
                      </a:r>
                      <a:r>
                        <a:rPr lang="ko" sz="800"/>
                        <a:t> → Abcd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LOWER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소문자 변환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LOWER(‘ABCD’) → abcd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UPPER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대문자 변환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UPPER(‘abcd’) → ABCD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LENGTH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길이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LENGTH(‘한글’) → 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LENGTHB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길이 바이트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LENGTHB(‘한글’) → 6        (utf-8 인 경우)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CONCAT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결합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CONCAT(‘A’, ‘B’) → 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SUBSTR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문자열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SUBSTR(‘ABC’, 1, 2) → 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SUBSTRB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바이트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SUBSTRB(‘한글’, 1,2) → 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INSTR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 위치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INSTR(‘A*B#’, ‘#’) →4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INSTRB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 위치 바이트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INSTRB(‘한글로’, ‘로’) → 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6"/>
          <p:cNvSpPr/>
          <p:nvPr/>
        </p:nvSpPr>
        <p:spPr>
          <a:xfrm>
            <a:off x="273650" y="2031450"/>
            <a:ext cx="1799700" cy="1080600"/>
          </a:xfrm>
          <a:prstGeom prst="wedgeRoundRectCallout">
            <a:avLst>
              <a:gd fmla="val 107001" name="adj1"/>
              <a:gd fmla="val -707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데이터베이스 </a:t>
            </a:r>
            <a:r>
              <a:rPr lang="ko" sz="1100"/>
              <a:t>에선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인덱스가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대체로 1 부터 시작함에 주목!  </a:t>
            </a:r>
            <a:endParaRPr sz="1100"/>
          </a:p>
        </p:txBody>
      </p:sp>
      <p:sp>
        <p:nvSpPr>
          <p:cNvPr id="126" name="Google Shape;126;p16"/>
          <p:cNvSpPr txBox="1"/>
          <p:nvPr/>
        </p:nvSpPr>
        <p:spPr>
          <a:xfrm>
            <a:off x="341925" y="3242000"/>
            <a:ext cx="2786400" cy="1080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 바이트 크기에 있어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인코딩이 만약 utf-8로 되어 있으면 한글은 ‘한글자’당 ‘3byte’로 계산됨.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73650" y="736050"/>
            <a:ext cx="2432700" cy="1080600"/>
          </a:xfrm>
          <a:prstGeom prst="wedgeRoundRectCallout">
            <a:avLst>
              <a:gd fmla="val 82297" name="adj1"/>
              <a:gd fmla="val 912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EFEFEF"/>
                </a:solidFill>
                <a:highlight>
                  <a:srgbClr val="000000"/>
                </a:highlight>
              </a:rPr>
              <a:t>SELECT INITCAP(‘abce’) </a:t>
            </a:r>
            <a:endParaRPr sz="11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EFEFEF"/>
                </a:solidFill>
                <a:highlight>
                  <a:srgbClr val="000000"/>
                </a:highlight>
              </a:rPr>
              <a:t>FROM dual</a:t>
            </a:r>
            <a:endParaRPr sz="11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 테스트 가능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dual 은 오라클에서 제공하는 단일 행, 단컬럼 더미테이블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17"/>
          <p:cNvGraphicFramePr/>
          <p:nvPr/>
        </p:nvGraphicFramePr>
        <p:xfrm>
          <a:off x="3284475" y="106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{DF49729F-3D0D-4FF4-9772-F8FF88F14E20}</a:tableStyleId>
              </a:tblPr>
              <a:tblGrid>
                <a:gridCol w="1852700"/>
                <a:gridCol w="1620450"/>
                <a:gridCol w="21799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반환값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사용예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LPAD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왼쪽으로 특정 문자 채움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LPAD(‘love’,6,’*) → **love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RPAD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오른쪽으로 특정 문자 채움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RPAD(‘love’,6,’*) → love**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LTRIM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왼쪽의</a:t>
                      </a:r>
                      <a:br>
                        <a:rPr lang="ko" sz="900"/>
                      </a:br>
                      <a:r>
                        <a:rPr lang="ko" sz="900"/>
                        <a:t>특정문자 삭제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LTRIM(‘*love’,’*’) → love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RTRIM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오른쪽</a:t>
                      </a:r>
                      <a:br>
                        <a:rPr lang="ko" sz="900"/>
                      </a:br>
                      <a:r>
                        <a:rPr lang="ko" sz="900"/>
                        <a:t>특정문자 삭제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RTRIM(‘love*’, ‘*’) → love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치환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REPLACE(‘AB’,’A’,’E’)  → EB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REGEXP_REPLACE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문자열 치환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3"/>
                        </a:rPr>
                        <a:t>https://docs.oracle.com/cd/B19306_01/server.102/b14200/functions130.htm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REGEXP_INSTR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위치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4"/>
                        </a:rPr>
                        <a:t>https://docs.oracle.com/cd/B19306_01/server.102/b14200/functions129.htm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REGEXP_SUBSTR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5"/>
                        </a:rPr>
                        <a:t>https://docs.oracle.com/cd/B12037_01/server.101/b10759/functions116.htm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REGEXP_LIKE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추출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6"/>
                        </a:rPr>
                        <a:t>https://docs.oracle.com/cd/B12037_01/server.101/b10759/conditions018.htm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REGEXP_COUNT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패턴 횟수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7"/>
                        </a:rPr>
                        <a:t>https://docs.oracle.com/cd/B28359_01/server.111/b28286/functions135.htm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7"/>
          <p:cNvSpPr txBox="1"/>
          <p:nvPr>
            <p:ph type="title"/>
          </p:nvPr>
        </p:nvSpPr>
        <p:spPr>
          <a:xfrm>
            <a:off x="6900" y="64025"/>
            <a:ext cx="3182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관련 함수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본격적으로 쿼리를 만들기에 앞서..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04800" y="1272650"/>
            <a:ext cx="8520600" cy="286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쿼리문을 만들때는 주어진 과제에 대해 다음과 같이 구분하여 쿼리문 구성할줄 알아야 한다.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어느 테이블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에서 자료 추출을 해야 하는가?  → 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절,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JOIN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절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최종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출력 컬럼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과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이름(alias)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는  무엇인가? →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절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출력 조건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 무엇인가?  →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WHERE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ORDER BY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GROUP BY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HAVING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절..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INITCAP 함수 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207000" y="2261000"/>
            <a:ext cx="85206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첫글자만 대문자로 출력하고 나머지는 전부 소문자로 출력하는 함수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52025" y="1327400"/>
            <a:ext cx="6360600" cy="47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INITCAP </a:t>
            </a:r>
            <a:r>
              <a:rPr lang="ko" sz="1800"/>
              <a:t>(문자열 또는 칼럼명)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#4101</a:t>
            </a:r>
            <a:r>
              <a:rPr lang="ko"/>
              <a:t>)  첫 문자 대문자로 바꾸어 출력</a:t>
            </a:r>
            <a:endParaRPr b="1">
              <a:solidFill>
                <a:srgbClr val="F3F3F3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</a:rPr>
              <a:t>SELECT INITCAP('pretty girl') FROM DUAL;</a:t>
            </a:r>
            <a:br>
              <a:rPr lang="ko"/>
            </a:br>
            <a:br>
              <a:rPr lang="ko"/>
            </a:br>
            <a:r>
              <a:rPr lang="ko"/>
              <a:t>문자열 중간에 공백이 있는 경우에는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단어의 시작 부분이 대문자로 바뀌는 것을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볼수 있습니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06" y="2935600"/>
            <a:ext cx="4646850" cy="1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961525"/>
            <a:ext cx="594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#4102</a:t>
            </a:r>
            <a:r>
              <a:rPr lang="ko"/>
              <a:t>)</a:t>
            </a:r>
            <a:r>
              <a:rPr lang="ko"/>
              <a:t>  학생 테이블(t_student)  에서 제1전공(deptno1) 이 201번인 학생들의 id를 첫 글자만 대문자로 출력 / </a:t>
            </a:r>
            <a:r>
              <a:rPr lang="ko">
                <a:solidFill>
                  <a:srgbClr val="0000FF"/>
                </a:solidFill>
              </a:rPr>
              <a:t>initcap() 사용</a:t>
            </a:r>
            <a:br>
              <a:rPr lang="ko">
                <a:solidFill>
                  <a:srgbClr val="0000FF"/>
                </a:solidFill>
              </a:rPr>
            </a:br>
            <a:br>
              <a:rPr lang="ko">
                <a:solidFill>
                  <a:srgbClr val="0000FF"/>
                </a:solidFill>
              </a:rPr>
            </a:br>
            <a:r>
              <a:rPr lang="ko"/>
              <a:t>별칭은 “ID” 로 출력</a:t>
            </a:r>
            <a:br>
              <a:rPr lang="ko"/>
            </a:br>
            <a:endParaRPr>
              <a:solidFill>
                <a:srgbClr val="0000FF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929" y="429279"/>
            <a:ext cx="1946100" cy="3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