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2DFA929-9116-44C6-9191-7E579E5F8B31}">
  <a:tblStyle styleId="{22DFA929-9116-44C6-9191-7E579E5F8B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database/121/SQLRF/functions002.htm#SQLRF51178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b2c4bc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b2c4bc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DATE_DIFF(‘2015-10-26’, ‘2014-09-23’);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b2c4bc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b2c4bc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b2c4bc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b2c4bc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b2c4bc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b2c4bc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날짜를 계산할때 어떠한 방법을 쓰느냐에 따라 결과가 상당히 다를수 있으므로 주의 요망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7b2c4bc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7b2c4bc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SELECT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name "이름",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TO_CHAR(SYSDATE, 'YYYY-MM-DD') "오늘", 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TO_CHAR(hiredate, 'YYYY-MM-DD') "입사일",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TO_CHAR(SYSDATE, 'YYYY') - TO_CHAR(hiredate, 'YYYY') "근속연수",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ROUND(MONTHS_BETWEEN(SYSDATE, hiredate), 1) "근속개월",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ROUND(SYSDATE - hiredate, 1) "근속일"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FROM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</a:rPr>
              <a:t>	professor;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b2c4bc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7b2c4bc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7b2c4bc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7b2c4bc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b2c4bc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7b2c4bc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d58e9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d58e9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b2c4b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b2c4b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https://docs.oracle.com/database/121/SQLRF/functions002.htm#SQLRF51178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b2c4bc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b2c4bc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b2c4bc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b2c4bc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7b2c4b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7b2c4b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'12.5'  "12.5",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ROUND(12.5)	"ROUND",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TRUNC(12.5) "TRUNC",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CEIL(12.5) "CEIL",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FLOOR(12.5) "FLOOR"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dual;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'-12.5'  "-12.5",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ROUND(-12.5)	"ROUND",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TRUNC(-12.5) "TRUNC",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CEIL(-12.5) "CEIL",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FLOOR(-12.5) "FLOOR"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dual;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7b2c4bc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7b2c4bc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7b2c4bc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7b2c4bc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cd58e9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cd58e9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단일행 함수 (3)</a:t>
            </a:r>
            <a:br>
              <a:rPr lang="ko"/>
            </a:br>
            <a:r>
              <a:rPr lang="ko"/>
              <a:t>Single-Row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/ 날짜 함수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날짜함수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342525"/>
            <a:ext cx="29160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날짜는 마치 문자열처럼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  으로 감쌉니다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3707425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{22DFA929-9116-44C6-9191-7E579E5F8B31}</a:tableStyleId>
              </a:tblPr>
              <a:tblGrid>
                <a:gridCol w="2086525"/>
                <a:gridCol w="1523450"/>
                <a:gridCol w="1752600"/>
              </a:tblGrid>
              <a:tr h="192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함수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사용법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결과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SYSDATE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시스템 현재 날짜와 시간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MONTHS_BETWEEN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MONTHS_BETWEEN('01-SEP-95','11-JAN-94') --&gt; 19.6774194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두 날짜 사이의 개월수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ADD_MONTHS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ADD_MONTHS('11-JAN-94', 6) --&gt; 11-JUL-94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날짜에 개월수 더함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NEXT_DAYS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NEXT_DAY('01-SEP-95','FRIDAY') --&gt; '08-SEP-95'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 짜 다음에 오는 일자 표현</a:t>
                      </a: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('SUNDAY'는 1, 'MONDAY'는 2...이런식으로 숫자를 써줘도 된다.)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LAST_DAYS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LAST_DAY('01-SEP-95') --&gt; '30-SEP-95'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해당월의 마지막 날짜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ROUND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ROUND('25-JUL-95','MONTH')--&gt; 01-AUG-95 ROUND('25-JUL-95','YEAR')--&gt; 01-JAN-96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 반올림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TRUNC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Dotum"/>
                          <a:ea typeface="Dotum"/>
                          <a:cs typeface="Dotum"/>
                          <a:sym typeface="Dotum"/>
                        </a:rPr>
                        <a:t>TRUNC('25-JUL-95','MONTH') --&gt; 01-JUL-95 TRUNC('25-JUL-95','YEAR') --&gt; 01-JAN-95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주어진 날짜 버림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304800" y="304800"/>
            <a:ext cx="25635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D2C2D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</a:t>
            </a:r>
            <a:endParaRPr sz="900">
              <a:solidFill>
                <a:srgbClr val="2D2C2D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3700" y="3566550"/>
            <a:ext cx="35886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 + number : date에 number만큼 후의 날자를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 - number : date에 number만큼 전의 날자를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date1 - date2 : date1에서 date2 까지의 총 일수를 보여준다.</a:t>
            </a:r>
            <a:b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</a:b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           ( date1+date2는 X )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66"/>
                </a:solidFill>
                <a:highlight>
                  <a:srgbClr val="FFFFFF"/>
                </a:highlight>
                <a:latin typeface="Dotum"/>
                <a:ea typeface="Dotum"/>
                <a:cs typeface="Dotum"/>
                <a:sym typeface="Dotum"/>
              </a:rPr>
              <a:t>date1 + 숫자/24 : date1에서 시간을 더해 날짜를 보여준다.</a:t>
            </a:r>
            <a:endParaRPr sz="900">
              <a:solidFill>
                <a:srgbClr val="666666"/>
              </a:solidFill>
              <a:highlight>
                <a:srgbClr val="FFFFFF"/>
              </a:highlight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기본적인 연산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ko"/>
              <a:t>/  -    숫자   ⇒  날짜 연산을 한다.   (실수도 허용)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153250" y="1844850"/>
            <a:ext cx="9051300" cy="229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 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+ 1 "내일",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- 2 "그저께",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+ 1/24 "한시간뒤" --오라클은 소수점 단위로 일자 계산 가능.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 sz="1800">
              <a:solidFill>
                <a:srgbClr val="695D4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일자 차이 계산 -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66325"/>
            <a:ext cx="8520600" cy="175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- TO_DATE('2019-07-09') "수업시작한지"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 sz="3600">
              <a:solidFill>
                <a:srgbClr val="EF6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MONTHS_BETWEEN : 두 날짜 사이 개월수 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35500" y="885325"/>
            <a:ext cx="8596800" cy="2991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-- 규칙1: 두 날짜중 큰 날짜를 먼저 써야  양수로 나옴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MONTHS_BETWEEN('2012-03-01', '2012-01-01') 양수값, 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MONTHS_BETWEEN('2012-01-01', '2012-03-01') 음수값,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-- 규칙2: 두 날짜가 같은 달에 속해 있으면 특정 규칙으로 계산된 값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MONTHS_BETWEEN('2012-02-29', '2012-02-01') "2/29-2/01",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MONTHS_BETWEEN('2012-04-30', '2012-04-01') "4/30-4/01",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MONTHS_BETWEEN('2012-01-31', '2012-01-01') "1/31-1/01"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125" y="3700275"/>
            <a:ext cx="7294150" cy="11739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732925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  <a:highlight>
                  <a:schemeClr val="accent6"/>
                </a:highlight>
              </a:rPr>
              <a:t>#4501</a:t>
            </a:r>
            <a:r>
              <a:rPr lang="ko"/>
              <a:t>) t_professor 테이블에서 오늘(SYSDATE)을 기준으로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근속연수, 근속개월,  근속일를 계산해서 출력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날짜양식은 YYYY-MM-DD 로,  근속개월, 근속일은 반올림 하여 소수점 1자리까지 표현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324" y="1703450"/>
            <a:ext cx="5372900" cy="32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ADD_MONTH 함수 - 달을 추가.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5721600" cy="966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SYSDATE, ADD_MONTHS(SYSDATE, 3)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 dual;</a:t>
            </a:r>
            <a:endParaRPr>
              <a:solidFill>
                <a:srgbClr val="695D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LAST_DAY(), NEXT_DAY() 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85206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LAST_DAY() 해당월의 마지막날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NEXT_DAY() 돌아오는 가장 최근 요일의 날짜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20425" y="2284350"/>
            <a:ext cx="9144000" cy="240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SYSDATE "오늘",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LAST_DAY(SYSDATE) "이번달 마지막날",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NEXT_DAY(SYSDATE, '월') "다음 월요일"   -- 현재 언어 세팅에 따라.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endParaRPr sz="180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	dual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 ROUND(), TRUNC() 함수 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 ROUND() 함수  ,  하루의 반은 정오 12:00:00 이다. 이를 넘어서면 다음 날짜</a:t>
            </a:r>
            <a:br>
              <a:rPr lang="ko"/>
            </a:br>
            <a:r>
              <a:rPr lang="ko"/>
              <a:t>날짜의 TRUNC() 함수,  무조건 당일 출력.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81000" y="2226225"/>
            <a:ext cx="2796900" cy="193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SYSDATE "오늘",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ROUND(SYSDATE),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TRUNC(SYSDATE)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 sz="3600">
              <a:solidFill>
                <a:srgbClr val="EF6C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 단일행 함수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222775"/>
            <a:ext cx="2038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숫자함수</a:t>
            </a:r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2243925" y="2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{22DFA929-9116-44C6-9191-7E579E5F8B31}</a:tableStyleId>
              </a:tblPr>
              <a:tblGrid>
                <a:gridCol w="2089400"/>
                <a:gridCol w="2268950"/>
                <a:gridCol w="2509375"/>
              </a:tblGrid>
              <a:tr h="28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함수명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함수사용예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  <a:latin typeface="PT Sans Narrow"/>
                          <a:ea typeface="PT Sans Narrow"/>
                          <a:cs typeface="PT Sans Narrow"/>
                          <a:sym typeface="PT Sans Narrow"/>
                        </a:rPr>
                        <a:t> 설명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  <a:latin typeface="PT Sans Narrow"/>
                        <a:ea typeface="PT Sans Narrow"/>
                        <a:cs typeface="PT Sans Narrow"/>
                        <a:sym typeface="PT Sans Narro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ABS()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ABS(n)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n의 절대값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CEILING()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CEILING(n)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n보다 큰 수중 가장 작은 정수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FLOOR()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FLOOR(n)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n보다 작은수중 가장 큰 정수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TRUNC()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TRUNC(12.345, 2) → 12.34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주어진 숫자를 버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ROUND()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ROUND(12.345, 2) → 12.35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n1을 n2의 십진 자리수로 반올림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 MOD()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MOD(12,10) ,→ 2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n2로 n1을 나눈 나머지 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POWER()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POWER(n1,n2)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n1을 n2 제곱한 값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DBMS_RANDOM.VALUE()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DBMS_RANDOM.VALUE(1000, 10000)</a:t>
                      </a:r>
                      <a:endParaRPr sz="9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예) 1000 이상 10000 미만 난수</a:t>
                      </a:r>
                      <a:endParaRPr sz="12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SQRT()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SQRT(n)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n의 제곱근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GREATEST()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GREATEST(n1, n2)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n1과 n2 중 가장 큰 수 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LEAST()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 LEAST(n1, n2)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2D2C2D"/>
                          </a:solidFill>
                          <a:highlight>
                            <a:srgbClr val="FFFFFF"/>
                          </a:highlight>
                        </a:rPr>
                        <a:t> n1과 n2 중 가장 작은수</a:t>
                      </a:r>
                      <a:endParaRPr sz="1000">
                        <a:solidFill>
                          <a:srgbClr val="2D2C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ROUND() 함수 - 반올림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832300" cy="2573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'ROUND',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ROUND(12.34) "(12.34)",    -- 소수점 1자리에서 반올림 (디폴트)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ROUND(12.536) "(12.53)",   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ROUND(12.536, 2) "(12.536, 2)",   -- 소수점 3자리에서 반올림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ROUND(16.345, -1) "(16.345, -1)"   -- 1의 자리에서 반올림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72450"/>
            <a:ext cx="6924950" cy="9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TRUNC() 함수 - 자르기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7992600" cy="2309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'TRUNC',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TRUNC(12.345) "(12.345)",         -- 소수점 자름 (디폴트)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TRUNC(12.345, 2) "(12.345, 2)",   -- 소수점 3자리부터 자름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TRUNC(12.345, -1) "(12.345, -1)"  -- 1의 자리부터 자름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728425"/>
            <a:ext cx="7745450" cy="11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ROUND() TRUNC() CEIL() FLOOR() 함수 비교 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340425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쿼리문은 아래 메모란에..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50" y="1390457"/>
            <a:ext cx="7137350" cy="102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364" y="2995350"/>
            <a:ext cx="7210635" cy="10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98625" y="1652825"/>
            <a:ext cx="1908000" cy="533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5734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12.5</a:t>
            </a:r>
            <a:endParaRPr b="1" sz="2400"/>
          </a:p>
        </p:txBody>
      </p:sp>
      <p:sp>
        <p:nvSpPr>
          <p:cNvPr id="102" name="Google Shape;102;p18"/>
          <p:cNvSpPr/>
          <p:nvPr/>
        </p:nvSpPr>
        <p:spPr>
          <a:xfrm>
            <a:off x="98625" y="3176825"/>
            <a:ext cx="1908000" cy="533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5734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/>
              <a:t>-</a:t>
            </a:r>
            <a:r>
              <a:rPr b="1" lang="ko" sz="2400"/>
              <a:t>12.5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 함수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에는 % 연산자가 없고. MOD() 함수 사용.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88250" y="1914900"/>
            <a:ext cx="5013900" cy="163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MOD(12, 10) "MOD(12, 10)",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MOD(12.6, 4.1) "MOD(12.6, 4.1)"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 sz="1800"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25" y="3641175"/>
            <a:ext cx="4282750" cy="127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POWER() 함수  :  제곱.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90125"/>
            <a:ext cx="4525200" cy="2187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POWER(3, 2) "POWER(3, 2)",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POWER(-3, 3) "POWER(-3, 3)",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POWER(10, -2) "POWER(10, -2)"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3F3F3"/>
                </a:solidFill>
                <a:latin typeface="Consolas"/>
                <a:ea typeface="Consolas"/>
                <a:cs typeface="Consolas"/>
                <a:sym typeface="Consolas"/>
              </a:rPr>
              <a:t>	dual</a:t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17" y="3454225"/>
            <a:ext cx="6005158" cy="13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 단일행 함수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