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f06c795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f06c795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f06c795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f06c795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f06c795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f06c79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f06c795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f06c795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f06c795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f06c795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df06c795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df06c795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df06c795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df06c795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f06c795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f06c795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f06c795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f06c79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f06c795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f06c795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e5f9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e5f9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f06c795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f06c795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f06c7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f06c7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f06c79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f06c79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f06c79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f06c79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f06c795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f06c79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06c79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06c79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f06c795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f06c795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f06c795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f06c795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Inner Join 과 비교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11700" y="961525"/>
            <a:ext cx="85206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직전과 달리 Inner Join 의 경우</a:t>
            </a:r>
            <a:br>
              <a:rPr lang="ko"/>
            </a:br>
            <a:r>
              <a:rPr lang="ko"/>
              <a:t>첫 번째 테이블，두 번째 테이블의 칼럼 순서대로 데이터가 출력된다 </a:t>
            </a:r>
            <a:br>
              <a:rPr lang="ko"/>
            </a:br>
            <a:r>
              <a:rPr lang="ko"/>
              <a:t>이때 NATURAL JOIN은 JOIN에 사용된 같은 이름의 칼럼을 하나로 처리하지만</a:t>
            </a:r>
            <a:br>
              <a:rPr lang="ko"/>
            </a:br>
            <a:r>
              <a:rPr lang="ko"/>
              <a:t>INNER JOIN은 별개의 칼럼으로 표시한다.   </a:t>
            </a: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#6304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86650"/>
            <a:ext cx="7250950" cy="2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예제를 위한 임시 테이블 생성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266325"/>
            <a:ext cx="85206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JOIN과 INNER JOIN의 차이를 자세히 설명하기 위해 DEPT TEMP 태이블을 임시로 만든다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#6305</a:t>
            </a:r>
            <a:r>
              <a:rPr lang="ko"/>
              <a:t>)  </a:t>
            </a:r>
            <a:r>
              <a:rPr b="1" lang="ko"/>
              <a:t> t_dept </a:t>
            </a:r>
            <a:r>
              <a:rPr lang="ko"/>
              <a:t>의 내용으로 </a:t>
            </a:r>
            <a:r>
              <a:rPr b="1" lang="ko"/>
              <a:t>DEPT_TEMP </a:t>
            </a:r>
            <a:r>
              <a:rPr lang="ko"/>
              <a:t>테이블 생성 하기 (CREATE TALBLE)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5238875" y="3119675"/>
            <a:ext cx="2942400" cy="887700"/>
          </a:xfrm>
          <a:prstGeom prst="wedgeRoundRectCallout">
            <a:avLst>
              <a:gd fmla="val -67200" name="adj1"/>
              <a:gd fmla="val -4602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확인해보고, DESC 도 보자.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임시테이블 : 수정 UPDATE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6" y="2059706"/>
            <a:ext cx="4179450" cy="16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23" y="2095500"/>
            <a:ext cx="4074000" cy="15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329550" y="1182025"/>
            <a:ext cx="8203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9900FF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#6306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 dept_temp 테이블의 dname 컬럼에서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RESEARCH → R&amp;D 로      SALES → MARKETING 으로 수정하세요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4204300" y="2877075"/>
            <a:ext cx="622500" cy="39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예제: Natural Join 실험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두개의 t_dept 와 dept_temp 테이블은  컬럼명은 같다.  그러나 데이터가 다르다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과연 ? Natural Join 에서 어떻게 동작할 것인가?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#6307</a:t>
            </a:r>
            <a:r>
              <a:rPr lang="ko"/>
              <a:t>)  과연 결과는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t_DEPT NATURAL JOIN DEPT_TEMP;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조건절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JOIN에서는 모든 일치되는 칼럼들에 대해 JOIN이 이루어지지만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FROM 절의 </a:t>
            </a:r>
            <a:r>
              <a:rPr b="1" lang="ko"/>
              <a:t>USING 조건절</a:t>
            </a:r>
            <a:r>
              <a:rPr lang="ko"/>
              <a:t>을 이용하면 같은 이름을 가진 칼럼들 중에서 원하는 칼럼에 대해서만 선택적으로 EQUI JOIN을 할 수가 있다.</a:t>
            </a:r>
            <a:br>
              <a:rPr lang="ko"/>
            </a:br>
            <a:r>
              <a:rPr lang="ko" sz="1200"/>
              <a:t>(MS SQL Server에서는 지원하지 않는다.)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예제: USING 사용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732925"/>
            <a:ext cx="8520600" cy="14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 개의 칼럼명이 모두 같은 DEPT와 DEPT TEMP 테이블을 DEPTNO 칼럼을 이용한 [INNER] JOIN의 USING 조건절로 수행한다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#6308</a:t>
            </a:r>
            <a:r>
              <a:rPr lang="ko"/>
              <a:t>) 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* FROM t_DEPT JOIN DEPT_TEMP USING (DEPTNO);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91325"/>
            <a:ext cx="8472075" cy="1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411000" y="4004925"/>
            <a:ext cx="8520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 SQL의 ’*’ 와일드카드처럼 별도의 칼럼 순서를 지정하지 않으면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USING 조건절의 기준이 되는 칼럼이 다른 칼럼보다 먼저 출력된다 (ex: DEPTNO가 첫 번째 칼럼이 된다 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이때 USING JOIN은 JOIN에 사용된 같은 이름의 칼럼을 하나로 처 리한다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USING 사용시 주의.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조건절을 이용한 EQUI JOIN에서도 NATURAL JOIN과 마찬가지로 JOIN 칼럼에 대해서는 ALIAS나 테이블 이름과 같은 접두사를 붙일 수 없다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#6309</a:t>
            </a:r>
            <a:r>
              <a:rPr lang="ko"/>
              <a:t>) 잘못된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ko">
                <a:solidFill>
                  <a:srgbClr val="FF00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t_dept.deptno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. t_dept.dname,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t_dept.loc, dept_temp.dname, dept_temp.loc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t_dept JOIN dept_temp USING (deptno);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#6310</a:t>
            </a:r>
            <a:r>
              <a:rPr lang="ko"/>
              <a:t>) 바른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t_dept.dname,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t_dept.loc, dept_temp.dname, dept_temp.loc 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FROM t_dept JOIN dept_temp USING (deptno);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266325"/>
            <a:ext cx="8520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t_dept와 dept_temp 테이블의 일부 데이터 내용이 변경되었던 DNAME 칼럼을 조인 조건으로 [INNER] JOIN의 USING 조건절을 수행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#6311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75" y="2600350"/>
            <a:ext cx="6455924" cy="11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Inner Join 에 USING 을 사용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11700" y="1266325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세 개의 칼럼명이 모두 같은 DEPT와 DEPT TEMP 테이블을 LOC와 DEPTNO 2개 칼럼을 이용한  [INNER] JOIN의 USING 조건절로 수행한다.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#6312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025" y="2087750"/>
            <a:ext cx="6393275" cy="1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423725" y="3583125"/>
            <a:ext cx="1412400" cy="929700"/>
          </a:xfrm>
          <a:prstGeom prst="wedgeRoundRectCallout">
            <a:avLst>
              <a:gd fmla="val 70833" name="adj1"/>
              <a:gd fmla="val -4873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등장한 컬럼에 주목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1266325"/>
            <a:ext cx="85206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DEPTNO, DNAME 2개의 칼럼을 이용한 [INNER] JOIN의 USING 조건절로 수행해보세요</a:t>
            </a:r>
            <a:br>
              <a:rPr lang="ko"/>
            </a:b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#6313</a:t>
            </a:r>
            <a:r>
              <a:rPr lang="ko"/>
              <a:t>)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00" y="2370200"/>
            <a:ext cx="6667400" cy="1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(자연 join)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NATURAL  JOIN</a:t>
            </a:r>
            <a:r>
              <a:rPr lang="ko"/>
              <a:t> 은 두 테이블 간의 </a:t>
            </a:r>
            <a:r>
              <a:rPr b="1" lang="ko" u="sng">
                <a:solidFill>
                  <a:srgbClr val="980000"/>
                </a:solidFill>
              </a:rPr>
              <a:t>동일한 이름을 갖는 모든 컬럼</a:t>
            </a:r>
            <a:r>
              <a:rPr lang="ko"/>
              <a:t>들에 대해 등가조 인(EQUI  JOIN) 수행한다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NATURAL JOIN</a:t>
            </a:r>
            <a:r>
              <a:rPr lang="ko"/>
              <a:t> 이 수행되면,  USING/ ON / WHERE 절에서 ‘JOIN 조건’을 정의할수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28900" y="159000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13976" l="46410" r="29035" t="53292"/>
          <a:stretch/>
        </p:blipFill>
        <p:spPr>
          <a:xfrm>
            <a:off x="6459700" y="1296000"/>
            <a:ext cx="2324076" cy="26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3828" l="46410" r="29035" t="53292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2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720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625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006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06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625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endCxn id="106" idx="1"/>
          </p:cNvCxnSpPr>
          <p:nvPr/>
        </p:nvCxnSpPr>
        <p:spPr>
          <a:xfrm>
            <a:off x="2086475" y="2036075"/>
            <a:ext cx="15390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7" idx="3"/>
          </p:cNvCxnSpPr>
          <p:nvPr/>
        </p:nvCxnSpPr>
        <p:spPr>
          <a:xfrm>
            <a:off x="4372475" y="2036075"/>
            <a:ext cx="2178900" cy="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8" idx="3"/>
          </p:cNvCxnSpPr>
          <p:nvPr/>
        </p:nvCxnSpPr>
        <p:spPr>
          <a:xfrm flipH="1" rot="10800000">
            <a:off x="4372475" y="2355875"/>
            <a:ext cx="2178900" cy="442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5" idx="3"/>
            <a:endCxn id="109" idx="1"/>
          </p:cNvCxnSpPr>
          <p:nvPr/>
        </p:nvCxnSpPr>
        <p:spPr>
          <a:xfrm>
            <a:off x="2086475" y="2036075"/>
            <a:ext cx="1539000" cy="762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13828" l="46410" r="29035" t="53292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625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006475" y="1838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006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625475" y="2600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822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7204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7"/>
          <p:cNvCxnSpPr>
            <a:stCxn id="134" idx="3"/>
            <a:endCxn id="129" idx="1"/>
          </p:cNvCxnSpPr>
          <p:nvPr/>
        </p:nvCxnSpPr>
        <p:spPr>
          <a:xfrm flipH="1" rot="10800000">
            <a:off x="2086475" y="2036075"/>
            <a:ext cx="1539000" cy="114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0" idx="3"/>
          </p:cNvCxnSpPr>
          <p:nvPr/>
        </p:nvCxnSpPr>
        <p:spPr>
          <a:xfrm>
            <a:off x="4372475" y="2036075"/>
            <a:ext cx="2113200" cy="80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31" idx="3"/>
          </p:cNvCxnSpPr>
          <p:nvPr/>
        </p:nvCxnSpPr>
        <p:spPr>
          <a:xfrm>
            <a:off x="4372475" y="2798075"/>
            <a:ext cx="2141400" cy="35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34" idx="3"/>
            <a:endCxn id="132" idx="1"/>
          </p:cNvCxnSpPr>
          <p:nvPr/>
        </p:nvCxnSpPr>
        <p:spPr>
          <a:xfrm flipH="1" rot="10800000">
            <a:off x="2086475" y="2798075"/>
            <a:ext cx="1539000" cy="38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140225"/>
            <a:ext cx="4179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 예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48209" l="28758" r="18104" t="14799"/>
          <a:stretch/>
        </p:blipFill>
        <p:spPr>
          <a:xfrm>
            <a:off x="103700" y="1143616"/>
            <a:ext cx="5029397" cy="300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13828" l="46410" r="29035" t="53292"/>
          <a:stretch/>
        </p:blipFill>
        <p:spPr>
          <a:xfrm>
            <a:off x="6459690" y="1296000"/>
            <a:ext cx="2324086" cy="266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34320" l="12745" r="72875" t="53654"/>
          <a:stretch/>
        </p:blipFill>
        <p:spPr>
          <a:xfrm>
            <a:off x="2149425" y="1017450"/>
            <a:ext cx="1360925" cy="9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5366550" y="2336000"/>
            <a:ext cx="729000" cy="5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82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644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549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00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9782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7816475" y="1296000"/>
            <a:ext cx="366000" cy="5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0064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625475" y="2981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720475" y="34387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882275" y="3362525"/>
            <a:ext cx="366000" cy="395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8"/>
          <p:cNvCxnSpPr>
            <a:stCxn id="154" idx="3"/>
          </p:cNvCxnSpPr>
          <p:nvPr/>
        </p:nvCxnSpPr>
        <p:spPr>
          <a:xfrm>
            <a:off x="4372475" y="3179075"/>
            <a:ext cx="2160300" cy="43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6" idx="3"/>
            <a:endCxn id="155" idx="1"/>
          </p:cNvCxnSpPr>
          <p:nvPr/>
        </p:nvCxnSpPr>
        <p:spPr>
          <a:xfrm flipH="1" rot="10800000">
            <a:off x="2086475" y="3179075"/>
            <a:ext cx="1539000" cy="45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59300" y="732925"/>
            <a:ext cx="45615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 sz="1800">
                <a:solidFill>
                  <a:srgbClr val="9900FF"/>
                </a:solidFill>
                <a:highlight>
                  <a:srgbClr val="EEFF41"/>
                </a:highlight>
                <a:latin typeface="Open Sans"/>
                <a:ea typeface="Open Sans"/>
                <a:cs typeface="Open Sans"/>
                <a:sym typeface="Open Sans"/>
              </a:rPr>
              <a:t>#6301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 t_emp, t_dept 테이블에서  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사원번호, 사원이름， 소속부서코드, 소속부서 이름 출력 / 부서번호(deptno), 직원번호(empno) 오름차순 정렬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50" y="216425"/>
            <a:ext cx="4116075" cy="39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228600" y="2133600"/>
            <a:ext cx="4492200" cy="111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deptno, empno, ename, dname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t_emp </a:t>
            </a:r>
            <a:r>
              <a:rPr lang="ko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NATURAL JOIN </a:t>
            </a: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t_dept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deptno, empno;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291475" y="3468975"/>
            <a:ext cx="3457800" cy="913500"/>
          </a:xfrm>
          <a:prstGeom prst="wedgeRectCallout">
            <a:avLst>
              <a:gd fmla="val 60368" name="adj1"/>
              <a:gd fmla="val -153845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위에서는 비록 별도의 JOIN 조건 컬럼을 지정하지 않았으나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deptno 가 공통칼럼으로 '자동으로' 인식하여 JOIN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에 사용된 컬럼 들은 </a:t>
            </a:r>
            <a:r>
              <a:rPr b="1" lang="ko">
                <a:solidFill>
                  <a:srgbClr val="980000"/>
                </a:solidFill>
              </a:rPr>
              <a:t>같은 데이터 유형</a:t>
            </a:r>
            <a:r>
              <a:rPr lang="ko"/>
              <a:t>이어야 한다. 별명(ALIAS) 나 테이블 명과 같은 접두어 줄수 없다..  가령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#6302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‘ SELECT * ‘ 사용시..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35500" y="809125"/>
            <a:ext cx="85206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’SELECT *’ 처럼 별도의 칼럼 순서를 지정하지 않으면 NATURAL JOIN의 기준이 되는 칼럼 들이 다른 칼럼보다 먼저 출력된다. </a:t>
            </a:r>
            <a:br>
              <a:rPr lang="ko"/>
            </a:br>
            <a:r>
              <a:rPr lang="ko" sz="1400"/>
              <a:t>(ex: DEPTNO가 첫 번째 칼럼이 된다.) 이때 NATURAL JOIN은 JOIN에 사용된 같은 이름의 칼럼을 '한개'로 처리한다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#6303</a:t>
            </a:r>
            <a:r>
              <a:rPr lang="ko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1935300"/>
            <a:ext cx="7520875" cy="2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153450" y="1876450"/>
            <a:ext cx="682800" cy="304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