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300" r:id="rId4"/>
    <p:sldId id="280" r:id="rId5"/>
    <p:sldId id="281" r:id="rId6"/>
    <p:sldId id="28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278" r:id="rId17"/>
    <p:sldId id="301" r:id="rId18"/>
    <p:sldId id="311" r:id="rId19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 smtClean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 smtClean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 smtClean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 smtClean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 smtClean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JSP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란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sz="1200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sz="1200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131" y="2505787"/>
            <a:ext cx="1255259" cy="43757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3131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4768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3023" y="1669950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9" name="구부러진 연결선 18"/>
          <p:cNvCxnSpPr>
            <a:stCxn id="17" idx="0"/>
            <a:endCxn id="22" idx="0"/>
          </p:cNvCxnSpPr>
          <p:nvPr/>
        </p:nvCxnSpPr>
        <p:spPr>
          <a:xfrm rot="5400000" flipH="1" flipV="1">
            <a:off x="1166289" y="1371423"/>
            <a:ext cx="835837" cy="1432892"/>
          </a:xfrm>
          <a:prstGeom prst="curvedConnector3">
            <a:avLst>
              <a:gd name="adj1" fmla="val 127350"/>
            </a:avLst>
          </a:prstGeom>
          <a:ln w="38100">
            <a:solidFill>
              <a:srgbClr val="002060">
                <a:alpha val="8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-1348" t="-16456" r="16627" b="16456"/>
          <a:stretch/>
        </p:blipFill>
        <p:spPr>
          <a:xfrm>
            <a:off x="473759" y="740501"/>
            <a:ext cx="1631606" cy="631099"/>
          </a:xfrm>
          <a:prstGeom prst="rect">
            <a:avLst/>
          </a:prstGeom>
          <a:ln>
            <a:gradFill>
              <a:gsLst>
                <a:gs pos="28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21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sz="1200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sz="1200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131" y="2505787"/>
            <a:ext cx="1255259" cy="43757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3131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4768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3023" y="1669950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6" name="구부러진 연결선 15"/>
          <p:cNvCxnSpPr>
            <a:stCxn id="22" idx="0"/>
            <a:endCxn id="12" idx="0"/>
          </p:cNvCxnSpPr>
          <p:nvPr/>
        </p:nvCxnSpPr>
        <p:spPr>
          <a:xfrm rot="5400000" flipH="1" flipV="1">
            <a:off x="3090707" y="879896"/>
            <a:ext cx="1" cy="1580108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002060">
                <a:alpha val="8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1548" y="997264"/>
            <a:ext cx="2095767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아이디 </a:t>
            </a:r>
            <a:r>
              <a:rPr lang="en-US" altLang="ko-KR" sz="1200" b="1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issell</a:t>
            </a:r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이고 비번은 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XX</a:t>
            </a:r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래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12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Request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2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1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4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sz="1200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sz="1200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131" y="2505787"/>
            <a:ext cx="1255259" cy="43757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3131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4768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3023" y="1669950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9" name="구부러진 연결선 18"/>
          <p:cNvCxnSpPr>
            <a:stCxn id="12" idx="0"/>
            <a:endCxn id="14" idx="0"/>
          </p:cNvCxnSpPr>
          <p:nvPr/>
        </p:nvCxnSpPr>
        <p:spPr>
          <a:xfrm rot="5400000" flipH="1" flipV="1">
            <a:off x="4711579" y="839131"/>
            <a:ext cx="12700" cy="1661637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>
                <a:alpha val="8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2106" y="620040"/>
            <a:ext cx="2031646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DB</a:t>
            </a:r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야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12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아이디 </a:t>
            </a:r>
            <a:r>
              <a:rPr lang="en-US" altLang="ko-KR" sz="1200" b="1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issell</a:t>
            </a:r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이고 거기 비번이 </a:t>
            </a:r>
            <a:endParaRPr lang="en-US" altLang="ko-KR" sz="12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XX</a:t>
            </a:r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이거 맞니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조회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2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9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sz="1200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sz="1200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131" y="2505787"/>
            <a:ext cx="1255259" cy="43757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3131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4768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3023" y="1669950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6" name="구부러진 연결선 15"/>
          <p:cNvCxnSpPr>
            <a:stCxn id="14" idx="2"/>
            <a:endCxn id="12" idx="2"/>
          </p:cNvCxnSpPr>
          <p:nvPr/>
        </p:nvCxnSpPr>
        <p:spPr>
          <a:xfrm rot="5400000">
            <a:off x="4711580" y="1277012"/>
            <a:ext cx="12700" cy="1661637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>
                <a:alpha val="8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7848" y="2378829"/>
            <a:ext cx="600164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맞아요</a:t>
            </a:r>
            <a:r>
              <a:rPr lang="en-US" altLang="ko-KR" sz="12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sz="12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2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sz="1200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sz="1200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131" y="2505787"/>
            <a:ext cx="1255259" cy="43757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3131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4768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3023" y="1669950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82" y="2373803"/>
            <a:ext cx="1558081" cy="1792679"/>
          </a:xfrm>
          <a:prstGeom prst="rect">
            <a:avLst/>
          </a:prstGeom>
          <a:ln w="254000">
            <a:solidFill>
              <a:srgbClr val="002060">
                <a:alpha val="50000"/>
              </a:srgbClr>
            </a:solidFill>
          </a:ln>
          <a:effectLst>
            <a:softEdge rad="241300"/>
          </a:effectLst>
        </p:spPr>
      </p:pic>
      <p:cxnSp>
        <p:nvCxnSpPr>
          <p:cNvPr id="20" name="구부러진 연결선 19"/>
          <p:cNvCxnSpPr>
            <a:stCxn id="12" idx="2"/>
            <a:endCxn id="22" idx="2"/>
          </p:cNvCxnSpPr>
          <p:nvPr/>
        </p:nvCxnSpPr>
        <p:spPr>
          <a:xfrm rot="5400000">
            <a:off x="3090707" y="1317776"/>
            <a:ext cx="1" cy="1580108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002060">
                <a:alpha val="8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97542" y="2274226"/>
            <a:ext cx="205492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맞군</a:t>
            </a:r>
            <a:r>
              <a:rPr lang="en-US" altLang="ko-KR" sz="12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! </a:t>
            </a:r>
            <a:endParaRPr lang="en-US" altLang="ko-KR" sz="12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여기 회원 페이지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! (</a:t>
            </a:r>
            <a:r>
              <a:rPr lang="en-US" altLang="ko-KR" sz="12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Response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2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1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sz="1200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sz="1200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131" y="2505787"/>
            <a:ext cx="1255259" cy="43757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3131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4768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3023" y="1669950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32" y="2185398"/>
            <a:ext cx="2433306" cy="1441532"/>
          </a:xfrm>
          <a:prstGeom prst="rect">
            <a:avLst/>
          </a:prstGeom>
        </p:spPr>
      </p:pic>
      <p:cxnSp>
        <p:nvCxnSpPr>
          <p:cNvPr id="18" name="구부러진 연결선 17"/>
          <p:cNvCxnSpPr/>
          <p:nvPr/>
        </p:nvCxnSpPr>
        <p:spPr>
          <a:xfrm rot="5400000">
            <a:off x="1528126" y="2019409"/>
            <a:ext cx="522146" cy="698988"/>
          </a:xfrm>
          <a:prstGeom prst="curvedConnector2">
            <a:avLst/>
          </a:prstGeom>
          <a:ln w="38100">
            <a:solidFill>
              <a:srgbClr val="002060">
                <a:alpha val="8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4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8328" y="1451718"/>
            <a:ext cx="1032299" cy="34634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30856" y="1451718"/>
            <a:ext cx="1032299" cy="34634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75044" y="1451718"/>
            <a:ext cx="1032299" cy="34634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78576" y="1451718"/>
            <a:ext cx="1032299" cy="34634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510074" y="484628"/>
            <a:ext cx="0" cy="1928371"/>
          </a:xfrm>
          <a:prstGeom prst="line">
            <a:avLst/>
          </a:prstGeom>
          <a:ln w="50800">
            <a:solidFill>
              <a:srgbClr val="FF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18713" y="1088802"/>
            <a:ext cx="1352156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Front End</a:t>
            </a:r>
            <a:endParaRPr lang="ko-KR" altLang="en-US" sz="16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06428" y="1088802"/>
            <a:ext cx="1255817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Back End</a:t>
            </a:r>
            <a:endParaRPr lang="ko-KR" altLang="en-US" sz="16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5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8328" y="1451718"/>
            <a:ext cx="1032299" cy="34634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30856" y="1451718"/>
            <a:ext cx="1032299" cy="34634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75044" y="1451718"/>
            <a:ext cx="1032299" cy="34634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78576" y="1451718"/>
            <a:ext cx="1032299" cy="34634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510074" y="484628"/>
            <a:ext cx="0" cy="1928371"/>
          </a:xfrm>
          <a:prstGeom prst="line">
            <a:avLst/>
          </a:prstGeom>
          <a:ln w="50800">
            <a:solidFill>
              <a:srgbClr val="FF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18713" y="1088802"/>
            <a:ext cx="1352156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Front End</a:t>
            </a:r>
            <a:endParaRPr lang="ko-KR" altLang="en-US" sz="16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06428" y="1088802"/>
            <a:ext cx="1255817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Back End</a:t>
            </a:r>
            <a:endParaRPr lang="ko-KR" altLang="en-US" sz="16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20332"/>
            <a:ext cx="1344326" cy="13028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40" y="1914954"/>
            <a:ext cx="871323" cy="1107824"/>
          </a:xfrm>
          <a:prstGeom prst="rect">
            <a:avLst/>
          </a:prstGeom>
        </p:spPr>
      </p:pic>
      <p:sp>
        <p:nvSpPr>
          <p:cNvPr id="20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1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7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7080" y="846200"/>
            <a:ext cx="5046920" cy="86195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JSP</a:t>
            </a:r>
            <a:r>
              <a:rPr lang="en-US" altLang="ko-KR" sz="16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J</a:t>
            </a:r>
            <a:r>
              <a:rPr lang="en-US" altLang="ko-KR" sz="16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ava </a:t>
            </a:r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S</a:t>
            </a:r>
            <a:r>
              <a:rPr lang="en-US" altLang="ko-KR" sz="16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erver </a:t>
            </a:r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P</a:t>
            </a:r>
            <a:r>
              <a:rPr lang="en-US" altLang="ko-KR" sz="16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age)</a:t>
            </a:r>
            <a:r>
              <a:rPr lang="ko-KR" altLang="en-US" sz="16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란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r>
              <a:rPr lang="ko-KR" altLang="en-US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HTML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문서 안에 자바코드를 삽입하는 기술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Java in HTML)</a:t>
            </a:r>
          </a:p>
          <a:p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HTML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문서를 자바를 통해 동적으로 생성할 수 있다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4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JSP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란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6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5659449" cy="75705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WWW</a:t>
            </a:r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W</a:t>
            </a:r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orld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W</a:t>
            </a:r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ide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W</a:t>
            </a:r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eb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란</a:t>
            </a:r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r>
              <a:rPr lang="ko-KR" altLang="en-US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네트워크를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통해 정보를 공유할 수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있는 범세계적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정보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검색 시스템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6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6072200" cy="110428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HTTP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H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yper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t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ext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T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ransfer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P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rotocol)</a:t>
            </a:r>
            <a:r>
              <a:rPr lang="ko-KR" altLang="en-US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란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r>
              <a:rPr lang="ko-KR" altLang="en-US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1600" b="1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- WWW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상에서 정보를 주고받을 수 있는 </a:t>
            </a:r>
            <a:r>
              <a:rPr lang="ko-KR" altLang="en-US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통신 규약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Client-Server </a:t>
            </a:r>
            <a:r>
              <a:rPr lang="ko-KR" altLang="en-US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간의 요청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응답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(request/response)</a:t>
            </a:r>
            <a:r>
              <a:rPr lang="ko-KR" altLang="en-US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방식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통신 규약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- 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HTML </a:t>
            </a:r>
            <a:r>
              <a:rPr lang="ko-KR" altLang="en-US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문서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를 주고받으면서 통신하고 </a:t>
            </a:r>
            <a:r>
              <a:rPr lang="ko-KR" altLang="en-US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포트 번호는 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80</a:t>
            </a:r>
            <a:r>
              <a:rPr lang="ko-KR" altLang="en-US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번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을 사용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4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7080" y="846200"/>
            <a:ext cx="5046920" cy="107150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URI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U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niform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R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esource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I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dentifier)</a:t>
            </a:r>
            <a:r>
              <a:rPr lang="ko-KR" altLang="en-US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r>
              <a:rPr lang="ko-KR" altLang="en-US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인터넷에 있는 자원을 나타내는 유일한 주소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하위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개념으로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URL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URN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 있음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7080" y="2057400"/>
            <a:ext cx="5046920" cy="13891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URL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U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niform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R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esource 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ocator)</a:t>
            </a:r>
            <a:r>
              <a:rPr lang="ko-KR" altLang="en-US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r>
              <a:rPr lang="ko-KR" altLang="en-US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네트워크상에서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자원이 어디 있는지를 알려주기 위한 규약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인터넷 프로토콜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(HTTP, HTTPS, FTP..)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함께 사용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형식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프로토콜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://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호스트명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주소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e.g.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hlinkClick r:id="rId2"/>
              </a:rPr>
              <a:t>https://www.google.com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7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7081" y="841471"/>
            <a:ext cx="5313620" cy="133554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Web Server</a:t>
            </a:r>
            <a:r>
              <a:rPr lang="ko-KR" altLang="en-US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란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r>
              <a:rPr lang="ko-KR" altLang="en-US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웹 페이지가 들어있는 파일을 사용자들에게 제공하는 프로그램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-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웹 서비스를 하려면 웹 서버 프로그램을 설치해야 함  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  e.g. Apache, IIS(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인터넷 정보 서버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), Enterprise Server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7080" y="2379586"/>
            <a:ext cx="5313621" cy="7862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r>
              <a:rPr lang="ko-KR" altLang="en-US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란</a:t>
            </a:r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r>
              <a:rPr lang="ko-KR" altLang="en-US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서버가 제공하는 웹 페이지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자원 등을 사용하는 사용자측 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5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6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6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6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sz="1600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sz="1600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131" y="2505787"/>
            <a:ext cx="1255259" cy="43757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3131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4768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3023" y="1669950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6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0" name="구부러진 연결선 9"/>
          <p:cNvCxnSpPr>
            <a:stCxn id="17" idx="0"/>
            <a:endCxn id="22" idx="0"/>
          </p:cNvCxnSpPr>
          <p:nvPr/>
        </p:nvCxnSpPr>
        <p:spPr>
          <a:xfrm rot="5400000" flipH="1" flipV="1">
            <a:off x="1166289" y="1371423"/>
            <a:ext cx="835837" cy="1432892"/>
          </a:xfrm>
          <a:prstGeom prst="curvedConnector3">
            <a:avLst>
              <a:gd name="adj1" fmla="val 127350"/>
            </a:avLst>
          </a:prstGeom>
          <a:ln w="38100">
            <a:solidFill>
              <a:srgbClr val="002060">
                <a:alpha val="8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0131" y="1600815"/>
            <a:ext cx="75886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로그인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!</a:t>
            </a:r>
          </a:p>
        </p:txBody>
      </p:sp>
      <p:sp>
        <p:nvSpPr>
          <p:cNvPr id="18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0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1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sz="1200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sz="1200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131" y="2505787"/>
            <a:ext cx="1255259" cy="43757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3131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4768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3023" y="1669950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6" name="구부러진 연결선 15"/>
          <p:cNvCxnSpPr>
            <a:endCxn id="12" idx="0"/>
          </p:cNvCxnSpPr>
          <p:nvPr/>
        </p:nvCxnSpPr>
        <p:spPr>
          <a:xfrm flipV="1">
            <a:off x="2681654" y="1669949"/>
            <a:ext cx="1199107" cy="3"/>
          </a:xfrm>
          <a:prstGeom prst="curvedConnector4">
            <a:avLst>
              <a:gd name="adj1" fmla="val -1590"/>
              <a:gd name="adj2" fmla="val 7620100000"/>
            </a:avLst>
          </a:prstGeom>
          <a:ln w="38100">
            <a:solidFill>
              <a:srgbClr val="002060">
                <a:alpha val="8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0652" y="994801"/>
            <a:ext cx="1831271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너네 사이트로 로그인 한대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12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Request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2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2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sz="1200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sz="1200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131" y="2505787"/>
            <a:ext cx="1255259" cy="43757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3131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4768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3023" y="1669950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59" y="2865057"/>
            <a:ext cx="1558081" cy="1792679"/>
          </a:xfrm>
          <a:prstGeom prst="rect">
            <a:avLst/>
          </a:prstGeom>
          <a:ln w="254000">
            <a:solidFill>
              <a:srgbClr val="002060">
                <a:alpha val="50000"/>
              </a:srgbClr>
            </a:solidFill>
          </a:ln>
          <a:effectLst>
            <a:softEdge rad="241300"/>
          </a:effectLst>
        </p:spPr>
      </p:pic>
      <p:cxnSp>
        <p:nvCxnSpPr>
          <p:cNvPr id="20" name="구부러진 연결선 19"/>
          <p:cNvCxnSpPr>
            <a:stCxn id="12" idx="2"/>
            <a:endCxn id="22" idx="2"/>
          </p:cNvCxnSpPr>
          <p:nvPr/>
        </p:nvCxnSpPr>
        <p:spPr>
          <a:xfrm rot="5400000">
            <a:off x="3090707" y="1317776"/>
            <a:ext cx="1" cy="1580108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002060">
                <a:alpha val="8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2060" y="2426475"/>
            <a:ext cx="1595630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응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! </a:t>
            </a:r>
            <a:r>
              <a:rPr lang="ko-KR" altLang="en-US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여기 로그인 페이지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12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Response</a:t>
            </a:r>
            <a:r>
              <a:rPr lang="en-US" altLang="ko-KR" sz="12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2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4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20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sz="1200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sz="1200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131" y="2505787"/>
            <a:ext cx="1255259" cy="43757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Client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3131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14768" y="1669949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Database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3023" y="1669950"/>
            <a:ext cx="1255259" cy="43788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2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Browser</a:t>
            </a:r>
            <a:endParaRPr lang="en-US" altLang="ko-KR" sz="1200" b="1" dirty="0">
              <a:solidFill>
                <a:srgbClr val="00CC99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84" y="2223896"/>
            <a:ext cx="3431115" cy="1364536"/>
          </a:xfrm>
          <a:prstGeom prst="rect">
            <a:avLst/>
          </a:prstGeom>
        </p:spPr>
      </p:pic>
      <p:cxnSp>
        <p:nvCxnSpPr>
          <p:cNvPr id="18" name="구부러진 연결선 17"/>
          <p:cNvCxnSpPr/>
          <p:nvPr/>
        </p:nvCxnSpPr>
        <p:spPr>
          <a:xfrm rot="5400000">
            <a:off x="1461713" y="2019409"/>
            <a:ext cx="522146" cy="698988"/>
          </a:xfrm>
          <a:prstGeom prst="curvedConnector2">
            <a:avLst/>
          </a:prstGeom>
          <a:ln w="38100">
            <a:solidFill>
              <a:srgbClr val="002060">
                <a:alpha val="8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smtClean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Web</a:t>
            </a:r>
            <a:r>
              <a:rPr lang="ko-KR" altLang="en-US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16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9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462</Words>
  <Application>Microsoft Office PowerPoint</Application>
  <PresentationFormat>화면 슬라이드 쇼(16:9)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Java Server Page 01강 – JSP란?</vt:lpstr>
      <vt:lpstr>Lecture 01</vt:lpstr>
      <vt:lpstr>Lecture 01</vt:lpstr>
      <vt:lpstr>Lecture 01</vt:lpstr>
      <vt:lpstr>Lecture 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Lecture 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Windows 사용자</cp:lastModifiedBy>
  <cp:revision>34</cp:revision>
  <dcterms:created xsi:type="dcterms:W3CDTF">2017-06-08T02:27:15Z</dcterms:created>
  <dcterms:modified xsi:type="dcterms:W3CDTF">2018-04-24T06:00:19Z</dcterms:modified>
</cp:coreProperties>
</file>