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59" r:id="rId2"/>
    <p:sldId id="764" r:id="rId3"/>
    <p:sldId id="765" r:id="rId4"/>
    <p:sldId id="766" r:id="rId5"/>
    <p:sldId id="767" r:id="rId6"/>
    <p:sldId id="768" r:id="rId7"/>
    <p:sldId id="769" r:id="rId8"/>
    <p:sldId id="770" r:id="rId9"/>
    <p:sldId id="771" r:id="rId10"/>
    <p:sldId id="772" r:id="rId11"/>
    <p:sldId id="773" r:id="rId12"/>
    <p:sldId id="774" r:id="rId13"/>
    <p:sldId id="776" r:id="rId14"/>
    <p:sldId id="775" r:id="rId15"/>
    <p:sldId id="777" r:id="rId16"/>
    <p:sldId id="779" r:id="rId17"/>
    <p:sldId id="780" r:id="rId18"/>
    <p:sldId id="781" r:id="rId19"/>
    <p:sldId id="782" r:id="rId20"/>
    <p:sldId id="783" r:id="rId21"/>
    <p:sldId id="785" r:id="rId22"/>
    <p:sldId id="784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49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24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24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24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198515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스프링부트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Controller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역할과 이해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이번 강의에서는 스프링부트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Controller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역할과 개념 그리고 실습에 대해서 학습합니다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스프링부트에서 컨트롤러의 이해는 처음 사용자가 가장 먼저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이해해야하는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부분입니다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진입점의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역할을 하는 컨트롤러의 역할과 개념에 대해서 학습하고 실습을 통해서도 정리해봅니다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start.spring.io </a:t>
            </a:r>
            <a:r>
              <a:rPr lang="ko-KR" altLang="en-US" sz="1000" dirty="0" smtClean="0">
                <a:sym typeface="Wingdings" pitchFamily="2" charset="2"/>
              </a:rPr>
              <a:t>사이트를 통해서 프로젝트를 생성한 직전 강좌의</a:t>
            </a:r>
            <a:r>
              <a:rPr lang="en-US" altLang="ko-KR" sz="1000" dirty="0" smtClean="0">
                <a:sym typeface="Wingdings" pitchFamily="2" charset="2"/>
              </a:rPr>
              <a:t> </a:t>
            </a:r>
            <a:r>
              <a:rPr lang="en-US" altLang="ko-KR" sz="1000" dirty="0" err="1" smtClean="0">
                <a:sym typeface="Wingdings" pitchFamily="2" charset="2"/>
              </a:rPr>
              <a:t>firstdemo</a:t>
            </a:r>
            <a:r>
              <a:rPr lang="en-US" altLang="ko-KR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프로젝트로 진행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직전 강좌들 학습 필수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66" y="785800"/>
            <a:ext cx="7721934" cy="4357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Thymeleaf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의존성 추가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3571868" y="2928940"/>
            <a:ext cx="1643074" cy="50006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86380" y="3286130"/>
            <a:ext cx="3214710" cy="11042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기본적으로 버전을 같이 포함하고 있는데 스프링부트 프레임워크에서는 </a:t>
            </a:r>
            <a:r>
              <a:rPr lang="en-US" altLang="ko-KR" sz="900" dirty="0" smtClean="0"/>
              <a:t>&lt;parent&gt; </a:t>
            </a:r>
            <a:r>
              <a:rPr lang="ko-KR" altLang="en-US" sz="900" dirty="0" smtClean="0"/>
              <a:t>정보를 통해서 버전을 관리하고 있으므로 버전 정보는 제외한다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서버를 </a:t>
            </a:r>
            <a:r>
              <a:rPr lang="en-US" altLang="ko-KR" sz="900" dirty="0" smtClean="0"/>
              <a:t>restart </a:t>
            </a:r>
            <a:r>
              <a:rPr lang="ko-KR" altLang="en-US" sz="900" dirty="0" smtClean="0"/>
              <a:t>시키고 브라우저에서 접속해본다</a:t>
            </a:r>
            <a:r>
              <a:rPr lang="en-US" altLang="ko-KR" sz="9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66" y="799560"/>
            <a:ext cx="7721934" cy="43439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Thymeleaf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의존성 추가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16200000" flipV="1">
            <a:off x="3679025" y="1893089"/>
            <a:ext cx="1571636" cy="150019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86380" y="3286130"/>
            <a:ext cx="3214710" cy="3000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잘 접속이 되는 것을 확인할 수 있다</a:t>
            </a:r>
            <a:r>
              <a:rPr lang="en-US" altLang="ko-KR" sz="9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66" y="799560"/>
            <a:ext cx="7721934" cy="43439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Thymeleaf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의존성 추가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16200000" flipV="1">
            <a:off x="3679025" y="1893089"/>
            <a:ext cx="1571636" cy="150019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86380" y="3286130"/>
            <a:ext cx="321471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templates/ </a:t>
            </a:r>
            <a:r>
              <a:rPr lang="ko-KR" altLang="en-US" sz="900" dirty="0" err="1" smtClean="0"/>
              <a:t>폴더안에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aaa.html </a:t>
            </a:r>
            <a:r>
              <a:rPr lang="ko-KR" altLang="en-US" sz="900" dirty="0" smtClean="0"/>
              <a:t>파일을 만들어 놓고</a:t>
            </a:r>
            <a:r>
              <a:rPr lang="en-US" altLang="ko-KR" sz="9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Localhost:8024/home.html </a:t>
            </a:r>
            <a:r>
              <a:rPr lang="ko-KR" altLang="en-US" sz="900" dirty="0" smtClean="0"/>
              <a:t>페이지로 접속해보자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어떻게 될까</a:t>
            </a:r>
            <a:r>
              <a:rPr lang="en-US" altLang="ko-KR" sz="900" dirty="0" smtClean="0"/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00100" y="1000114"/>
            <a:ext cx="6508513" cy="3727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err="1" smtClean="0"/>
              <a:t>src</a:t>
            </a:r>
            <a:r>
              <a:rPr lang="en-US" altLang="ko-KR" sz="1050" dirty="0" smtClean="0"/>
              <a:t> &gt; main &gt; </a:t>
            </a:r>
            <a:r>
              <a:rPr lang="en-US" altLang="ko-KR" sz="1050" dirty="0" err="1" smtClean="0"/>
              <a:t>reousrces</a:t>
            </a:r>
            <a:r>
              <a:rPr lang="en-US" altLang="ko-KR" sz="1050" dirty="0" smtClean="0"/>
              <a:t> &gt; [static] </a:t>
            </a:r>
            <a:r>
              <a:rPr lang="ko-KR" altLang="en-US" sz="1050" dirty="0" smtClean="0"/>
              <a:t>폴더에는 정적 리소스들을</a:t>
            </a:r>
            <a:r>
              <a:rPr lang="en-US" altLang="ko-KR" sz="1050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1050" dirty="0" err="1" smtClean="0"/>
              <a:t>src</a:t>
            </a:r>
            <a:r>
              <a:rPr lang="en-US" altLang="ko-KR" sz="1050" dirty="0" smtClean="0"/>
              <a:t> &gt; main &gt; </a:t>
            </a:r>
            <a:r>
              <a:rPr lang="en-US" altLang="ko-KR" sz="1050" dirty="0" err="1" smtClean="0"/>
              <a:t>reousrces</a:t>
            </a:r>
            <a:r>
              <a:rPr lang="en-US" altLang="ko-KR" sz="1050" dirty="0" smtClean="0"/>
              <a:t> &gt; [templates] </a:t>
            </a:r>
            <a:r>
              <a:rPr lang="ko-KR" altLang="en-US" sz="1050" dirty="0" smtClean="0"/>
              <a:t>폴더에는 템플릿 파일들을</a:t>
            </a:r>
            <a:r>
              <a:rPr lang="en-US" altLang="ko-KR" sz="1050" dirty="0" smtClean="0"/>
              <a:t>..</a:t>
            </a:r>
          </a:p>
          <a:p>
            <a:pPr>
              <a:lnSpc>
                <a:spcPct val="150000"/>
              </a:lnSpc>
            </a:pP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 err="1" smtClean="0">
                <a:solidFill>
                  <a:schemeClr val="bg1">
                    <a:lumMod val="50000"/>
                  </a:schemeClr>
                </a:solidFill>
              </a:rPr>
              <a:t>Thymeleaf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>
                    <a:lumMod val="50000"/>
                  </a:schemeClr>
                </a:solidFill>
              </a:rPr>
              <a:t>확장자는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.html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을 쓰고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폴더에는 관련된 파일만 동작한다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친구는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폴더가 루트 폴더로 인식되는데 난 </a:t>
            </a:r>
            <a:r>
              <a:rPr lang="ko-KR" altLang="en-US" sz="1050" dirty="0" err="1" smtClean="0">
                <a:solidFill>
                  <a:schemeClr val="bg1">
                    <a:lumMod val="50000"/>
                  </a:schemeClr>
                </a:solidFill>
              </a:rPr>
              <a:t>안되요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???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n-US" altLang="ko-KR" sz="1050" dirty="0" err="1" smtClean="0">
                <a:solidFill>
                  <a:schemeClr val="bg1">
                    <a:lumMod val="50000"/>
                  </a:schemeClr>
                </a:solidFill>
              </a:rPr>
              <a:t>thymeleaf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경로 설정</a:t>
            </a:r>
          </a:p>
          <a:p>
            <a:pPr>
              <a:lnSpc>
                <a:spcPct val="150000"/>
              </a:lnSpc>
            </a:pPr>
            <a:r>
              <a:rPr lang="en-US" altLang="ko-KR" sz="1050" dirty="0" err="1" smtClean="0"/>
              <a:t>spring.thymeleaf.prefix</a:t>
            </a:r>
            <a:r>
              <a:rPr lang="en-US" altLang="ko-KR" sz="1050" dirty="0" smtClean="0"/>
              <a:t>=</a:t>
            </a:r>
            <a:r>
              <a:rPr lang="en-US" altLang="ko-KR" sz="1050" dirty="0" err="1" smtClean="0"/>
              <a:t>classpath</a:t>
            </a:r>
            <a:r>
              <a:rPr lang="en-US" altLang="ko-KR" sz="1050" dirty="0" smtClean="0"/>
              <a:t>:/templates/</a:t>
            </a:r>
            <a:r>
              <a:rPr lang="en-US" altLang="ko-KR" sz="1050" dirty="0" err="1" smtClean="0"/>
              <a:t>thymeleaf</a:t>
            </a:r>
            <a:r>
              <a:rPr lang="en-US" altLang="ko-KR" sz="1050" dirty="0" smtClean="0"/>
              <a:t>/ </a:t>
            </a:r>
          </a:p>
          <a:p>
            <a:pPr>
              <a:lnSpc>
                <a:spcPct val="150000"/>
              </a:lnSpc>
            </a:pPr>
            <a:r>
              <a:rPr lang="en-US" altLang="ko-KR" sz="1050" dirty="0" err="1" smtClean="0"/>
              <a:t>spring.thymeleaf.suffix</a:t>
            </a:r>
            <a:r>
              <a:rPr lang="en-US" altLang="ko-KR" sz="1050" dirty="0" smtClean="0"/>
              <a:t>=.html </a:t>
            </a:r>
          </a:p>
          <a:p>
            <a:pPr>
              <a:lnSpc>
                <a:spcPct val="150000"/>
              </a:lnSpc>
            </a:pP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n-US" altLang="ko-KR" sz="1050" dirty="0" err="1" smtClean="0">
                <a:solidFill>
                  <a:schemeClr val="bg1">
                    <a:lumMod val="50000"/>
                  </a:schemeClr>
                </a:solidFill>
              </a:rPr>
              <a:t>thymeleaf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템플릿에 대한 캐시를 남기지 않음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. cache=false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설정하고 개발하다가 </a:t>
            </a:r>
            <a:r>
              <a:rPr lang="ko-KR" altLang="en-US" sz="1050" dirty="0" err="1" smtClean="0">
                <a:solidFill>
                  <a:schemeClr val="bg1">
                    <a:lumMod val="50000"/>
                  </a:schemeClr>
                </a:solidFill>
              </a:rPr>
              <a:t>운영시는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로 변경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 err="1" smtClean="0"/>
              <a:t>spring.thymeleaf.cache</a:t>
            </a:r>
            <a:r>
              <a:rPr lang="en-US" altLang="ko-KR" sz="1050" dirty="0" smtClean="0"/>
              <a:t>=false </a:t>
            </a:r>
          </a:p>
          <a:p>
            <a:pPr>
              <a:lnSpc>
                <a:spcPct val="150000"/>
              </a:lnSpc>
            </a:pP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템플릿 위치 존재 확인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- templates </a:t>
            </a:r>
            <a:r>
              <a:rPr lang="ko-KR" altLang="en-US" sz="1050" dirty="0" err="1" smtClean="0">
                <a:solidFill>
                  <a:schemeClr val="bg1">
                    <a:lumMod val="50000"/>
                  </a:schemeClr>
                </a:solidFill>
              </a:rPr>
              <a:t>디렉토리에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 파일이 있는지 없는지 체크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없으면 에러를 발생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dirty="0" err="1" smtClean="0"/>
              <a:t>spring.thymeleaf.check</a:t>
            </a:r>
            <a:r>
              <a:rPr lang="en-US" altLang="ko-KR" sz="1050" dirty="0" smtClean="0"/>
              <a:t>-template-location=true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Thymeleaf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의존성 추가 후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주요 속성 알아보기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00100" y="1000114"/>
            <a:ext cx="7127272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</a:rPr>
              <a:t>Thymeleaf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를 사용하다가 만약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meta, link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태그 등의 닫기 태그가 없어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파싱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관련 예외 오류가 발생하는 경우가 생긴다면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보통의 경우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작성시 저런 태그는 닫아주지 않아도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그런데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</a:rPr>
              <a:t>Thymeleaf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예전 버전의 프로젝트나 기타의 이유로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</a:rPr>
              <a:t>Thymeleaf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의 엄격한 체크로 이런 현상이 나타나면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application.properties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파일에서 아래와 같이 해보고 테스트를 해본다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err="1" smtClean="0"/>
              <a:t>spring.thymeleaf.mode</a:t>
            </a:r>
            <a:r>
              <a:rPr lang="en-US" altLang="ko-KR" sz="1000" dirty="0" smtClean="0"/>
              <a:t>=LEGACYHTML5</a:t>
            </a:r>
            <a:br>
              <a:rPr lang="en-US" altLang="ko-KR" sz="1000" dirty="0" smtClean="0"/>
            </a:br>
            <a:r>
              <a:rPr lang="en-US" altLang="ko-KR" sz="1000" dirty="0" err="1" smtClean="0"/>
              <a:t>spring.thymeleaf.mode</a:t>
            </a:r>
            <a:r>
              <a:rPr lang="en-US" altLang="ko-KR" sz="1000" dirty="0" smtClean="0"/>
              <a:t>=html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nekohtml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의존성 추가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err="1" smtClean="0"/>
              <a:t>net.sourceforge.nekohtml:nekohtml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Thymeleaf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의존성 추가 후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주요 속성 알아보기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MVC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패턴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198515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Model, View, Controller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의 약자로 소프트웨어 디자인 패턴중 하나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기존의 전통적인 방식인 모델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1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방식과 최근의 모델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2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방식이 있으나 최근의 대부분 프로젝트는 모델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2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로 웹 개발이 진행되므로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MVC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라고 하면 모델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2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방식으로 이해하면 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UI</a:t>
            </a:r>
            <a:r>
              <a:rPr lang="ko-KR" altLang="en-US" sz="1000" dirty="0" smtClean="0">
                <a:sym typeface="Wingdings" pitchFamily="2" charset="2"/>
              </a:rPr>
              <a:t>와 비즈니스 로직 부분을 분리할 수 있어서 </a:t>
            </a:r>
            <a:r>
              <a:rPr lang="ko-KR" altLang="en-US" sz="1000" dirty="0" err="1" smtClean="0">
                <a:sym typeface="Wingdings" pitchFamily="2" charset="2"/>
              </a:rPr>
              <a:t>협업시</a:t>
            </a:r>
            <a:r>
              <a:rPr lang="ko-KR" altLang="en-US" sz="1000" dirty="0" smtClean="0">
                <a:sym typeface="Wingdings" pitchFamily="2" charset="2"/>
              </a:rPr>
              <a:t> 유연하고 업무 분장 및 개발 분리를 편하게 처리할 수 있음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각각의 업무 </a:t>
            </a:r>
            <a:r>
              <a:rPr lang="ko-KR" altLang="en-US" sz="1000" dirty="0" err="1" smtClean="0">
                <a:sym typeface="Wingdings" pitchFamily="2" charset="2"/>
              </a:rPr>
              <a:t>로직을</a:t>
            </a:r>
            <a:r>
              <a:rPr lang="ko-KR" altLang="en-US" sz="1000" dirty="0" smtClean="0">
                <a:sym typeface="Wingdings" pitchFamily="2" charset="2"/>
              </a:rPr>
              <a:t> 분리할 수 있으므로 추후 업데이트나 유지보수 등에서도 편리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err="1" smtClean="0">
                <a:sym typeface="Wingdings" pitchFamily="2" charset="2"/>
              </a:rPr>
              <a:t>뷰</a:t>
            </a:r>
            <a:r>
              <a:rPr lang="ko-KR" altLang="en-US" sz="1000" dirty="0" smtClean="0">
                <a:sym typeface="Wingdings" pitchFamily="2" charset="2"/>
              </a:rPr>
              <a:t> 페이지단과 데이터 처리 부분이 분리됨으로써 재사용이 용이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MVC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패턴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862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Model</a:t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	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 ???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endParaRPr lang="en-US" altLang="ko-KR" sz="1200" dirty="0" smtClean="0"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View</a:t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	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 UI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즉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사용자 인터페이스로써 사용자가 접속해서 실제적으로 보고 이용하는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웹페이지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화면단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.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endParaRPr lang="en-US" altLang="ko-KR" sz="1200" dirty="0" smtClean="0"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Controller</a:t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	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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뷰페이지와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모델을 이어주는 중간 다리 역할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.</a:t>
            </a:r>
            <a:b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	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사용자의 요청이 들어오면 그에 맞는 적절한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뷰페이지를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연결하여 결과를 리턴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.</a:t>
            </a:r>
            <a:b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	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단순 요청 뿐만 아니라 데이터 전달 및 비즈니스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로직을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호출하여 그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결괏값을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전달하는 역할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정적 </a:t>
            </a:r>
            <a:r>
              <a:rPr lang="en-US" altLang="ko-KR" sz="4000" dirty="0" err="1" smtClean="0">
                <a:latin typeface="Adobe 고딕 Std B" pitchFamily="34" charset="-127"/>
                <a:ea typeface="Adobe 고딕 Std B" pitchFamily="34" charset="-127"/>
              </a:rPr>
              <a:t>vs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동적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1898734"/>
            <a:ext cx="7572428" cy="198515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보통의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HTML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파일은 정적 파일이며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, Template Engine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파일은 동적 파일이다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.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동적이라는 것은 말 그대로 변화무쌍하게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컨텐츠의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내용이 바뀔 수 있다라는 뜻이다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이러기 위해서는 내부에서 이러한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컨텐츠의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변화되는 부분을 반영할 수 있도록 해줘야 하는데 이때 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템플릿 엔진의 문법이 사용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en-US" altLang="ko-KR" sz="1000" dirty="0" err="1" smtClean="0">
                <a:sym typeface="Wingdings" pitchFamily="2" charset="2"/>
              </a:rPr>
              <a:t>Thymeleaf</a:t>
            </a:r>
            <a:r>
              <a:rPr lang="en-US" altLang="ko-KR" sz="1000" dirty="0" smtClean="0">
                <a:sym typeface="Wingdings" pitchFamily="2" charset="2"/>
              </a:rPr>
              <a:t>, Mustache, JSP </a:t>
            </a:r>
            <a:r>
              <a:rPr lang="ko-KR" altLang="en-US" sz="1000" dirty="0" smtClean="0">
                <a:sym typeface="Wingdings" pitchFamily="2" charset="2"/>
              </a:rPr>
              <a:t>등은 </a:t>
            </a:r>
            <a:r>
              <a:rPr lang="ko-KR" altLang="en-US" sz="1000" dirty="0" err="1" smtClean="0">
                <a:sym typeface="Wingdings" pitchFamily="2" charset="2"/>
              </a:rPr>
              <a:t>뷰페이지</a:t>
            </a:r>
            <a:r>
              <a:rPr lang="ko-KR" altLang="en-US" sz="1000" dirty="0" smtClean="0">
                <a:sym typeface="Wingdings" pitchFamily="2" charset="2"/>
              </a:rPr>
              <a:t> 단을 표현하는 언어</a:t>
            </a:r>
            <a:r>
              <a:rPr lang="en-US" altLang="ko-KR" sz="1000" dirty="0" smtClean="0">
                <a:sym typeface="Wingdings" pitchFamily="2" charset="2"/>
              </a:rPr>
              <a:t>(?)</a:t>
            </a:r>
            <a:r>
              <a:rPr lang="ko-KR" altLang="en-US" sz="1000" dirty="0" smtClean="0">
                <a:sym typeface="Wingdings" pitchFamily="2" charset="2"/>
              </a:rPr>
              <a:t>라고 생각하면 된다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각각의 템플릿 </a:t>
            </a:r>
            <a:r>
              <a:rPr lang="ko-KR" altLang="en-US" sz="1000" dirty="0" err="1" smtClean="0">
                <a:sym typeface="Wingdings" pitchFamily="2" charset="2"/>
              </a:rPr>
              <a:t>엔진별</a:t>
            </a:r>
            <a:r>
              <a:rPr lang="ko-KR" altLang="en-US" sz="1000" dirty="0" smtClean="0">
                <a:sym typeface="Wingdings" pitchFamily="2" charset="2"/>
              </a:rPr>
              <a:t> 고유 문법을 배우고 익히는 과정이 필요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특히 웹 개발의 특성상 템플릿 문법을 배우는 것 이외에도 레이아웃을 구성하는 문법과 사용법을 </a:t>
            </a:r>
            <a:r>
              <a:rPr lang="ko-KR" altLang="en-US" sz="1000" dirty="0" err="1" smtClean="0">
                <a:sym typeface="Wingdings" pitchFamily="2" charset="2"/>
              </a:rPr>
              <a:t>배우는게</a:t>
            </a:r>
            <a:r>
              <a:rPr lang="ko-KR" altLang="en-US" sz="1000" dirty="0" smtClean="0">
                <a:sym typeface="Wingdings" pitchFamily="2" charset="2"/>
              </a:rPr>
              <a:t> 중요하다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852" y="4071948"/>
            <a:ext cx="442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&lt;span </a:t>
            </a:r>
            <a:r>
              <a:rPr lang="en-US" altLang="ko-KR" dirty="0" err="1" smtClean="0"/>
              <a:t>th:text</a:t>
            </a:r>
            <a:r>
              <a:rPr lang="en-US" altLang="ko-KR" dirty="0" smtClean="0"/>
              <a:t>=“${ username }”&gt;&lt;/span&gt;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파라미터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값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1898734"/>
            <a:ext cx="7572428" cy="249299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th:text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태그안의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값을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셋팅한다는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것인데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태그안에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값은 왜 넣어두죠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&lt;h1 </a:t>
            </a:r>
            <a:r>
              <a:rPr lang="en-US" altLang="ko-KR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th:text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=“${username}”&gt;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게스트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&lt;/h1&gt;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200" dirty="0" smtClean="0"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요청시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파라미터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값을 넘겨서 데이터를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전달하는건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어떻게 받나요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앞서 시간에는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model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에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[ name : value ]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값을 넣어서 직접 데이터를 전달했지만 이번 시간에는 사용자의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요청시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여러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파라미터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값을 같이 넘겼을 때 전달 받는 방법에 대해서 학습한다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	 Spring Boot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를 사용해 단일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Parameter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값을 전달 받는 방법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	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여러 개의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Parameter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값을 전달 받는 방법</a:t>
            </a:r>
            <a:endParaRPr lang="en-US" altLang="ko-KR" sz="1200" dirty="0" smtClean="0"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544" y="1214428"/>
            <a:ext cx="4045456" cy="393471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STS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개발 툴에서 글자 폰트 및 사이즈 조정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571868" y="714362"/>
            <a:ext cx="3000396" cy="242889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Get </a:t>
            </a:r>
            <a:r>
              <a:rPr lang="en-US" altLang="ko-KR" sz="4000" dirty="0" err="1" smtClean="0">
                <a:latin typeface="Adobe 고딕 Std B" pitchFamily="34" charset="-127"/>
                <a:ea typeface="Adobe 고딕 Std B" pitchFamily="34" charset="-127"/>
              </a:rPr>
              <a:t>vs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 Post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90848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Get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방식과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Post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방식의 차이와 스프링부트에서 각 방식의 처리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기본적으로 사용자가 서버에 어떤 요청을 넣을 때는 크게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Get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방식과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Post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방식이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그 외 다른 요청 방식들도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웹 개발이 처음이든 아니든 이러한 개념에 대해서는 당연히 잘 알고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있어야하며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무엇보다 스프링부트 프레임워크에서는 이러한 방식들의 요청에 대해서 어떻게 처리하는지를 알고 있어야 하겠다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기본개념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Get</a:t>
            </a:r>
            <a:r>
              <a:rPr lang="ko-KR" altLang="en-US" sz="1000" dirty="0" smtClean="0">
                <a:sym typeface="Wingdings" pitchFamily="2" charset="2"/>
              </a:rPr>
              <a:t>과 </a:t>
            </a:r>
            <a:r>
              <a:rPr lang="en-US" altLang="ko-KR" sz="1000" dirty="0" smtClean="0">
                <a:sym typeface="Wingdings" pitchFamily="2" charset="2"/>
              </a:rPr>
              <a:t>Post</a:t>
            </a:r>
            <a:r>
              <a:rPr lang="ko-KR" altLang="en-US" sz="1000" dirty="0" smtClean="0">
                <a:sym typeface="Wingdings" pitchFamily="2" charset="2"/>
              </a:rPr>
              <a:t>는 </a:t>
            </a:r>
            <a:r>
              <a:rPr lang="en-US" altLang="ko-KR" sz="1000" dirty="0" smtClean="0">
                <a:sym typeface="Wingdings" pitchFamily="2" charset="2"/>
              </a:rPr>
              <a:t>HTTP </a:t>
            </a:r>
            <a:r>
              <a:rPr lang="ko-KR" altLang="en-US" sz="1000" dirty="0" smtClean="0">
                <a:sym typeface="Wingdings" pitchFamily="2" charset="2"/>
              </a:rPr>
              <a:t>프로토콜을 통해서 서버에 어떤 값을 전달할 때 사용하는 방식의 종류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ko-KR" altLang="en-US" sz="1000" dirty="0" smtClean="0">
                <a:sym typeface="Wingdings" pitchFamily="2" charset="2"/>
              </a:rPr>
              <a:t>쉽게 말해서 어떻게 전달하느냐의 차이다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구분은</a:t>
            </a:r>
            <a:r>
              <a:rPr lang="en-US" altLang="ko-KR" sz="1000" dirty="0" smtClean="0">
                <a:sym typeface="Wingdings" pitchFamily="2" charset="2"/>
              </a:rPr>
              <a:t>?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URL</a:t>
            </a:r>
            <a:r>
              <a:rPr lang="ko-KR" altLang="en-US" sz="1000" dirty="0" smtClean="0">
                <a:sym typeface="Wingdings" pitchFamily="2" charset="2"/>
              </a:rPr>
              <a:t>에 파라미터 값으로 데이터를 전달하면 </a:t>
            </a:r>
            <a:r>
              <a:rPr lang="en-US" altLang="ko-KR" sz="1000" dirty="0" smtClean="0">
                <a:sym typeface="Wingdings" pitchFamily="2" charset="2"/>
              </a:rPr>
              <a:t>Get </a:t>
            </a:r>
            <a:r>
              <a:rPr lang="ko-KR" altLang="en-US" sz="1000" dirty="0" smtClean="0">
                <a:sym typeface="Wingdings" pitchFamily="2" charset="2"/>
              </a:rPr>
              <a:t>방식이고</a:t>
            </a:r>
            <a:r>
              <a:rPr lang="en-US" altLang="ko-KR" sz="1000" dirty="0" smtClean="0">
                <a:sym typeface="Wingdings" pitchFamily="2" charset="2"/>
              </a:rPr>
              <a:t>, Post </a:t>
            </a:r>
            <a:r>
              <a:rPr lang="ko-KR" altLang="en-US" sz="1000" dirty="0" smtClean="0">
                <a:sym typeface="Wingdings" pitchFamily="2" charset="2"/>
              </a:rPr>
              <a:t>방식은 </a:t>
            </a:r>
            <a:r>
              <a:rPr lang="en-US" altLang="ko-KR" sz="1000" dirty="0" smtClean="0">
                <a:sym typeface="Wingdings" pitchFamily="2" charset="2"/>
              </a:rPr>
              <a:t>URL</a:t>
            </a:r>
            <a:r>
              <a:rPr lang="ko-KR" altLang="en-US" sz="1000" dirty="0" smtClean="0">
                <a:sym typeface="Wingdings" pitchFamily="2" charset="2"/>
              </a:rPr>
              <a:t>에 파라미터 정보가 보이지 않는다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ko-KR" altLang="en-US" sz="1000" dirty="0" smtClean="0">
                <a:sym typeface="Wingdings" pitchFamily="2" charset="2"/>
              </a:rPr>
              <a:t>그 이유는 데이터가 </a:t>
            </a:r>
            <a:r>
              <a:rPr lang="en-US" altLang="ko-KR" sz="1000" dirty="0" smtClean="0">
                <a:sym typeface="Wingdings" pitchFamily="2" charset="2"/>
              </a:rPr>
              <a:t>Request Body</a:t>
            </a:r>
            <a:r>
              <a:rPr lang="ko-KR" altLang="en-US" sz="1000" dirty="0" smtClean="0">
                <a:sym typeface="Wingdings" pitchFamily="2" charset="2"/>
              </a:rPr>
              <a:t>에 포함되서 전달되기 때문에 </a:t>
            </a:r>
            <a:r>
              <a:rPr lang="ko-KR" altLang="en-US" sz="1000" dirty="0" err="1" smtClean="0">
                <a:sym typeface="Wingdings" pitchFamily="2" charset="2"/>
              </a:rPr>
              <a:t>파라미터가</a:t>
            </a:r>
            <a:r>
              <a:rPr lang="ko-KR" altLang="en-US" sz="1000" dirty="0" smtClean="0">
                <a:sym typeface="Wingdings" pitchFamily="2" charset="2"/>
              </a:rPr>
              <a:t> 노출되지 않는다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Get </a:t>
            </a:r>
            <a:r>
              <a:rPr lang="en-US" altLang="ko-KR" sz="4000" dirty="0" err="1" smtClean="0">
                <a:latin typeface="Adobe 고딕 Std B" pitchFamily="34" charset="-127"/>
                <a:ea typeface="Adobe 고딕 Std B" pitchFamily="34" charset="-127"/>
              </a:rPr>
              <a:t>vs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 Post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90848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Get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방식과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Post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방식의 특징과 장단점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각 방식은 장단점이 있는데 기본적인 특징과 장단점에 대해서는 잘 기억하자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ko-KR" altLang="en-US" sz="1000" dirty="0" smtClean="0">
                <a:sym typeface="Wingdings" pitchFamily="2" charset="2"/>
              </a:rPr>
              <a:t>기본적으로 </a:t>
            </a:r>
            <a:r>
              <a:rPr lang="en-US" altLang="ko-KR" sz="1000" dirty="0" smtClean="0">
                <a:sym typeface="Wingdings" pitchFamily="2" charset="2"/>
              </a:rPr>
              <a:t>Get </a:t>
            </a:r>
            <a:r>
              <a:rPr lang="ko-KR" altLang="en-US" sz="1000" dirty="0" smtClean="0">
                <a:sym typeface="Wingdings" pitchFamily="2" charset="2"/>
              </a:rPr>
              <a:t>방식은 </a:t>
            </a:r>
            <a:r>
              <a:rPr lang="en-US" altLang="ko-KR" sz="1000" dirty="0" smtClean="0">
                <a:sym typeface="Wingdings" pitchFamily="2" charset="2"/>
              </a:rPr>
              <a:t>‘</a:t>
            </a:r>
            <a:r>
              <a:rPr lang="ko-KR" altLang="en-US" sz="1000" dirty="0" smtClean="0">
                <a:sym typeface="Wingdings" pitchFamily="2" charset="2"/>
              </a:rPr>
              <a:t>조회</a:t>
            </a:r>
            <a:r>
              <a:rPr lang="en-US" altLang="ko-KR" sz="1000" dirty="0" smtClean="0">
                <a:sym typeface="Wingdings" pitchFamily="2" charset="2"/>
              </a:rPr>
              <a:t>’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err="1" smtClean="0">
                <a:sym typeface="Wingdings" pitchFamily="2" charset="2"/>
              </a:rPr>
              <a:t>이용시</a:t>
            </a:r>
            <a:r>
              <a:rPr lang="ko-KR" altLang="en-US" sz="1000" dirty="0" smtClean="0">
                <a:sym typeface="Wingdings" pitchFamily="2" charset="2"/>
              </a:rPr>
              <a:t> 많이 사용되고</a:t>
            </a:r>
            <a:r>
              <a:rPr lang="en-US" altLang="ko-KR" sz="1000" dirty="0" smtClean="0">
                <a:sym typeface="Wingdings" pitchFamily="2" charset="2"/>
              </a:rPr>
              <a:t>, Post </a:t>
            </a:r>
            <a:r>
              <a:rPr lang="ko-KR" altLang="en-US" sz="1000" dirty="0" smtClean="0">
                <a:sym typeface="Wingdings" pitchFamily="2" charset="2"/>
              </a:rPr>
              <a:t>방식은 </a:t>
            </a:r>
            <a:r>
              <a:rPr lang="en-US" altLang="ko-KR" sz="1000" dirty="0" smtClean="0">
                <a:sym typeface="Wingdings" pitchFamily="2" charset="2"/>
              </a:rPr>
              <a:t>‘</a:t>
            </a:r>
            <a:r>
              <a:rPr lang="ko-KR" altLang="en-US" sz="1000" dirty="0" smtClean="0">
                <a:sym typeface="Wingdings" pitchFamily="2" charset="2"/>
              </a:rPr>
              <a:t>입력</a:t>
            </a:r>
            <a:r>
              <a:rPr lang="en-US" altLang="ko-KR" sz="1000" dirty="0" smtClean="0">
                <a:sym typeface="Wingdings" pitchFamily="2" charset="2"/>
              </a:rPr>
              <a:t>(</a:t>
            </a:r>
            <a:r>
              <a:rPr lang="ko-KR" altLang="en-US" sz="1000" dirty="0" smtClean="0">
                <a:sym typeface="Wingdings" pitchFamily="2" charset="2"/>
              </a:rPr>
              <a:t>생성</a:t>
            </a:r>
            <a:r>
              <a:rPr lang="en-US" altLang="ko-KR" sz="1000" dirty="0" smtClean="0">
                <a:sym typeface="Wingdings" pitchFamily="2" charset="2"/>
              </a:rPr>
              <a:t>)’, ‘</a:t>
            </a:r>
            <a:r>
              <a:rPr lang="ko-KR" altLang="en-US" sz="1000" dirty="0" smtClean="0">
                <a:sym typeface="Wingdings" pitchFamily="2" charset="2"/>
              </a:rPr>
              <a:t>수정</a:t>
            </a:r>
            <a:r>
              <a:rPr lang="en-US" altLang="ko-KR" sz="1000" dirty="0" smtClean="0">
                <a:sym typeface="Wingdings" pitchFamily="2" charset="2"/>
              </a:rPr>
              <a:t>’, ‘</a:t>
            </a:r>
            <a:r>
              <a:rPr lang="ko-KR" altLang="en-US" sz="1000" dirty="0" smtClean="0">
                <a:sym typeface="Wingdings" pitchFamily="2" charset="2"/>
              </a:rPr>
              <a:t>삭제</a:t>
            </a:r>
            <a:r>
              <a:rPr lang="en-US" altLang="ko-KR" sz="1000" dirty="0" smtClean="0">
                <a:sym typeface="Wingdings" pitchFamily="2" charset="2"/>
              </a:rPr>
              <a:t>’</a:t>
            </a:r>
            <a:r>
              <a:rPr lang="ko-KR" altLang="en-US" sz="1000" dirty="0" smtClean="0">
                <a:sym typeface="Wingdings" pitchFamily="2" charset="2"/>
              </a:rPr>
              <a:t>시 </a:t>
            </a:r>
            <a:r>
              <a:rPr lang="ko-KR" altLang="en-US" sz="1000" dirty="0" smtClean="0">
                <a:sym typeface="Wingdings" pitchFamily="2" charset="2"/>
              </a:rPr>
              <a:t>많이 사용된다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	- </a:t>
            </a:r>
            <a:r>
              <a:rPr lang="ko-KR" altLang="en-US" sz="1000" dirty="0" smtClean="0">
                <a:sym typeface="Wingdings" pitchFamily="2" charset="2"/>
              </a:rPr>
              <a:t>검색의 결과 주소나 링크로써 사용되어지는 경우라면 </a:t>
            </a:r>
            <a:r>
              <a:rPr lang="en-US" altLang="ko-KR" sz="1000" dirty="0" smtClean="0">
                <a:sym typeface="Wingdings" pitchFamily="2" charset="2"/>
              </a:rPr>
              <a:t>Get </a:t>
            </a:r>
            <a:r>
              <a:rPr lang="ko-KR" altLang="en-US" sz="1000" dirty="0" smtClean="0">
                <a:sym typeface="Wingdings" pitchFamily="2" charset="2"/>
              </a:rPr>
              <a:t>방식이 많다라고 생각하면 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URL</a:t>
            </a:r>
            <a:r>
              <a:rPr lang="ko-KR" altLang="en-US" sz="1000" dirty="0" smtClean="0">
                <a:sym typeface="Wingdings" pitchFamily="2" charset="2"/>
              </a:rPr>
              <a:t>에 파라미터 정보가 노출되고 당연히 전달되는 데이터 값들도 노출되기 때문에 보안적인 측면에서는 높지 않다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	- Post </a:t>
            </a:r>
            <a:r>
              <a:rPr lang="ko-KR" altLang="en-US" sz="1000" dirty="0" smtClean="0">
                <a:sym typeface="Wingdings" pitchFamily="2" charset="2"/>
              </a:rPr>
              <a:t>방식은 값을 숨겨서 전달할 수 있음</a:t>
            </a:r>
            <a:r>
              <a:rPr lang="en-US" altLang="ko-KR" sz="1000" dirty="0" smtClean="0">
                <a:sym typeface="Wingdings" pitchFamily="2" charset="2"/>
              </a:rPr>
              <a:t>. SSL </a:t>
            </a:r>
            <a:r>
              <a:rPr lang="ko-KR" altLang="en-US" sz="1000" dirty="0" smtClean="0">
                <a:sym typeface="Wingdings" pitchFamily="2" charset="2"/>
              </a:rPr>
              <a:t>사용시 높은 보안 수준을 적용할 수 있음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URL</a:t>
            </a:r>
            <a:r>
              <a:rPr lang="ko-KR" altLang="en-US" sz="1000" dirty="0" smtClean="0">
                <a:sym typeface="Wingdings" pitchFamily="2" charset="2"/>
              </a:rPr>
              <a:t>에는 정보를 담을 수 있는 한계가 있다</a:t>
            </a:r>
            <a:r>
              <a:rPr lang="en-US" altLang="ko-KR" sz="1000" dirty="0" smtClean="0">
                <a:sym typeface="Wingdings" pitchFamily="2" charset="2"/>
              </a:rPr>
              <a:t>. </a:t>
            </a:r>
            <a:r>
              <a:rPr lang="ko-KR" altLang="en-US" sz="1000" dirty="0" smtClean="0">
                <a:sym typeface="Wingdings" pitchFamily="2" charset="2"/>
              </a:rPr>
              <a:t>그런 경우 </a:t>
            </a:r>
            <a:r>
              <a:rPr lang="en-US" altLang="ko-KR" sz="1000" dirty="0" smtClean="0">
                <a:sym typeface="Wingdings" pitchFamily="2" charset="2"/>
              </a:rPr>
              <a:t>Post </a:t>
            </a:r>
            <a:r>
              <a:rPr lang="ko-KR" altLang="en-US" sz="1000" dirty="0" smtClean="0">
                <a:sym typeface="Wingdings" pitchFamily="2" charset="2"/>
              </a:rPr>
              <a:t>방식을 사용하면 된다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Get </a:t>
            </a:r>
            <a:r>
              <a:rPr lang="ko-KR" altLang="en-US" sz="1000" dirty="0" smtClean="0">
                <a:sym typeface="Wingdings" pitchFamily="2" charset="2"/>
              </a:rPr>
              <a:t>방식은 캐시가 남아있고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브라우저의 </a:t>
            </a:r>
            <a:r>
              <a:rPr lang="ko-KR" altLang="en-US" sz="1000" dirty="0" err="1" smtClean="0">
                <a:sym typeface="Wingdings" pitchFamily="2" charset="2"/>
              </a:rPr>
              <a:t>히스토리에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err="1" smtClean="0">
                <a:sym typeface="Wingdings" pitchFamily="2" charset="2"/>
              </a:rPr>
              <a:t>파라미터</a:t>
            </a:r>
            <a:r>
              <a:rPr lang="ko-KR" altLang="en-US" sz="1000" dirty="0" smtClean="0">
                <a:sym typeface="Wingdings" pitchFamily="2" charset="2"/>
              </a:rPr>
              <a:t> 정보가 저장되어서 좋지 않을 수 있다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	- Post </a:t>
            </a:r>
            <a:r>
              <a:rPr lang="ko-KR" altLang="en-US" sz="1000" dirty="0" smtClean="0">
                <a:sym typeface="Wingdings" pitchFamily="2" charset="2"/>
              </a:rPr>
              <a:t>방식의 경우 캐시가 남아있지 않고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err="1" smtClean="0">
                <a:sym typeface="Wingdings" pitchFamily="2" charset="2"/>
              </a:rPr>
              <a:t>히스토리에</a:t>
            </a:r>
            <a:r>
              <a:rPr lang="ko-KR" altLang="en-US" sz="1000" dirty="0" smtClean="0">
                <a:sym typeface="Wingdings" pitchFamily="2" charset="2"/>
              </a:rPr>
              <a:t> 정보가 남지 않음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	- </a:t>
            </a:r>
            <a:r>
              <a:rPr lang="ko-KR" altLang="en-US" sz="1000" dirty="0" smtClean="0">
                <a:sym typeface="Wingdings" pitchFamily="2" charset="2"/>
              </a:rPr>
              <a:t>그러나 캐시 덕분에 속도적인 측면에서는 </a:t>
            </a:r>
            <a:r>
              <a:rPr lang="en-US" altLang="ko-KR" sz="1000" dirty="0" smtClean="0">
                <a:sym typeface="Wingdings" pitchFamily="2" charset="2"/>
              </a:rPr>
              <a:t>Post </a:t>
            </a:r>
            <a:r>
              <a:rPr lang="ko-KR" altLang="en-US" sz="1000" dirty="0" smtClean="0">
                <a:sym typeface="Wingdings" pitchFamily="2" charset="2"/>
              </a:rPr>
              <a:t>방식보다 좋음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Post </a:t>
            </a:r>
            <a:r>
              <a:rPr lang="ko-KR" altLang="en-US" sz="1000" dirty="0" smtClean="0">
                <a:sym typeface="Wingdings" pitchFamily="2" charset="2"/>
              </a:rPr>
              <a:t>방식은 바이너리 데이터도 전달이 가능하기 때문에 파일 업로드 등을 처리하기 위해서 </a:t>
            </a:r>
            <a:r>
              <a:rPr lang="en-US" altLang="ko-KR" sz="1000" dirty="0" smtClean="0">
                <a:sym typeface="Wingdings" pitchFamily="2" charset="2"/>
              </a:rPr>
              <a:t>Post </a:t>
            </a:r>
            <a:r>
              <a:rPr lang="ko-KR" altLang="en-US" sz="1000" dirty="0" smtClean="0">
                <a:sym typeface="Wingdings" pitchFamily="2" charset="2"/>
              </a:rPr>
              <a:t>방식 사용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Get </a:t>
            </a:r>
            <a:r>
              <a:rPr lang="en-US" altLang="ko-KR" sz="4000" dirty="0" err="1" smtClean="0">
                <a:latin typeface="Adobe 고딕 Std B" pitchFamily="34" charset="-127"/>
                <a:ea typeface="Adobe 고딕 Std B" pitchFamily="34" charset="-127"/>
              </a:rPr>
              <a:t>vs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 Post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49299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정리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기본적으로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조회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’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등을 처리할 때는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Get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방식을 많이 사용하고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입력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’, 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생성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’, 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수정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’, 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삭제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’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등은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Post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방식으로 많이 사용한다고 생각하면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절대적인 것은 아니나 보통 이렇게 많이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쓴다라고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생각하면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스프링부트 프레임워크에서의 처리 방식</a:t>
            </a:r>
            <a:endParaRPr lang="en-US" altLang="ko-KR" sz="1200" dirty="0" smtClean="0"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en-US" altLang="ko-KR" sz="1000" dirty="0" smtClean="0">
                <a:sym typeface="Wingdings" pitchFamily="2" charset="2"/>
              </a:rPr>
              <a:t>@</a:t>
            </a:r>
            <a:r>
              <a:rPr lang="en-US" altLang="ko-KR" sz="1000" dirty="0" err="1" smtClean="0">
                <a:sym typeface="Wingdings" pitchFamily="2" charset="2"/>
              </a:rPr>
              <a:t>GetMapping</a:t>
            </a:r>
            <a:r>
              <a:rPr lang="en-US" altLang="ko-KR" sz="1000" dirty="0" smtClean="0">
                <a:sym typeface="Wingdings" pitchFamily="2" charset="2"/>
              </a:rPr>
              <a:t>(“/user”)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	</a:t>
            </a:r>
            <a:r>
              <a:rPr lang="ko-KR" altLang="en-US" sz="1000" dirty="0" smtClean="0">
                <a:sym typeface="Wingdings" pitchFamily="2" charset="2"/>
              </a:rPr>
              <a:t>우리가 앞서 공부해왔던 방식이며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스프링부트에서는 </a:t>
            </a:r>
            <a:r>
              <a:rPr lang="en-US" altLang="ko-KR" sz="1000" dirty="0" smtClean="0">
                <a:sym typeface="Wingdings" pitchFamily="2" charset="2"/>
              </a:rPr>
              <a:t>Get </a:t>
            </a:r>
            <a:r>
              <a:rPr lang="ko-KR" altLang="en-US" sz="1000" dirty="0" smtClean="0">
                <a:sym typeface="Wingdings" pitchFamily="2" charset="2"/>
              </a:rPr>
              <a:t>방식의 요청에 대해서 </a:t>
            </a:r>
            <a:r>
              <a:rPr lang="en-US" altLang="ko-KR" sz="1000" dirty="0" smtClean="0">
                <a:sym typeface="Wingdings" pitchFamily="2" charset="2"/>
              </a:rPr>
              <a:t>@</a:t>
            </a:r>
            <a:r>
              <a:rPr lang="en-US" altLang="ko-KR" sz="1000" dirty="0" err="1" smtClean="0">
                <a:sym typeface="Wingdings" pitchFamily="2" charset="2"/>
              </a:rPr>
              <a:t>GetMapping</a:t>
            </a:r>
            <a:r>
              <a:rPr lang="en-US" altLang="ko-KR" sz="1000" dirty="0" smtClean="0">
                <a:sym typeface="Wingdings" pitchFamily="2" charset="2"/>
              </a:rPr>
              <a:t>()</a:t>
            </a:r>
            <a:r>
              <a:rPr lang="ko-KR" altLang="en-US" sz="1000" dirty="0" smtClean="0">
                <a:sym typeface="Wingdings" pitchFamily="2" charset="2"/>
              </a:rPr>
              <a:t>으로 처리한다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그럼 </a:t>
            </a:r>
            <a:r>
              <a:rPr lang="en-US" altLang="ko-KR" sz="1000" dirty="0" smtClean="0">
                <a:sym typeface="Wingdings" pitchFamily="2" charset="2"/>
              </a:rPr>
              <a:t>Post </a:t>
            </a:r>
            <a:r>
              <a:rPr lang="ko-KR" altLang="en-US" sz="1000" dirty="0" smtClean="0">
                <a:sym typeface="Wingdings" pitchFamily="2" charset="2"/>
              </a:rPr>
              <a:t>방식의 요청 처리는</a:t>
            </a:r>
            <a:r>
              <a:rPr lang="en-US" altLang="ko-KR" sz="1000" dirty="0" smtClean="0">
                <a:sym typeface="Wingdings" pitchFamily="2" charset="2"/>
              </a:rPr>
              <a:t>???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	</a:t>
            </a:r>
            <a:r>
              <a:rPr lang="ko-KR" altLang="en-US" sz="1000" dirty="0" smtClean="0">
                <a:sym typeface="Wingdings" pitchFamily="2" charset="2"/>
              </a:rPr>
              <a:t>생각해보자</a:t>
            </a:r>
            <a:r>
              <a:rPr lang="en-US" altLang="ko-KR" sz="1000" dirty="0" smtClean="0">
                <a:sym typeface="Wingdings" pitchFamily="2" charset="2"/>
              </a:rPr>
              <a:t>~ 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36" y="807925"/>
            <a:ext cx="7707064" cy="43355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  <a:hlinkClick r:id="rId3"/>
              </a:rPr>
              <a:t>http://localhost:8024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로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접속하면 왜 에러가 날까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2786050" y="1214428"/>
            <a:ext cx="2643206" cy="142876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00694" y="2369365"/>
            <a:ext cx="3000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진입점이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없어서 에러 발생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따라서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진입점을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만들어주면 에러가 나지 않는다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진입점은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index.html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파일과 같이 직접 인덱스 파일을 만들어주는 것도 가능하고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컨트롤러를 통해서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진입점을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찾아들어갈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수 있도록 만드는 것도 가능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/main/resources &gt; index.html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파일을 만들어보자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그런 후 브라우저로 실행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3108" y="3214692"/>
            <a:ext cx="1268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</a:p>
          <a:p>
            <a:r>
              <a:rPr lang="en-US" altLang="ko-KR" dirty="0" smtClean="0"/>
              <a:t>templates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index.html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908" y="3465710"/>
            <a:ext cx="3139092" cy="16777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스프링부트 서버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restart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5357818" y="2714626"/>
            <a:ext cx="1643074" cy="150019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36" y="807925"/>
            <a:ext cx="7707064" cy="43355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  <a:hlinkClick r:id="rId3"/>
              </a:rPr>
              <a:t>http://localhost:8024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로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접속하면 왜 에러가 날까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2786050" y="1214428"/>
            <a:ext cx="2643206" cy="142876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00694" y="2369365"/>
            <a:ext cx="321471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여전히 루트로 접속하면 에러가 발생한다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뭔가 스프링부트가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진입점을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찾지 못한다는 느낌이 든다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그렇다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스프링부트는 기본적으로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static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폴더안에서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index.html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이 있는지 없는지를 찾기 때문에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index.html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파일을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static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폴더안으로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옮긴 후 다시 실행해보자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이때 서버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restart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도 다시 해줘야 한다는 것을 명심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37" y="807925"/>
            <a:ext cx="7707062" cy="43355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  <a:hlinkClick r:id="rId3"/>
              </a:rPr>
              <a:t>http://localhost:8024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로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접속하면 왜 에러가 날까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2786050" y="1214428"/>
            <a:ext cx="2714644" cy="121444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00694" y="2369365"/>
            <a:ext cx="321471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루트로 접속이 잘 된다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/index.html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파일명을 명시하지 않아도 잘 접속이 된다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물론 명시해도 잘 된다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이걸 통해서 스프링부트에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web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의존성을 프로젝트 생성시 추가하고 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localhost:8024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로 접속하면 스프링부트 프레임워크가 루트 폴더로써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resources 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폴더에 있는 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static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폴더를 찾아가고 그 안에서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index.html 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파일을 찾아서 읽는다라는 것을 알 수 있다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7532" y="2526238"/>
            <a:ext cx="287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/main/resources/static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364" y="807925"/>
            <a:ext cx="3050636" cy="43355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index.html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파일을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static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폴더가 아닌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templates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폴더에서 하고 싶다면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857752" y="2428874"/>
            <a:ext cx="1643074" cy="78581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1604" y="2856301"/>
            <a:ext cx="32147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Static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폴더에 만든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index.html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파일을 삭제하고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Telplates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폴더에다가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index.html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파일을 만들어 놓는다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그런 후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브라우저에서 루트로 접속해본다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06" y="785800"/>
            <a:ext cx="7746394" cy="4357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index.html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파일을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static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폴더가 아닌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templates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폴더에서 하고 싶다면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2786050" y="1214428"/>
            <a:ext cx="2714644" cy="135732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43570" y="1857370"/>
            <a:ext cx="3214710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접속이 안됨을 알 수 있다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/templates/index.html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로 접속해도 에러가 발생한다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왜 그럴까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???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기본적으로 스프링부트는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접속시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찾아가는 정적 자원의 위치를 가지고 있다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그게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static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폴더이다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폴더에 들어있는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파일을 찾아갈 수 있도록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해줄려면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Thymeleaf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의존성을 추가해주면 된다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아울러 템플릿 엔진 의존성 추가를 하지 않고도 하는 방법은 있으나 </a:t>
            </a: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Thymeleaf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템플릿 엔진을 추후 쓴다면 좋은 방법이다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07" y="785800"/>
            <a:ext cx="7746392" cy="4357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Thymeleaf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의존성 추가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5400000">
            <a:off x="4357686" y="1214428"/>
            <a:ext cx="1714512" cy="157163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19065</TotalTime>
  <Words>563</Words>
  <Application>Microsoft Office PowerPoint</Application>
  <PresentationFormat>화면 슬라이드 쇼(16:9)</PresentationFormat>
  <Paragraphs>105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2662</cp:revision>
  <dcterms:created xsi:type="dcterms:W3CDTF">2006-10-05T04:04:58Z</dcterms:created>
  <dcterms:modified xsi:type="dcterms:W3CDTF">2021-07-28T23:52:19Z</dcterms:modified>
</cp:coreProperties>
</file>