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4" r:id="rId4"/>
    <p:sldId id="266" r:id="rId5"/>
    <p:sldId id="267" r:id="rId6"/>
    <p:sldId id="268" r:id="rId7"/>
    <p:sldId id="269" r:id="rId8"/>
    <p:sldId id="273" r:id="rId9"/>
    <p:sldId id="275" r:id="rId10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60"/>
  </p:normalViewPr>
  <p:slideViewPr>
    <p:cSldViewPr>
      <p:cViewPr>
        <p:scale>
          <a:sx n="75" d="100"/>
          <a:sy n="75" d="100"/>
        </p:scale>
        <p:origin x="1378" y="-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spc="15" dirty="0"/>
              <a:t>AMMDS</a:t>
            </a:r>
            <a:r>
              <a:rPr spc="-45" dirty="0"/>
              <a:t> </a:t>
            </a:r>
            <a:r>
              <a:rPr spc="5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59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rgbClr val="071277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spc="15" dirty="0"/>
              <a:t>AMMDS</a:t>
            </a:r>
            <a:r>
              <a:rPr spc="-45" dirty="0"/>
              <a:t> </a:t>
            </a:r>
            <a:r>
              <a:rPr spc="5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59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rgbClr val="071277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spc="15" dirty="0"/>
              <a:t>AMMDS</a:t>
            </a:r>
            <a:r>
              <a:rPr spc="-45" dirty="0"/>
              <a:t> </a:t>
            </a:r>
            <a:r>
              <a:rPr spc="5" dirty="0"/>
              <a:t>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59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rgbClr val="071277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spc="15" dirty="0"/>
              <a:t>AMMDS</a:t>
            </a:r>
            <a:r>
              <a:rPr spc="-45" dirty="0"/>
              <a:t> </a:t>
            </a:r>
            <a:r>
              <a:rPr spc="5" dirty="0"/>
              <a:t>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59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spc="15" dirty="0"/>
              <a:t>AMMDS</a:t>
            </a:r>
            <a:r>
              <a:rPr spc="-45" dirty="0"/>
              <a:t> </a:t>
            </a:r>
            <a:r>
              <a:rPr spc="5" dirty="0"/>
              <a:t>2019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59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6643" y="771905"/>
            <a:ext cx="6876382" cy="90373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773284" y="811529"/>
            <a:ext cx="549414" cy="717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3789" y="2331212"/>
            <a:ext cx="6845820" cy="1142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rgbClr val="071277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43812" y="2672861"/>
            <a:ext cx="6230620" cy="3357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0435" y="6524306"/>
            <a:ext cx="1149985" cy="226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595"/>
              </a:lnSpc>
            </a:pPr>
            <a:r>
              <a:rPr spc="15" dirty="0"/>
              <a:t>AMMDS</a:t>
            </a:r>
            <a:r>
              <a:rPr spc="-45" dirty="0"/>
              <a:t> </a:t>
            </a:r>
            <a:r>
              <a:rPr spc="5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96782" y="6524306"/>
            <a:ext cx="279400" cy="226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59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80423" y="771905"/>
            <a:ext cx="7912734" cy="6014720"/>
            <a:chOff x="2780423" y="771905"/>
            <a:chExt cx="7912734" cy="60147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0423" y="771905"/>
              <a:ext cx="7912602" cy="60144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73285" y="811529"/>
              <a:ext cx="549414" cy="71780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522847" y="1479296"/>
            <a:ext cx="1012190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5" dirty="0">
                <a:solidFill>
                  <a:srgbClr val="374C61"/>
                </a:solidFill>
                <a:latin typeface="Calibri"/>
                <a:cs typeface="Calibri"/>
              </a:rPr>
              <a:t>University</a:t>
            </a:r>
            <a:r>
              <a:rPr sz="950" spc="-40" dirty="0">
                <a:solidFill>
                  <a:srgbClr val="374C61"/>
                </a:solidFill>
                <a:latin typeface="Calibri"/>
                <a:cs typeface="Calibri"/>
              </a:rPr>
              <a:t> </a:t>
            </a:r>
            <a:r>
              <a:rPr sz="950" spc="5" dirty="0">
                <a:solidFill>
                  <a:srgbClr val="374C61"/>
                </a:solidFill>
                <a:latin typeface="Calibri"/>
                <a:cs typeface="Calibri"/>
              </a:rPr>
              <a:t>of</a:t>
            </a:r>
            <a:r>
              <a:rPr sz="950" spc="-25" dirty="0">
                <a:solidFill>
                  <a:srgbClr val="374C61"/>
                </a:solidFill>
                <a:latin typeface="Calibri"/>
                <a:cs typeface="Calibri"/>
              </a:rPr>
              <a:t> </a:t>
            </a:r>
            <a:r>
              <a:rPr sz="950" spc="5" dirty="0">
                <a:solidFill>
                  <a:srgbClr val="374C61"/>
                </a:solidFill>
                <a:latin typeface="Calibri"/>
                <a:cs typeface="Calibri"/>
              </a:rPr>
              <a:t>Genoa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03" y="5850635"/>
            <a:ext cx="7044690" cy="20955"/>
          </a:xfrm>
          <a:custGeom>
            <a:avLst/>
            <a:gdLst/>
            <a:ahLst/>
            <a:cxnLst/>
            <a:rect l="l" t="t" r="r" b="b"/>
            <a:pathLst>
              <a:path w="7044690" h="20954">
                <a:moveTo>
                  <a:pt x="7044690" y="20573"/>
                </a:moveTo>
                <a:lnTo>
                  <a:pt x="7044690" y="12191"/>
                </a:lnTo>
                <a:lnTo>
                  <a:pt x="0" y="0"/>
                </a:lnTo>
                <a:lnTo>
                  <a:pt x="0" y="8382"/>
                </a:lnTo>
                <a:lnTo>
                  <a:pt x="7044690" y="20573"/>
                </a:lnTo>
                <a:close/>
              </a:path>
            </a:pathLst>
          </a:custGeom>
          <a:solidFill>
            <a:srgbClr val="2F55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315720" marR="5080" indent="-1127760">
              <a:lnSpc>
                <a:spcPts val="4160"/>
              </a:lnSpc>
              <a:spcBef>
                <a:spcPts val="630"/>
              </a:spcBef>
            </a:pPr>
            <a:r>
              <a:rPr spc="-5" dirty="0"/>
              <a:t>Advanced </a:t>
            </a:r>
            <a:r>
              <a:rPr dirty="0"/>
              <a:t>Methods of </a:t>
            </a:r>
            <a:r>
              <a:rPr spc="-5" dirty="0"/>
              <a:t>Monitoring </a:t>
            </a:r>
            <a:r>
              <a:rPr spc="-860" dirty="0"/>
              <a:t> </a:t>
            </a:r>
            <a:r>
              <a:rPr dirty="0"/>
              <a:t>and Design of </a:t>
            </a:r>
            <a:r>
              <a:rPr spc="-25" dirty="0"/>
              <a:t>Systems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46830" y="4284111"/>
            <a:ext cx="3404870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GB" sz="2400" i="1" spc="-10" dirty="0">
                <a:latin typeface="Calibri"/>
                <a:cs typeface="Calibri"/>
              </a:rPr>
              <a:t>Prof.</a:t>
            </a:r>
            <a:r>
              <a:rPr lang="en-GB" sz="2400" i="1" spc="-25" dirty="0">
                <a:latin typeface="Calibri"/>
                <a:cs typeface="Calibri"/>
              </a:rPr>
              <a:t> </a:t>
            </a:r>
            <a:r>
              <a:rPr lang="en-GB" sz="2400" i="1" spc="10" dirty="0">
                <a:latin typeface="Calibri"/>
                <a:cs typeface="Calibri"/>
              </a:rPr>
              <a:t>Alessandro</a:t>
            </a:r>
            <a:r>
              <a:rPr lang="en-GB" sz="2400" i="1" spc="-10" dirty="0">
                <a:latin typeface="Calibri"/>
                <a:cs typeface="Calibri"/>
              </a:rPr>
              <a:t> </a:t>
            </a:r>
            <a:r>
              <a:rPr lang="en-GB" sz="2400" i="1" spc="5" dirty="0" err="1">
                <a:latin typeface="Calibri"/>
                <a:cs typeface="Calibri"/>
              </a:rPr>
              <a:t>Sorce</a:t>
            </a:r>
            <a:endParaRPr lang="en-GB" sz="2400" dirty="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2013" y="936497"/>
            <a:ext cx="2518410" cy="145313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644264" y="3534333"/>
            <a:ext cx="3404870" cy="585417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3200" spc="-5" dirty="0" err="1">
                <a:latin typeface="Calibri"/>
                <a:cs typeface="Calibri"/>
              </a:rPr>
              <a:t>Regressio</a:t>
            </a:r>
            <a:r>
              <a:rPr lang="en-GB" sz="3200" spc="-5" dirty="0">
                <a:latin typeface="Calibri"/>
                <a:cs typeface="Calibri"/>
              </a:rPr>
              <a:t>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74B817-4D05-4333-989D-09335555109A}"/>
              </a:ext>
            </a:extLst>
          </p:cNvPr>
          <p:cNvSpPr txBox="1"/>
          <p:nvPr/>
        </p:nvSpPr>
        <p:spPr>
          <a:xfrm>
            <a:off x="3846830" y="5004406"/>
            <a:ext cx="3560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Yaghoub</a:t>
            </a:r>
            <a:r>
              <a:rPr lang="en-US" sz="2000" dirty="0"/>
              <a:t> </a:t>
            </a:r>
            <a:r>
              <a:rPr lang="en-US" sz="2000" dirty="0" err="1"/>
              <a:t>Silavi</a:t>
            </a:r>
            <a:r>
              <a:rPr lang="en-US" sz="2000" dirty="0"/>
              <a:t> (5672053)</a:t>
            </a:r>
            <a:endParaRPr lang="en-GB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2847" y="1479296"/>
            <a:ext cx="1012190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5" dirty="0">
                <a:solidFill>
                  <a:srgbClr val="374C61"/>
                </a:solidFill>
                <a:latin typeface="Calibri"/>
                <a:cs typeface="Calibri"/>
              </a:rPr>
              <a:t>University</a:t>
            </a:r>
            <a:r>
              <a:rPr sz="950" spc="-40" dirty="0">
                <a:solidFill>
                  <a:srgbClr val="374C61"/>
                </a:solidFill>
                <a:latin typeface="Calibri"/>
                <a:cs typeface="Calibri"/>
              </a:rPr>
              <a:t> </a:t>
            </a:r>
            <a:r>
              <a:rPr sz="950" spc="5" dirty="0">
                <a:solidFill>
                  <a:srgbClr val="374C61"/>
                </a:solidFill>
                <a:latin typeface="Calibri"/>
                <a:cs typeface="Calibri"/>
              </a:rPr>
              <a:t>of</a:t>
            </a:r>
            <a:r>
              <a:rPr sz="950" spc="-25" dirty="0">
                <a:solidFill>
                  <a:srgbClr val="374C61"/>
                </a:solidFill>
                <a:latin typeface="Calibri"/>
                <a:cs typeface="Calibri"/>
              </a:rPr>
              <a:t> </a:t>
            </a:r>
            <a:r>
              <a:rPr sz="950" spc="5" dirty="0">
                <a:solidFill>
                  <a:srgbClr val="374C61"/>
                </a:solidFill>
                <a:latin typeface="Calibri"/>
                <a:cs typeface="Calibri"/>
              </a:rPr>
              <a:t>Genoa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" y="6393958"/>
            <a:ext cx="8512810" cy="20955"/>
          </a:xfrm>
          <a:custGeom>
            <a:avLst/>
            <a:gdLst/>
            <a:ahLst/>
            <a:cxnLst/>
            <a:rect l="l" t="t" r="r" b="b"/>
            <a:pathLst>
              <a:path w="8512810" h="20954">
                <a:moveTo>
                  <a:pt x="8512302" y="20557"/>
                </a:moveTo>
                <a:lnTo>
                  <a:pt x="8512302" y="12175"/>
                </a:lnTo>
                <a:lnTo>
                  <a:pt x="0" y="0"/>
                </a:lnTo>
                <a:lnTo>
                  <a:pt x="0" y="8382"/>
                </a:lnTo>
                <a:lnTo>
                  <a:pt x="8512302" y="20557"/>
                </a:lnTo>
                <a:close/>
              </a:path>
            </a:pathLst>
          </a:custGeom>
          <a:solidFill>
            <a:srgbClr val="2F559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0423" y="1661160"/>
            <a:ext cx="7912602" cy="396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8271" y="846582"/>
            <a:ext cx="1221740" cy="704215"/>
            <a:chOff x="88271" y="846582"/>
            <a:chExt cx="1221740" cy="7042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71" y="846582"/>
              <a:ext cx="1221486" cy="68961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55814" y="1520190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80">
                  <a:moveTo>
                    <a:pt x="0" y="3048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06073" y="950468"/>
            <a:ext cx="3546475" cy="61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Machine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Learning</a:t>
            </a: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9117" y="2098239"/>
            <a:ext cx="8444611" cy="22066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52939" y="2068322"/>
            <a:ext cx="2090420" cy="746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550" spc="10" dirty="0">
                <a:latin typeface="Calibri Light"/>
                <a:cs typeface="Calibri Light"/>
              </a:rPr>
              <a:t>Develop</a:t>
            </a:r>
            <a:r>
              <a:rPr sz="1550" spc="-30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Predictive</a:t>
            </a:r>
            <a:r>
              <a:rPr sz="1550" spc="-2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Model </a:t>
            </a:r>
            <a:r>
              <a:rPr sz="1550" spc="-33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based on both input and 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output</a:t>
            </a:r>
            <a:r>
              <a:rPr sz="1550" dirty="0">
                <a:latin typeface="Calibri Light"/>
                <a:cs typeface="Calibri Light"/>
              </a:rPr>
              <a:t> data</a:t>
            </a:r>
            <a:endParaRPr sz="1550">
              <a:latin typeface="Calibri Light"/>
              <a:cs typeface="Calibr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440" y="6524311"/>
            <a:ext cx="115125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550" spc="15" dirty="0">
                <a:latin typeface="Calibri"/>
                <a:cs typeface="Calibri"/>
              </a:rPr>
              <a:t>AMMDS</a:t>
            </a:r>
            <a:r>
              <a:rPr sz="1550" spc="-4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2019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94099" y="6530403"/>
            <a:ext cx="17780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5"/>
              </a:lnSpc>
            </a:pPr>
            <a:fld id="{81D60167-4931-47E6-BA6A-407CBD079E47}" type="slidenum">
              <a:rPr sz="1550" spc="10" dirty="0">
                <a:latin typeface="Calibri"/>
                <a:cs typeface="Calibri"/>
              </a:rPr>
              <a:t>2</a:t>
            </a:fld>
            <a:endParaRPr sz="15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78978" y="2125457"/>
            <a:ext cx="2037080" cy="506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0"/>
              </a:spcBef>
            </a:pPr>
            <a:r>
              <a:rPr sz="1550" spc="5" dirty="0">
                <a:latin typeface="Calibri Light"/>
                <a:cs typeface="Calibri Light"/>
              </a:rPr>
              <a:t>Group </a:t>
            </a:r>
            <a:r>
              <a:rPr sz="1550" spc="10" dirty="0">
                <a:latin typeface="Calibri Light"/>
                <a:cs typeface="Calibri Light"/>
              </a:rPr>
              <a:t>and </a:t>
            </a:r>
            <a:r>
              <a:rPr sz="1550" dirty="0">
                <a:latin typeface="Calibri Light"/>
                <a:cs typeface="Calibri Light"/>
              </a:rPr>
              <a:t>interpret data </a:t>
            </a:r>
            <a:r>
              <a:rPr sz="1550" spc="-34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based</a:t>
            </a:r>
            <a:r>
              <a:rPr sz="1550" spc="-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only</a:t>
            </a:r>
            <a:r>
              <a:rPr sz="1550" spc="-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on</a:t>
            </a:r>
            <a:r>
              <a:rPr sz="1550" spc="-1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input</a:t>
            </a:r>
            <a:r>
              <a:rPr sz="1550" dirty="0">
                <a:latin typeface="Calibri Light"/>
                <a:cs typeface="Calibri Light"/>
              </a:rPr>
              <a:t> data</a:t>
            </a:r>
            <a:endParaRPr sz="1550">
              <a:latin typeface="Calibri Light"/>
              <a:cs typeface="Calibri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82002" y="4419825"/>
            <a:ext cx="2064385" cy="506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0"/>
              </a:spcBef>
            </a:pPr>
            <a:r>
              <a:rPr sz="1550" spc="10" dirty="0">
                <a:latin typeface="Calibri Light"/>
                <a:cs typeface="Calibri Light"/>
              </a:rPr>
              <a:t>The </a:t>
            </a:r>
            <a:r>
              <a:rPr sz="1550" spc="5" dirty="0">
                <a:latin typeface="Calibri Light"/>
                <a:cs typeface="Calibri Light"/>
              </a:rPr>
              <a:t>output is </a:t>
            </a:r>
            <a:r>
              <a:rPr sz="1550" spc="10" dirty="0">
                <a:latin typeface="Calibri Light"/>
                <a:cs typeface="Calibri Light"/>
              </a:rPr>
              <a:t>numerical 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(or</a:t>
            </a:r>
            <a:r>
              <a:rPr sz="1550" spc="-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continuous)</a:t>
            </a:r>
            <a:r>
              <a:rPr sz="155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=&gt;</a:t>
            </a:r>
            <a:r>
              <a:rPr sz="1550" spc="-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model</a:t>
            </a:r>
            <a:endParaRPr sz="1550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1722" y="4428202"/>
            <a:ext cx="2005330" cy="506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0"/>
              </a:spcBef>
            </a:pPr>
            <a:r>
              <a:rPr sz="1550" spc="10" dirty="0">
                <a:latin typeface="Calibri Light"/>
                <a:cs typeface="Calibri Light"/>
              </a:rPr>
              <a:t>The output </a:t>
            </a:r>
            <a:r>
              <a:rPr sz="1550" spc="5" dirty="0">
                <a:latin typeface="Calibri Light"/>
                <a:cs typeface="Calibri Light"/>
              </a:rPr>
              <a:t>is </a:t>
            </a:r>
            <a:r>
              <a:rPr sz="1550" dirty="0">
                <a:latin typeface="Calibri Light"/>
                <a:cs typeface="Calibri Light"/>
              </a:rPr>
              <a:t>categorical </a:t>
            </a:r>
            <a:r>
              <a:rPr sz="1550" spc="-34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(or</a:t>
            </a:r>
            <a:r>
              <a:rPr sz="1550" spc="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discrete)</a:t>
            </a:r>
            <a:endParaRPr sz="155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94510" y="4298660"/>
            <a:ext cx="1485900" cy="746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1800"/>
              </a:lnSpc>
              <a:spcBef>
                <a:spcPts val="95"/>
              </a:spcBef>
            </a:pPr>
            <a:r>
              <a:rPr sz="1550" spc="10" dirty="0">
                <a:latin typeface="Calibri Light"/>
                <a:cs typeface="Calibri Light"/>
              </a:rPr>
              <a:t>partitioning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the </a:t>
            </a:r>
            <a:r>
              <a:rPr sz="1550" spc="-34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unlabeled </a:t>
            </a:r>
            <a:r>
              <a:rPr sz="1550" dirty="0">
                <a:latin typeface="Calibri Light"/>
                <a:cs typeface="Calibri Light"/>
              </a:rPr>
              <a:t>dataset </a:t>
            </a:r>
            <a:r>
              <a:rPr sz="1550" spc="-340" dirty="0">
                <a:latin typeface="Calibri Light"/>
                <a:cs typeface="Calibri Light"/>
              </a:rPr>
              <a:t> </a:t>
            </a:r>
            <a:r>
              <a:rPr sz="1550" spc="-5" dirty="0">
                <a:latin typeface="Calibri Light"/>
                <a:cs typeface="Calibri Light"/>
              </a:rPr>
              <a:t>into</a:t>
            </a:r>
            <a:r>
              <a:rPr sz="1550" spc="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groups</a:t>
            </a:r>
            <a:endParaRPr sz="155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46841" y="4281124"/>
            <a:ext cx="153352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65505" algn="l"/>
              </a:tabLst>
            </a:pPr>
            <a:r>
              <a:rPr sz="1550" spc="10" dirty="0">
                <a:latin typeface="Calibri Light"/>
                <a:cs typeface="Calibri Light"/>
              </a:rPr>
              <a:t>machine	learni</a:t>
            </a:r>
            <a:r>
              <a:rPr sz="1550" spc="15" dirty="0">
                <a:latin typeface="Calibri Light"/>
                <a:cs typeface="Calibri Light"/>
              </a:rPr>
              <a:t>n</a:t>
            </a:r>
            <a:r>
              <a:rPr sz="1550" spc="10" dirty="0">
                <a:latin typeface="Calibri Light"/>
                <a:cs typeface="Calibri Light"/>
              </a:rPr>
              <a:t>g</a:t>
            </a:r>
            <a:endParaRPr sz="1550">
              <a:latin typeface="Calibri Light"/>
              <a:cs typeface="Calibri Ligh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78820" y="4281124"/>
            <a:ext cx="931544" cy="746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5085">
              <a:lnSpc>
                <a:spcPct val="101800"/>
              </a:lnSpc>
              <a:spcBef>
                <a:spcPts val="95"/>
              </a:spcBef>
            </a:pPr>
            <a:r>
              <a:rPr sz="1550" spc="10" dirty="0">
                <a:latin typeface="Calibri Light"/>
                <a:cs typeface="Calibri Light"/>
              </a:rPr>
              <a:t>rule‐ba</a:t>
            </a:r>
            <a:r>
              <a:rPr sz="1550" spc="15" dirty="0">
                <a:latin typeface="Calibri Light"/>
                <a:cs typeface="Calibri Light"/>
              </a:rPr>
              <a:t>s</a:t>
            </a:r>
            <a:r>
              <a:rPr sz="1550" spc="10" dirty="0">
                <a:latin typeface="Calibri Light"/>
                <a:cs typeface="Calibri Light"/>
              </a:rPr>
              <a:t>ed  method 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interesting</a:t>
            </a:r>
            <a:endParaRPr sz="1550">
              <a:latin typeface="Calibri Light"/>
              <a:cs typeface="Calibri Ligh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92886" y="4521912"/>
            <a:ext cx="1588770" cy="506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590">
              <a:lnSpc>
                <a:spcPct val="101600"/>
              </a:lnSpc>
              <a:spcBef>
                <a:spcPts val="95"/>
              </a:spcBef>
              <a:tabLst>
                <a:tab pos="663575" algn="l"/>
                <a:tab pos="864869" algn="l"/>
              </a:tabLst>
            </a:pPr>
            <a:r>
              <a:rPr sz="1550" spc="-30" dirty="0">
                <a:latin typeface="Calibri Light"/>
                <a:cs typeface="Calibri Light"/>
              </a:rPr>
              <a:t>f</a:t>
            </a:r>
            <a:r>
              <a:rPr sz="1550" spc="5" dirty="0">
                <a:latin typeface="Calibri Light"/>
                <a:cs typeface="Calibri Light"/>
              </a:rPr>
              <a:t>or</a:t>
            </a:r>
            <a:r>
              <a:rPr sz="1550" dirty="0">
                <a:latin typeface="Calibri Light"/>
                <a:cs typeface="Calibri Light"/>
              </a:rPr>
              <a:t>	</a:t>
            </a:r>
            <a:r>
              <a:rPr sz="1550" spc="10" dirty="0">
                <a:latin typeface="Calibri Light"/>
                <a:cs typeface="Calibri Light"/>
              </a:rPr>
              <a:t>dis</a:t>
            </a:r>
            <a:r>
              <a:rPr sz="1550" spc="-5" dirty="0">
                <a:latin typeface="Calibri Light"/>
                <a:cs typeface="Calibri Light"/>
              </a:rPr>
              <a:t>c</a:t>
            </a:r>
            <a:r>
              <a:rPr sz="1550" dirty="0">
                <a:latin typeface="Calibri Light"/>
                <a:cs typeface="Calibri Light"/>
              </a:rPr>
              <a:t>o</a:t>
            </a:r>
            <a:r>
              <a:rPr sz="1550" spc="-10" dirty="0">
                <a:latin typeface="Calibri Light"/>
                <a:cs typeface="Calibri Light"/>
              </a:rPr>
              <a:t>v</a:t>
            </a:r>
            <a:r>
              <a:rPr sz="1550" spc="10" dirty="0">
                <a:latin typeface="Calibri Light"/>
                <a:cs typeface="Calibri Light"/>
              </a:rPr>
              <a:t>ering  </a:t>
            </a:r>
            <a:r>
              <a:rPr sz="1550" spc="-20" dirty="0">
                <a:latin typeface="Calibri Light"/>
                <a:cs typeface="Calibri Light"/>
              </a:rPr>
              <a:t>r</a:t>
            </a:r>
            <a:r>
              <a:rPr sz="1550" spc="5" dirty="0">
                <a:latin typeface="Calibri Light"/>
                <a:cs typeface="Calibri Light"/>
              </a:rPr>
              <a:t>el</a:t>
            </a:r>
            <a:r>
              <a:rPr sz="1550" spc="-10" dirty="0">
                <a:latin typeface="Calibri Light"/>
                <a:cs typeface="Calibri Light"/>
              </a:rPr>
              <a:t>a</a:t>
            </a:r>
            <a:r>
              <a:rPr sz="1550" spc="10" dirty="0">
                <a:latin typeface="Calibri Light"/>
                <a:cs typeface="Calibri Light"/>
              </a:rPr>
              <a:t>tions</a:t>
            </a:r>
            <a:r>
              <a:rPr sz="1550" dirty="0">
                <a:latin typeface="Calibri Light"/>
                <a:cs typeface="Calibri Light"/>
              </a:rPr>
              <a:t>	</a:t>
            </a:r>
            <a:r>
              <a:rPr sz="1550" spc="10" dirty="0">
                <a:latin typeface="Calibri Light"/>
                <a:cs typeface="Calibri Light"/>
              </a:rPr>
              <a:t>bet</a:t>
            </a:r>
            <a:r>
              <a:rPr sz="1550" spc="5" dirty="0">
                <a:latin typeface="Calibri Light"/>
                <a:cs typeface="Calibri Light"/>
              </a:rPr>
              <a:t>ween</a:t>
            </a:r>
            <a:endParaRPr sz="1550">
              <a:latin typeface="Calibri Light"/>
              <a:cs typeface="Calibri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78820" y="5002726"/>
            <a:ext cx="22326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latin typeface="Calibri Light"/>
                <a:cs typeface="Calibri Light"/>
              </a:rPr>
              <a:t>variables</a:t>
            </a:r>
            <a:r>
              <a:rPr sz="155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in</a:t>
            </a:r>
            <a:r>
              <a:rPr sz="1550" spc="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large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databases</a:t>
            </a:r>
            <a:endParaRPr sz="155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2847" y="1479296"/>
            <a:ext cx="1012190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5" dirty="0">
                <a:solidFill>
                  <a:srgbClr val="374C61"/>
                </a:solidFill>
                <a:latin typeface="Calibri"/>
                <a:cs typeface="Calibri"/>
              </a:rPr>
              <a:t>University</a:t>
            </a:r>
            <a:r>
              <a:rPr sz="950" spc="-40" dirty="0">
                <a:solidFill>
                  <a:srgbClr val="374C61"/>
                </a:solidFill>
                <a:latin typeface="Calibri"/>
                <a:cs typeface="Calibri"/>
              </a:rPr>
              <a:t> </a:t>
            </a:r>
            <a:r>
              <a:rPr sz="950" spc="5" dirty="0">
                <a:solidFill>
                  <a:srgbClr val="374C61"/>
                </a:solidFill>
                <a:latin typeface="Calibri"/>
                <a:cs typeface="Calibri"/>
              </a:rPr>
              <a:t>of</a:t>
            </a:r>
            <a:r>
              <a:rPr sz="950" spc="-25" dirty="0">
                <a:solidFill>
                  <a:srgbClr val="374C61"/>
                </a:solidFill>
                <a:latin typeface="Calibri"/>
                <a:cs typeface="Calibri"/>
              </a:rPr>
              <a:t> </a:t>
            </a:r>
            <a:r>
              <a:rPr sz="950" spc="5" dirty="0">
                <a:solidFill>
                  <a:srgbClr val="374C61"/>
                </a:solidFill>
                <a:latin typeface="Calibri"/>
                <a:cs typeface="Calibri"/>
              </a:rPr>
              <a:t>Genoa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" y="6393958"/>
            <a:ext cx="8512810" cy="20955"/>
          </a:xfrm>
          <a:custGeom>
            <a:avLst/>
            <a:gdLst/>
            <a:ahLst/>
            <a:cxnLst/>
            <a:rect l="l" t="t" r="r" b="b"/>
            <a:pathLst>
              <a:path w="8512810" h="20954">
                <a:moveTo>
                  <a:pt x="8512302" y="20557"/>
                </a:moveTo>
                <a:lnTo>
                  <a:pt x="8512302" y="12175"/>
                </a:lnTo>
                <a:lnTo>
                  <a:pt x="0" y="0"/>
                </a:lnTo>
                <a:lnTo>
                  <a:pt x="0" y="8382"/>
                </a:lnTo>
                <a:lnTo>
                  <a:pt x="8512302" y="20557"/>
                </a:lnTo>
                <a:close/>
              </a:path>
            </a:pathLst>
          </a:custGeom>
          <a:solidFill>
            <a:srgbClr val="2F559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0423" y="1661160"/>
            <a:ext cx="7912602" cy="396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8271" y="846582"/>
            <a:ext cx="1221740" cy="704215"/>
            <a:chOff x="88271" y="846582"/>
            <a:chExt cx="1221740" cy="7042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71" y="846582"/>
              <a:ext cx="1221486" cy="68961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55814" y="1520190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80">
                  <a:moveTo>
                    <a:pt x="0" y="3048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82451" y="1001521"/>
            <a:ext cx="663575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" dirty="0">
                <a:solidFill>
                  <a:srgbClr val="000000"/>
                </a:solidFill>
              </a:rPr>
              <a:t>Data‐Driven</a:t>
            </a:r>
            <a:r>
              <a:rPr sz="3500" spc="-5" dirty="0">
                <a:solidFill>
                  <a:srgbClr val="000000"/>
                </a:solidFill>
              </a:rPr>
              <a:t> </a:t>
            </a:r>
            <a:r>
              <a:rPr sz="3500" spc="-35" dirty="0">
                <a:solidFill>
                  <a:srgbClr val="000000"/>
                </a:solidFill>
              </a:rPr>
              <a:t>Technique</a:t>
            </a:r>
            <a:r>
              <a:rPr sz="3500" spc="-30" dirty="0">
                <a:solidFill>
                  <a:srgbClr val="000000"/>
                </a:solidFill>
              </a:rPr>
              <a:t> for</a:t>
            </a:r>
            <a:r>
              <a:rPr sz="3500" spc="-5" dirty="0">
                <a:solidFill>
                  <a:srgbClr val="000000"/>
                </a:solidFill>
              </a:rPr>
              <a:t> </a:t>
            </a:r>
            <a:r>
              <a:rPr sz="3500" spc="-15" dirty="0">
                <a:solidFill>
                  <a:srgbClr val="000000"/>
                </a:solidFill>
              </a:rPr>
              <a:t>regression</a:t>
            </a:r>
            <a:endParaRPr sz="350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25754" y="4610400"/>
            <a:ext cx="5718146" cy="135834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442343" y="5658865"/>
            <a:ext cx="131889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Build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model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440" y="6524311"/>
            <a:ext cx="115125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550" spc="15" dirty="0">
                <a:latin typeface="Calibri"/>
                <a:cs typeface="Calibri"/>
              </a:rPr>
              <a:t>AMMDS</a:t>
            </a:r>
            <a:r>
              <a:rPr sz="1550" spc="-4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2019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94099" y="6530403"/>
            <a:ext cx="17780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5"/>
              </a:lnSpc>
            </a:pPr>
            <a:fld id="{81D60167-4931-47E6-BA6A-407CBD079E47}" type="slidenum">
              <a:rPr sz="1550" spc="10" dirty="0">
                <a:latin typeface="Calibri"/>
                <a:cs typeface="Calibri"/>
              </a:rPr>
              <a:t>3</a:t>
            </a:fld>
            <a:endParaRPr sz="15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43914" y="5480564"/>
            <a:ext cx="859790" cy="506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0"/>
              </a:spcBef>
            </a:pPr>
            <a:r>
              <a:rPr sz="1550" dirty="0">
                <a:latin typeface="Calibri"/>
                <a:cs typeface="Calibri"/>
              </a:rPr>
              <a:t>Refine</a:t>
            </a:r>
            <a:r>
              <a:rPr sz="1550" spc="-5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model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41781" y="5480564"/>
            <a:ext cx="665480" cy="506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0"/>
              </a:spcBef>
            </a:pPr>
            <a:r>
              <a:rPr sz="1550" spc="-130" dirty="0">
                <a:latin typeface="Calibri"/>
                <a:cs typeface="Calibri"/>
              </a:rPr>
              <a:t>T</a:t>
            </a:r>
            <a:r>
              <a:rPr sz="1550" spc="10" dirty="0">
                <a:latin typeface="Calibri"/>
                <a:cs typeface="Calibri"/>
              </a:rPr>
              <a:t>e</a:t>
            </a:r>
            <a:r>
              <a:rPr sz="1550" spc="-10" dirty="0">
                <a:latin typeface="Calibri"/>
                <a:cs typeface="Calibri"/>
              </a:rPr>
              <a:t>s</a:t>
            </a:r>
            <a:r>
              <a:rPr sz="1550" spc="5" dirty="0">
                <a:latin typeface="Calibri"/>
                <a:cs typeface="Calibri"/>
              </a:rPr>
              <a:t>t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  results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6753" y="2084331"/>
            <a:ext cx="9980295" cy="3445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20" dirty="0">
                <a:latin typeface="Calibri Light"/>
                <a:cs typeface="Calibri Light"/>
              </a:rPr>
              <a:t>Training</a:t>
            </a:r>
            <a:r>
              <a:rPr sz="1550" spc="-35" dirty="0">
                <a:latin typeface="Calibri Light"/>
                <a:cs typeface="Calibri Light"/>
              </a:rPr>
              <a:t> </a:t>
            </a:r>
            <a:r>
              <a:rPr sz="1550" spc="-5" dirty="0">
                <a:latin typeface="Calibri Light"/>
                <a:cs typeface="Calibri Light"/>
              </a:rPr>
              <a:t>Dataset:</a:t>
            </a:r>
            <a:r>
              <a:rPr sz="155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The sample of</a:t>
            </a:r>
            <a:r>
              <a:rPr sz="1550" spc="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data</a:t>
            </a:r>
            <a:r>
              <a:rPr sz="1550" spc="10" dirty="0">
                <a:latin typeface="Calibri Light"/>
                <a:cs typeface="Calibri Light"/>
              </a:rPr>
              <a:t> used </a:t>
            </a:r>
            <a:r>
              <a:rPr sz="1550" dirty="0">
                <a:latin typeface="Calibri Light"/>
                <a:cs typeface="Calibri Light"/>
              </a:rPr>
              <a:t>to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fit</a:t>
            </a:r>
            <a:r>
              <a:rPr sz="1550" spc="10" dirty="0">
                <a:latin typeface="Calibri Light"/>
                <a:cs typeface="Calibri Light"/>
              </a:rPr>
              <a:t> the model.</a:t>
            </a:r>
            <a:endParaRPr sz="155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550" spc="10" dirty="0">
                <a:latin typeface="Calibri Light"/>
                <a:cs typeface="Calibri Light"/>
              </a:rPr>
              <a:t>The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actual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dataset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that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we</a:t>
            </a:r>
            <a:r>
              <a:rPr sz="1550" spc="2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use </a:t>
            </a:r>
            <a:r>
              <a:rPr sz="1550" dirty="0">
                <a:latin typeface="Calibri Light"/>
                <a:cs typeface="Calibri Light"/>
              </a:rPr>
              <a:t>to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train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the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model</a:t>
            </a:r>
            <a:r>
              <a:rPr sz="1550" spc="2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(weights</a:t>
            </a:r>
            <a:r>
              <a:rPr sz="1550" spc="3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and</a:t>
            </a:r>
            <a:r>
              <a:rPr sz="1550" spc="-1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biases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in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the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case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of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Neural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Network).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The model </a:t>
            </a:r>
            <a:r>
              <a:rPr sz="1550" i="1" spc="10" dirty="0">
                <a:latin typeface="Calibri Light"/>
                <a:cs typeface="Calibri Light"/>
              </a:rPr>
              <a:t>sees</a:t>
            </a:r>
            <a:r>
              <a:rPr sz="1550" i="1" spc="2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and</a:t>
            </a:r>
            <a:endParaRPr sz="155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550" i="1" spc="10" dirty="0">
                <a:latin typeface="Calibri Light"/>
                <a:cs typeface="Calibri Light"/>
              </a:rPr>
              <a:t>learns</a:t>
            </a:r>
            <a:r>
              <a:rPr sz="1550" i="1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from</a:t>
            </a:r>
            <a:r>
              <a:rPr sz="1550" spc="-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this</a:t>
            </a:r>
            <a:r>
              <a:rPr sz="1550" spc="-10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data</a:t>
            </a:r>
            <a:endParaRPr sz="155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alibri Light"/>
              <a:cs typeface="Calibri Light"/>
            </a:endParaRPr>
          </a:p>
          <a:p>
            <a:pPr marL="12700" marR="210820" indent="-635">
              <a:lnSpc>
                <a:spcPct val="101600"/>
              </a:lnSpc>
              <a:spcBef>
                <a:spcPts val="5"/>
              </a:spcBef>
            </a:pPr>
            <a:r>
              <a:rPr sz="1550" spc="-15" dirty="0">
                <a:latin typeface="Calibri Light"/>
                <a:cs typeface="Calibri Light"/>
              </a:rPr>
              <a:t>Validation</a:t>
            </a:r>
            <a:r>
              <a:rPr sz="1550" spc="-35" dirty="0">
                <a:latin typeface="Calibri Light"/>
                <a:cs typeface="Calibri Light"/>
              </a:rPr>
              <a:t> </a:t>
            </a:r>
            <a:r>
              <a:rPr sz="1550" spc="-5" dirty="0">
                <a:latin typeface="Calibri Light"/>
                <a:cs typeface="Calibri Light"/>
              </a:rPr>
              <a:t>Dataset:</a:t>
            </a:r>
            <a:r>
              <a:rPr sz="1550" spc="10" dirty="0">
                <a:latin typeface="Calibri Light"/>
                <a:cs typeface="Calibri Light"/>
              </a:rPr>
              <a:t> The sample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of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data</a:t>
            </a:r>
            <a:r>
              <a:rPr sz="1550" spc="10" dirty="0">
                <a:latin typeface="Calibri Light"/>
                <a:cs typeface="Calibri Light"/>
              </a:rPr>
              <a:t> used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to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provide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an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unbiased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evaluation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of</a:t>
            </a:r>
            <a:r>
              <a:rPr sz="1550" spc="-1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a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model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fit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on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the </a:t>
            </a:r>
            <a:r>
              <a:rPr sz="1550" spc="5" dirty="0">
                <a:latin typeface="Calibri Light"/>
                <a:cs typeface="Calibri Light"/>
              </a:rPr>
              <a:t>training</a:t>
            </a:r>
            <a:r>
              <a:rPr sz="1550" spc="3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dataset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while </a:t>
            </a:r>
            <a:r>
              <a:rPr sz="1550" spc="-33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tuning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model</a:t>
            </a:r>
            <a:r>
              <a:rPr sz="1550" spc="5" dirty="0">
                <a:latin typeface="Calibri Light"/>
                <a:cs typeface="Calibri Light"/>
              </a:rPr>
              <a:t> hyperparameters.</a:t>
            </a:r>
            <a:endParaRPr sz="155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Calibri Light"/>
              <a:cs typeface="Calibri Light"/>
            </a:endParaRPr>
          </a:p>
          <a:p>
            <a:pPr marL="12700" marR="5080" indent="-635">
              <a:lnSpc>
                <a:spcPct val="101899"/>
              </a:lnSpc>
            </a:pPr>
            <a:r>
              <a:rPr sz="1550" spc="-40" dirty="0">
                <a:latin typeface="Calibri Light"/>
                <a:cs typeface="Calibri Light"/>
              </a:rPr>
              <a:t>Test</a:t>
            </a:r>
            <a:r>
              <a:rPr sz="1550" spc="-25" dirty="0">
                <a:latin typeface="Calibri Light"/>
                <a:cs typeface="Calibri Light"/>
              </a:rPr>
              <a:t> </a:t>
            </a:r>
            <a:r>
              <a:rPr sz="1550" spc="-5" dirty="0">
                <a:latin typeface="Calibri Light"/>
                <a:cs typeface="Calibri Light"/>
              </a:rPr>
              <a:t>Dataset:</a:t>
            </a:r>
            <a:r>
              <a:rPr sz="1550" spc="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The sample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of </a:t>
            </a:r>
            <a:r>
              <a:rPr sz="1550" dirty="0">
                <a:latin typeface="Calibri Light"/>
                <a:cs typeface="Calibri Light"/>
              </a:rPr>
              <a:t>data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used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to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provide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an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unbiased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evaluation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of</a:t>
            </a:r>
            <a:r>
              <a:rPr sz="1550" spc="-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a </a:t>
            </a:r>
            <a:r>
              <a:rPr sz="1550" spc="5" dirty="0">
                <a:latin typeface="Calibri Light"/>
                <a:cs typeface="Calibri Light"/>
              </a:rPr>
              <a:t>final</a:t>
            </a:r>
            <a:r>
              <a:rPr sz="1550" spc="10" dirty="0">
                <a:latin typeface="Calibri Light"/>
                <a:cs typeface="Calibri Light"/>
              </a:rPr>
              <a:t> model </a:t>
            </a:r>
            <a:r>
              <a:rPr sz="1550" spc="5" dirty="0">
                <a:latin typeface="Calibri Light"/>
                <a:cs typeface="Calibri Light"/>
              </a:rPr>
              <a:t>fit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on the </a:t>
            </a:r>
            <a:r>
              <a:rPr sz="1550" spc="5" dirty="0">
                <a:latin typeface="Calibri Light"/>
                <a:cs typeface="Calibri Light"/>
              </a:rPr>
              <a:t>training</a:t>
            </a:r>
            <a:r>
              <a:rPr sz="1550" spc="3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dataset.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The </a:t>
            </a:r>
            <a:r>
              <a:rPr sz="1550" spc="-35" dirty="0">
                <a:latin typeface="Calibri Light"/>
                <a:cs typeface="Calibri Light"/>
              </a:rPr>
              <a:t>Test </a:t>
            </a:r>
            <a:r>
              <a:rPr sz="1550" spc="-33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dataset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provides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the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gold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standard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used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to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evaluate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the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model.</a:t>
            </a:r>
            <a:r>
              <a:rPr sz="1550" spc="-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It</a:t>
            </a:r>
            <a:r>
              <a:rPr sz="1550" spc="2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is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only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used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once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a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model</a:t>
            </a:r>
            <a:r>
              <a:rPr sz="1550" spc="2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is</a:t>
            </a:r>
            <a:r>
              <a:rPr sz="1550" spc="2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completely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trained(using</a:t>
            </a:r>
            <a:r>
              <a:rPr sz="1550" spc="3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the 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train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and</a:t>
            </a:r>
            <a:r>
              <a:rPr sz="1550" spc="5" dirty="0">
                <a:latin typeface="Calibri Light"/>
                <a:cs typeface="Calibri Light"/>
              </a:rPr>
              <a:t> validation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sets).</a:t>
            </a:r>
            <a:r>
              <a:rPr sz="1550" spc="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The </a:t>
            </a:r>
            <a:r>
              <a:rPr sz="1550" dirty="0">
                <a:latin typeface="Calibri Light"/>
                <a:cs typeface="Calibri Light"/>
              </a:rPr>
              <a:t>test</a:t>
            </a:r>
            <a:r>
              <a:rPr sz="1550" spc="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set </a:t>
            </a:r>
            <a:r>
              <a:rPr sz="1550" spc="5" dirty="0">
                <a:latin typeface="Calibri Light"/>
                <a:cs typeface="Calibri Light"/>
              </a:rPr>
              <a:t>is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generally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what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is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used </a:t>
            </a:r>
            <a:r>
              <a:rPr sz="1550" dirty="0">
                <a:latin typeface="Calibri Light"/>
                <a:cs typeface="Calibri Light"/>
              </a:rPr>
              <a:t>to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evaluate</a:t>
            </a:r>
            <a:r>
              <a:rPr sz="1550" spc="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competing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models</a:t>
            </a:r>
            <a:endParaRPr sz="155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6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alibri Light"/>
              <a:cs typeface="Calibri Light"/>
            </a:endParaRPr>
          </a:p>
          <a:p>
            <a:pPr marL="7936865" marR="546735">
              <a:lnSpc>
                <a:spcPct val="101899"/>
              </a:lnSpc>
            </a:pPr>
            <a:r>
              <a:rPr sz="1550" spc="5" dirty="0">
                <a:latin typeface="Calibri"/>
                <a:cs typeface="Calibri"/>
              </a:rPr>
              <a:t>Dependent </a:t>
            </a:r>
            <a:r>
              <a:rPr sz="1550" spc="10" dirty="0">
                <a:latin typeface="Calibri"/>
                <a:cs typeface="Calibri"/>
              </a:rPr>
              <a:t>on the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data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2847" y="1479296"/>
            <a:ext cx="1012190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5" dirty="0">
                <a:solidFill>
                  <a:srgbClr val="374C61"/>
                </a:solidFill>
                <a:latin typeface="Calibri"/>
                <a:cs typeface="Calibri"/>
              </a:rPr>
              <a:t>University</a:t>
            </a:r>
            <a:r>
              <a:rPr sz="950" spc="-40" dirty="0">
                <a:solidFill>
                  <a:srgbClr val="374C61"/>
                </a:solidFill>
                <a:latin typeface="Calibri"/>
                <a:cs typeface="Calibri"/>
              </a:rPr>
              <a:t> </a:t>
            </a:r>
            <a:r>
              <a:rPr sz="950" spc="5" dirty="0">
                <a:solidFill>
                  <a:srgbClr val="374C61"/>
                </a:solidFill>
                <a:latin typeface="Calibri"/>
                <a:cs typeface="Calibri"/>
              </a:rPr>
              <a:t>of</a:t>
            </a:r>
            <a:r>
              <a:rPr sz="950" spc="-25" dirty="0">
                <a:solidFill>
                  <a:srgbClr val="374C61"/>
                </a:solidFill>
                <a:latin typeface="Calibri"/>
                <a:cs typeface="Calibri"/>
              </a:rPr>
              <a:t> </a:t>
            </a:r>
            <a:r>
              <a:rPr sz="950" spc="5" dirty="0">
                <a:solidFill>
                  <a:srgbClr val="374C61"/>
                </a:solidFill>
                <a:latin typeface="Calibri"/>
                <a:cs typeface="Calibri"/>
              </a:rPr>
              <a:t>Genoa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" y="6393958"/>
            <a:ext cx="8512810" cy="20955"/>
          </a:xfrm>
          <a:custGeom>
            <a:avLst/>
            <a:gdLst/>
            <a:ahLst/>
            <a:cxnLst/>
            <a:rect l="l" t="t" r="r" b="b"/>
            <a:pathLst>
              <a:path w="8512810" h="20954">
                <a:moveTo>
                  <a:pt x="8512302" y="20557"/>
                </a:moveTo>
                <a:lnTo>
                  <a:pt x="8512302" y="12175"/>
                </a:lnTo>
                <a:lnTo>
                  <a:pt x="0" y="0"/>
                </a:lnTo>
                <a:lnTo>
                  <a:pt x="0" y="8382"/>
                </a:lnTo>
                <a:lnTo>
                  <a:pt x="8512302" y="20557"/>
                </a:lnTo>
                <a:close/>
              </a:path>
            </a:pathLst>
          </a:custGeom>
          <a:solidFill>
            <a:srgbClr val="2F559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0423" y="1661160"/>
            <a:ext cx="7912602" cy="396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8271" y="846582"/>
            <a:ext cx="1221740" cy="704215"/>
            <a:chOff x="88271" y="846582"/>
            <a:chExt cx="1221740" cy="7042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71" y="846582"/>
              <a:ext cx="1221486" cy="68961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55814" y="1520190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80">
                  <a:moveTo>
                    <a:pt x="0" y="3048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23115" y="1001521"/>
            <a:ext cx="515937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5" dirty="0">
                <a:solidFill>
                  <a:srgbClr val="000000"/>
                </a:solidFill>
              </a:rPr>
              <a:t>Under</a:t>
            </a:r>
            <a:r>
              <a:rPr sz="3500" spc="-40" dirty="0">
                <a:solidFill>
                  <a:srgbClr val="000000"/>
                </a:solidFill>
              </a:rPr>
              <a:t> </a:t>
            </a:r>
            <a:r>
              <a:rPr sz="3500" spc="-10" dirty="0">
                <a:solidFill>
                  <a:srgbClr val="000000"/>
                </a:solidFill>
              </a:rPr>
              <a:t>Fitting</a:t>
            </a:r>
            <a:r>
              <a:rPr sz="3500" spc="-15" dirty="0">
                <a:solidFill>
                  <a:srgbClr val="000000"/>
                </a:solidFill>
              </a:rPr>
              <a:t> </a:t>
            </a:r>
            <a:r>
              <a:rPr sz="3500" spc="5" dirty="0">
                <a:solidFill>
                  <a:srgbClr val="000000"/>
                </a:solidFill>
              </a:rPr>
              <a:t>and</a:t>
            </a:r>
            <a:r>
              <a:rPr sz="3500" spc="-15" dirty="0">
                <a:solidFill>
                  <a:srgbClr val="000000"/>
                </a:solidFill>
              </a:rPr>
              <a:t> </a:t>
            </a:r>
            <a:r>
              <a:rPr sz="3500" spc="-10" dirty="0">
                <a:solidFill>
                  <a:srgbClr val="000000"/>
                </a:solidFill>
              </a:rPr>
              <a:t>Overfitting</a:t>
            </a:r>
            <a:endParaRPr sz="350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125" y="4265676"/>
            <a:ext cx="6439868" cy="197638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01123" y="1810765"/>
            <a:ext cx="10066020" cy="3938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0"/>
              </a:spcBef>
            </a:pPr>
            <a:r>
              <a:rPr sz="1550" spc="-5" dirty="0">
                <a:latin typeface="Calibri Light"/>
                <a:cs typeface="Calibri Light"/>
              </a:rPr>
              <a:t>Underfitting</a:t>
            </a:r>
            <a:r>
              <a:rPr sz="1550" spc="-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happens</a:t>
            </a:r>
            <a:r>
              <a:rPr sz="1550" spc="15" dirty="0">
                <a:latin typeface="Calibri Light"/>
                <a:cs typeface="Calibri Light"/>
              </a:rPr>
              <a:t> when </a:t>
            </a:r>
            <a:r>
              <a:rPr sz="1550" spc="5" dirty="0">
                <a:latin typeface="Calibri Light"/>
                <a:cs typeface="Calibri Light"/>
              </a:rPr>
              <a:t>your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model </a:t>
            </a:r>
            <a:r>
              <a:rPr sz="1550" spc="5" dirty="0">
                <a:latin typeface="Calibri Light"/>
                <a:cs typeface="Calibri Light"/>
              </a:rPr>
              <a:t>is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too</a:t>
            </a:r>
            <a:r>
              <a:rPr sz="1550" spc="10" dirty="0">
                <a:latin typeface="Calibri Light"/>
                <a:cs typeface="Calibri Light"/>
              </a:rPr>
              <a:t> simple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to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reproduce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the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underlying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data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structure.</a:t>
            </a:r>
            <a:r>
              <a:rPr sz="1550" spc="15" dirty="0">
                <a:latin typeface="Calibri Light"/>
                <a:cs typeface="Calibri Light"/>
              </a:rPr>
              <a:t> A</a:t>
            </a:r>
            <a:r>
              <a:rPr sz="1550" spc="10" dirty="0">
                <a:latin typeface="Calibri Light"/>
                <a:cs typeface="Calibri Light"/>
              </a:rPr>
              <a:t> model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is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said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to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have</a:t>
            </a:r>
            <a:r>
              <a:rPr sz="1550" spc="10" dirty="0">
                <a:latin typeface="Calibri Light"/>
                <a:cs typeface="Calibri Light"/>
              </a:rPr>
              <a:t> high </a:t>
            </a:r>
            <a:r>
              <a:rPr sz="1550" spc="-33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bias</a:t>
            </a:r>
            <a:endParaRPr sz="1550">
              <a:latin typeface="Calibri Light"/>
              <a:cs typeface="Calibri Light"/>
            </a:endParaRPr>
          </a:p>
          <a:p>
            <a:pPr marL="12700" marR="660400">
              <a:lnSpc>
                <a:spcPts val="1900"/>
              </a:lnSpc>
              <a:spcBef>
                <a:spcPts val="60"/>
              </a:spcBef>
            </a:pPr>
            <a:r>
              <a:rPr sz="1550" spc="5" dirty="0">
                <a:latin typeface="Calibri Light"/>
                <a:cs typeface="Calibri Light"/>
              </a:rPr>
              <a:t>Over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Fitting</a:t>
            </a:r>
            <a:r>
              <a:rPr sz="1550" spc="2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"the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production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of</a:t>
            </a:r>
            <a:r>
              <a:rPr sz="1550" spc="10" dirty="0">
                <a:latin typeface="Calibri Light"/>
                <a:cs typeface="Calibri Light"/>
              </a:rPr>
              <a:t> an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analysis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that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corresponds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too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closely or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exactly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to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a particular</a:t>
            </a:r>
            <a:r>
              <a:rPr sz="1550" spc="2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set </a:t>
            </a:r>
            <a:r>
              <a:rPr sz="1550" spc="5" dirty="0">
                <a:latin typeface="Calibri Light"/>
                <a:cs typeface="Calibri Light"/>
              </a:rPr>
              <a:t>of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data,</a:t>
            </a:r>
            <a:r>
              <a:rPr sz="1550" spc="10" dirty="0">
                <a:latin typeface="Calibri Light"/>
                <a:cs typeface="Calibri Light"/>
              </a:rPr>
              <a:t> and </a:t>
            </a:r>
            <a:r>
              <a:rPr sz="1550" spc="5" dirty="0">
                <a:latin typeface="Calibri Light"/>
                <a:cs typeface="Calibri Light"/>
              </a:rPr>
              <a:t>may </a:t>
            </a:r>
            <a:r>
              <a:rPr sz="1550" spc="-33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therefore</a:t>
            </a:r>
            <a:r>
              <a:rPr sz="1550" spc="5" dirty="0">
                <a:latin typeface="Calibri Light"/>
                <a:cs typeface="Calibri Light"/>
              </a:rPr>
              <a:t> </a:t>
            </a:r>
            <a:r>
              <a:rPr sz="1550" spc="-5" dirty="0">
                <a:latin typeface="Calibri Light"/>
                <a:cs typeface="Calibri Light"/>
              </a:rPr>
              <a:t>fail</a:t>
            </a:r>
            <a:r>
              <a:rPr sz="1550" spc="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to</a:t>
            </a:r>
            <a:r>
              <a:rPr sz="1550" spc="5" dirty="0">
                <a:latin typeface="Calibri Light"/>
                <a:cs typeface="Calibri Light"/>
              </a:rPr>
              <a:t> fit </a:t>
            </a:r>
            <a:r>
              <a:rPr sz="1550" spc="10" dirty="0">
                <a:latin typeface="Calibri Light"/>
                <a:cs typeface="Calibri Light"/>
              </a:rPr>
              <a:t>additional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data</a:t>
            </a:r>
            <a:r>
              <a:rPr sz="1550" spc="5" dirty="0">
                <a:latin typeface="Calibri Light"/>
                <a:cs typeface="Calibri Light"/>
              </a:rPr>
              <a:t> or predict future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observations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reliably“</a:t>
            </a:r>
            <a:endParaRPr sz="1550">
              <a:latin typeface="Calibri Light"/>
              <a:cs typeface="Calibri Light"/>
            </a:endParaRPr>
          </a:p>
          <a:p>
            <a:pPr marL="262890" marR="51435" indent="-250825">
              <a:lnSpc>
                <a:spcPts val="1889"/>
              </a:lnSpc>
              <a:buFont typeface="Wingdings"/>
              <a:buChar char=""/>
              <a:tabLst>
                <a:tab pos="263525" algn="l"/>
              </a:tabLst>
            </a:pPr>
            <a:r>
              <a:rPr sz="1550" spc="5" dirty="0">
                <a:latin typeface="Calibri Light"/>
                <a:cs typeface="Calibri Light"/>
              </a:rPr>
              <a:t>Overfitting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is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particularly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likely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to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occur </a:t>
            </a:r>
            <a:r>
              <a:rPr sz="1550" spc="15" dirty="0">
                <a:latin typeface="Calibri Light"/>
                <a:cs typeface="Calibri Light"/>
              </a:rPr>
              <a:t>when</a:t>
            </a:r>
            <a:r>
              <a:rPr sz="1550" spc="10" dirty="0">
                <a:latin typeface="Calibri Light"/>
                <a:cs typeface="Calibri Light"/>
              </a:rPr>
              <a:t> the </a:t>
            </a:r>
            <a:r>
              <a:rPr sz="1550" dirty="0">
                <a:latin typeface="Calibri Light"/>
                <a:cs typeface="Calibri Light"/>
              </a:rPr>
              <a:t>size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of</a:t>
            </a:r>
            <a:r>
              <a:rPr sz="1550" spc="10" dirty="0">
                <a:latin typeface="Calibri Light"/>
                <a:cs typeface="Calibri Light"/>
              </a:rPr>
              <a:t> the</a:t>
            </a:r>
            <a:r>
              <a:rPr sz="1550" spc="-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training</a:t>
            </a:r>
            <a:r>
              <a:rPr sz="1550" spc="2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data</a:t>
            </a:r>
            <a:r>
              <a:rPr sz="1550" spc="10" dirty="0">
                <a:latin typeface="Calibri Light"/>
                <a:cs typeface="Calibri Light"/>
              </a:rPr>
              <a:t> set </a:t>
            </a:r>
            <a:r>
              <a:rPr sz="1550" spc="5" dirty="0">
                <a:latin typeface="Calibri Light"/>
                <a:cs typeface="Calibri Light"/>
              </a:rPr>
              <a:t>is </a:t>
            </a:r>
            <a:r>
              <a:rPr sz="1550" spc="10" dirty="0">
                <a:latin typeface="Calibri Light"/>
                <a:cs typeface="Calibri Light"/>
              </a:rPr>
              <a:t>small,</a:t>
            </a:r>
            <a:r>
              <a:rPr sz="1550" spc="2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or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15" dirty="0">
                <a:latin typeface="Calibri Light"/>
                <a:cs typeface="Calibri Light"/>
              </a:rPr>
              <a:t>when</a:t>
            </a:r>
            <a:r>
              <a:rPr sz="1550" spc="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the number</a:t>
            </a:r>
            <a:r>
              <a:rPr sz="1550" spc="5" dirty="0">
                <a:latin typeface="Calibri Light"/>
                <a:cs typeface="Calibri Light"/>
              </a:rPr>
              <a:t> of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parameters </a:t>
            </a:r>
            <a:r>
              <a:rPr sz="1550" spc="-33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in the</a:t>
            </a:r>
            <a:r>
              <a:rPr sz="155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model </a:t>
            </a:r>
            <a:r>
              <a:rPr sz="1550" spc="5" dirty="0">
                <a:latin typeface="Calibri Light"/>
                <a:cs typeface="Calibri Light"/>
              </a:rPr>
              <a:t>is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large.</a:t>
            </a:r>
            <a:endParaRPr sz="1550">
              <a:latin typeface="Calibri Light"/>
              <a:cs typeface="Calibri Light"/>
            </a:endParaRPr>
          </a:p>
          <a:p>
            <a:pPr marL="262890" marR="498475" indent="-250825">
              <a:lnSpc>
                <a:spcPts val="1889"/>
              </a:lnSpc>
              <a:spcBef>
                <a:spcPts val="5"/>
              </a:spcBef>
              <a:buFont typeface="Wingdings"/>
              <a:buChar char=""/>
              <a:tabLst>
                <a:tab pos="263525" algn="l"/>
              </a:tabLst>
            </a:pPr>
            <a:r>
              <a:rPr sz="1550" dirty="0">
                <a:latin typeface="Calibri"/>
                <a:cs typeface="Calibri"/>
              </a:rPr>
              <a:t>Fitting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current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data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too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well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results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in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 model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that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does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not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generalize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well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to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other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data,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and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gives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overly‐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optimistic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estimate</a:t>
            </a:r>
            <a:r>
              <a:rPr sz="1550" spc="5" dirty="0">
                <a:latin typeface="Calibri"/>
                <a:cs typeface="Calibri"/>
              </a:rPr>
              <a:t> of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expected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error</a:t>
            </a:r>
            <a:endParaRPr sz="1550">
              <a:latin typeface="Calibri"/>
              <a:cs typeface="Calibri"/>
            </a:endParaRPr>
          </a:p>
          <a:p>
            <a:pPr marL="262890" indent="-250825">
              <a:lnSpc>
                <a:spcPts val="1830"/>
              </a:lnSpc>
              <a:buFont typeface="Wingdings"/>
              <a:buChar char=""/>
              <a:tabLst>
                <a:tab pos="263525" algn="l"/>
              </a:tabLst>
            </a:pPr>
            <a:r>
              <a:rPr sz="1550" spc="5" dirty="0">
                <a:latin typeface="Calibri"/>
                <a:cs typeface="Calibri"/>
              </a:rPr>
              <a:t>Overfitting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occurs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when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model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begins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to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memorize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training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data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rather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than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learning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from</a:t>
            </a:r>
            <a:r>
              <a:rPr sz="1550" spc="15" dirty="0">
                <a:latin typeface="Calibri"/>
                <a:cs typeface="Calibri"/>
              </a:rPr>
              <a:t> them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in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order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to</a:t>
            </a:r>
            <a:endParaRPr sz="1550">
              <a:latin typeface="Calibri"/>
              <a:cs typeface="Calibri"/>
            </a:endParaRPr>
          </a:p>
          <a:p>
            <a:pPr marL="262890">
              <a:lnSpc>
                <a:spcPct val="100000"/>
              </a:lnSpc>
              <a:spcBef>
                <a:spcPts val="40"/>
              </a:spcBef>
            </a:pPr>
            <a:r>
              <a:rPr sz="1550" dirty="0">
                <a:latin typeface="Calibri"/>
                <a:cs typeface="Calibri"/>
              </a:rPr>
              <a:t>generalize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Calibri"/>
              <a:cs typeface="Calibri"/>
            </a:endParaRPr>
          </a:p>
          <a:p>
            <a:pPr marL="6555740" marR="132715">
              <a:lnSpc>
                <a:spcPct val="101800"/>
              </a:lnSpc>
              <a:spcBef>
                <a:spcPts val="5"/>
              </a:spcBef>
            </a:pPr>
            <a:r>
              <a:rPr sz="1550" dirty="0">
                <a:latin typeface="Calibri Light"/>
                <a:cs typeface="Calibri Light"/>
              </a:rPr>
              <a:t>Data </a:t>
            </a:r>
            <a:r>
              <a:rPr sz="1550" spc="5" dirty="0">
                <a:latin typeface="Calibri Light"/>
                <a:cs typeface="Calibri Light"/>
              </a:rPr>
              <a:t>is </a:t>
            </a:r>
            <a:r>
              <a:rPr sz="1550" spc="-10" dirty="0">
                <a:latin typeface="Calibri Light"/>
                <a:cs typeface="Calibri Light"/>
              </a:rPr>
              <a:t>key </a:t>
            </a:r>
            <a:r>
              <a:rPr sz="1550" spc="10" dirty="0">
                <a:latin typeface="Calibri Light"/>
                <a:cs typeface="Calibri Light"/>
              </a:rPr>
              <a:t>because </a:t>
            </a:r>
            <a:r>
              <a:rPr sz="1550" spc="5" dirty="0">
                <a:latin typeface="Calibri Light"/>
                <a:cs typeface="Calibri Light"/>
              </a:rPr>
              <a:t>it can </a:t>
            </a:r>
            <a:r>
              <a:rPr sz="1550" spc="10" dirty="0">
                <a:latin typeface="Calibri Light"/>
                <a:cs typeface="Calibri Light"/>
              </a:rPr>
              <a:t>help </a:t>
            </a:r>
            <a:r>
              <a:rPr sz="1550" spc="5" dirty="0">
                <a:latin typeface="Calibri Light"/>
                <a:cs typeface="Calibri Light"/>
              </a:rPr>
              <a:t>you </a:t>
            </a:r>
            <a:r>
              <a:rPr sz="1550" spc="10" dirty="0">
                <a:latin typeface="Calibri Light"/>
                <a:cs typeface="Calibri Light"/>
              </a:rPr>
              <a:t>both: </a:t>
            </a:r>
            <a:r>
              <a:rPr sz="1550" spc="5" dirty="0">
                <a:latin typeface="Calibri Light"/>
                <a:cs typeface="Calibri Light"/>
              </a:rPr>
              <a:t>‐ </a:t>
            </a:r>
            <a:r>
              <a:rPr sz="1550" spc="-34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Reduce variance (overfitting) </a:t>
            </a:r>
            <a:r>
              <a:rPr sz="1550" spc="10" dirty="0">
                <a:latin typeface="Calibri Light"/>
                <a:cs typeface="Calibri Light"/>
              </a:rPr>
              <a:t>with </a:t>
            </a:r>
            <a:r>
              <a:rPr sz="1550" spc="5" dirty="0">
                <a:latin typeface="Calibri Light"/>
                <a:cs typeface="Calibri Light"/>
              </a:rPr>
              <a:t>more 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training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examples ‐ Reduce </a:t>
            </a:r>
            <a:r>
              <a:rPr sz="1550" spc="10" dirty="0">
                <a:latin typeface="Calibri Light"/>
                <a:cs typeface="Calibri Light"/>
              </a:rPr>
              <a:t>bias 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(underfitting) </a:t>
            </a:r>
            <a:r>
              <a:rPr sz="1550" spc="10" dirty="0">
                <a:latin typeface="Calibri Light"/>
                <a:cs typeface="Calibri Light"/>
              </a:rPr>
              <a:t>with</a:t>
            </a:r>
            <a:r>
              <a:rPr sz="1550" spc="5" dirty="0">
                <a:latin typeface="Calibri Light"/>
                <a:cs typeface="Calibri Light"/>
              </a:rPr>
              <a:t> more </a:t>
            </a:r>
            <a:r>
              <a:rPr sz="1550" spc="-5" dirty="0">
                <a:latin typeface="Calibri Light"/>
                <a:cs typeface="Calibri Light"/>
              </a:rPr>
              <a:t>feature</a:t>
            </a:r>
            <a:endParaRPr sz="155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pc="15" dirty="0"/>
              <a:t>AMMDS</a:t>
            </a:r>
            <a:r>
              <a:rPr spc="-45" dirty="0"/>
              <a:t> </a:t>
            </a:r>
            <a:r>
              <a:rPr spc="5" dirty="0"/>
              <a:t>2019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5"/>
              </a:lnSpc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2847" y="1479296"/>
            <a:ext cx="1012190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5" dirty="0">
                <a:solidFill>
                  <a:srgbClr val="374C61"/>
                </a:solidFill>
                <a:latin typeface="Calibri"/>
                <a:cs typeface="Calibri"/>
              </a:rPr>
              <a:t>University</a:t>
            </a:r>
            <a:r>
              <a:rPr sz="950" spc="-40" dirty="0">
                <a:solidFill>
                  <a:srgbClr val="374C61"/>
                </a:solidFill>
                <a:latin typeface="Calibri"/>
                <a:cs typeface="Calibri"/>
              </a:rPr>
              <a:t> </a:t>
            </a:r>
            <a:r>
              <a:rPr sz="950" spc="5" dirty="0">
                <a:solidFill>
                  <a:srgbClr val="374C61"/>
                </a:solidFill>
                <a:latin typeface="Calibri"/>
                <a:cs typeface="Calibri"/>
              </a:rPr>
              <a:t>of</a:t>
            </a:r>
            <a:r>
              <a:rPr sz="950" spc="-25" dirty="0">
                <a:solidFill>
                  <a:srgbClr val="374C61"/>
                </a:solidFill>
                <a:latin typeface="Calibri"/>
                <a:cs typeface="Calibri"/>
              </a:rPr>
              <a:t> </a:t>
            </a:r>
            <a:r>
              <a:rPr sz="950" spc="5" dirty="0">
                <a:solidFill>
                  <a:srgbClr val="374C61"/>
                </a:solidFill>
                <a:latin typeface="Calibri"/>
                <a:cs typeface="Calibri"/>
              </a:rPr>
              <a:t>Genoa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" y="6393958"/>
            <a:ext cx="8512810" cy="20955"/>
          </a:xfrm>
          <a:custGeom>
            <a:avLst/>
            <a:gdLst/>
            <a:ahLst/>
            <a:cxnLst/>
            <a:rect l="l" t="t" r="r" b="b"/>
            <a:pathLst>
              <a:path w="8512810" h="20954">
                <a:moveTo>
                  <a:pt x="8512302" y="20557"/>
                </a:moveTo>
                <a:lnTo>
                  <a:pt x="8512302" y="12175"/>
                </a:lnTo>
                <a:lnTo>
                  <a:pt x="0" y="0"/>
                </a:lnTo>
                <a:lnTo>
                  <a:pt x="0" y="8382"/>
                </a:lnTo>
                <a:lnTo>
                  <a:pt x="8512302" y="20557"/>
                </a:lnTo>
                <a:close/>
              </a:path>
            </a:pathLst>
          </a:custGeom>
          <a:solidFill>
            <a:srgbClr val="2F559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0423" y="1661160"/>
            <a:ext cx="7912602" cy="396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8271" y="846582"/>
            <a:ext cx="1221740" cy="704215"/>
            <a:chOff x="88271" y="846582"/>
            <a:chExt cx="1221740" cy="7042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71" y="846582"/>
              <a:ext cx="1221486" cy="68961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55814" y="1520190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80">
                  <a:moveTo>
                    <a:pt x="0" y="3048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14071" y="1001521"/>
            <a:ext cx="357441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" dirty="0">
                <a:solidFill>
                  <a:srgbClr val="000000"/>
                </a:solidFill>
              </a:rPr>
              <a:t>Avoiding</a:t>
            </a:r>
            <a:r>
              <a:rPr sz="3500" spc="-20" dirty="0">
                <a:solidFill>
                  <a:srgbClr val="000000"/>
                </a:solidFill>
              </a:rPr>
              <a:t> </a:t>
            </a:r>
            <a:r>
              <a:rPr sz="3500" spc="-10" dirty="0">
                <a:solidFill>
                  <a:srgbClr val="000000"/>
                </a:solidFill>
              </a:rPr>
              <a:t>Overfitting</a:t>
            </a:r>
            <a:endParaRPr sz="350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1891" y="2471770"/>
            <a:ext cx="6028633" cy="143271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82658" y="1841246"/>
            <a:ext cx="922782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latin typeface="Calibri"/>
                <a:cs typeface="Calibri"/>
              </a:rPr>
              <a:t>1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b="1" spc="5" dirty="0">
                <a:latin typeface="Calibri"/>
                <a:cs typeface="Calibri"/>
              </a:rPr>
              <a:t>Increase</a:t>
            </a:r>
            <a:r>
              <a:rPr sz="1550" b="1" spc="-10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the</a:t>
            </a:r>
            <a:r>
              <a:rPr sz="1550" b="1" spc="-10" dirty="0">
                <a:latin typeface="Calibri"/>
                <a:cs typeface="Calibri"/>
              </a:rPr>
              <a:t> </a:t>
            </a:r>
            <a:r>
              <a:rPr sz="1550" b="1" spc="-5" dirty="0">
                <a:latin typeface="Calibri"/>
                <a:cs typeface="Calibri"/>
              </a:rPr>
              <a:t>Training</a:t>
            </a:r>
            <a:r>
              <a:rPr sz="1550" b="1" spc="-1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Data size</a:t>
            </a:r>
            <a:endParaRPr sz="1550">
              <a:latin typeface="Calibri"/>
              <a:cs typeface="Calibri"/>
            </a:endParaRPr>
          </a:p>
          <a:p>
            <a:pPr marL="262890" marR="5080" indent="-250825">
              <a:lnSpc>
                <a:spcPct val="101600"/>
              </a:lnSpc>
              <a:spcBef>
                <a:spcPts val="10"/>
              </a:spcBef>
              <a:buFont typeface="Wingdings"/>
              <a:buChar char=""/>
              <a:tabLst>
                <a:tab pos="263525" algn="l"/>
              </a:tabLst>
            </a:pPr>
            <a:r>
              <a:rPr sz="1550" spc="10" dirty="0">
                <a:latin typeface="Calibri"/>
                <a:cs typeface="Calibri"/>
              </a:rPr>
              <a:t>More </a:t>
            </a:r>
            <a:r>
              <a:rPr sz="1550" dirty="0">
                <a:latin typeface="Calibri"/>
                <a:cs typeface="Calibri"/>
              </a:rPr>
              <a:t>training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examples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there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are,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more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complex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for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an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algorithm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to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fit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noise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in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data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therefore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fitted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model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will</a:t>
            </a:r>
            <a:r>
              <a:rPr sz="1550" spc="10" dirty="0">
                <a:latin typeface="Calibri"/>
                <a:cs typeface="Calibri"/>
              </a:rPr>
              <a:t> be </a:t>
            </a:r>
            <a:r>
              <a:rPr sz="1550" spc="5" dirty="0">
                <a:latin typeface="Calibri"/>
                <a:cs typeface="Calibri"/>
              </a:rPr>
              <a:t>less </a:t>
            </a:r>
            <a:r>
              <a:rPr sz="1550" dirty="0">
                <a:latin typeface="Calibri"/>
                <a:cs typeface="Calibri"/>
              </a:rPr>
              <a:t>sensitive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to</a:t>
            </a:r>
            <a:r>
              <a:rPr sz="1550" spc="5" dirty="0">
                <a:latin typeface="Calibri"/>
                <a:cs typeface="Calibri"/>
              </a:rPr>
              <a:t> noise</a:t>
            </a:r>
            <a:r>
              <a:rPr sz="1550" spc="10" dirty="0">
                <a:latin typeface="Calibri"/>
                <a:cs typeface="Calibri"/>
              </a:rPr>
              <a:t> 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will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better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generalize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pc="15" dirty="0"/>
              <a:t>AMMDS</a:t>
            </a:r>
            <a:r>
              <a:rPr spc="-45" dirty="0"/>
              <a:t> </a:t>
            </a:r>
            <a:r>
              <a:rPr spc="5" dirty="0"/>
              <a:t>2019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5"/>
              </a:lnSpc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object 11"/>
          <p:cNvSpPr txBox="1"/>
          <p:nvPr/>
        </p:nvSpPr>
        <p:spPr>
          <a:xfrm>
            <a:off x="382638" y="4036553"/>
            <a:ext cx="9299575" cy="1685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1550" b="1" spc="10" dirty="0">
                <a:latin typeface="Calibri"/>
                <a:cs typeface="Calibri"/>
              </a:rPr>
              <a:t>2</a:t>
            </a:r>
            <a:r>
              <a:rPr sz="1550" b="1" spc="5" dirty="0">
                <a:latin typeface="Calibri"/>
                <a:cs typeface="Calibri"/>
              </a:rPr>
              <a:t> Less</a:t>
            </a:r>
            <a:r>
              <a:rPr sz="1550" b="1" spc="-10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Features</a:t>
            </a:r>
            <a:r>
              <a:rPr sz="1550" b="1" spc="-15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–</a:t>
            </a:r>
            <a:r>
              <a:rPr sz="1550" b="1" spc="15" dirty="0">
                <a:latin typeface="Calibri"/>
                <a:cs typeface="Calibri"/>
              </a:rPr>
              <a:t> </a:t>
            </a:r>
            <a:r>
              <a:rPr sz="1550" b="1" spc="-5" dirty="0">
                <a:latin typeface="Calibri"/>
                <a:cs typeface="Calibri"/>
              </a:rPr>
              <a:t>Variables</a:t>
            </a:r>
            <a:r>
              <a:rPr sz="1550" b="1" spc="-15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Selection</a:t>
            </a:r>
            <a:endParaRPr sz="1550">
              <a:latin typeface="Calibri"/>
              <a:cs typeface="Calibri"/>
            </a:endParaRPr>
          </a:p>
          <a:p>
            <a:pPr marL="262890" marR="5080" indent="-250825" algn="just">
              <a:lnSpc>
                <a:spcPct val="101800"/>
              </a:lnSpc>
              <a:spcBef>
                <a:spcPts val="5"/>
              </a:spcBef>
              <a:buFont typeface="Wingdings"/>
              <a:buChar char=""/>
              <a:tabLst>
                <a:tab pos="263525" algn="l"/>
              </a:tabLst>
            </a:pPr>
            <a:r>
              <a:rPr sz="1550" spc="10" dirty="0">
                <a:latin typeface="Calibri"/>
                <a:cs typeface="Calibri"/>
              </a:rPr>
              <a:t>Some </a:t>
            </a:r>
            <a:r>
              <a:rPr sz="1550" dirty="0">
                <a:latin typeface="Calibri"/>
                <a:cs typeface="Calibri"/>
              </a:rPr>
              <a:t>features </a:t>
            </a:r>
            <a:r>
              <a:rPr sz="1550" spc="10" dirty="0">
                <a:latin typeface="Calibri"/>
                <a:cs typeface="Calibri"/>
              </a:rPr>
              <a:t>might </a:t>
            </a:r>
            <a:r>
              <a:rPr sz="1550" spc="5" dirty="0">
                <a:latin typeface="Calibri"/>
                <a:cs typeface="Calibri"/>
              </a:rPr>
              <a:t>contain </a:t>
            </a:r>
            <a:r>
              <a:rPr sz="1550" spc="10" dirty="0">
                <a:latin typeface="Calibri"/>
                <a:cs typeface="Calibri"/>
              </a:rPr>
              <a:t>more </a:t>
            </a:r>
            <a:r>
              <a:rPr sz="1550" spc="5" dirty="0">
                <a:latin typeface="Calibri"/>
                <a:cs typeface="Calibri"/>
              </a:rPr>
              <a:t>noise </a:t>
            </a:r>
            <a:r>
              <a:rPr sz="1550" spc="10" dirty="0">
                <a:latin typeface="Calibri"/>
                <a:cs typeface="Calibri"/>
              </a:rPr>
              <a:t>than </a:t>
            </a:r>
            <a:r>
              <a:rPr sz="1550" dirty="0">
                <a:latin typeface="Calibri"/>
                <a:cs typeface="Calibri"/>
              </a:rPr>
              <a:t>informative data for </a:t>
            </a:r>
            <a:r>
              <a:rPr sz="1550" spc="5" dirty="0">
                <a:latin typeface="Calibri"/>
                <a:cs typeface="Calibri"/>
              </a:rPr>
              <a:t>your </a:t>
            </a:r>
            <a:r>
              <a:rPr sz="1550" spc="10" dirty="0">
                <a:latin typeface="Calibri"/>
                <a:cs typeface="Calibri"/>
              </a:rPr>
              <a:t>model. </a:t>
            </a:r>
            <a:r>
              <a:rPr sz="1550" spc="5" dirty="0">
                <a:latin typeface="Calibri"/>
                <a:cs typeface="Calibri"/>
              </a:rPr>
              <a:t>This is </a:t>
            </a:r>
            <a:r>
              <a:rPr sz="1550" spc="10" dirty="0">
                <a:latin typeface="Calibri"/>
                <a:cs typeface="Calibri"/>
              </a:rPr>
              <a:t>especially </a:t>
            </a:r>
            <a:r>
              <a:rPr sz="1550" spc="5" dirty="0">
                <a:latin typeface="Calibri"/>
                <a:cs typeface="Calibri"/>
              </a:rPr>
              <a:t>the case </a:t>
            </a:r>
            <a:r>
              <a:rPr sz="1550" spc="15" dirty="0">
                <a:latin typeface="Calibri"/>
                <a:cs typeface="Calibri"/>
              </a:rPr>
              <a:t>when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 </a:t>
            </a:r>
            <a:r>
              <a:rPr sz="1550" dirty="0">
                <a:latin typeface="Calibri"/>
                <a:cs typeface="Calibri"/>
              </a:rPr>
              <a:t>features </a:t>
            </a:r>
            <a:r>
              <a:rPr sz="1550" spc="5" dirty="0">
                <a:latin typeface="Calibri"/>
                <a:cs typeface="Calibri"/>
              </a:rPr>
              <a:t>are </a:t>
            </a:r>
            <a:r>
              <a:rPr sz="1550" dirty="0">
                <a:latin typeface="Calibri"/>
                <a:cs typeface="Calibri"/>
              </a:rPr>
              <a:t>non‐informative </a:t>
            </a:r>
            <a:r>
              <a:rPr sz="1550" spc="5" dirty="0">
                <a:latin typeface="Calibri"/>
                <a:cs typeface="Calibri"/>
              </a:rPr>
              <a:t>or </a:t>
            </a:r>
            <a:r>
              <a:rPr sz="1550" dirty="0">
                <a:latin typeface="Calibri"/>
                <a:cs typeface="Calibri"/>
              </a:rPr>
              <a:t>correlated </a:t>
            </a:r>
            <a:r>
              <a:rPr sz="1550" spc="10" dirty="0">
                <a:latin typeface="Calibri"/>
                <a:cs typeface="Calibri"/>
              </a:rPr>
              <a:t>with </a:t>
            </a:r>
            <a:r>
              <a:rPr sz="1550" spc="5" dirty="0">
                <a:latin typeface="Calibri"/>
                <a:cs typeface="Calibri"/>
              </a:rPr>
              <a:t>other </a:t>
            </a:r>
            <a:r>
              <a:rPr sz="1550" dirty="0">
                <a:latin typeface="Calibri"/>
                <a:cs typeface="Calibri"/>
              </a:rPr>
              <a:t>features. </a:t>
            </a:r>
            <a:r>
              <a:rPr sz="1550" spc="5" dirty="0">
                <a:latin typeface="Calibri"/>
                <a:cs typeface="Calibri"/>
              </a:rPr>
              <a:t>Remove </a:t>
            </a:r>
            <a:r>
              <a:rPr sz="1550" spc="15" dirty="0">
                <a:latin typeface="Calibri"/>
                <a:cs typeface="Calibri"/>
              </a:rPr>
              <a:t>them </a:t>
            </a:r>
            <a:r>
              <a:rPr sz="1550" spc="10" dirty="0">
                <a:latin typeface="Calibri"/>
                <a:cs typeface="Calibri"/>
              </a:rPr>
              <a:t>and </a:t>
            </a:r>
            <a:r>
              <a:rPr sz="1550" spc="5" dirty="0">
                <a:latin typeface="Calibri"/>
                <a:cs typeface="Calibri"/>
              </a:rPr>
              <a:t>your </a:t>
            </a:r>
            <a:r>
              <a:rPr sz="1550" spc="10" dirty="0">
                <a:latin typeface="Calibri"/>
                <a:cs typeface="Calibri"/>
              </a:rPr>
              <a:t>model </a:t>
            </a:r>
            <a:r>
              <a:rPr sz="1550" spc="5" dirty="0">
                <a:latin typeface="Calibri"/>
                <a:cs typeface="Calibri"/>
              </a:rPr>
              <a:t>will not </a:t>
            </a:r>
            <a:r>
              <a:rPr sz="1550" spc="-5" dirty="0">
                <a:latin typeface="Calibri"/>
                <a:cs typeface="Calibri"/>
              </a:rPr>
              <a:t>take 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this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noise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into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account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anymore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550" b="1" spc="10" dirty="0">
                <a:latin typeface="Calibri"/>
                <a:cs typeface="Calibri"/>
              </a:rPr>
              <a:t>3</a:t>
            </a:r>
            <a:r>
              <a:rPr sz="1550" b="1" dirty="0">
                <a:latin typeface="Calibri"/>
                <a:cs typeface="Calibri"/>
              </a:rPr>
              <a:t> </a:t>
            </a:r>
            <a:r>
              <a:rPr sz="1550" b="1" spc="5" dirty="0">
                <a:latin typeface="Calibri"/>
                <a:cs typeface="Calibri"/>
              </a:rPr>
              <a:t>Decrease</a:t>
            </a:r>
            <a:r>
              <a:rPr sz="1550" b="1" spc="-20" dirty="0">
                <a:latin typeface="Calibri"/>
                <a:cs typeface="Calibri"/>
              </a:rPr>
              <a:t> </a:t>
            </a:r>
            <a:r>
              <a:rPr sz="1550" b="1" spc="5" dirty="0">
                <a:latin typeface="Calibri"/>
                <a:cs typeface="Calibri"/>
              </a:rPr>
              <a:t>Complexity</a:t>
            </a:r>
            <a:r>
              <a:rPr sz="1550" b="1" spc="-5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–</a:t>
            </a:r>
            <a:r>
              <a:rPr sz="1550" b="1" spc="-5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Model</a:t>
            </a:r>
            <a:r>
              <a:rPr sz="1550" b="1" dirty="0">
                <a:latin typeface="Calibri"/>
                <a:cs typeface="Calibri"/>
              </a:rPr>
              <a:t> </a:t>
            </a:r>
            <a:r>
              <a:rPr sz="1550" b="1" spc="5" dirty="0">
                <a:latin typeface="Calibri"/>
                <a:cs typeface="Calibri"/>
              </a:rPr>
              <a:t>Selection</a:t>
            </a:r>
            <a:endParaRPr sz="1550">
              <a:latin typeface="Calibri"/>
              <a:cs typeface="Calibri"/>
            </a:endParaRPr>
          </a:p>
          <a:p>
            <a:pPr marL="262890" indent="-250825">
              <a:lnSpc>
                <a:spcPct val="100000"/>
              </a:lnSpc>
              <a:spcBef>
                <a:spcPts val="35"/>
              </a:spcBef>
              <a:buFont typeface="Wingdings"/>
              <a:buChar char=""/>
              <a:tabLst>
                <a:tab pos="263525" algn="l"/>
              </a:tabLst>
            </a:pPr>
            <a:r>
              <a:rPr sz="1550" spc="5" dirty="0">
                <a:latin typeface="Calibri"/>
                <a:cs typeface="Calibri"/>
              </a:rPr>
              <a:t>Increase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number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of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parameter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of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your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model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2847" y="1479296"/>
            <a:ext cx="1012190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5" dirty="0">
                <a:solidFill>
                  <a:srgbClr val="374C61"/>
                </a:solidFill>
                <a:latin typeface="Calibri"/>
                <a:cs typeface="Calibri"/>
              </a:rPr>
              <a:t>University</a:t>
            </a:r>
            <a:r>
              <a:rPr sz="950" spc="-40" dirty="0">
                <a:solidFill>
                  <a:srgbClr val="374C61"/>
                </a:solidFill>
                <a:latin typeface="Calibri"/>
                <a:cs typeface="Calibri"/>
              </a:rPr>
              <a:t> </a:t>
            </a:r>
            <a:r>
              <a:rPr sz="950" spc="5" dirty="0">
                <a:solidFill>
                  <a:srgbClr val="374C61"/>
                </a:solidFill>
                <a:latin typeface="Calibri"/>
                <a:cs typeface="Calibri"/>
              </a:rPr>
              <a:t>of</a:t>
            </a:r>
            <a:r>
              <a:rPr sz="950" spc="-25" dirty="0">
                <a:solidFill>
                  <a:srgbClr val="374C61"/>
                </a:solidFill>
                <a:latin typeface="Calibri"/>
                <a:cs typeface="Calibri"/>
              </a:rPr>
              <a:t> </a:t>
            </a:r>
            <a:r>
              <a:rPr sz="950" spc="5" dirty="0">
                <a:solidFill>
                  <a:srgbClr val="374C61"/>
                </a:solidFill>
                <a:latin typeface="Calibri"/>
                <a:cs typeface="Calibri"/>
              </a:rPr>
              <a:t>Genoa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" y="6393958"/>
            <a:ext cx="8512810" cy="20955"/>
          </a:xfrm>
          <a:custGeom>
            <a:avLst/>
            <a:gdLst/>
            <a:ahLst/>
            <a:cxnLst/>
            <a:rect l="l" t="t" r="r" b="b"/>
            <a:pathLst>
              <a:path w="8512810" h="20954">
                <a:moveTo>
                  <a:pt x="8512302" y="20557"/>
                </a:moveTo>
                <a:lnTo>
                  <a:pt x="8512302" y="12175"/>
                </a:lnTo>
                <a:lnTo>
                  <a:pt x="0" y="0"/>
                </a:lnTo>
                <a:lnTo>
                  <a:pt x="0" y="8382"/>
                </a:lnTo>
                <a:lnTo>
                  <a:pt x="8512302" y="20557"/>
                </a:lnTo>
                <a:close/>
              </a:path>
            </a:pathLst>
          </a:custGeom>
          <a:solidFill>
            <a:srgbClr val="2F559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0423" y="1661160"/>
            <a:ext cx="7912602" cy="396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8271" y="846582"/>
            <a:ext cx="1221740" cy="704215"/>
            <a:chOff x="88271" y="846582"/>
            <a:chExt cx="1221740" cy="7042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71" y="846582"/>
              <a:ext cx="1221486" cy="68961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55814" y="1520190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80">
                  <a:moveTo>
                    <a:pt x="0" y="3048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82245" y="1001521"/>
            <a:ext cx="3837940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" dirty="0">
                <a:solidFill>
                  <a:srgbClr val="000000"/>
                </a:solidFill>
              </a:rPr>
              <a:t>Avoiding </a:t>
            </a:r>
            <a:r>
              <a:rPr sz="3500" spc="-5" dirty="0">
                <a:solidFill>
                  <a:srgbClr val="000000"/>
                </a:solidFill>
              </a:rPr>
              <a:t>Underfitting</a:t>
            </a:r>
            <a:endParaRPr sz="3500"/>
          </a:p>
        </p:txBody>
      </p:sp>
      <p:sp>
        <p:nvSpPr>
          <p:cNvPr id="9" name="object 9"/>
          <p:cNvSpPr txBox="1"/>
          <p:nvPr/>
        </p:nvSpPr>
        <p:spPr>
          <a:xfrm>
            <a:off x="2123833" y="1685804"/>
            <a:ext cx="6418580" cy="14687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latin typeface="Calibri"/>
                <a:cs typeface="Calibri"/>
              </a:rPr>
              <a:t>More</a:t>
            </a:r>
            <a:r>
              <a:rPr sz="1550" b="1" spc="-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Features</a:t>
            </a:r>
            <a:r>
              <a:rPr sz="1550" b="1" spc="-5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–</a:t>
            </a:r>
            <a:r>
              <a:rPr sz="1550" b="1" dirty="0">
                <a:latin typeface="Calibri"/>
                <a:cs typeface="Calibri"/>
              </a:rPr>
              <a:t> </a:t>
            </a:r>
            <a:r>
              <a:rPr sz="1550" b="1" spc="-5" dirty="0">
                <a:latin typeface="Calibri"/>
                <a:cs typeface="Calibri"/>
              </a:rPr>
              <a:t>Variables</a:t>
            </a:r>
            <a:r>
              <a:rPr sz="1550" b="1" spc="-15" dirty="0">
                <a:latin typeface="Calibri"/>
                <a:cs typeface="Calibri"/>
              </a:rPr>
              <a:t> </a:t>
            </a:r>
            <a:r>
              <a:rPr sz="1550" b="1" spc="5" dirty="0">
                <a:latin typeface="Calibri"/>
                <a:cs typeface="Calibri"/>
              </a:rPr>
              <a:t>Selection</a:t>
            </a:r>
            <a:endParaRPr sz="1550">
              <a:latin typeface="Calibri"/>
              <a:cs typeface="Calibri"/>
            </a:endParaRPr>
          </a:p>
          <a:p>
            <a:pPr marL="262890" marR="5080" indent="-250825">
              <a:lnSpc>
                <a:spcPct val="101600"/>
              </a:lnSpc>
              <a:spcBef>
                <a:spcPts val="10"/>
              </a:spcBef>
              <a:buFont typeface="Wingdings"/>
              <a:buChar char=""/>
              <a:tabLst>
                <a:tab pos="263525" algn="l"/>
              </a:tabLst>
            </a:pPr>
            <a:r>
              <a:rPr sz="1550" spc="5" dirty="0">
                <a:latin typeface="Calibri"/>
                <a:cs typeface="Calibri"/>
              </a:rPr>
              <a:t>If your </a:t>
            </a:r>
            <a:r>
              <a:rPr sz="1550" spc="10" dirty="0">
                <a:latin typeface="Calibri"/>
                <a:cs typeface="Calibri"/>
              </a:rPr>
              <a:t>model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is underfitting,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it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might</a:t>
            </a:r>
            <a:r>
              <a:rPr sz="1550" spc="10" dirty="0">
                <a:latin typeface="Calibri"/>
                <a:cs typeface="Calibri"/>
              </a:rPr>
              <a:t> be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because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you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did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not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give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it</a:t>
            </a:r>
            <a:r>
              <a:rPr sz="1550" spc="10" dirty="0">
                <a:latin typeface="Calibri"/>
                <a:cs typeface="Calibri"/>
              </a:rPr>
              <a:t> enough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informative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features</a:t>
            </a:r>
            <a:endParaRPr sz="1550">
              <a:latin typeface="Calibri"/>
              <a:cs typeface="Calibri"/>
            </a:endParaRPr>
          </a:p>
          <a:p>
            <a:pPr marL="58419">
              <a:lnSpc>
                <a:spcPct val="100000"/>
              </a:lnSpc>
              <a:spcBef>
                <a:spcPts val="35"/>
              </a:spcBef>
            </a:pPr>
            <a:r>
              <a:rPr sz="1550" b="1" spc="5" dirty="0">
                <a:latin typeface="Calibri"/>
                <a:cs typeface="Calibri"/>
              </a:rPr>
              <a:t>Increase</a:t>
            </a:r>
            <a:r>
              <a:rPr sz="1550" b="1" spc="-25" dirty="0">
                <a:latin typeface="Calibri"/>
                <a:cs typeface="Calibri"/>
              </a:rPr>
              <a:t> </a:t>
            </a:r>
            <a:r>
              <a:rPr sz="1550" b="1" spc="5" dirty="0">
                <a:latin typeface="Calibri"/>
                <a:cs typeface="Calibri"/>
              </a:rPr>
              <a:t>Complexity</a:t>
            </a:r>
            <a:r>
              <a:rPr sz="1550" b="1" spc="-10" dirty="0">
                <a:latin typeface="Calibri"/>
                <a:cs typeface="Calibri"/>
              </a:rPr>
              <a:t> </a:t>
            </a:r>
            <a:r>
              <a:rPr sz="1550" b="1" spc="10" dirty="0">
                <a:latin typeface="Calibri"/>
                <a:cs typeface="Calibri"/>
              </a:rPr>
              <a:t>–</a:t>
            </a:r>
            <a:r>
              <a:rPr sz="1550" b="1" spc="-10" dirty="0">
                <a:latin typeface="Calibri"/>
                <a:cs typeface="Calibri"/>
              </a:rPr>
              <a:t> </a:t>
            </a:r>
            <a:r>
              <a:rPr sz="1550" b="1" spc="15" dirty="0">
                <a:latin typeface="Calibri"/>
                <a:cs typeface="Calibri"/>
              </a:rPr>
              <a:t>Model</a:t>
            </a:r>
            <a:r>
              <a:rPr sz="1550" b="1" spc="-5" dirty="0">
                <a:latin typeface="Calibri"/>
                <a:cs typeface="Calibri"/>
              </a:rPr>
              <a:t> </a:t>
            </a:r>
            <a:r>
              <a:rPr sz="1550" b="1" spc="5" dirty="0">
                <a:latin typeface="Calibri"/>
                <a:cs typeface="Calibri"/>
              </a:rPr>
              <a:t>Selection</a:t>
            </a:r>
            <a:endParaRPr sz="1550">
              <a:latin typeface="Calibri"/>
              <a:cs typeface="Calibri"/>
            </a:endParaRPr>
          </a:p>
          <a:p>
            <a:pPr marL="262890" marR="5080" indent="-250825">
              <a:lnSpc>
                <a:spcPct val="101600"/>
              </a:lnSpc>
              <a:spcBef>
                <a:spcPts val="5"/>
              </a:spcBef>
              <a:buFont typeface="Wingdings"/>
              <a:buChar char=""/>
              <a:tabLst>
                <a:tab pos="263525" algn="l"/>
              </a:tabLst>
            </a:pPr>
            <a:r>
              <a:rPr sz="1550" spc="5" dirty="0">
                <a:latin typeface="Calibri"/>
                <a:cs typeface="Calibri"/>
              </a:rPr>
              <a:t>If your </a:t>
            </a:r>
            <a:r>
              <a:rPr sz="1550" spc="10" dirty="0">
                <a:latin typeface="Calibri"/>
                <a:cs typeface="Calibri"/>
              </a:rPr>
              <a:t>model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is underfitting,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it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might</a:t>
            </a:r>
            <a:r>
              <a:rPr sz="1550" spc="10" dirty="0">
                <a:latin typeface="Calibri"/>
                <a:cs typeface="Calibri"/>
              </a:rPr>
              <a:t> be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because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you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did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not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give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it</a:t>
            </a:r>
            <a:r>
              <a:rPr sz="1550" spc="10" dirty="0">
                <a:latin typeface="Calibri"/>
                <a:cs typeface="Calibri"/>
              </a:rPr>
              <a:t> enough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parameter </a:t>
            </a:r>
            <a:r>
              <a:rPr sz="1550" dirty="0">
                <a:latin typeface="Calibri"/>
                <a:cs typeface="Calibri"/>
              </a:rPr>
              <a:t>to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train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(e.g.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</a:t>
            </a:r>
            <a:r>
              <a:rPr sz="1550" spc="5" dirty="0">
                <a:latin typeface="Calibri"/>
                <a:cs typeface="Calibri"/>
              </a:rPr>
              <a:t> linear</a:t>
            </a:r>
            <a:r>
              <a:rPr sz="1550" spc="10" dirty="0">
                <a:latin typeface="Calibri"/>
                <a:cs typeface="Calibri"/>
              </a:rPr>
              <a:t> model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-5" dirty="0">
                <a:latin typeface="Calibri"/>
                <a:cs typeface="Calibri"/>
              </a:rPr>
              <a:t>for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NL</a:t>
            </a:r>
            <a:r>
              <a:rPr sz="1550" spc="5" dirty="0">
                <a:latin typeface="Calibri"/>
                <a:cs typeface="Calibri"/>
              </a:rPr>
              <a:t> problem)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1663" y="3278885"/>
            <a:ext cx="8612885" cy="292836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pc="15" dirty="0"/>
              <a:t>AMMDS</a:t>
            </a:r>
            <a:r>
              <a:rPr spc="-45" dirty="0"/>
              <a:t> </a:t>
            </a:r>
            <a:r>
              <a:rPr spc="5" dirty="0"/>
              <a:t>2019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5"/>
              </a:lnSpc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2847" y="1479296"/>
            <a:ext cx="1012190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5" dirty="0">
                <a:solidFill>
                  <a:srgbClr val="374C61"/>
                </a:solidFill>
                <a:latin typeface="Calibri"/>
                <a:cs typeface="Calibri"/>
              </a:rPr>
              <a:t>University</a:t>
            </a:r>
            <a:r>
              <a:rPr sz="950" spc="-40" dirty="0">
                <a:solidFill>
                  <a:srgbClr val="374C61"/>
                </a:solidFill>
                <a:latin typeface="Calibri"/>
                <a:cs typeface="Calibri"/>
              </a:rPr>
              <a:t> </a:t>
            </a:r>
            <a:r>
              <a:rPr sz="950" spc="5" dirty="0">
                <a:solidFill>
                  <a:srgbClr val="374C61"/>
                </a:solidFill>
                <a:latin typeface="Calibri"/>
                <a:cs typeface="Calibri"/>
              </a:rPr>
              <a:t>of</a:t>
            </a:r>
            <a:r>
              <a:rPr sz="950" spc="-25" dirty="0">
                <a:solidFill>
                  <a:srgbClr val="374C61"/>
                </a:solidFill>
                <a:latin typeface="Calibri"/>
                <a:cs typeface="Calibri"/>
              </a:rPr>
              <a:t> </a:t>
            </a:r>
            <a:r>
              <a:rPr sz="950" spc="5" dirty="0">
                <a:solidFill>
                  <a:srgbClr val="374C61"/>
                </a:solidFill>
                <a:latin typeface="Calibri"/>
                <a:cs typeface="Calibri"/>
              </a:rPr>
              <a:t>Genoa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" y="6393958"/>
            <a:ext cx="8512810" cy="20955"/>
          </a:xfrm>
          <a:custGeom>
            <a:avLst/>
            <a:gdLst/>
            <a:ahLst/>
            <a:cxnLst/>
            <a:rect l="l" t="t" r="r" b="b"/>
            <a:pathLst>
              <a:path w="8512810" h="20954">
                <a:moveTo>
                  <a:pt x="8512302" y="20557"/>
                </a:moveTo>
                <a:lnTo>
                  <a:pt x="8512302" y="12175"/>
                </a:lnTo>
                <a:lnTo>
                  <a:pt x="0" y="0"/>
                </a:lnTo>
                <a:lnTo>
                  <a:pt x="0" y="8382"/>
                </a:lnTo>
                <a:lnTo>
                  <a:pt x="8512302" y="20557"/>
                </a:lnTo>
                <a:close/>
              </a:path>
            </a:pathLst>
          </a:custGeom>
          <a:solidFill>
            <a:srgbClr val="2F559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0423" y="1661160"/>
            <a:ext cx="7912602" cy="396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8271" y="846582"/>
            <a:ext cx="1221740" cy="704215"/>
            <a:chOff x="88271" y="846582"/>
            <a:chExt cx="1221740" cy="7042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71" y="846582"/>
              <a:ext cx="1221486" cy="68961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55814" y="1520190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80">
                  <a:moveTo>
                    <a:pt x="0" y="3048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44351" y="987043"/>
            <a:ext cx="5828030" cy="61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000000"/>
                </a:solidFill>
              </a:rPr>
              <a:t>Evaluating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5" dirty="0">
                <a:solidFill>
                  <a:srgbClr val="000000"/>
                </a:solidFill>
              </a:rPr>
              <a:t> goodness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fit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0435" y="1764284"/>
            <a:ext cx="5957570" cy="14687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latin typeface="Calibri Light"/>
                <a:cs typeface="Calibri Light"/>
              </a:rPr>
              <a:t>The</a:t>
            </a:r>
            <a:r>
              <a:rPr sz="1550" spc="-4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sum</a:t>
            </a:r>
            <a:r>
              <a:rPr sz="1550" spc="-3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of</a:t>
            </a:r>
            <a:r>
              <a:rPr sz="1550" spc="-20" dirty="0">
                <a:latin typeface="Calibri Light"/>
                <a:cs typeface="Calibri Light"/>
              </a:rPr>
              <a:t> </a:t>
            </a:r>
            <a:r>
              <a:rPr sz="1550" spc="-5" dirty="0">
                <a:latin typeface="Calibri Light"/>
                <a:cs typeface="Calibri Light"/>
              </a:rPr>
              <a:t>squares</a:t>
            </a:r>
            <a:r>
              <a:rPr sz="1550" spc="-2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due</a:t>
            </a:r>
            <a:r>
              <a:rPr sz="1550" spc="-30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to</a:t>
            </a:r>
            <a:r>
              <a:rPr sz="1550" spc="-25" dirty="0">
                <a:latin typeface="Calibri Light"/>
                <a:cs typeface="Calibri Light"/>
              </a:rPr>
              <a:t> </a:t>
            </a:r>
            <a:r>
              <a:rPr sz="1550" spc="-5" dirty="0">
                <a:latin typeface="Calibri Light"/>
                <a:cs typeface="Calibri Light"/>
              </a:rPr>
              <a:t>error</a:t>
            </a:r>
            <a:r>
              <a:rPr sz="1550" spc="-20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(SSE)</a:t>
            </a:r>
            <a:endParaRPr sz="1550">
              <a:latin typeface="Calibri Light"/>
              <a:cs typeface="Calibri Light"/>
            </a:endParaRPr>
          </a:p>
          <a:p>
            <a:pPr marL="12700" marR="5080" algn="just">
              <a:lnSpc>
                <a:spcPct val="101800"/>
              </a:lnSpc>
              <a:spcBef>
                <a:spcPts val="5"/>
              </a:spcBef>
            </a:pPr>
            <a:r>
              <a:rPr sz="1550" spc="5" dirty="0">
                <a:latin typeface="Calibri Light"/>
                <a:cs typeface="Calibri Light"/>
              </a:rPr>
              <a:t>This </a:t>
            </a:r>
            <a:r>
              <a:rPr sz="1550" spc="-5" dirty="0">
                <a:latin typeface="Calibri Light"/>
                <a:cs typeface="Calibri Light"/>
              </a:rPr>
              <a:t>statistic </a:t>
            </a:r>
            <a:r>
              <a:rPr sz="1550" spc="5" dirty="0">
                <a:latin typeface="Calibri Light"/>
                <a:cs typeface="Calibri Light"/>
              </a:rPr>
              <a:t>measures </a:t>
            </a:r>
            <a:r>
              <a:rPr sz="1550" spc="10" dirty="0">
                <a:latin typeface="Calibri Light"/>
                <a:cs typeface="Calibri Light"/>
              </a:rPr>
              <a:t>the </a:t>
            </a:r>
            <a:r>
              <a:rPr sz="1550" spc="-5" dirty="0">
                <a:latin typeface="Calibri Light"/>
                <a:cs typeface="Calibri Light"/>
              </a:rPr>
              <a:t>total </a:t>
            </a:r>
            <a:r>
              <a:rPr sz="1550" spc="5" dirty="0">
                <a:latin typeface="Calibri Light"/>
                <a:cs typeface="Calibri Light"/>
              </a:rPr>
              <a:t>deviation of </a:t>
            </a:r>
            <a:r>
              <a:rPr sz="1550" spc="10" dirty="0">
                <a:latin typeface="Calibri Light"/>
                <a:cs typeface="Calibri Light"/>
              </a:rPr>
              <a:t>the </a:t>
            </a:r>
            <a:r>
              <a:rPr sz="1550" spc="5" dirty="0">
                <a:latin typeface="Calibri Light"/>
                <a:cs typeface="Calibri Light"/>
              </a:rPr>
              <a:t>response values </a:t>
            </a:r>
            <a:r>
              <a:rPr sz="1550" dirty="0">
                <a:latin typeface="Calibri Light"/>
                <a:cs typeface="Calibri Light"/>
              </a:rPr>
              <a:t>from </a:t>
            </a:r>
            <a:r>
              <a:rPr sz="1550" spc="10" dirty="0">
                <a:latin typeface="Calibri Light"/>
                <a:cs typeface="Calibri Light"/>
              </a:rPr>
              <a:t>the </a:t>
            </a:r>
            <a:r>
              <a:rPr sz="1550" spc="-34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fit </a:t>
            </a:r>
            <a:r>
              <a:rPr sz="1550" dirty="0">
                <a:latin typeface="Calibri Light"/>
                <a:cs typeface="Calibri Light"/>
              </a:rPr>
              <a:t>to </a:t>
            </a:r>
            <a:r>
              <a:rPr sz="1550" spc="10" dirty="0">
                <a:latin typeface="Calibri Light"/>
                <a:cs typeface="Calibri Light"/>
              </a:rPr>
              <a:t>the </a:t>
            </a:r>
            <a:r>
              <a:rPr sz="1550" spc="5" dirty="0">
                <a:latin typeface="Calibri Light"/>
                <a:cs typeface="Calibri Light"/>
              </a:rPr>
              <a:t>response values. It is </a:t>
            </a:r>
            <a:r>
              <a:rPr sz="1550" spc="10" dirty="0">
                <a:latin typeface="Calibri Light"/>
                <a:cs typeface="Calibri Light"/>
              </a:rPr>
              <a:t>also </a:t>
            </a:r>
            <a:r>
              <a:rPr sz="1550" spc="5" dirty="0">
                <a:latin typeface="Calibri Light"/>
                <a:cs typeface="Calibri Light"/>
              </a:rPr>
              <a:t>called </a:t>
            </a:r>
            <a:r>
              <a:rPr sz="1550" spc="10" dirty="0">
                <a:latin typeface="Calibri Light"/>
                <a:cs typeface="Calibri Light"/>
              </a:rPr>
              <a:t>the </a:t>
            </a:r>
            <a:r>
              <a:rPr sz="1550" i="1" spc="-5" dirty="0">
                <a:latin typeface="Calibri Light"/>
                <a:cs typeface="Calibri Light"/>
              </a:rPr>
              <a:t>summed square of residuals  </a:t>
            </a:r>
            <a:r>
              <a:rPr sz="1550" i="1" dirty="0">
                <a:latin typeface="Calibri Light"/>
                <a:cs typeface="Calibri Light"/>
              </a:rPr>
              <a:t> </a:t>
            </a:r>
            <a:r>
              <a:rPr sz="1550" spc="15" dirty="0">
                <a:latin typeface="Calibri Light"/>
                <a:cs typeface="Calibri Light"/>
              </a:rPr>
              <a:t>and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is</a:t>
            </a:r>
            <a:r>
              <a:rPr sz="1550" spc="10" dirty="0">
                <a:latin typeface="Calibri Light"/>
                <a:cs typeface="Calibri Light"/>
              </a:rPr>
              <a:t> usually labeled as</a:t>
            </a:r>
            <a:r>
              <a:rPr sz="1550" spc="-5" dirty="0">
                <a:latin typeface="Calibri Light"/>
                <a:cs typeface="Calibri Light"/>
              </a:rPr>
              <a:t> </a:t>
            </a:r>
            <a:r>
              <a:rPr sz="1550" i="1" spc="5" dirty="0">
                <a:latin typeface="Calibri Light"/>
                <a:cs typeface="Calibri Light"/>
              </a:rPr>
              <a:t>SSE</a:t>
            </a:r>
            <a:r>
              <a:rPr sz="1550" spc="5" dirty="0">
                <a:latin typeface="Calibri Light"/>
                <a:cs typeface="Calibri Light"/>
              </a:rPr>
              <a:t>.</a:t>
            </a:r>
            <a:endParaRPr sz="1550">
              <a:latin typeface="Calibri Light"/>
              <a:cs typeface="Calibri Light"/>
            </a:endParaRPr>
          </a:p>
          <a:p>
            <a:pPr marL="12700" marR="229235" algn="just">
              <a:lnSpc>
                <a:spcPct val="101600"/>
              </a:lnSpc>
              <a:spcBef>
                <a:spcPts val="5"/>
              </a:spcBef>
            </a:pPr>
            <a:r>
              <a:rPr sz="1550" spc="15" dirty="0">
                <a:latin typeface="Calibri Light"/>
                <a:cs typeface="Calibri Light"/>
              </a:rPr>
              <a:t>A </a:t>
            </a:r>
            <a:r>
              <a:rPr sz="1550" spc="5" dirty="0">
                <a:latin typeface="Calibri Light"/>
                <a:cs typeface="Calibri Light"/>
              </a:rPr>
              <a:t>value </a:t>
            </a:r>
            <a:r>
              <a:rPr sz="1550" spc="10" dirty="0">
                <a:latin typeface="Calibri Light"/>
                <a:cs typeface="Calibri Light"/>
              </a:rPr>
              <a:t>closer </a:t>
            </a:r>
            <a:r>
              <a:rPr sz="1550" dirty="0">
                <a:latin typeface="Calibri Light"/>
                <a:cs typeface="Calibri Light"/>
              </a:rPr>
              <a:t>to </a:t>
            </a:r>
            <a:r>
              <a:rPr sz="1550" spc="10" dirty="0">
                <a:latin typeface="Calibri Light"/>
                <a:cs typeface="Calibri Light"/>
              </a:rPr>
              <a:t>0 </a:t>
            </a:r>
            <a:r>
              <a:rPr sz="1550" dirty="0">
                <a:latin typeface="Calibri Light"/>
                <a:cs typeface="Calibri Light"/>
              </a:rPr>
              <a:t>indicates </a:t>
            </a:r>
            <a:r>
              <a:rPr sz="1550" spc="5" dirty="0">
                <a:latin typeface="Calibri Light"/>
                <a:cs typeface="Calibri Light"/>
              </a:rPr>
              <a:t>that </a:t>
            </a:r>
            <a:r>
              <a:rPr sz="1550" spc="10" dirty="0">
                <a:latin typeface="Calibri Light"/>
                <a:cs typeface="Calibri Light"/>
              </a:rPr>
              <a:t>the model has a smaller </a:t>
            </a:r>
            <a:r>
              <a:rPr sz="1550" dirty="0">
                <a:latin typeface="Calibri Light"/>
                <a:cs typeface="Calibri Light"/>
              </a:rPr>
              <a:t>random error </a:t>
            </a:r>
            <a:r>
              <a:rPr sz="1550" spc="-34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component, </a:t>
            </a:r>
            <a:r>
              <a:rPr sz="1550" spc="10" dirty="0">
                <a:latin typeface="Calibri Light"/>
                <a:cs typeface="Calibri Light"/>
              </a:rPr>
              <a:t>and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that</a:t>
            </a:r>
            <a:r>
              <a:rPr sz="1550" spc="10" dirty="0">
                <a:latin typeface="Calibri Light"/>
                <a:cs typeface="Calibri Light"/>
              </a:rPr>
              <a:t> the</a:t>
            </a:r>
            <a:r>
              <a:rPr sz="1550" spc="5" dirty="0">
                <a:latin typeface="Calibri Light"/>
                <a:cs typeface="Calibri Light"/>
              </a:rPr>
              <a:t> fit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will</a:t>
            </a:r>
            <a:r>
              <a:rPr sz="1550" spc="2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be</a:t>
            </a:r>
            <a:r>
              <a:rPr sz="1550" spc="5" dirty="0">
                <a:latin typeface="Calibri Light"/>
                <a:cs typeface="Calibri Light"/>
              </a:rPr>
              <a:t> more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useful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-5" dirty="0">
                <a:latin typeface="Calibri Light"/>
                <a:cs typeface="Calibri Light"/>
              </a:rPr>
              <a:t>for</a:t>
            </a:r>
            <a:r>
              <a:rPr sz="1550" spc="5" dirty="0">
                <a:latin typeface="Calibri Light"/>
                <a:cs typeface="Calibri Light"/>
              </a:rPr>
              <a:t> prediction.</a:t>
            </a:r>
            <a:endParaRPr sz="155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435" y="3447513"/>
            <a:ext cx="6003290" cy="14687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5" dirty="0">
                <a:latin typeface="Calibri Light"/>
                <a:cs typeface="Calibri Light"/>
              </a:rPr>
              <a:t>R‐square</a:t>
            </a:r>
            <a:endParaRPr sz="1550">
              <a:latin typeface="Calibri Light"/>
              <a:cs typeface="Calibri Light"/>
            </a:endParaRPr>
          </a:p>
          <a:p>
            <a:pPr marL="12700" marR="5080">
              <a:lnSpc>
                <a:spcPct val="101800"/>
              </a:lnSpc>
              <a:spcBef>
                <a:spcPts val="5"/>
              </a:spcBef>
            </a:pPr>
            <a:r>
              <a:rPr sz="1550" spc="10" dirty="0">
                <a:latin typeface="Calibri Light"/>
                <a:cs typeface="Calibri Light"/>
              </a:rPr>
              <a:t>This</a:t>
            </a:r>
            <a:r>
              <a:rPr sz="1550" spc="25" dirty="0">
                <a:latin typeface="Calibri Light"/>
                <a:cs typeface="Calibri Light"/>
              </a:rPr>
              <a:t> </a:t>
            </a:r>
            <a:r>
              <a:rPr sz="1550" spc="-5" dirty="0">
                <a:latin typeface="Calibri Light"/>
                <a:cs typeface="Calibri Light"/>
              </a:rPr>
              <a:t>statistic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measures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how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successful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the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fit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is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in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explaining </a:t>
            </a:r>
            <a:r>
              <a:rPr sz="1550" spc="10" dirty="0">
                <a:latin typeface="Calibri Light"/>
                <a:cs typeface="Calibri Light"/>
              </a:rPr>
              <a:t>the </a:t>
            </a:r>
            <a:r>
              <a:rPr sz="1550" dirty="0">
                <a:latin typeface="Calibri Light"/>
                <a:cs typeface="Calibri Light"/>
              </a:rPr>
              <a:t>variation </a:t>
            </a:r>
            <a:r>
              <a:rPr sz="1550" spc="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of</a:t>
            </a:r>
            <a:r>
              <a:rPr sz="1550" spc="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the </a:t>
            </a:r>
            <a:r>
              <a:rPr sz="1550" dirty="0">
                <a:latin typeface="Calibri Light"/>
                <a:cs typeface="Calibri Light"/>
              </a:rPr>
              <a:t>data.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Put</a:t>
            </a:r>
            <a:r>
              <a:rPr sz="1550" spc="10" dirty="0">
                <a:latin typeface="Calibri Light"/>
                <a:cs typeface="Calibri Light"/>
              </a:rPr>
              <a:t> another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-35" dirty="0">
                <a:latin typeface="Calibri Light"/>
                <a:cs typeface="Calibri Light"/>
              </a:rPr>
              <a:t>way,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R‐square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is</a:t>
            </a:r>
            <a:r>
              <a:rPr sz="1550" spc="10" dirty="0">
                <a:latin typeface="Calibri Light"/>
                <a:cs typeface="Calibri Light"/>
              </a:rPr>
              <a:t> the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square </a:t>
            </a:r>
            <a:r>
              <a:rPr sz="1550" spc="10" dirty="0">
                <a:latin typeface="Calibri Light"/>
                <a:cs typeface="Calibri Light"/>
              </a:rPr>
              <a:t>of the </a:t>
            </a:r>
            <a:r>
              <a:rPr sz="1550" dirty="0">
                <a:latin typeface="Calibri Light"/>
                <a:cs typeface="Calibri Light"/>
              </a:rPr>
              <a:t>correlation </a:t>
            </a:r>
            <a:r>
              <a:rPr sz="1550" spc="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between the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response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values</a:t>
            </a:r>
            <a:r>
              <a:rPr sz="1550" spc="10" dirty="0">
                <a:latin typeface="Calibri Light"/>
                <a:cs typeface="Calibri Light"/>
              </a:rPr>
              <a:t> and the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predicted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response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values.</a:t>
            </a:r>
            <a:r>
              <a:rPr sz="1550" spc="-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It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is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also 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called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the </a:t>
            </a:r>
            <a:r>
              <a:rPr sz="1550" spc="5" dirty="0">
                <a:latin typeface="Calibri Light"/>
                <a:cs typeface="Calibri Light"/>
              </a:rPr>
              <a:t>square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of</a:t>
            </a:r>
            <a:r>
              <a:rPr sz="1550" spc="10" dirty="0">
                <a:latin typeface="Calibri Light"/>
                <a:cs typeface="Calibri Light"/>
              </a:rPr>
              <a:t> the multiple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correlation</a:t>
            </a:r>
            <a:r>
              <a:rPr sz="1550" spc="30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coefficient</a:t>
            </a:r>
            <a:r>
              <a:rPr sz="1550" spc="10" dirty="0">
                <a:latin typeface="Calibri Light"/>
                <a:cs typeface="Calibri Light"/>
              </a:rPr>
              <a:t> and </a:t>
            </a:r>
            <a:r>
              <a:rPr sz="1550" spc="5" dirty="0">
                <a:latin typeface="Calibri Light"/>
                <a:cs typeface="Calibri Light"/>
              </a:rPr>
              <a:t>the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coefficient </a:t>
            </a:r>
            <a:r>
              <a:rPr sz="1550" spc="-33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of</a:t>
            </a:r>
            <a:r>
              <a:rPr sz="155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multiple</a:t>
            </a:r>
            <a:r>
              <a:rPr sz="1550" spc="5" dirty="0">
                <a:latin typeface="Calibri Light"/>
                <a:cs typeface="Calibri Light"/>
              </a:rPr>
              <a:t> determination.</a:t>
            </a:r>
            <a:endParaRPr sz="1550">
              <a:latin typeface="Calibri Light"/>
              <a:cs typeface="Calibri Ligh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76580" y="2480817"/>
            <a:ext cx="2149377" cy="568113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6451277" y="3579876"/>
            <a:ext cx="2180590" cy="629285"/>
            <a:chOff x="6451277" y="3579876"/>
            <a:chExt cx="2180590" cy="62928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1277" y="3671835"/>
              <a:ext cx="1982123" cy="5369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214233" y="3579876"/>
              <a:ext cx="417830" cy="189230"/>
            </a:xfrm>
            <a:custGeom>
              <a:avLst/>
              <a:gdLst/>
              <a:ahLst/>
              <a:cxnLst/>
              <a:rect l="l" t="t" r="r" b="b"/>
              <a:pathLst>
                <a:path w="417829" h="189229">
                  <a:moveTo>
                    <a:pt x="60274" y="156058"/>
                  </a:moveTo>
                  <a:lnTo>
                    <a:pt x="48006" y="128016"/>
                  </a:lnTo>
                  <a:lnTo>
                    <a:pt x="0" y="185166"/>
                  </a:lnTo>
                  <a:lnTo>
                    <a:pt x="49530" y="187693"/>
                  </a:lnTo>
                  <a:lnTo>
                    <a:pt x="49530" y="160782"/>
                  </a:lnTo>
                  <a:lnTo>
                    <a:pt x="60274" y="156058"/>
                  </a:lnTo>
                  <a:close/>
                </a:path>
                <a:path w="417829" h="189229">
                  <a:moveTo>
                    <a:pt x="62329" y="160754"/>
                  </a:moveTo>
                  <a:lnTo>
                    <a:pt x="60274" y="156058"/>
                  </a:lnTo>
                  <a:lnTo>
                    <a:pt x="49530" y="160782"/>
                  </a:lnTo>
                  <a:lnTo>
                    <a:pt x="51816" y="165354"/>
                  </a:lnTo>
                  <a:lnTo>
                    <a:pt x="62329" y="160754"/>
                  </a:lnTo>
                  <a:close/>
                </a:path>
                <a:path w="417829" h="189229">
                  <a:moveTo>
                    <a:pt x="74676" y="188976"/>
                  </a:moveTo>
                  <a:lnTo>
                    <a:pt x="62329" y="160754"/>
                  </a:lnTo>
                  <a:lnTo>
                    <a:pt x="51816" y="165354"/>
                  </a:lnTo>
                  <a:lnTo>
                    <a:pt x="49530" y="160782"/>
                  </a:lnTo>
                  <a:lnTo>
                    <a:pt x="49530" y="187693"/>
                  </a:lnTo>
                  <a:lnTo>
                    <a:pt x="74676" y="188976"/>
                  </a:lnTo>
                  <a:close/>
                </a:path>
                <a:path w="417829" h="189229">
                  <a:moveTo>
                    <a:pt x="417576" y="5333"/>
                  </a:moveTo>
                  <a:lnTo>
                    <a:pt x="415290" y="0"/>
                  </a:lnTo>
                  <a:lnTo>
                    <a:pt x="60274" y="156058"/>
                  </a:lnTo>
                  <a:lnTo>
                    <a:pt x="62329" y="160754"/>
                  </a:lnTo>
                  <a:lnTo>
                    <a:pt x="417576" y="5333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36311" y="4689981"/>
            <a:ext cx="1960098" cy="54435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9099" y="5107652"/>
            <a:ext cx="2235639" cy="35913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694049" y="1859534"/>
            <a:ext cx="3639820" cy="6756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latin typeface="Calibri Light"/>
                <a:cs typeface="Calibri Light"/>
              </a:rPr>
              <a:t>Usually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w</a:t>
            </a:r>
            <a:r>
              <a:rPr sz="1575" spc="7" baseline="-21164" dirty="0">
                <a:latin typeface="Calibri Light"/>
                <a:cs typeface="Calibri Light"/>
              </a:rPr>
              <a:t>i</a:t>
            </a:r>
            <a:r>
              <a:rPr sz="1550" spc="5" dirty="0">
                <a:latin typeface="Calibri Light"/>
                <a:cs typeface="Calibri Light"/>
              </a:rPr>
              <a:t>, </a:t>
            </a:r>
            <a:r>
              <a:rPr sz="1550" spc="10" dirty="0">
                <a:latin typeface="Calibri Light"/>
                <a:cs typeface="Calibri Light"/>
              </a:rPr>
              <a:t>the</a:t>
            </a:r>
            <a:r>
              <a:rPr sz="1550" spc="5" dirty="0">
                <a:latin typeface="Calibri Light"/>
                <a:cs typeface="Calibri Light"/>
              </a:rPr>
              <a:t> weight</a:t>
            </a:r>
            <a:r>
              <a:rPr sz="1550" spc="25" dirty="0">
                <a:latin typeface="Calibri Light"/>
                <a:cs typeface="Calibri Light"/>
              </a:rPr>
              <a:t> </a:t>
            </a:r>
            <a:r>
              <a:rPr sz="1550" spc="-20" dirty="0">
                <a:latin typeface="Calibri Light"/>
                <a:cs typeface="Calibri Light"/>
              </a:rPr>
              <a:t>vector,</a:t>
            </a:r>
            <a:r>
              <a:rPr sz="155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is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equal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to</a:t>
            </a:r>
            <a:r>
              <a:rPr sz="1550" spc="5" dirty="0">
                <a:latin typeface="Calibri Light"/>
                <a:cs typeface="Calibri Light"/>
              </a:rPr>
              <a:t> one</a:t>
            </a:r>
            <a:endParaRPr sz="1550">
              <a:latin typeface="Calibri Light"/>
              <a:cs typeface="Calibri Light"/>
            </a:endParaRPr>
          </a:p>
          <a:p>
            <a:pPr marL="2054860">
              <a:lnSpc>
                <a:spcPct val="100000"/>
              </a:lnSpc>
              <a:spcBef>
                <a:spcPts val="1365"/>
              </a:spcBef>
            </a:pPr>
            <a:r>
              <a:rPr sz="1550" dirty="0">
                <a:latin typeface="Calibri Light"/>
                <a:cs typeface="Calibri Light"/>
              </a:rPr>
              <a:t>Regression</a:t>
            </a:r>
            <a:r>
              <a:rPr sz="1550" spc="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results</a:t>
            </a:r>
            <a:endParaRPr sz="1550">
              <a:latin typeface="Calibri Light"/>
              <a:cs typeface="Calibri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09028" y="3455933"/>
            <a:ext cx="114490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latin typeface="Calibri Light"/>
                <a:cs typeface="Calibri Light"/>
              </a:rPr>
              <a:t>Input</a:t>
            </a:r>
            <a:r>
              <a:rPr sz="1550" spc="-40" dirty="0">
                <a:latin typeface="Calibri Light"/>
                <a:cs typeface="Calibri Light"/>
              </a:rPr>
              <a:t> </a:t>
            </a:r>
            <a:r>
              <a:rPr sz="1550" spc="-5" dirty="0">
                <a:latin typeface="Calibri Light"/>
                <a:cs typeface="Calibri Light"/>
              </a:rPr>
              <a:t>Average</a:t>
            </a:r>
            <a:endParaRPr sz="1550">
              <a:latin typeface="Calibri Light"/>
              <a:cs typeface="Calibri Ligh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253107" y="2393442"/>
            <a:ext cx="417830" cy="189230"/>
          </a:xfrm>
          <a:custGeom>
            <a:avLst/>
            <a:gdLst/>
            <a:ahLst/>
            <a:cxnLst/>
            <a:rect l="l" t="t" r="r" b="b"/>
            <a:pathLst>
              <a:path w="417829" h="189230">
                <a:moveTo>
                  <a:pt x="60273" y="155644"/>
                </a:moveTo>
                <a:lnTo>
                  <a:pt x="48006" y="127254"/>
                </a:lnTo>
                <a:lnTo>
                  <a:pt x="0" y="185166"/>
                </a:lnTo>
                <a:lnTo>
                  <a:pt x="50292" y="187731"/>
                </a:lnTo>
                <a:lnTo>
                  <a:pt x="50292" y="160020"/>
                </a:lnTo>
                <a:lnTo>
                  <a:pt x="60273" y="155644"/>
                </a:lnTo>
                <a:close/>
              </a:path>
              <a:path w="417829" h="189230">
                <a:moveTo>
                  <a:pt x="62567" y="160953"/>
                </a:moveTo>
                <a:lnTo>
                  <a:pt x="60273" y="155644"/>
                </a:lnTo>
                <a:lnTo>
                  <a:pt x="50292" y="160020"/>
                </a:lnTo>
                <a:lnTo>
                  <a:pt x="52578" y="165354"/>
                </a:lnTo>
                <a:lnTo>
                  <a:pt x="62567" y="160953"/>
                </a:lnTo>
                <a:close/>
              </a:path>
              <a:path w="417829" h="189230">
                <a:moveTo>
                  <a:pt x="74676" y="188976"/>
                </a:moveTo>
                <a:lnTo>
                  <a:pt x="62567" y="160953"/>
                </a:lnTo>
                <a:lnTo>
                  <a:pt x="52578" y="165354"/>
                </a:lnTo>
                <a:lnTo>
                  <a:pt x="50292" y="160020"/>
                </a:lnTo>
                <a:lnTo>
                  <a:pt x="50292" y="187731"/>
                </a:lnTo>
                <a:lnTo>
                  <a:pt x="74676" y="188976"/>
                </a:lnTo>
                <a:close/>
              </a:path>
              <a:path w="417829" h="189230">
                <a:moveTo>
                  <a:pt x="417576" y="4571"/>
                </a:moveTo>
                <a:lnTo>
                  <a:pt x="415290" y="0"/>
                </a:lnTo>
                <a:lnTo>
                  <a:pt x="60273" y="155644"/>
                </a:lnTo>
                <a:lnTo>
                  <a:pt x="62567" y="160953"/>
                </a:lnTo>
                <a:lnTo>
                  <a:pt x="417576" y="4571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pc="15" dirty="0"/>
              <a:t>AMMDS</a:t>
            </a:r>
            <a:r>
              <a:rPr spc="-45" dirty="0"/>
              <a:t> </a:t>
            </a:r>
            <a:r>
              <a:rPr spc="5" dirty="0"/>
              <a:t>2019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5"/>
              </a:lnSpc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2847" y="1479296"/>
            <a:ext cx="1012190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5" dirty="0">
                <a:solidFill>
                  <a:srgbClr val="374C61"/>
                </a:solidFill>
                <a:latin typeface="Calibri"/>
                <a:cs typeface="Calibri"/>
              </a:rPr>
              <a:t>University</a:t>
            </a:r>
            <a:r>
              <a:rPr sz="950" spc="-40" dirty="0">
                <a:solidFill>
                  <a:srgbClr val="374C61"/>
                </a:solidFill>
                <a:latin typeface="Calibri"/>
                <a:cs typeface="Calibri"/>
              </a:rPr>
              <a:t> </a:t>
            </a:r>
            <a:r>
              <a:rPr sz="950" spc="5" dirty="0">
                <a:solidFill>
                  <a:srgbClr val="374C61"/>
                </a:solidFill>
                <a:latin typeface="Calibri"/>
                <a:cs typeface="Calibri"/>
              </a:rPr>
              <a:t>of</a:t>
            </a:r>
            <a:r>
              <a:rPr sz="950" spc="-25" dirty="0">
                <a:solidFill>
                  <a:srgbClr val="374C61"/>
                </a:solidFill>
                <a:latin typeface="Calibri"/>
                <a:cs typeface="Calibri"/>
              </a:rPr>
              <a:t> </a:t>
            </a:r>
            <a:r>
              <a:rPr sz="950" spc="5" dirty="0">
                <a:solidFill>
                  <a:srgbClr val="374C61"/>
                </a:solidFill>
                <a:latin typeface="Calibri"/>
                <a:cs typeface="Calibri"/>
              </a:rPr>
              <a:t>Genoa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" y="6393958"/>
            <a:ext cx="8512810" cy="20955"/>
          </a:xfrm>
          <a:custGeom>
            <a:avLst/>
            <a:gdLst/>
            <a:ahLst/>
            <a:cxnLst/>
            <a:rect l="l" t="t" r="r" b="b"/>
            <a:pathLst>
              <a:path w="8512810" h="20954">
                <a:moveTo>
                  <a:pt x="8512302" y="20557"/>
                </a:moveTo>
                <a:lnTo>
                  <a:pt x="8512302" y="12175"/>
                </a:lnTo>
                <a:lnTo>
                  <a:pt x="0" y="0"/>
                </a:lnTo>
                <a:lnTo>
                  <a:pt x="0" y="8382"/>
                </a:lnTo>
                <a:lnTo>
                  <a:pt x="8512302" y="20557"/>
                </a:lnTo>
                <a:close/>
              </a:path>
            </a:pathLst>
          </a:custGeom>
          <a:solidFill>
            <a:srgbClr val="2F559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0423" y="1661160"/>
            <a:ext cx="7912602" cy="396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8271" y="846582"/>
            <a:ext cx="1221740" cy="704215"/>
            <a:chOff x="88271" y="846582"/>
            <a:chExt cx="1221740" cy="7042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71" y="846582"/>
              <a:ext cx="1221486" cy="68961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55814" y="1520190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80">
                  <a:moveTo>
                    <a:pt x="0" y="3048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44351" y="987043"/>
            <a:ext cx="5828030" cy="61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000000"/>
                </a:solidFill>
              </a:rPr>
              <a:t>Evaluating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5" dirty="0">
                <a:solidFill>
                  <a:srgbClr val="000000"/>
                </a:solidFill>
              </a:rPr>
              <a:t> goodness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fit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0435" y="1833626"/>
            <a:ext cx="7409180" cy="1949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5" dirty="0">
                <a:latin typeface="Calibri Light"/>
                <a:cs typeface="Calibri Light"/>
              </a:rPr>
              <a:t>Root</a:t>
            </a:r>
            <a:r>
              <a:rPr sz="1550" spc="-40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mean</a:t>
            </a:r>
            <a:r>
              <a:rPr sz="1550" spc="-25" dirty="0">
                <a:latin typeface="Calibri Light"/>
                <a:cs typeface="Calibri Light"/>
              </a:rPr>
              <a:t> </a:t>
            </a:r>
            <a:r>
              <a:rPr sz="1550" spc="-5" dirty="0">
                <a:latin typeface="Calibri Light"/>
                <a:cs typeface="Calibri Light"/>
              </a:rPr>
              <a:t>squared</a:t>
            </a:r>
            <a:r>
              <a:rPr sz="1550" spc="-40" dirty="0">
                <a:latin typeface="Calibri Light"/>
                <a:cs typeface="Calibri Light"/>
              </a:rPr>
              <a:t> </a:t>
            </a:r>
            <a:r>
              <a:rPr sz="1550" spc="-5" dirty="0">
                <a:latin typeface="Calibri Light"/>
                <a:cs typeface="Calibri Light"/>
              </a:rPr>
              <a:t>error</a:t>
            </a:r>
            <a:r>
              <a:rPr sz="1550" spc="-2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(RMSE)</a:t>
            </a:r>
            <a:endParaRPr sz="155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550">
              <a:latin typeface="Calibri Light"/>
              <a:cs typeface="Calibri Light"/>
            </a:endParaRPr>
          </a:p>
          <a:p>
            <a:pPr marL="12700" marR="5080">
              <a:lnSpc>
                <a:spcPct val="101899"/>
              </a:lnSpc>
            </a:pPr>
            <a:r>
              <a:rPr sz="1550" spc="10" dirty="0">
                <a:latin typeface="Calibri Light"/>
                <a:cs typeface="Calibri Light"/>
              </a:rPr>
              <a:t>This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-5" dirty="0">
                <a:latin typeface="Calibri Light"/>
                <a:cs typeface="Calibri Light"/>
              </a:rPr>
              <a:t>statistic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is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also</a:t>
            </a:r>
            <a:r>
              <a:rPr sz="1550" spc="15" dirty="0">
                <a:latin typeface="Calibri Light"/>
                <a:cs typeface="Calibri Light"/>
              </a:rPr>
              <a:t> known</a:t>
            </a:r>
            <a:r>
              <a:rPr sz="1550" spc="10" dirty="0">
                <a:latin typeface="Calibri Light"/>
                <a:cs typeface="Calibri Light"/>
              </a:rPr>
              <a:t> as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the </a:t>
            </a:r>
            <a:r>
              <a:rPr sz="1550" spc="5" dirty="0">
                <a:latin typeface="Calibri Light"/>
                <a:cs typeface="Calibri Light"/>
              </a:rPr>
              <a:t>fit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standard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error</a:t>
            </a:r>
            <a:r>
              <a:rPr sz="1550" spc="15" dirty="0">
                <a:latin typeface="Calibri Light"/>
                <a:cs typeface="Calibri Light"/>
              </a:rPr>
              <a:t> and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the</a:t>
            </a:r>
            <a:r>
              <a:rPr sz="1550" spc="-20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standard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error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of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the</a:t>
            </a:r>
            <a:r>
              <a:rPr sz="1550" spc="5" dirty="0">
                <a:latin typeface="Calibri Light"/>
                <a:cs typeface="Calibri Light"/>
              </a:rPr>
              <a:t> regression. </a:t>
            </a:r>
            <a:r>
              <a:rPr sz="1550" spc="-33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It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is</a:t>
            </a:r>
            <a:r>
              <a:rPr sz="1550" spc="10" dirty="0">
                <a:latin typeface="Calibri Light"/>
                <a:cs typeface="Calibri Light"/>
              </a:rPr>
              <a:t> an </a:t>
            </a:r>
            <a:r>
              <a:rPr sz="1550" dirty="0">
                <a:latin typeface="Calibri Light"/>
                <a:cs typeface="Calibri Light"/>
              </a:rPr>
              <a:t>estimate</a:t>
            </a:r>
            <a:r>
              <a:rPr sz="1550" spc="2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of</a:t>
            </a:r>
            <a:r>
              <a:rPr sz="1550" spc="10" dirty="0">
                <a:latin typeface="Calibri Light"/>
                <a:cs typeface="Calibri Light"/>
              </a:rPr>
              <a:t> the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standard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deviation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of</a:t>
            </a:r>
            <a:r>
              <a:rPr sz="1550" spc="10" dirty="0">
                <a:latin typeface="Calibri Light"/>
                <a:cs typeface="Calibri Light"/>
              </a:rPr>
              <a:t> the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random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component</a:t>
            </a:r>
            <a:r>
              <a:rPr sz="1550" spc="10" dirty="0">
                <a:latin typeface="Calibri Light"/>
                <a:cs typeface="Calibri Light"/>
              </a:rPr>
              <a:t> in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the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data,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and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is 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defined </a:t>
            </a:r>
            <a:r>
              <a:rPr sz="1550" spc="10" dirty="0">
                <a:latin typeface="Calibri Light"/>
                <a:cs typeface="Calibri Light"/>
              </a:rPr>
              <a:t>as</a:t>
            </a:r>
            <a:endParaRPr sz="155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6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550" spc="5" dirty="0">
                <a:latin typeface="Calibri Light"/>
                <a:cs typeface="Calibri Light"/>
              </a:rPr>
              <a:t>where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i="1" spc="10" dirty="0">
                <a:latin typeface="Calibri Light"/>
                <a:cs typeface="Calibri Light"/>
              </a:rPr>
              <a:t>MSE </a:t>
            </a:r>
            <a:r>
              <a:rPr sz="1550" spc="5" dirty="0">
                <a:latin typeface="Calibri Light"/>
                <a:cs typeface="Calibri Light"/>
              </a:rPr>
              <a:t>is</a:t>
            </a:r>
            <a:r>
              <a:rPr sz="1550" spc="10" dirty="0">
                <a:latin typeface="Calibri Light"/>
                <a:cs typeface="Calibri Light"/>
              </a:rPr>
              <a:t> the</a:t>
            </a:r>
            <a:r>
              <a:rPr sz="1550" spc="15" dirty="0">
                <a:latin typeface="Calibri Light"/>
                <a:cs typeface="Calibri Light"/>
              </a:rPr>
              <a:t> mean</a:t>
            </a:r>
            <a:r>
              <a:rPr sz="1550" spc="5" dirty="0">
                <a:latin typeface="Calibri Light"/>
                <a:cs typeface="Calibri Light"/>
              </a:rPr>
              <a:t> square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error </a:t>
            </a:r>
            <a:r>
              <a:rPr sz="1550" spc="10" dirty="0">
                <a:latin typeface="Calibri Light"/>
                <a:cs typeface="Calibri Light"/>
              </a:rPr>
              <a:t>or the </a:t>
            </a:r>
            <a:r>
              <a:rPr sz="1550" spc="5" dirty="0">
                <a:latin typeface="Calibri Light"/>
                <a:cs typeface="Calibri Light"/>
              </a:rPr>
              <a:t>residual</a:t>
            </a:r>
            <a:r>
              <a:rPr sz="1550" spc="25" dirty="0">
                <a:latin typeface="Calibri Light"/>
                <a:cs typeface="Calibri Light"/>
              </a:rPr>
              <a:t> </a:t>
            </a:r>
            <a:r>
              <a:rPr sz="1550" spc="15" dirty="0">
                <a:latin typeface="Calibri Light"/>
                <a:cs typeface="Calibri Light"/>
              </a:rPr>
              <a:t>mean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square</a:t>
            </a:r>
            <a:endParaRPr sz="155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435" y="4479285"/>
            <a:ext cx="7188834" cy="9880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latin typeface="Calibri Light"/>
                <a:cs typeface="Calibri Light"/>
              </a:rPr>
              <a:t>Just</a:t>
            </a:r>
            <a:r>
              <a:rPr sz="1550" spc="10" dirty="0">
                <a:latin typeface="Calibri Light"/>
                <a:cs typeface="Calibri Light"/>
              </a:rPr>
              <a:t> as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with </a:t>
            </a:r>
            <a:r>
              <a:rPr sz="1550" i="1" spc="5" dirty="0">
                <a:latin typeface="Calibri Light"/>
                <a:cs typeface="Calibri Light"/>
              </a:rPr>
              <a:t>SSE</a:t>
            </a:r>
            <a:r>
              <a:rPr sz="1550" spc="5" dirty="0">
                <a:latin typeface="Calibri Light"/>
                <a:cs typeface="Calibri Light"/>
              </a:rPr>
              <a:t>,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an </a:t>
            </a:r>
            <a:r>
              <a:rPr sz="1550" i="1" spc="10" dirty="0">
                <a:latin typeface="Calibri Light"/>
                <a:cs typeface="Calibri Light"/>
              </a:rPr>
              <a:t>MSE</a:t>
            </a:r>
            <a:r>
              <a:rPr sz="1550" i="1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value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closer </a:t>
            </a:r>
            <a:r>
              <a:rPr sz="1550" dirty="0">
                <a:latin typeface="Calibri Light"/>
                <a:cs typeface="Calibri Light"/>
              </a:rPr>
              <a:t>to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0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indicates</a:t>
            </a:r>
            <a:r>
              <a:rPr sz="1550" spc="2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a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fit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that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is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more</a:t>
            </a:r>
            <a:r>
              <a:rPr sz="1550" spc="2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useful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-5" dirty="0">
                <a:latin typeface="Calibri Light"/>
                <a:cs typeface="Calibri Light"/>
              </a:rPr>
              <a:t>for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prediction.</a:t>
            </a:r>
            <a:endParaRPr sz="155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550">
              <a:latin typeface="Calibri Light"/>
              <a:cs typeface="Calibri Light"/>
            </a:endParaRPr>
          </a:p>
          <a:p>
            <a:pPr marL="12700" marR="221615">
              <a:lnSpc>
                <a:spcPct val="101899"/>
              </a:lnSpc>
            </a:pPr>
            <a:r>
              <a:rPr sz="1550" spc="10" dirty="0">
                <a:latin typeface="Calibri Light"/>
                <a:cs typeface="Calibri Light"/>
              </a:rPr>
              <a:t>The </a:t>
            </a:r>
            <a:r>
              <a:rPr sz="1550" dirty="0">
                <a:latin typeface="Calibri Light"/>
                <a:cs typeface="Calibri Light"/>
              </a:rPr>
              <a:t>advantage </a:t>
            </a:r>
            <a:r>
              <a:rPr sz="1550" spc="5" dirty="0">
                <a:latin typeface="Calibri Light"/>
                <a:cs typeface="Calibri Light"/>
              </a:rPr>
              <a:t>of </a:t>
            </a:r>
            <a:r>
              <a:rPr sz="1550" spc="10" dirty="0">
                <a:latin typeface="Calibri Light"/>
                <a:cs typeface="Calibri Light"/>
              </a:rPr>
              <a:t>RMSE </a:t>
            </a:r>
            <a:r>
              <a:rPr sz="1550" spc="5" dirty="0">
                <a:latin typeface="Calibri Light"/>
                <a:cs typeface="Calibri Light"/>
              </a:rPr>
              <a:t>over </a:t>
            </a:r>
            <a:r>
              <a:rPr sz="1550" spc="10" dirty="0">
                <a:latin typeface="Calibri Light"/>
                <a:cs typeface="Calibri Light"/>
              </a:rPr>
              <a:t>the </a:t>
            </a:r>
            <a:r>
              <a:rPr sz="1550" spc="20" dirty="0">
                <a:latin typeface="Calibri Light"/>
                <a:cs typeface="Calibri Light"/>
              </a:rPr>
              <a:t>MSE </a:t>
            </a:r>
            <a:r>
              <a:rPr sz="1550" spc="5" dirty="0">
                <a:latin typeface="Calibri Light"/>
                <a:cs typeface="Calibri Light"/>
              </a:rPr>
              <a:t>is that </a:t>
            </a:r>
            <a:r>
              <a:rPr sz="1550" spc="10" dirty="0">
                <a:latin typeface="Calibri Light"/>
                <a:cs typeface="Calibri Light"/>
              </a:rPr>
              <a:t>has the </a:t>
            </a:r>
            <a:r>
              <a:rPr sz="1550" spc="15" dirty="0">
                <a:latin typeface="Calibri Light"/>
                <a:cs typeface="Calibri Light"/>
              </a:rPr>
              <a:t>same </a:t>
            </a:r>
            <a:r>
              <a:rPr sz="1550" spc="10" dirty="0">
                <a:latin typeface="Calibri Light"/>
                <a:cs typeface="Calibri Light"/>
              </a:rPr>
              <a:t>unit of measurement </a:t>
            </a:r>
            <a:r>
              <a:rPr sz="1550" spc="5" dirty="0">
                <a:latin typeface="Calibri Light"/>
                <a:cs typeface="Calibri Light"/>
              </a:rPr>
              <a:t>of </a:t>
            </a:r>
            <a:r>
              <a:rPr sz="1550" spc="10" dirty="0">
                <a:latin typeface="Calibri Light"/>
                <a:cs typeface="Calibri Light"/>
              </a:rPr>
              <a:t>the </a:t>
            </a:r>
            <a:r>
              <a:rPr sz="1550" spc="-34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fitted/regressed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variables</a:t>
            </a:r>
            <a:endParaRPr sz="1550">
              <a:latin typeface="Calibri Light"/>
              <a:cs typeface="Calibri Ligh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165" y="3175717"/>
            <a:ext cx="1595546" cy="20037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8391" y="3755135"/>
            <a:ext cx="1060703" cy="668273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pc="15" dirty="0"/>
              <a:t>AMMDS</a:t>
            </a:r>
            <a:r>
              <a:rPr spc="-45" dirty="0"/>
              <a:t> </a:t>
            </a:r>
            <a:r>
              <a:rPr spc="5" dirty="0"/>
              <a:t>2019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5"/>
              </a:lnSpc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2847" y="1479296"/>
            <a:ext cx="1012190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5" dirty="0">
                <a:solidFill>
                  <a:srgbClr val="374C61"/>
                </a:solidFill>
                <a:latin typeface="Calibri"/>
                <a:cs typeface="Calibri"/>
              </a:rPr>
              <a:t>University</a:t>
            </a:r>
            <a:r>
              <a:rPr sz="950" spc="-40" dirty="0">
                <a:solidFill>
                  <a:srgbClr val="374C61"/>
                </a:solidFill>
                <a:latin typeface="Calibri"/>
                <a:cs typeface="Calibri"/>
              </a:rPr>
              <a:t> </a:t>
            </a:r>
            <a:r>
              <a:rPr sz="950" spc="5" dirty="0">
                <a:solidFill>
                  <a:srgbClr val="374C61"/>
                </a:solidFill>
                <a:latin typeface="Calibri"/>
                <a:cs typeface="Calibri"/>
              </a:rPr>
              <a:t>of</a:t>
            </a:r>
            <a:r>
              <a:rPr sz="950" spc="-25" dirty="0">
                <a:solidFill>
                  <a:srgbClr val="374C61"/>
                </a:solidFill>
                <a:latin typeface="Calibri"/>
                <a:cs typeface="Calibri"/>
              </a:rPr>
              <a:t> </a:t>
            </a:r>
            <a:r>
              <a:rPr sz="950" spc="5" dirty="0">
                <a:solidFill>
                  <a:srgbClr val="374C61"/>
                </a:solidFill>
                <a:latin typeface="Calibri"/>
                <a:cs typeface="Calibri"/>
              </a:rPr>
              <a:t>Genoa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" y="6393958"/>
            <a:ext cx="8512810" cy="20955"/>
          </a:xfrm>
          <a:custGeom>
            <a:avLst/>
            <a:gdLst/>
            <a:ahLst/>
            <a:cxnLst/>
            <a:rect l="l" t="t" r="r" b="b"/>
            <a:pathLst>
              <a:path w="8512810" h="20954">
                <a:moveTo>
                  <a:pt x="8512302" y="20557"/>
                </a:moveTo>
                <a:lnTo>
                  <a:pt x="8512302" y="12175"/>
                </a:lnTo>
                <a:lnTo>
                  <a:pt x="0" y="0"/>
                </a:lnTo>
                <a:lnTo>
                  <a:pt x="0" y="8382"/>
                </a:lnTo>
                <a:lnTo>
                  <a:pt x="8512302" y="20557"/>
                </a:lnTo>
                <a:close/>
              </a:path>
            </a:pathLst>
          </a:custGeom>
          <a:solidFill>
            <a:srgbClr val="2F559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0423" y="1661160"/>
            <a:ext cx="7912602" cy="396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8271" y="846582"/>
            <a:ext cx="1221740" cy="704215"/>
            <a:chOff x="88271" y="846582"/>
            <a:chExt cx="1221740" cy="7042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71" y="846582"/>
              <a:ext cx="1221486" cy="68961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55814" y="1520190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80">
                  <a:moveTo>
                    <a:pt x="0" y="3048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9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72211" y="1001521"/>
            <a:ext cx="2858135" cy="56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00" spc="-15" dirty="0">
                <a:solidFill>
                  <a:srgbClr val="000000"/>
                </a:solidFill>
              </a:rPr>
              <a:t>Cross</a:t>
            </a:r>
            <a:r>
              <a:rPr sz="3500" spc="-75" dirty="0">
                <a:solidFill>
                  <a:srgbClr val="000000"/>
                </a:solidFill>
              </a:rPr>
              <a:t> </a:t>
            </a:r>
            <a:r>
              <a:rPr sz="3500" spc="-25" dirty="0">
                <a:solidFill>
                  <a:srgbClr val="000000"/>
                </a:solidFill>
              </a:rPr>
              <a:t>Validation</a:t>
            </a:r>
            <a:endParaRPr sz="3500"/>
          </a:p>
        </p:txBody>
      </p:sp>
      <p:sp>
        <p:nvSpPr>
          <p:cNvPr id="9" name="object 9"/>
          <p:cNvSpPr txBox="1"/>
          <p:nvPr/>
        </p:nvSpPr>
        <p:spPr>
          <a:xfrm>
            <a:off x="444371" y="1803141"/>
            <a:ext cx="9295765" cy="2190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550" spc="5" dirty="0">
                <a:latin typeface="Calibri Light"/>
                <a:cs typeface="Calibri Light"/>
              </a:rPr>
              <a:t>Cross‐validation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is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a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model assessment</a:t>
            </a:r>
            <a:r>
              <a:rPr sz="1550" spc="2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technique used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to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evaluate</a:t>
            </a:r>
            <a:r>
              <a:rPr sz="1550" spc="10" dirty="0">
                <a:latin typeface="Calibri Light"/>
                <a:cs typeface="Calibri Light"/>
              </a:rPr>
              <a:t> a machine learning</a:t>
            </a:r>
            <a:r>
              <a:rPr sz="1550" spc="2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algorithm’s</a:t>
            </a:r>
            <a:r>
              <a:rPr sz="1550" spc="3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performance</a:t>
            </a:r>
            <a:r>
              <a:rPr sz="1550" spc="10" dirty="0">
                <a:latin typeface="Calibri Light"/>
                <a:cs typeface="Calibri Light"/>
              </a:rPr>
              <a:t> in 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making </a:t>
            </a:r>
            <a:r>
              <a:rPr sz="1550" spc="5" dirty="0">
                <a:latin typeface="Calibri Light"/>
                <a:cs typeface="Calibri Light"/>
              </a:rPr>
              <a:t>predictions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on</a:t>
            </a:r>
            <a:r>
              <a:rPr sz="1550" spc="15" dirty="0">
                <a:latin typeface="Calibri Light"/>
                <a:cs typeface="Calibri Light"/>
              </a:rPr>
              <a:t> new </a:t>
            </a:r>
            <a:r>
              <a:rPr sz="1550" dirty="0">
                <a:latin typeface="Calibri Light"/>
                <a:cs typeface="Calibri Light"/>
              </a:rPr>
              <a:t>datasets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that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it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has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not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been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trained</a:t>
            </a:r>
            <a:r>
              <a:rPr sz="1550" spc="-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on.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This</a:t>
            </a:r>
            <a:r>
              <a:rPr sz="1550" spc="3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is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done by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partitioning</a:t>
            </a:r>
            <a:r>
              <a:rPr sz="1550" spc="3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a </a:t>
            </a:r>
            <a:r>
              <a:rPr sz="1550" dirty="0">
                <a:latin typeface="Calibri Light"/>
                <a:cs typeface="Calibri Light"/>
              </a:rPr>
              <a:t>dataset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and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using </a:t>
            </a:r>
            <a:r>
              <a:rPr sz="1550" spc="-33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a subset </a:t>
            </a:r>
            <a:r>
              <a:rPr sz="1550" dirty="0">
                <a:latin typeface="Calibri Light"/>
                <a:cs typeface="Calibri Light"/>
              </a:rPr>
              <a:t>to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train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the algorithm</a:t>
            </a:r>
            <a:r>
              <a:rPr sz="1550" spc="3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and the </a:t>
            </a:r>
            <a:r>
              <a:rPr sz="1550" spc="5" dirty="0">
                <a:latin typeface="Calibri Light"/>
                <a:cs typeface="Calibri Light"/>
              </a:rPr>
              <a:t>remaining</a:t>
            </a:r>
            <a:r>
              <a:rPr sz="1550" spc="30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data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-5" dirty="0">
                <a:latin typeface="Calibri Light"/>
                <a:cs typeface="Calibri Light"/>
              </a:rPr>
              <a:t>for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testing.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Because </a:t>
            </a:r>
            <a:r>
              <a:rPr sz="1550" spc="5" dirty="0">
                <a:latin typeface="Calibri Light"/>
                <a:cs typeface="Calibri Light"/>
              </a:rPr>
              <a:t>cross‐validation</a:t>
            </a:r>
            <a:r>
              <a:rPr sz="1550" spc="2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does not use </a:t>
            </a:r>
            <a:r>
              <a:rPr sz="1550" spc="5" dirty="0">
                <a:latin typeface="Calibri Light"/>
                <a:cs typeface="Calibri Light"/>
              </a:rPr>
              <a:t>all</a:t>
            </a:r>
            <a:r>
              <a:rPr sz="1550" spc="2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of</a:t>
            </a:r>
            <a:r>
              <a:rPr sz="1550" spc="10" dirty="0">
                <a:latin typeface="Calibri Light"/>
                <a:cs typeface="Calibri Light"/>
              </a:rPr>
              <a:t> the 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data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to</a:t>
            </a:r>
            <a:r>
              <a:rPr sz="1550" spc="10" dirty="0">
                <a:latin typeface="Calibri Light"/>
                <a:cs typeface="Calibri Light"/>
              </a:rPr>
              <a:t> build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a</a:t>
            </a:r>
            <a:r>
              <a:rPr sz="1550" spc="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model,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it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is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a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commonly</a:t>
            </a:r>
            <a:r>
              <a:rPr sz="1550" spc="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used method</a:t>
            </a:r>
            <a:r>
              <a:rPr sz="1550" spc="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to</a:t>
            </a:r>
            <a:r>
              <a:rPr sz="1550" spc="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prevent overfitting</a:t>
            </a:r>
            <a:r>
              <a:rPr sz="1550" spc="10" dirty="0">
                <a:latin typeface="Calibri Light"/>
                <a:cs typeface="Calibri Light"/>
              </a:rPr>
              <a:t> during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training.</a:t>
            </a:r>
            <a:endParaRPr sz="155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00">
              <a:latin typeface="Calibri Light"/>
              <a:cs typeface="Calibri Light"/>
            </a:endParaRPr>
          </a:p>
          <a:p>
            <a:pPr marL="12700" marR="132715">
              <a:lnSpc>
                <a:spcPct val="101800"/>
              </a:lnSpc>
            </a:pPr>
            <a:r>
              <a:rPr sz="1550" spc="5" dirty="0">
                <a:latin typeface="Calibri Light"/>
                <a:cs typeface="Calibri Light"/>
              </a:rPr>
              <a:t>Each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round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of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cross‐validation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involves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randomly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partitioning</a:t>
            </a:r>
            <a:r>
              <a:rPr sz="1550" spc="2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the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original</a:t>
            </a:r>
            <a:r>
              <a:rPr sz="1550" spc="40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dataset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into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a</a:t>
            </a:r>
            <a:r>
              <a:rPr sz="1550" spc="30" dirty="0">
                <a:latin typeface="Calibri Light"/>
                <a:cs typeface="Calibri Light"/>
              </a:rPr>
              <a:t> </a:t>
            </a:r>
            <a:r>
              <a:rPr sz="1550" i="1" spc="5" dirty="0">
                <a:latin typeface="Calibri Light"/>
                <a:cs typeface="Calibri Light"/>
              </a:rPr>
              <a:t>training set</a:t>
            </a:r>
            <a:r>
              <a:rPr sz="1550" i="1" spc="1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and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a</a:t>
            </a:r>
            <a:r>
              <a:rPr sz="1550" spc="25" dirty="0">
                <a:latin typeface="Calibri Light"/>
                <a:cs typeface="Calibri Light"/>
              </a:rPr>
              <a:t> </a:t>
            </a:r>
            <a:r>
              <a:rPr sz="1550" i="1" dirty="0">
                <a:latin typeface="Calibri Light"/>
                <a:cs typeface="Calibri Light"/>
              </a:rPr>
              <a:t>testing  </a:t>
            </a:r>
            <a:r>
              <a:rPr sz="1550" i="1" spc="5" dirty="0">
                <a:latin typeface="Calibri Light"/>
                <a:cs typeface="Calibri Light"/>
              </a:rPr>
              <a:t> set</a:t>
            </a:r>
            <a:r>
              <a:rPr sz="1550" spc="5" dirty="0">
                <a:latin typeface="Calibri Light"/>
                <a:cs typeface="Calibri Light"/>
              </a:rPr>
              <a:t>.</a:t>
            </a:r>
            <a:r>
              <a:rPr sz="1550" spc="10" dirty="0">
                <a:latin typeface="Calibri Light"/>
                <a:cs typeface="Calibri Light"/>
              </a:rPr>
              <a:t> The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training</a:t>
            </a:r>
            <a:r>
              <a:rPr sz="1550" spc="3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set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is</a:t>
            </a:r>
            <a:r>
              <a:rPr sz="1550" spc="10" dirty="0">
                <a:latin typeface="Calibri Light"/>
                <a:cs typeface="Calibri Light"/>
              </a:rPr>
              <a:t> then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used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to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train</a:t>
            </a:r>
            <a:r>
              <a:rPr sz="1550" spc="10" dirty="0">
                <a:latin typeface="Calibri Light"/>
                <a:cs typeface="Calibri Light"/>
              </a:rPr>
              <a:t> a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supervised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learning</a:t>
            </a:r>
            <a:r>
              <a:rPr sz="1550" spc="-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algorithm</a:t>
            </a:r>
            <a:r>
              <a:rPr sz="1550" spc="3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and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the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testing</a:t>
            </a:r>
            <a:r>
              <a:rPr sz="1550" spc="2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set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is</a:t>
            </a:r>
            <a:r>
              <a:rPr sz="1550" spc="2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used</a:t>
            </a:r>
            <a:r>
              <a:rPr sz="1550" spc="2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to</a:t>
            </a:r>
            <a:r>
              <a:rPr sz="1550" spc="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evaluate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its </a:t>
            </a:r>
            <a:r>
              <a:rPr sz="1550" spc="-33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performance. </a:t>
            </a:r>
            <a:r>
              <a:rPr sz="1550" spc="10" dirty="0">
                <a:latin typeface="Calibri Light"/>
                <a:cs typeface="Calibri Light"/>
              </a:rPr>
              <a:t>This</a:t>
            </a:r>
            <a:r>
              <a:rPr sz="1550" spc="2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process</a:t>
            </a:r>
            <a:r>
              <a:rPr sz="1550" spc="1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is </a:t>
            </a:r>
            <a:r>
              <a:rPr sz="1550" dirty="0">
                <a:latin typeface="Calibri Light"/>
                <a:cs typeface="Calibri Light"/>
              </a:rPr>
              <a:t>repeated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several</a:t>
            </a:r>
            <a:r>
              <a:rPr sz="1550" spc="10" dirty="0">
                <a:latin typeface="Calibri Light"/>
                <a:cs typeface="Calibri Light"/>
              </a:rPr>
              <a:t> times and the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-5" dirty="0">
                <a:latin typeface="Calibri Light"/>
                <a:cs typeface="Calibri Light"/>
              </a:rPr>
              <a:t>average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cross‐validation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dirty="0">
                <a:latin typeface="Calibri Light"/>
                <a:cs typeface="Calibri Light"/>
              </a:rPr>
              <a:t>error</a:t>
            </a:r>
            <a:r>
              <a:rPr sz="1550" spc="20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is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used as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10" dirty="0">
                <a:latin typeface="Calibri Light"/>
                <a:cs typeface="Calibri Light"/>
              </a:rPr>
              <a:t>a </a:t>
            </a:r>
            <a:r>
              <a:rPr sz="1550" spc="15" dirty="0">
                <a:latin typeface="Calibri Light"/>
                <a:cs typeface="Calibri Light"/>
              </a:rPr>
              <a:t> </a:t>
            </a:r>
            <a:r>
              <a:rPr sz="1550" spc="5" dirty="0">
                <a:latin typeface="Calibri Light"/>
                <a:cs typeface="Calibri Light"/>
              </a:rPr>
              <a:t>performance</a:t>
            </a:r>
            <a:r>
              <a:rPr sz="1550" dirty="0">
                <a:latin typeface="Calibri Light"/>
                <a:cs typeface="Calibri Light"/>
              </a:rPr>
              <a:t> </a:t>
            </a:r>
            <a:r>
              <a:rPr sz="1550" spc="-15" dirty="0">
                <a:latin typeface="Calibri Light"/>
                <a:cs typeface="Calibri Light"/>
              </a:rPr>
              <a:t>indicator.</a:t>
            </a:r>
            <a:endParaRPr sz="1550">
              <a:latin typeface="Calibri Light"/>
              <a:cs typeface="Calibri Ligh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88215" y="4285488"/>
            <a:ext cx="3940302" cy="194538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pc="15" dirty="0"/>
              <a:t>AMMDS</a:t>
            </a:r>
            <a:r>
              <a:rPr spc="-45" dirty="0"/>
              <a:t> </a:t>
            </a:r>
            <a:r>
              <a:rPr spc="5" dirty="0"/>
              <a:t>2019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95"/>
              </a:lnSpc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930</Words>
  <Application>Microsoft Office PowerPoint</Application>
  <PresentationFormat>Custom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Office Theme</vt:lpstr>
      <vt:lpstr>Advanced Methods of Monitoring  and Design of Systems</vt:lpstr>
      <vt:lpstr>Machine Learning</vt:lpstr>
      <vt:lpstr>Data‐Driven Technique for regression</vt:lpstr>
      <vt:lpstr>Under Fitting and Overfitting</vt:lpstr>
      <vt:lpstr>Avoiding Overfitting</vt:lpstr>
      <vt:lpstr>Avoiding Underfitting</vt:lpstr>
      <vt:lpstr>Evaluating the goodness of fit</vt:lpstr>
      <vt:lpstr>Evaluating the goodness of fit</vt:lpstr>
      <vt:lpstr>Cross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Lesson 5_Regression Models</dc:title>
  <dc:creator>Alessandro Sorce</dc:creator>
  <cp:lastModifiedBy>Ali Mahdiei Malayeri</cp:lastModifiedBy>
  <cp:revision>4</cp:revision>
  <dcterms:created xsi:type="dcterms:W3CDTF">2023-06-07T19:23:03Z</dcterms:created>
  <dcterms:modified xsi:type="dcterms:W3CDTF">2023-06-07T19:41:21Z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2023-06-07T00:00:00Z</vt:filetime>
  </property>
</Properties>
</file>