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count Microsoft" initials="AM" lastIdx="1" clrIdx="0">
    <p:extLst>
      <p:ext uri="{19B8F6BF-5375-455C-9EA6-DF929625EA0E}">
        <p15:presenceInfo xmlns:p15="http://schemas.microsoft.com/office/powerpoint/2012/main" userId="9f195eb5a78a6f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E72"/>
    <a:srgbClr val="6B3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3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4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5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4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2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C9E72"/>
            </a:gs>
            <a:gs pos="29000">
              <a:schemeClr val="accent1">
                <a:lumMod val="5000"/>
                <a:lumOff val="95000"/>
                <a:alpha val="0"/>
              </a:schemeClr>
            </a:gs>
            <a:gs pos="100000">
              <a:srgbClr val="6B3A1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eu.googleusercontent.com/TCtaUarHzvEUs8aPhMHCBRnTwcIe8lDwcj5dXV3sBaWDyB0kVmhrgeYNDDqWMoysZ0xDP0LU6vGxSWkK8xGxLCTKNoxdzEjbodVy8KaDgvnB4CV5-1iKbrsAWTXsUVifYRh6e8MiG0zALobZ_n-smx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09" y="396875"/>
            <a:ext cx="1609725" cy="5334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Developing and Evaluating an Interpretable Learning to Rank Model for Resume Enhancement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Curriculum-Score: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6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curricula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" y="1887379"/>
            <a:ext cx="11924168" cy="4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9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jobs-offer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" y="1887379"/>
            <a:ext cx="11924168" cy="42061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7" y="1855862"/>
            <a:ext cx="11924168" cy="42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Education score: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131175" y="1752950"/>
            <a:ext cx="400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e</a:t>
            </a:r>
            <a:r>
              <a:rPr lang="en-GB" b="1" dirty="0" err="1" smtClean="0"/>
              <a:t>ducation_ranks</a:t>
            </a:r>
            <a:r>
              <a:rPr lang="en-GB" dirty="0" smtClean="0"/>
              <a:t>  (</a:t>
            </a:r>
            <a:r>
              <a:rPr lang="en-GB" dirty="0" err="1" smtClean="0"/>
              <a:t>dict</a:t>
            </a:r>
            <a:r>
              <a:rPr lang="en-GB" dirty="0" smtClean="0"/>
              <a:t> : name -&gt; value)</a:t>
            </a:r>
          </a:p>
          <a:p>
            <a:endParaRPr lang="en-GB" dirty="0"/>
          </a:p>
          <a:p>
            <a:r>
              <a:rPr lang="en-GB" b="1" dirty="0" err="1" smtClean="0"/>
              <a:t>len_ed_rank</a:t>
            </a:r>
            <a:r>
              <a:rPr lang="en-GB" b="1" dirty="0" smtClean="0"/>
              <a:t> </a:t>
            </a:r>
            <a:r>
              <a:rPr lang="en-GB" dirty="0" smtClean="0"/>
              <a:t>(number of education level)</a:t>
            </a:r>
            <a:endParaRPr lang="en-GB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4000" y="350099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Cities score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43598"/>
            <a:ext cx="7877175" cy="159067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3870325"/>
            <a:ext cx="6163733" cy="19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Skill score </a:t>
            </a:r>
            <a:r>
              <a:rPr lang="en-GB" dirty="0" smtClean="0"/>
              <a:t>(cv, offer):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162801" y="1788054"/>
            <a:ext cx="4698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(Initial score)</a:t>
            </a:r>
          </a:p>
          <a:p>
            <a:r>
              <a:rPr lang="en-GB" dirty="0" smtClean="0"/>
              <a:t>59-60 : Pre-processing (remove null values)</a:t>
            </a:r>
          </a:p>
          <a:p>
            <a:r>
              <a:rPr lang="en-GB" dirty="0" smtClean="0"/>
              <a:t>64-65 : Initial score based on intersection</a:t>
            </a:r>
          </a:p>
          <a:p>
            <a:r>
              <a:rPr lang="en-GB" dirty="0" smtClean="0"/>
              <a:t>67-69: Remove the “matched” skill</a:t>
            </a:r>
          </a:p>
          <a:p>
            <a:endParaRPr lang="en-GB" dirty="0" smtClean="0"/>
          </a:p>
          <a:p>
            <a:r>
              <a:rPr lang="en-GB" dirty="0" smtClean="0"/>
              <a:t>(Bonus score)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71-79: For each “unmatched” offer’s skill, I search which is the minimum number of hops to reach the </a:t>
            </a:r>
            <a:r>
              <a:rPr lang="en-GB" dirty="0" err="1" smtClean="0"/>
              <a:t>cv’s</a:t>
            </a:r>
            <a:r>
              <a:rPr lang="en-GB" dirty="0" smtClean="0"/>
              <a:t> skill in the knowledge graph.</a:t>
            </a:r>
          </a:p>
          <a:p>
            <a:endParaRPr lang="en-GB" dirty="0"/>
          </a:p>
          <a:p>
            <a:r>
              <a:rPr lang="en-GB" dirty="0" smtClean="0"/>
              <a:t>The relation </a:t>
            </a:r>
            <a:r>
              <a:rPr lang="en-GB" dirty="0"/>
              <a:t>is inversely </a:t>
            </a:r>
            <a:r>
              <a:rPr lang="en-GB" dirty="0" smtClean="0"/>
              <a:t>proportional </a:t>
            </a:r>
            <a:r>
              <a:rPr lang="en-GB" dirty="0">
                <a:sym typeface="Wingdings" panose="05000000000000000000" pitchFamily="2" charset="2"/>
              </a:rPr>
              <a:t>:</a:t>
            </a:r>
            <a:r>
              <a:rPr lang="en-GB" dirty="0" smtClean="0">
                <a:sym typeface="Wingdings" panose="05000000000000000000" pitchFamily="2" charset="2"/>
              </a:rPr>
              <a:t> more hops  lower “bonus”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86454"/>
            <a:ext cx="6908801" cy="5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53" y="951971"/>
            <a:ext cx="5395913" cy="36515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23068"/>
            <a:ext cx="5814435" cy="381705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4000" y="1045740"/>
            <a:ext cx="5760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of connected component of knowledge graph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I’ve built KG using the information in the “job-library”.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Two nodes are connected if they appear together in the same job.</a:t>
            </a:r>
          </a:p>
        </p:txBody>
      </p:sp>
    </p:spTree>
    <p:extLst>
      <p:ext uri="{BB962C8B-B14F-4D97-AF65-F5344CB8AC3E}">
        <p14:creationId xmlns:p14="http://schemas.microsoft.com/office/powerpoint/2010/main" val="217229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Soft-skills score: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4000" y="388089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Age score:</a:t>
            </a:r>
            <a:endParaRPr lang="en-GB" b="1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86454"/>
            <a:ext cx="5133975" cy="20097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250227"/>
            <a:ext cx="6443133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Language score: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88054"/>
            <a:ext cx="6900333" cy="467042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162801" y="1788054"/>
            <a:ext cx="4698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 smtClean="0"/>
              <a:t>116-122 : Pre-processing (remove null values and split in (language, level) )</a:t>
            </a:r>
          </a:p>
          <a:p>
            <a:endParaRPr lang="en-GB" dirty="0" smtClean="0"/>
          </a:p>
          <a:p>
            <a:r>
              <a:rPr lang="en-GB" dirty="0" smtClean="0"/>
              <a:t>125: Cartesian product of offer &amp; cv ‘s languages</a:t>
            </a:r>
          </a:p>
          <a:p>
            <a:r>
              <a:rPr lang="en-GB" dirty="0" smtClean="0"/>
              <a:t>126-129: For identical language, the score is based on the distance of </a:t>
            </a:r>
            <a:r>
              <a:rPr lang="en-GB" b="1" dirty="0" smtClean="0"/>
              <a:t>level</a:t>
            </a:r>
            <a:r>
              <a:rPr lang="en-GB" dirty="0" smtClean="0"/>
              <a:t> of language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lvl2value (</a:t>
            </a:r>
            <a:r>
              <a:rPr lang="en-GB" dirty="0" err="1" smtClean="0"/>
              <a:t>dict</a:t>
            </a:r>
            <a:r>
              <a:rPr lang="en-GB" dirty="0"/>
              <a:t> </a:t>
            </a:r>
            <a:r>
              <a:rPr lang="en-GB" dirty="0" smtClean="0"/>
              <a:t>e.g. “A1”:0, “A2”:1 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01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Certificates score: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86454"/>
            <a:ext cx="5133975" cy="20574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816600" y="28367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Experience function: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738813"/>
            <a:ext cx="5133975" cy="81915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54000" y="536948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Salary score:</a:t>
            </a:r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4296847"/>
            <a:ext cx="5133975" cy="8382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600" y="3264317"/>
            <a:ext cx="5524498" cy="1870730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254000" y="392852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Experience score: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8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Weights (normalized with Min-Max)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92" y="1962149"/>
            <a:ext cx="3564815" cy="40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3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I’ve used the same handmade metric at nDGC@15</a:t>
            </a:r>
          </a:p>
          <a:p>
            <a:r>
              <a:rPr lang="en-GB" dirty="0" smtClean="0"/>
              <a:t>All model receive identical train, valid and test datasets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42399"/>
              </p:ext>
            </p:extLst>
          </p:nvPr>
        </p:nvGraphicFramePr>
        <p:xfrm>
          <a:off x="916676" y="3200398"/>
          <a:ext cx="10358647" cy="301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113"/>
                <a:gridCol w="1273351"/>
                <a:gridCol w="2006061"/>
                <a:gridCol w="2006061"/>
                <a:gridCol w="2006061"/>
              </a:tblGrid>
              <a:tr h="220136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Validation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endParaRPr lang="en-GB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LambdaMart</a:t>
                      </a:r>
                      <a:r>
                        <a:rPr lang="en-GB" b="1" dirty="0" smtClean="0"/>
                        <a:t> (</a:t>
                      </a:r>
                      <a:r>
                        <a:rPr lang="en-GB" b="1" baseline="0" dirty="0" err="1" smtClean="0"/>
                        <a:t>LightGBM</a:t>
                      </a:r>
                      <a:r>
                        <a:rPr lang="en-GB" b="1" baseline="0" dirty="0" smtClean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LtR</a:t>
                      </a:r>
                      <a:endParaRPr lang="en-GB" baseline="0" dirty="0" smtClean="0"/>
                    </a:p>
                    <a:p>
                      <a:r>
                        <a:rPr lang="en-GB" baseline="0" dirty="0" err="1" smtClean="0"/>
                        <a:t>BlackBox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0.8000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0.8065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0.8008</a:t>
                      </a:r>
                      <a:endParaRPr lang="en-GB" b="0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FIGS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/Class</a:t>
                      </a:r>
                    </a:p>
                    <a:p>
                      <a:r>
                        <a:rPr lang="en-GB" baseline="0" dirty="0" err="1" smtClean="0"/>
                        <a:t>Glassbox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0.8008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0.8147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0.8088</a:t>
                      </a:r>
                      <a:endParaRPr lang="en-GB" b="0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Expleniable</a:t>
                      </a:r>
                      <a:r>
                        <a:rPr lang="en-GB" b="1" baseline="0" dirty="0" err="1" smtClean="0"/>
                        <a:t>BoostingMachine</a:t>
                      </a:r>
                      <a:endParaRPr lang="en-GB" b="1" baseline="0" dirty="0" smtClean="0"/>
                    </a:p>
                    <a:p>
                      <a:r>
                        <a:rPr lang="en-GB" b="1" baseline="0" dirty="0" smtClean="0"/>
                        <a:t>(Microsoft)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/Class</a:t>
                      </a:r>
                    </a:p>
                    <a:p>
                      <a:r>
                        <a:rPr lang="en-GB" dirty="0" err="1" smtClean="0"/>
                        <a:t>GlassBox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IlMart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LtR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GlassBox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smtClean="0"/>
              <a:t>Generator of instances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Generator of Job-Offer</a:t>
            </a:r>
          </a:p>
          <a:p>
            <a:pPr lvl="2"/>
            <a:r>
              <a:rPr lang="en-GB" dirty="0" smtClean="0"/>
              <a:t>Generator of Curricula</a:t>
            </a:r>
          </a:p>
          <a:p>
            <a:pPr lvl="2"/>
            <a:r>
              <a:rPr lang="en-GB" dirty="0" smtClean="0"/>
              <a:t>Matching score</a:t>
            </a:r>
            <a:endParaRPr lang="en-GB" dirty="0"/>
          </a:p>
          <a:p>
            <a:pPr lvl="1"/>
            <a:r>
              <a:rPr lang="en-GB" b="1" dirty="0" smtClean="0"/>
              <a:t>Experiments:</a:t>
            </a:r>
          </a:p>
          <a:p>
            <a:pPr lvl="2"/>
            <a:r>
              <a:rPr lang="en-GB" dirty="0" smtClean="0"/>
              <a:t>Lambda-Mart (Black box)</a:t>
            </a:r>
          </a:p>
          <a:p>
            <a:pPr lvl="2"/>
            <a:r>
              <a:rPr lang="en-GB" dirty="0" smtClean="0"/>
              <a:t>FIGS (Glass Box)</a:t>
            </a:r>
          </a:p>
          <a:p>
            <a:pPr lvl="2"/>
            <a:r>
              <a:rPr lang="en-GB" dirty="0" smtClean="0"/>
              <a:t>EBM (Glass Box)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0" y="1439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Outline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3778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9867" cy="302916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67" y="0"/>
            <a:ext cx="4320278" cy="302916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78" y="3137429"/>
            <a:ext cx="3838575" cy="33432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418" y="3427412"/>
            <a:ext cx="3305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9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b="1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10001"/>
              </p:ext>
            </p:extLst>
          </p:nvPr>
        </p:nvGraphicFramePr>
        <p:xfrm>
          <a:off x="6643342" y="483912"/>
          <a:ext cx="3804523" cy="5515300"/>
        </p:xfrm>
        <a:graphic>
          <a:graphicData uri="http://schemas.openxmlformats.org/drawingml/2006/table">
            <a:tbl>
              <a:tblPr firstRow="1" firstCol="1" lastRow="1" bandRow="1">
                <a:tableStyleId>{69C7853C-536D-4A76-A0AE-DD22124D55A5}</a:tableStyleId>
              </a:tblPr>
              <a:tblGrid>
                <a:gridCol w="380452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 smtClean="0">
                          <a:effectLst/>
                        </a:rPr>
                        <a:t>Bertinoro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Basiano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Tribogna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Rhemes</a:t>
                      </a:r>
                      <a:r>
                        <a:rPr lang="en-GB" sz="1400" b="0" u="none" strike="noStrike" dirty="0">
                          <a:effectLst/>
                        </a:rPr>
                        <a:t>-Notre-Dame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Riva di </a:t>
                      </a:r>
                      <a:r>
                        <a:rPr lang="en-GB" sz="1400" b="0" u="none" strike="noStrike" dirty="0" err="1">
                          <a:effectLst/>
                        </a:rPr>
                        <a:t>Solto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Castelsilano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Torrevecchia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Pia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Stradella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Zoagli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Tortorici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Cenate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Sopra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Bianze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Cossano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Canavese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Corneliano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d'Alba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Boffalora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d'Adda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Cecima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Morsasco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Volla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Poggiardo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Scillato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Pietraroja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Calvatone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Castrovillari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Sedrina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9084732" y="6093897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1197 Cities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0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b="1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57435"/>
              </p:ext>
            </p:extLst>
          </p:nvPr>
        </p:nvGraphicFramePr>
        <p:xfrm>
          <a:off x="6358465" y="589485"/>
          <a:ext cx="5655735" cy="55153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49909"/>
                <a:gridCol w="1936472"/>
                <a:gridCol w="1069354"/>
              </a:tblGrid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smtClean="0">
                          <a:effectLst/>
                        </a:rPr>
                        <a:t>City 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smtClean="0">
                          <a:effectLst/>
                        </a:rPr>
                        <a:t>City B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smtClean="0">
                          <a:effectLst/>
                        </a:rPr>
                        <a:t>Distance(Km)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Abbadia San Salvatore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Acireale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905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Acqualagna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Acquapendente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290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Acquasanta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Acquaviva Collecroce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Acquaviva d'Isernia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451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Abano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Terme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Acri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753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Aggius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Abano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Terme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Agosta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Agrigento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906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Agropoli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Aielli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Ailano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Ailoche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Alagna Valsesia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Alba Adriatica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328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Albagiara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Albanella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Albuzzano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Altavilla Monferrato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Alvignano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Abano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Terme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Amatrice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326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126065" y="5147733"/>
            <a:ext cx="5232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 order to save space and memory, I’ve saved the lower triangular (symmetric) matrix before sorting the rows and </a:t>
            </a:r>
            <a:r>
              <a:rPr lang="en-GB" sz="1600" dirty="0"/>
              <a:t>columns (alphabetically</a:t>
            </a:r>
            <a:r>
              <a:rPr lang="en-GB" sz="1600" dirty="0" smtClean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During the “inference” first I order the </a:t>
            </a:r>
            <a:r>
              <a:rPr lang="en-GB" sz="1600" dirty="0" err="1" smtClean="0"/>
              <a:t>CityA</a:t>
            </a:r>
            <a:r>
              <a:rPr lang="en-GB" sz="1600" dirty="0" smtClean="0"/>
              <a:t> &amp; B, then I search into </a:t>
            </a:r>
            <a:r>
              <a:rPr lang="en-GB" sz="1600" dirty="0" err="1" smtClean="0"/>
              <a:t>dataFrame</a:t>
            </a:r>
            <a:r>
              <a:rPr lang="en-GB" sz="1600" dirty="0" smtClean="0"/>
              <a:t> (with double index). It seems to be quite fast.</a:t>
            </a:r>
          </a:p>
        </p:txBody>
      </p:sp>
    </p:spTree>
    <p:extLst>
      <p:ext uri="{BB962C8B-B14F-4D97-AF65-F5344CB8AC3E}">
        <p14:creationId xmlns:p14="http://schemas.microsoft.com/office/powerpoint/2010/main" val="211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b="1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91865"/>
              </p:ext>
            </p:extLst>
          </p:nvPr>
        </p:nvGraphicFramePr>
        <p:xfrm>
          <a:off x="6684432" y="2114920"/>
          <a:ext cx="4093634" cy="1325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81727"/>
                <a:gridCol w="1206545"/>
                <a:gridCol w="689454"/>
                <a:gridCol w="689454"/>
                <a:gridCol w="92645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Rank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Education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Distrb.1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Distrib.2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</a:rPr>
                        <a:t>Mi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n-</a:t>
                      </a:r>
                      <a:r>
                        <a:rPr lang="en-GB" sz="1400" u="none" strike="noStrike" dirty="0" smtClean="0">
                          <a:effectLst/>
                        </a:rPr>
                        <a:t>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Degree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Bachelor D.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0.372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Master D.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0.198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PhD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0.031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6688667" y="3733799"/>
            <a:ext cx="51646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Distrb.2 is used to sample when the job requires at lest “Degree”.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minimal age is used to be coherent when we chose the age for the candidates.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With “rank” I means “importance”.</a:t>
            </a:r>
          </a:p>
        </p:txBody>
      </p:sp>
    </p:spTree>
    <p:extLst>
      <p:ext uri="{BB962C8B-B14F-4D97-AF65-F5344CB8AC3E}">
        <p14:creationId xmlns:p14="http://schemas.microsoft.com/office/powerpoint/2010/main" val="178570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b="1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15540"/>
              </p:ext>
            </p:extLst>
          </p:nvPr>
        </p:nvGraphicFramePr>
        <p:xfrm>
          <a:off x="6358465" y="602826"/>
          <a:ext cx="5418668" cy="46405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49909"/>
                <a:gridCol w="1936472"/>
                <a:gridCol w="83228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Ukrainian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Norwegian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Portuguese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Bulgarian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Serbo-Croatian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Finnish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45611"/>
              </p:ext>
            </p:extLst>
          </p:nvPr>
        </p:nvGraphicFramePr>
        <p:xfrm>
          <a:off x="4631264" y="4481936"/>
          <a:ext cx="1464734" cy="17602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32367"/>
                <a:gridCol w="732367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Prob.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2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b="1" dirty="0" smtClean="0"/>
              <a:t>“Jobs-library”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713133" y="340603"/>
            <a:ext cx="4343400" cy="29700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"Developer"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:{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"age"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40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"salary"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26000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60000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"experience"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15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"degree": false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"smart working"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Droid Sans Mono Dotted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"skills"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"Python"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"Java"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"SQL"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Git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"Algorithm"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"Database"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"Operating systems"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"C++"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"PHP"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Kubernetes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Doker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"soft skills"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"Problem solving"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"Collaboration"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"Retail aptitude"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"Flexibility"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"Professional Ethic"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"Innovation"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"Creativity"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"certificates"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 [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"CCNA"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"CSM"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"PMP"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"IELTS"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"CAE"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13400" y="3408862"/>
            <a:ext cx="4343400" cy="33085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"HR Consultant"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:{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"age"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50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"salary"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20000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50000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"experience"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15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degree"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Droid Sans Mono Dotted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smart_working"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Droid Sans Mono Dotted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"skills"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"HR Management"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"Recruitment"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Organisational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development"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"Industrial relations"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Labour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legislation"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"Analysis of data"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"Selection and evaluation techniques"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"Training and development"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soft_skills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"Empathy"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"Management of the conflict"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"Negotiation"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"Ability to listen"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"Coaching"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"Management of stress"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"certificates"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 [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"PHR"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"SPHR"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"SHRM-CP"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"IELTS"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Curricula’s information</a:t>
            </a:r>
            <a:endParaRPr lang="en-GB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264052"/>
              </p:ext>
            </p:extLst>
          </p:nvPr>
        </p:nvGraphicFramePr>
        <p:xfrm>
          <a:off x="313267" y="1232958"/>
          <a:ext cx="11116732" cy="533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8933"/>
                <a:gridCol w="4309533"/>
                <a:gridCol w="2633134"/>
                <a:gridCol w="212513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Information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(Ideal)Job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(used</a:t>
                      </a:r>
                      <a:r>
                        <a:rPr lang="en-GB" sz="1400" baseline="0" dirty="0" smtClean="0"/>
                        <a:t> only to generate information below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Education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rnd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/>
                        <a:t>distribution </a:t>
                      </a:r>
                      <a:r>
                        <a:rPr lang="en-GB" sz="1400" dirty="0" smtClean="0"/>
                        <a:t>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simple</a:t>
                      </a:r>
                      <a:r>
                        <a:rPr lang="en-GB" sz="1400" baseline="0" dirty="0" smtClean="0"/>
                        <a:t> 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Job-range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160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Skills</a:t>
                      </a:r>
                      <a:r>
                        <a:rPr lang="en-GB" b="1" baseline="0" dirty="0" smtClean="0"/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Soft</a:t>
                      </a:r>
                      <a:r>
                        <a:rPr lang="en-GB" b="1" baseline="0" dirty="0" smtClean="0"/>
                        <a:t> skills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Min</a:t>
                      </a:r>
                      <a:r>
                        <a:rPr lang="en-GB" sz="1400" baseline="0" dirty="0" smtClean="0"/>
                        <a:t> age</a:t>
                      </a:r>
                      <a:r>
                        <a:rPr lang="en-GB" sz="1400" dirty="0" smtClean="0"/>
                        <a:t>(from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err="1" smtClean="0"/>
                        <a:t>Edu</a:t>
                      </a:r>
                      <a:r>
                        <a:rPr lang="en-GB" sz="1400" b="1" baseline="0" dirty="0" smtClean="0"/>
                        <a:t>.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</a:t>
                      </a:r>
                      <a:r>
                        <a:rPr lang="en-GB" sz="1400" baseline="0" dirty="0" smtClean="0"/>
                        <a:t> age (from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Languages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(number) rnd </a:t>
                      </a:r>
                      <a:r>
                        <a:rPr lang="en-GB" sz="1400" baseline="0" dirty="0" smtClean="0"/>
                        <a:t>with </a:t>
                      </a:r>
                      <a:r>
                        <a:rPr lang="en-GB" sz="1400" baseline="0" dirty="0" err="1" smtClean="0"/>
                        <a:t>dist</a:t>
                      </a:r>
                      <a:r>
                        <a:rPr lang="en-GB" sz="1400" baseline="0" dirty="0" smtClean="0"/>
                        <a:t> (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0.7, 0.2, 0.1) +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(level) rnd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GB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Certificates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Rnd with </a:t>
                      </a:r>
                      <a:r>
                        <a:rPr lang="en-GB" sz="1400" dirty="0" err="1" smtClean="0"/>
                        <a:t>distrb</a:t>
                      </a:r>
                      <a:r>
                        <a:rPr lang="en-GB" sz="1400" dirty="0" smtClean="0"/>
                        <a:t> (consistent with</a:t>
                      </a:r>
                      <a:r>
                        <a:rPr lang="en-GB" sz="1400" baseline="0" dirty="0" smtClean="0"/>
                        <a:t> 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Min(</a:t>
                      </a:r>
                      <a:r>
                        <a:rPr lang="en-GB" sz="1400" dirty="0" err="1" smtClean="0"/>
                        <a:t>Possion</a:t>
                      </a:r>
                      <a:r>
                        <a:rPr lang="en-GB" sz="1400" dirty="0" smtClean="0"/>
                        <a:t>(3), </a:t>
                      </a:r>
                      <a:r>
                        <a:rPr lang="en-GB" sz="1400" b="1" dirty="0" smtClean="0"/>
                        <a:t>Age </a:t>
                      </a:r>
                      <a:r>
                        <a:rPr lang="en-GB" sz="1400" b="0" dirty="0" smtClean="0"/>
                        <a:t>- min</a:t>
                      </a:r>
                      <a:r>
                        <a:rPr lang="en-GB" sz="1400" b="0" baseline="0" dirty="0" smtClean="0"/>
                        <a:t> age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Salary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min_s</a:t>
                      </a:r>
                      <a:r>
                        <a:rPr lang="en-GB" sz="1400" dirty="0" smtClean="0"/>
                        <a:t> += </a:t>
                      </a:r>
                      <a:r>
                        <a:rPr lang="en-GB" sz="1400" dirty="0" err="1" smtClean="0"/>
                        <a:t>min_salary</a:t>
                      </a:r>
                      <a:r>
                        <a:rPr lang="en-GB" sz="1400" baseline="0" dirty="0" smtClean="0"/>
                        <a:t> * 0.07 * </a:t>
                      </a:r>
                      <a:r>
                        <a:rPr lang="en-GB" sz="1400" b="1" baseline="0" dirty="0" err="1" smtClean="0"/>
                        <a:t>exp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</a:t>
                      </a:r>
                      <a:r>
                        <a:rPr lang="en-GB" sz="1400" baseline="0" dirty="0" smtClean="0"/>
                        <a:t> salary (from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Smart Work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r>
                        <a:rPr lang="en-GB" b="1" baseline="0" dirty="0" smtClean="0"/>
                        <a:t> abroad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4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Job-Offer’s information</a:t>
            </a:r>
            <a:endParaRPr lang="en-GB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413892"/>
              </p:ext>
            </p:extLst>
          </p:nvPr>
        </p:nvGraphicFramePr>
        <p:xfrm>
          <a:off x="313267" y="1232958"/>
          <a:ext cx="11116732" cy="5337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8933"/>
                <a:gridCol w="4309533"/>
                <a:gridCol w="2633134"/>
                <a:gridCol w="212513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Information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Job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Education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rnd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from</a:t>
                      </a:r>
                      <a:r>
                        <a:rPr lang="en-GB" sz="1400" baseline="0" dirty="0" smtClean="0"/>
                        <a:t> distribution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simple</a:t>
                      </a:r>
                      <a:r>
                        <a:rPr lang="en-GB" sz="1400" baseline="0" dirty="0" smtClean="0"/>
                        <a:t> 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Skills</a:t>
                      </a:r>
                      <a:r>
                        <a:rPr lang="en-GB" b="1" baseline="0" dirty="0" smtClean="0"/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Soft</a:t>
                      </a:r>
                      <a:r>
                        <a:rPr lang="en-GB" b="1" baseline="0" dirty="0" smtClean="0"/>
                        <a:t> skills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 (Min)</a:t>
                      </a:r>
                      <a:endParaRPr lang="en-GB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Max(</a:t>
                      </a:r>
                      <a:r>
                        <a:rPr lang="en-GB" sz="1400" dirty="0" err="1" smtClean="0"/>
                        <a:t>min_</a:t>
                      </a:r>
                      <a:r>
                        <a:rPr lang="en-GB" sz="1400" baseline="0" dirty="0" err="1" smtClean="0"/>
                        <a:t>age</a:t>
                      </a:r>
                      <a:r>
                        <a:rPr lang="en-GB" sz="1400" dirty="0" smtClean="0"/>
                        <a:t>(from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err="1" smtClean="0"/>
                        <a:t>Edu</a:t>
                      </a:r>
                      <a:r>
                        <a:rPr lang="en-GB" sz="1400" b="1" baseline="0" dirty="0" smtClean="0"/>
                        <a:t>.</a:t>
                      </a:r>
                      <a:r>
                        <a:rPr lang="en-GB" sz="1400" dirty="0" smtClean="0"/>
                        <a:t>), </a:t>
                      </a:r>
                      <a:r>
                        <a:rPr lang="en-GB" sz="1400" dirty="0" err="1" smtClean="0"/>
                        <a:t>min_age</a:t>
                      </a:r>
                      <a:r>
                        <a:rPr lang="en-GB" sz="1400" dirty="0" smtClean="0"/>
                        <a:t>(from </a:t>
                      </a:r>
                      <a:r>
                        <a:rPr lang="en-GB" sz="1400" dirty="0" err="1" smtClean="0"/>
                        <a:t>jb</a:t>
                      </a:r>
                      <a:r>
                        <a:rPr lang="en-GB" sz="1400" dirty="0" smtClean="0"/>
                        <a:t>))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 (Max)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Age(Min)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Max_age</a:t>
                      </a:r>
                      <a:r>
                        <a:rPr lang="en-GB" sz="1400" dirty="0" smtClean="0"/>
                        <a:t>(from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Languages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(number) rnd </a:t>
                      </a:r>
                      <a:r>
                        <a:rPr lang="en-GB" sz="1400" baseline="0" dirty="0" smtClean="0"/>
                        <a:t>with </a:t>
                      </a:r>
                      <a:r>
                        <a:rPr lang="en-GB" sz="1400" baseline="0" dirty="0" err="1" smtClean="0"/>
                        <a:t>dist</a:t>
                      </a:r>
                      <a:r>
                        <a:rPr lang="en-GB" sz="1400" baseline="0" dirty="0" smtClean="0"/>
                        <a:t> (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0.7, 0.2, 0.1) +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(level) rnd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GB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Certificates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Rnd with </a:t>
                      </a:r>
                      <a:r>
                        <a:rPr lang="en-GB" sz="1400" dirty="0" err="1" smtClean="0"/>
                        <a:t>distrb</a:t>
                      </a:r>
                      <a:r>
                        <a:rPr lang="en-GB" sz="1400" dirty="0" smtClean="0"/>
                        <a:t> (consistent with</a:t>
                      </a:r>
                      <a:r>
                        <a:rPr lang="en-GB" sz="1400" baseline="0" dirty="0" smtClean="0"/>
                        <a:t> 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Min(</a:t>
                      </a:r>
                      <a:r>
                        <a:rPr lang="en-GB" sz="1400" dirty="0" err="1" smtClean="0"/>
                        <a:t>Possion</a:t>
                      </a:r>
                      <a:r>
                        <a:rPr lang="en-GB" sz="1400" dirty="0" smtClean="0"/>
                        <a:t>(3), </a:t>
                      </a:r>
                      <a:r>
                        <a:rPr lang="en-GB" sz="1400" b="1" dirty="0" smtClean="0"/>
                        <a:t>Age </a:t>
                      </a:r>
                      <a:r>
                        <a:rPr lang="en-GB" sz="1400" b="0" dirty="0" smtClean="0"/>
                        <a:t>- min</a:t>
                      </a:r>
                      <a:r>
                        <a:rPr lang="en-GB" sz="1400" b="0" baseline="0" dirty="0" smtClean="0"/>
                        <a:t> age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Salary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min_s</a:t>
                      </a:r>
                      <a:r>
                        <a:rPr lang="en-GB" sz="1400" dirty="0" smtClean="0"/>
                        <a:t> += </a:t>
                      </a:r>
                      <a:r>
                        <a:rPr lang="en-GB" sz="1400" dirty="0" err="1" smtClean="0"/>
                        <a:t>min_salary</a:t>
                      </a:r>
                      <a:r>
                        <a:rPr lang="en-GB" sz="1400" baseline="0" dirty="0" smtClean="0"/>
                        <a:t> * 0.07 * </a:t>
                      </a:r>
                      <a:r>
                        <a:rPr lang="en-GB" sz="1400" b="1" baseline="0" dirty="0" err="1" smtClean="0"/>
                        <a:t>exp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</a:t>
                      </a:r>
                      <a:r>
                        <a:rPr lang="en-GB" sz="1400" baseline="0" dirty="0" smtClean="0"/>
                        <a:t> salary (from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Smart Work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r>
                        <a:rPr lang="en-GB" b="1" baseline="0" dirty="0" smtClean="0"/>
                        <a:t> abroad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08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1043</Words>
  <Application>Microsoft Office PowerPoint</Application>
  <PresentationFormat>Widescreen</PresentationFormat>
  <Paragraphs>425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Droid Sans Mono Dotted</vt:lpstr>
      <vt:lpstr>Wingdings</vt:lpstr>
      <vt:lpstr>Tema di Office</vt:lpstr>
      <vt:lpstr>Curriculum-Score:</vt:lpstr>
      <vt:lpstr>Presentazione standard di PowerPoint</vt:lpstr>
      <vt:lpstr>Sources</vt:lpstr>
      <vt:lpstr>Sources</vt:lpstr>
      <vt:lpstr>Sources</vt:lpstr>
      <vt:lpstr>Sources</vt:lpstr>
      <vt:lpstr>Sources</vt:lpstr>
      <vt:lpstr>Curricula’s information</vt:lpstr>
      <vt:lpstr>Job-Offer’s information</vt:lpstr>
      <vt:lpstr>Example of curricula</vt:lpstr>
      <vt:lpstr>Example of jobs-offer</vt:lpstr>
      <vt:lpstr>Matching score</vt:lpstr>
      <vt:lpstr>Matching score</vt:lpstr>
      <vt:lpstr>Matching score</vt:lpstr>
      <vt:lpstr>Matching score</vt:lpstr>
      <vt:lpstr>Matching score</vt:lpstr>
      <vt:lpstr>Matching score</vt:lpstr>
      <vt:lpstr>Weights (normalized with Min-Max)</vt:lpstr>
      <vt:lpstr>Experiments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Curriculum-Score:</dc:title>
  <dc:creator>Account Microsoft</dc:creator>
  <cp:lastModifiedBy>Account Microsoft</cp:lastModifiedBy>
  <cp:revision>32</cp:revision>
  <dcterms:created xsi:type="dcterms:W3CDTF">2023-10-23T14:55:46Z</dcterms:created>
  <dcterms:modified xsi:type="dcterms:W3CDTF">2023-10-24T10:47:47Z</dcterms:modified>
</cp:coreProperties>
</file>