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68" r:id="rId12"/>
    <p:sldId id="271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Noto Sans" panose="020B0604020202020204" charset="0"/>
      <p:regular r:id="rId34"/>
      <p:bold r:id="rId35"/>
      <p:italic r:id="rId36"/>
      <p:boldItalic r:id="rId37"/>
    </p:embeddedFont>
    <p:embeddedFont>
      <p:font typeface="La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j2/PmIakfuAQidJCAf55knE0Yp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400"/>
    <a:srgbClr val="9A9600"/>
    <a:srgbClr val="682300"/>
    <a:srgbClr val="442739"/>
    <a:srgbClr val="222A35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8905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89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609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499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897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52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102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398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55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636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7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785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695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072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71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33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34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55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86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97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78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05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iommi2@studenti.unipi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-8965"/>
            <a:ext cx="12192000" cy="431436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383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861491"/>
            <a:ext cx="9144000" cy="206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buClr>
                <a:srgbClr val="222A35"/>
              </a:buClr>
              <a:buSzPts val="3600"/>
            </a:pPr>
            <a:r>
              <a:rPr lang="en-GB" sz="5400" b="1" dirty="0"/>
              <a:t>Literature Mining for</a:t>
            </a:r>
            <a:br>
              <a:rPr lang="en-GB" sz="5400" b="1" dirty="0"/>
            </a:br>
            <a:r>
              <a:rPr lang="en-GB" sz="5400" b="1" dirty="0"/>
              <a:t>Neurodegenerative disease</a:t>
            </a:r>
            <a:endParaRPr sz="8800" b="1"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3569274" y="5254298"/>
            <a:ext cx="53147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1" dirty="0" smtClean="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</a:t>
            </a:r>
            <a:r>
              <a:rPr lang="it-IT" sz="2000" b="1" dirty="0" smtClean="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 smtClean="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</a:t>
            </a:r>
            <a:r>
              <a:rPr lang="it-IT" sz="2000" b="1" dirty="0" smtClean="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 smtClean="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Laboratory</a:t>
            </a:r>
            <a:r>
              <a:rPr lang="it-IT" sz="2000" b="1" dirty="0" smtClean="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2022/23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3569274" y="5701753"/>
            <a:ext cx="5993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smtClean="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Andrea </a:t>
            </a:r>
            <a:r>
              <a:rPr lang="it-IT" sz="1800" dirty="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Iommi - </a:t>
            </a:r>
            <a:r>
              <a:rPr lang="it-IT" sz="1800" u="sng" dirty="0" smtClean="0">
                <a:solidFill>
                  <a:srgbClr val="D8D8D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a.iommi2@studenti.unipi.it</a:t>
            </a:r>
            <a:endParaRPr lang="it-IT" sz="1800" dirty="0" smtClean="0">
              <a:solidFill>
                <a:srgbClr val="D8D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smtClean="0">
                <a:solidFill>
                  <a:srgbClr val="D8D8D8"/>
                </a:solidFill>
                <a:latin typeface="Helvetica Neue"/>
                <a:sym typeface="Helvetica Neue"/>
              </a:rPr>
              <a:t>Geremia </a:t>
            </a:r>
            <a:r>
              <a:rPr lang="it-IT" sz="1800" dirty="0">
                <a:solidFill>
                  <a:srgbClr val="D8D8D8"/>
                </a:solidFill>
                <a:latin typeface="Helvetica Neue"/>
                <a:sym typeface="Helvetica Neue"/>
              </a:rPr>
              <a:t>P</a:t>
            </a:r>
            <a:r>
              <a:rPr lang="it-IT" sz="1800" dirty="0" smtClean="0">
                <a:solidFill>
                  <a:srgbClr val="D8D8D8"/>
                </a:solidFill>
                <a:latin typeface="Helvetica Neue"/>
                <a:sym typeface="Helvetica Neue"/>
              </a:rPr>
              <a:t>ompei – </a:t>
            </a:r>
            <a:r>
              <a:rPr lang="it-IT" sz="1800" u="sng" dirty="0" smtClean="0">
                <a:solidFill>
                  <a:srgbClr val="0070C0"/>
                </a:solidFill>
                <a:latin typeface="Helvetica Neue"/>
                <a:sym typeface="Helvetica Neue"/>
              </a:rPr>
              <a:t>g.pompei@studenti.unipi.it</a:t>
            </a:r>
            <a:endParaRPr u="sng" dirty="0">
              <a:solidFill>
                <a:srgbClr val="0070C0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977" y="4960691"/>
            <a:ext cx="2599557" cy="138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71" y="1386310"/>
            <a:ext cx="761905" cy="7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838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en-US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lang="en-US"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2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/>
          <p:nvPr/>
        </p:nvSpPr>
        <p:spPr>
          <a:xfrm>
            <a:off x="0" y="4252502"/>
            <a:ext cx="12192000" cy="259653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838200" y="14034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b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the attention!</a:t>
            </a:r>
            <a:endParaRPr/>
          </a:p>
        </p:txBody>
      </p:sp>
      <p:pic>
        <p:nvPicPr>
          <p:cNvPr id="325" name="Google Shape;3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838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en-US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r>
              <a:rPr lang="it-IT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3600" b="1" dirty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it-IT" sz="3600" b="1" dirty="0" err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motivations</a:t>
            </a:r>
            <a:endParaRPr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064125" y="4781174"/>
            <a:ext cx="10515600" cy="1565100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175424" y="4963437"/>
            <a:ext cx="9164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Courier New"/>
              <a:buChar char="o"/>
            </a:pP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Propose a framework that integrate multiple DM technique for extracting TELPs and discover insightful </a:t>
            </a:r>
            <a:r>
              <a:rPr lang="it-IT" sz="1800">
                <a:solidFill>
                  <a:srgbClr val="F2F2F2"/>
                </a:solidFill>
              </a:rPr>
              <a:t>hidden</a:t>
            </a: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information in the patterns.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Courier New"/>
              <a:buChar char="o"/>
            </a:pP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Confirm the </a:t>
            </a:r>
            <a:r>
              <a:rPr lang="it-IT" sz="1800">
                <a:solidFill>
                  <a:srgbClr val="F2F2F2"/>
                </a:solidFill>
              </a:rPr>
              <a:t>effectiveness</a:t>
            </a: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of the framework by </a:t>
            </a:r>
            <a:r>
              <a:rPr lang="it-IT" sz="1800">
                <a:solidFill>
                  <a:srgbClr val="F2F2F2"/>
                </a:solidFill>
              </a:rPr>
              <a:t>exploiting</a:t>
            </a: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it for anomaly detection of  electricity consumption task.</a:t>
            </a:r>
            <a:endParaRPr/>
          </a:p>
        </p:txBody>
      </p:sp>
      <p:pic>
        <p:nvPicPr>
          <p:cNvPr id="98" name="Google Shape;98;p2" descr="Cerchio con freccia sinistra con riempimento a tinta uni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64518" y="5050240"/>
            <a:ext cx="710147" cy="7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1097838" y="1815889"/>
            <a:ext cx="10482900" cy="726600"/>
          </a:xfrm>
          <a:prstGeom prst="roundRect">
            <a:avLst>
              <a:gd name="adj" fmla="val 0"/>
            </a:avLst>
          </a:prstGeom>
          <a:solidFill>
            <a:srgbClr val="C2C92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065088" y="1823362"/>
            <a:ext cx="200400" cy="726600"/>
          </a:xfrm>
          <a:prstGeom prst="rect">
            <a:avLst/>
          </a:prstGeom>
          <a:solidFill>
            <a:srgbClr val="C2C9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505588" y="1879571"/>
            <a:ext cx="9835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TELPs (Typically Electricity Load Patterns) are useful to understand the characteristics of energy behaviors and detecting potential energy waste.</a:t>
            </a:r>
            <a:endParaRPr sz="1200"/>
          </a:p>
        </p:txBody>
      </p:sp>
      <p:sp>
        <p:nvSpPr>
          <p:cNvPr id="102" name="Google Shape;102;p2"/>
          <p:cNvSpPr/>
          <p:nvPr/>
        </p:nvSpPr>
        <p:spPr>
          <a:xfrm>
            <a:off x="1097838" y="2589589"/>
            <a:ext cx="10482900" cy="726600"/>
          </a:xfrm>
          <a:prstGeom prst="roundRect">
            <a:avLst>
              <a:gd name="adj" fmla="val 0"/>
            </a:avLst>
          </a:prstGeom>
          <a:solidFill>
            <a:srgbClr val="42AFB6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65088" y="2597062"/>
            <a:ext cx="200400" cy="726600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505588" y="2660394"/>
            <a:ext cx="9835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identification of TELPs has been considered an important way to understand the characteristics of daily electricity load profiles (DELPs) of non-residential buildings.</a:t>
            </a:r>
            <a:endParaRPr sz="1200"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064115" y="4283779"/>
            <a:ext cx="948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Helvetica Neue"/>
              <a:buNone/>
            </a:pPr>
            <a:r>
              <a:rPr lang="it-IT" sz="1800" b="1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AIM OF THE WORK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838200" y="1141923"/>
            <a:ext cx="10515599" cy="36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electricity consumption data for improving energy management</a:t>
            </a:r>
            <a:endParaRPr sz="20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063113" y="3370763"/>
            <a:ext cx="10515600" cy="703200"/>
          </a:xfrm>
          <a:prstGeom prst="roundRect">
            <a:avLst>
              <a:gd name="adj" fmla="val 0"/>
            </a:avLst>
          </a:prstGeom>
          <a:solidFill>
            <a:srgbClr val="CB1B4A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063138" y="3370762"/>
            <a:ext cx="204300" cy="726600"/>
          </a:xfrm>
          <a:prstGeom prst="rect">
            <a:avLst/>
          </a:prstGeom>
          <a:solidFill>
            <a:srgbClr val="CB1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569338" y="3430618"/>
            <a:ext cx="9835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</a:rPr>
              <a:t>ECMP (Energy Consumption Monitoring Platforms) collects data related to energy consumption (EC) of non-residential buildings.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82223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838199" y="1740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 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838200" y="1141923"/>
            <a:ext cx="10515599" cy="36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general DM framework for extracting and discovering TELPs 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877414" y="5000016"/>
            <a:ext cx="10437300" cy="1558200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115553" y="5178834"/>
            <a:ext cx="9960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Courier New"/>
              <a:buChar char="o"/>
            </a:pPr>
            <a:r>
              <a:rPr lang="it-IT" sz="18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comes from Energy Consumption Monitoring Platform (ECMP) in China.</a:t>
            </a:r>
            <a:endParaRPr sz="18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Courier New"/>
              <a:buChar char="o"/>
            </a:pPr>
            <a:r>
              <a:rPr lang="it-IT" sz="18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collected data refers to 3 office building information, including 300 daily profile ranging from 2012 to 2013 and general information. Some weather information (temperature, humidity ECC.) are associated to a daily profile of the buildings.</a:t>
            </a:r>
            <a:endParaRPr sz="18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965804" y="3556782"/>
            <a:ext cx="2345700" cy="791700"/>
          </a:xfrm>
          <a:prstGeom prst="roundRect">
            <a:avLst>
              <a:gd name="adj" fmla="val 0"/>
            </a:avLst>
          </a:prstGeom>
          <a:solidFill>
            <a:srgbClr val="C2C92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914600" y="3561944"/>
            <a:ext cx="219000" cy="791700"/>
          </a:xfrm>
          <a:prstGeom prst="rect">
            <a:avLst/>
          </a:prstGeom>
          <a:solidFill>
            <a:srgbClr val="C2C9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253590" y="3624750"/>
            <a:ext cx="192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1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3460109" y="3556070"/>
            <a:ext cx="2232300" cy="797400"/>
          </a:xfrm>
          <a:prstGeom prst="roundRect">
            <a:avLst>
              <a:gd name="adj" fmla="val 0"/>
            </a:avLst>
          </a:prstGeom>
          <a:solidFill>
            <a:srgbClr val="42AFB6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447628" y="3573303"/>
            <a:ext cx="219000" cy="775200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3844644" y="3610818"/>
            <a:ext cx="164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Features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 sz="1800"/>
          </a:p>
        </p:txBody>
      </p:sp>
      <p:sp>
        <p:nvSpPr>
          <p:cNvPr id="125" name="Google Shape;125;p3"/>
          <p:cNvSpPr/>
          <p:nvPr/>
        </p:nvSpPr>
        <p:spPr>
          <a:xfrm>
            <a:off x="5877406" y="3556070"/>
            <a:ext cx="2653800" cy="787200"/>
          </a:xfrm>
          <a:prstGeom prst="roundRect">
            <a:avLst>
              <a:gd name="adj" fmla="val 0"/>
            </a:avLst>
          </a:prstGeom>
          <a:solidFill>
            <a:srgbClr val="CB1B4A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840909" y="3561232"/>
            <a:ext cx="204300" cy="787200"/>
          </a:xfrm>
          <a:prstGeom prst="rect">
            <a:avLst/>
          </a:prstGeom>
          <a:solidFill>
            <a:srgbClr val="CB1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261942" y="3610818"/>
            <a:ext cx="192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2-step Clustering </a:t>
            </a:r>
            <a:endParaRPr sz="1800"/>
          </a:p>
        </p:txBody>
      </p:sp>
      <p:sp>
        <p:nvSpPr>
          <p:cNvPr id="128" name="Google Shape;128;p3"/>
          <p:cNvSpPr txBox="1"/>
          <p:nvPr/>
        </p:nvSpPr>
        <p:spPr>
          <a:xfrm>
            <a:off x="877415" y="4543092"/>
            <a:ext cx="948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Helvetica Neue"/>
              <a:buNone/>
            </a:pPr>
            <a:r>
              <a:rPr lang="it-IT" sz="1800" b="1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FOR CASE STUDY APPLICATION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8716302" y="3544499"/>
            <a:ext cx="2561100" cy="787200"/>
          </a:xfrm>
          <a:prstGeom prst="roundRect">
            <a:avLst>
              <a:gd name="adj" fmla="val 0"/>
            </a:avLst>
          </a:prstGeom>
          <a:solidFill>
            <a:srgbClr val="FCB414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8683533" y="3549662"/>
            <a:ext cx="204300" cy="797400"/>
          </a:xfrm>
          <a:prstGeom prst="rect">
            <a:avLst/>
          </a:prstGeom>
          <a:solidFill>
            <a:srgbClr val="FCB41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877415" y="3093343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Helvetica Neue"/>
              <a:buNone/>
            </a:pPr>
            <a:r>
              <a:rPr lang="it-IT" sz="1800" b="1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 OF THE PROPOSED FRAMEWORK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9013047" y="3624761"/>
            <a:ext cx="192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F2F2F2"/>
                </a:solidFill>
              </a:rPr>
              <a:t>Knowledge</a:t>
            </a:r>
            <a:r>
              <a:rPr lang="it-IT" sz="18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Discovery</a:t>
            </a:r>
            <a:endParaRPr sz="1800"/>
          </a:p>
        </p:txBody>
      </p:sp>
      <p:sp>
        <p:nvSpPr>
          <p:cNvPr id="134" name="Google Shape;134;p3"/>
          <p:cNvSpPr/>
          <p:nvPr/>
        </p:nvSpPr>
        <p:spPr>
          <a:xfrm>
            <a:off x="838199" y="1756002"/>
            <a:ext cx="10515600" cy="1142100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949342" y="1903011"/>
            <a:ext cx="8715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it-IT" sz="1600">
                <a:solidFill>
                  <a:srgbClr val="F2F2F2"/>
                </a:solidFill>
              </a:rPr>
              <a:t>is method </a:t>
            </a:r>
            <a:r>
              <a:rPr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integrated unsupervised and supervised learning techniques for providing a meaningful way to develop an interpretable framework for knowledge discovery from massive amounts of building electricity consumption data.</a:t>
            </a:r>
            <a:endParaRPr/>
          </a:p>
        </p:txBody>
      </p:sp>
      <p:pic>
        <p:nvPicPr>
          <p:cNvPr id="136" name="Google Shape;136;p3" descr="Cerchio con freccia sinistra con riempimento a tinta uni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38697" y="1903011"/>
            <a:ext cx="710147" cy="72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838198" y="174007"/>
            <a:ext cx="108675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preparation</a:t>
            </a:r>
            <a:endParaRPr sz="3600" b="1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38200" y="1141922"/>
            <a:ext cx="11125200" cy="4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preprocessing, data segmentation and data normalization 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838199" y="1789975"/>
            <a:ext cx="5133768" cy="851981"/>
          </a:xfrm>
          <a:prstGeom prst="roundRect">
            <a:avLst>
              <a:gd name="adj" fmla="val 0"/>
            </a:avLst>
          </a:prstGeom>
          <a:solidFill>
            <a:srgbClr val="8296B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838198" y="1797510"/>
            <a:ext cx="105303" cy="8369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43500" y="1824134"/>
            <a:ext cx="64918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 time-serie</a:t>
            </a:r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/>
          <p:nvPr/>
        </p:nvSpPr>
        <p:spPr>
          <a:xfrm>
            <a:off x="815073" y="4089179"/>
            <a:ext cx="5133900" cy="852000"/>
          </a:xfrm>
          <a:prstGeom prst="roundRect">
            <a:avLst>
              <a:gd name="adj" fmla="val 0"/>
            </a:avLst>
          </a:prstGeom>
          <a:solidFill>
            <a:srgbClr val="8296B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838197" y="4096726"/>
            <a:ext cx="105303" cy="8369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042164" y="4153784"/>
            <a:ext cx="471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Diurnal load data</a:t>
            </a:r>
            <a:endParaRPr/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 t="13079" r="-276" b="-9020"/>
          <a:stretch/>
        </p:blipFill>
        <p:spPr>
          <a:xfrm>
            <a:off x="838195" y="2221053"/>
            <a:ext cx="5148000" cy="1756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068" y="4573409"/>
            <a:ext cx="5171127" cy="175619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/>
          <p:nvPr/>
        </p:nvSpPr>
        <p:spPr>
          <a:xfrm>
            <a:off x="6931002" y="1798439"/>
            <a:ext cx="4613298" cy="1263203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791450" y="1931690"/>
            <a:ext cx="356235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Fixing </a:t>
            </a:r>
            <a:r>
              <a:rPr lang="it-IT" sz="1800" b="1" i="0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missing values</a:t>
            </a:r>
            <a:r>
              <a:rPr lang="it-IT" sz="1800" b="0" i="0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by using a simple moving average method with a windows size of 3.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6931002" y="3194893"/>
            <a:ext cx="4613298" cy="958883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4" descr="Badge 1 con riempimento a tinta unit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60736" y="1931690"/>
            <a:ext cx="559946" cy="55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 descr="Badge con riempimento a tinta unit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55403" y="3330916"/>
            <a:ext cx="559946" cy="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7791450" y="3330916"/>
            <a:ext cx="35623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Removing </a:t>
            </a:r>
            <a:r>
              <a:rPr lang="it-IT" sz="1800" b="1" i="0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outliers </a:t>
            </a:r>
            <a:r>
              <a:rPr lang="it-IT" sz="1800" b="0" i="0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based on the IQR thresholds.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6931002" y="4287666"/>
            <a:ext cx="4613298" cy="958884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7791450" y="4420916"/>
            <a:ext cx="356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segmentation: reshaping raw data into </a:t>
            </a:r>
            <a:r>
              <a:rPr lang="it-IT" sz="1800" b="1" i="0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it-IT" sz="1800" b="1" i="1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DELP</a:t>
            </a:r>
            <a:r>
              <a:rPr lang="it-IT" sz="1800" b="1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it-IT" sz="1800" b="1" i="1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lang="it-IT" sz="1800" b="0" i="1" u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31001" y="5379799"/>
            <a:ext cx="4613298" cy="958883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7791450" y="5531412"/>
            <a:ext cx="18560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8948068" y="5435662"/>
            <a:ext cx="2596232" cy="57676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6520" b="-173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63" name="Google Shape;163;p4" descr="Badge 3 con riempimento a tinta unit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55403" y="4396055"/>
            <a:ext cx="559946" cy="55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 descr="Badge 4 con riempimento a tinta unita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55403" y="5514988"/>
            <a:ext cx="559946" cy="55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 descr="Cerchio con freccia sinistra con riempimento a tinta unita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flipH="1">
            <a:off x="6215928" y="2206571"/>
            <a:ext cx="551181" cy="56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 descr="Cerchio con freccia sinistra con riempimento a tinta unita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5807" y="5434152"/>
            <a:ext cx="551181" cy="56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838198" y="174007"/>
            <a:ext cx="108675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TELPs identification: Feature definition</a:t>
            </a:r>
            <a:endParaRPr sz="3600" b="1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38200" y="1141922"/>
            <a:ext cx="11125200" cy="4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dataset’s dimensions to improve cluster analysis (from 24 to 5)</a:t>
            </a:r>
            <a:endParaRPr sz="20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838195" y="2128529"/>
            <a:ext cx="5069899" cy="851981"/>
          </a:xfrm>
          <a:prstGeom prst="roundRect">
            <a:avLst>
              <a:gd name="adj" fmla="val 0"/>
            </a:avLst>
          </a:prstGeom>
          <a:solidFill>
            <a:srgbClr val="8296B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838194" y="2136064"/>
            <a:ext cx="105303" cy="8369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1191151" y="2257928"/>
            <a:ext cx="471694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Extraction of the first 4 statistical features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6267450" y="5013761"/>
            <a:ext cx="5086352" cy="1474785"/>
          </a:xfrm>
          <a:prstGeom prst="roundRect">
            <a:avLst>
              <a:gd name="adj" fmla="val 812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last feature is the ratio of the difference between the daily maximum and  the minimum load to the daily maximum load.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838198" y="5003395"/>
            <a:ext cx="5086352" cy="1474785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Daily profiles (DELPs) were segmented into 4 key periods: off time (00-06), rise time (7-10), daytime (11-17) and evening (18-23). The mean value of each period is used as feature.</a:t>
            </a:r>
            <a:endParaRPr sz="18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196" y="2745303"/>
            <a:ext cx="5086353" cy="211963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6267449" y="2128529"/>
            <a:ext cx="5069899" cy="851981"/>
          </a:xfrm>
          <a:prstGeom prst="roundRect">
            <a:avLst>
              <a:gd name="adj" fmla="val 0"/>
            </a:avLst>
          </a:prstGeom>
          <a:solidFill>
            <a:srgbClr val="8296B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6267448" y="2136064"/>
            <a:ext cx="105303" cy="8369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6620405" y="2257928"/>
            <a:ext cx="471694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Extraction of the last statistical features</a:t>
            </a: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904" y="2745303"/>
            <a:ext cx="5053444" cy="211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838198" y="174007"/>
            <a:ext cx="108675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TELPs identification: 2-step clustering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838200" y="1141922"/>
            <a:ext cx="11125200" cy="4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Removal of outliers from daily electricity load profile with DBSCAN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838195" y="2128529"/>
            <a:ext cx="5429252" cy="851981"/>
          </a:xfrm>
          <a:prstGeom prst="roundRect">
            <a:avLst>
              <a:gd name="adj" fmla="val 0"/>
            </a:avLst>
          </a:prstGeom>
          <a:solidFill>
            <a:srgbClr val="8296B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838194" y="2136064"/>
            <a:ext cx="105303" cy="8369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1191151" y="2257928"/>
            <a:ext cx="471694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DBSCAN results (building A033) 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6619371" y="3527011"/>
            <a:ext cx="5086352" cy="2481340"/>
          </a:xfrm>
          <a:prstGeom prst="roundRect">
            <a:avLst>
              <a:gd name="adj" fmla="val 812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it-IT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it-IT" sz="1800" b="0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more that </a:t>
            </a:r>
            <a:r>
              <a:rPr lang="it-IT" sz="1800" b="1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5%</a:t>
            </a:r>
            <a:r>
              <a:rPr lang="it-IT" sz="1800" b="0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data was removed.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it-IT" sz="1800" b="0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DSCAN result </a:t>
            </a:r>
            <a:r>
              <a:rPr lang="it-IT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revealed </a:t>
            </a:r>
            <a:r>
              <a:rPr lang="it-IT" sz="1800" b="1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</a:t>
            </a:r>
            <a:r>
              <a:rPr lang="it-IT" sz="1800" b="0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electricity load </a:t>
            </a:r>
            <a:r>
              <a:rPr lang="it-IT" sz="1800" b="1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</a:t>
            </a:r>
            <a:r>
              <a:rPr lang="it-IT" sz="1800" b="0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however it was </a:t>
            </a:r>
            <a:r>
              <a:rPr lang="it-IT" sz="1800" b="1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enough</a:t>
            </a:r>
            <a:r>
              <a:rPr lang="it-IT" sz="1800" b="0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represent all the potential TELPs.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193" y="2758330"/>
            <a:ext cx="5445710" cy="325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6619371" y="2137735"/>
            <a:ext cx="5086352" cy="1053662"/>
          </a:xfrm>
          <a:prstGeom prst="roundRect">
            <a:avLst>
              <a:gd name="adj" fmla="val 0"/>
            </a:avLst>
          </a:prstGeom>
          <a:solidFill>
            <a:srgbClr val="C2C92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6619371" y="2147594"/>
            <a:ext cx="95606" cy="1053662"/>
          </a:xfrm>
          <a:prstGeom prst="rect">
            <a:avLst/>
          </a:prstGeom>
          <a:solidFill>
            <a:srgbClr val="C2C9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7004506" y="2351259"/>
            <a:ext cx="431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clustering step i</a:t>
            </a:r>
            <a:r>
              <a:rPr lang="it-IT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it-IT" sz="180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used to detect and remove outliers from DELPs.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38198" y="174007"/>
            <a:ext cx="108675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TELPs identification: 2-step clustering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838200" y="1141922"/>
            <a:ext cx="11125200" cy="45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TELP extraction with K-Means algorithm</a:t>
            </a:r>
            <a:endParaRPr sz="20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838195" y="2128529"/>
            <a:ext cx="5429252" cy="851981"/>
          </a:xfrm>
          <a:prstGeom prst="roundRect">
            <a:avLst>
              <a:gd name="adj" fmla="val 0"/>
            </a:avLst>
          </a:prstGeom>
          <a:solidFill>
            <a:srgbClr val="8296B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838194" y="2136064"/>
            <a:ext cx="105303" cy="8369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1191151" y="2257928"/>
            <a:ext cx="471694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K-means results (building A033) </a:t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6619371" y="3527011"/>
            <a:ext cx="5086352" cy="2481340"/>
          </a:xfrm>
          <a:prstGeom prst="roundRect">
            <a:avLst>
              <a:gd name="adj" fmla="val 812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it-IT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optimal number of cluster for each building is was found by Dunn index from the range (2 - 8).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o"/>
            </a:pPr>
            <a:r>
              <a:rPr lang="it-IT" sz="1800" b="0" i="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identified TELPs are reasonable since each cluster has a unique electricity load pattern with clear differences among them.</a:t>
            </a:r>
            <a:endParaRPr/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/>
          <p:nvPr/>
        </p:nvSpPr>
        <p:spPr>
          <a:xfrm>
            <a:off x="6619371" y="2137735"/>
            <a:ext cx="5086352" cy="1053662"/>
          </a:xfrm>
          <a:prstGeom prst="roundRect">
            <a:avLst>
              <a:gd name="adj" fmla="val 0"/>
            </a:avLst>
          </a:prstGeom>
          <a:solidFill>
            <a:srgbClr val="42AFB6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6619371" y="2147594"/>
            <a:ext cx="95606" cy="1053662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6755650" y="2212713"/>
            <a:ext cx="4813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it-IT" sz="180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 second clustering step, K-Means, </a:t>
            </a:r>
            <a:r>
              <a:rPr lang="it-IT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it-IT" sz="180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used to cluster similar </a:t>
            </a:r>
            <a:r>
              <a:rPr lang="it-IT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electricity</a:t>
            </a:r>
            <a:r>
              <a:rPr lang="it-IT" sz="180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load profile (DELP</a:t>
            </a:r>
            <a:r>
              <a:rPr lang="it-IT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it-IT" sz="1800" u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it-IT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extract TELPs</a:t>
            </a:r>
            <a:endParaRPr sz="1800" u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193" y="2775430"/>
            <a:ext cx="5429254" cy="323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>
            <a:spLocks noGrp="1"/>
          </p:cNvSpPr>
          <p:nvPr>
            <p:ph type="title"/>
          </p:nvPr>
        </p:nvSpPr>
        <p:spPr>
          <a:xfrm>
            <a:off x="838199" y="1740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Knowledge discovery by CART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838200" y="1141923"/>
            <a:ext cx="10515599" cy="36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underlying relationship between TELPs and influencing factors</a:t>
            </a:r>
            <a:endParaRPr sz="20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18" y="2670392"/>
            <a:ext cx="5483081" cy="368771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/>
          <p:nvPr/>
        </p:nvSpPr>
        <p:spPr>
          <a:xfrm>
            <a:off x="612918" y="1826817"/>
            <a:ext cx="5483081" cy="851981"/>
          </a:xfrm>
          <a:prstGeom prst="roundRect">
            <a:avLst>
              <a:gd name="adj" fmla="val 0"/>
            </a:avLst>
          </a:prstGeom>
          <a:solidFill>
            <a:srgbClr val="8296B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612919" y="1836676"/>
            <a:ext cx="105303" cy="8369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853170" y="1956217"/>
            <a:ext cx="473674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Classification trees for typical electricity load patterns (Building A033).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6927650" y="3615725"/>
            <a:ext cx="4426200" cy="14052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</a:rPr>
              <a:t>H</a:t>
            </a:r>
            <a:r>
              <a:rPr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igher EC appears during working days when the outdoor air temperature is really high or really low. 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6927650" y="5109875"/>
            <a:ext cx="4426200" cy="11565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Lower EC is related to non-working days and </a:t>
            </a:r>
            <a:r>
              <a:rPr lang="it-IT" sz="1600">
                <a:solidFill>
                  <a:srgbClr val="F2F2F2"/>
                </a:solidFill>
              </a:rPr>
              <a:t>warm temperatures.</a:t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9" descr="Cerchio con freccia sinistra con riempimento a tinta uni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226591" y="4310247"/>
            <a:ext cx="559509" cy="57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 descr="Cerchio con freccia sinistra con riempimento a tinta uni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26591" y="5488185"/>
            <a:ext cx="559509" cy="57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/>
          <p:nvPr/>
        </p:nvSpPr>
        <p:spPr>
          <a:xfrm>
            <a:off x="6927650" y="1826825"/>
            <a:ext cx="4426200" cy="1471500"/>
          </a:xfrm>
          <a:prstGeom prst="roundRect">
            <a:avLst>
              <a:gd name="adj" fmla="val 0"/>
            </a:avLst>
          </a:prstGeom>
          <a:solidFill>
            <a:srgbClr val="C2C92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7486391" y="2023914"/>
            <a:ext cx="3718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classification model was developed with CART algorithm to generate decision tree in order to better understand clustering results </a:t>
            </a:r>
            <a:endParaRPr sz="1600" i="0" u="none" strike="noStrike" cap="none">
              <a:solidFill>
                <a:srgbClr val="F2F2F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6927662" y="1826825"/>
            <a:ext cx="206100" cy="1471500"/>
          </a:xfrm>
          <a:prstGeom prst="rect">
            <a:avLst/>
          </a:prstGeom>
          <a:solidFill>
            <a:srgbClr val="C2C9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838199" y="1740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Knowledge discovery by CART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838200" y="1141923"/>
            <a:ext cx="10515599" cy="36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study application: extraction of decision rules</a:t>
            </a:r>
            <a:endParaRPr/>
          </a:p>
        </p:txBody>
      </p:sp>
      <p:sp>
        <p:nvSpPr>
          <p:cNvPr id="238" name="Google Shape;238;p10"/>
          <p:cNvSpPr/>
          <p:nvPr/>
        </p:nvSpPr>
        <p:spPr>
          <a:xfrm>
            <a:off x="1352465" y="2910239"/>
            <a:ext cx="3886850" cy="367506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holiday = True and mean_temp &gt;= 24</a:t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1352464" y="4266428"/>
            <a:ext cx="3886850" cy="367506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holiday = False and 15 &lt; mean_temp &lt; 26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1369398" y="3357274"/>
            <a:ext cx="3886850" cy="367506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holiday = True and mean_temp &lt; 24 </a:t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1352464" y="3810607"/>
            <a:ext cx="3886850" cy="367506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holiday = False and mean_temp </a:t>
            </a:r>
            <a:r>
              <a:rPr lang="it-IT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1369399" y="4719457"/>
            <a:ext cx="3871931" cy="367506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holiday = False and mean_temp &lt;= 15</a:t>
            </a:r>
            <a:endParaRPr/>
          </a:p>
        </p:txBody>
      </p:sp>
      <p:sp>
        <p:nvSpPr>
          <p:cNvPr id="243" name="Google Shape;243;p10"/>
          <p:cNvSpPr/>
          <p:nvPr/>
        </p:nvSpPr>
        <p:spPr>
          <a:xfrm>
            <a:off x="5391721" y="2910160"/>
            <a:ext cx="1888658" cy="382128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5391721" y="4282524"/>
            <a:ext cx="1888658" cy="382128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5408655" y="3373370"/>
            <a:ext cx="1888658" cy="382128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5391721" y="3826703"/>
            <a:ext cx="1888658" cy="382128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5408655" y="4719457"/>
            <a:ext cx="1886800" cy="398864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7418108" y="2910239"/>
            <a:ext cx="3438362" cy="382128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(13%, 3%, 3%, </a:t>
            </a:r>
            <a:r>
              <a:rPr lang="it-IT" sz="1400" b="1">
                <a:solidFill>
                  <a:schemeClr val="lt1"/>
                </a:solidFill>
              </a:rPr>
              <a:t>77%</a:t>
            </a: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5%)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7418107" y="4266428"/>
            <a:ext cx="3438362" cy="382128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(0%, </a:t>
            </a:r>
            <a:r>
              <a:rPr lang="it-IT" sz="1400" b="1">
                <a:solidFill>
                  <a:schemeClr val="lt1"/>
                </a:solidFill>
              </a:rPr>
              <a:t>77%</a:t>
            </a: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2%, 0%, 21%)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7435041" y="3357274"/>
            <a:ext cx="3438362" cy="382128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-IT" sz="1400" b="1">
                <a:solidFill>
                  <a:schemeClr val="lt1"/>
                </a:solidFill>
              </a:rPr>
              <a:t>80%</a:t>
            </a: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2%, 0%, 12%, 6%)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7418107" y="3810607"/>
            <a:ext cx="3438362" cy="382128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(0%, 0%, </a:t>
            </a:r>
            <a:r>
              <a:rPr lang="it-IT" sz="1400" b="1">
                <a:solidFill>
                  <a:schemeClr val="lt1"/>
                </a:solidFill>
              </a:rPr>
              <a:t>93%</a:t>
            </a: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1%, 6%)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7435043" y="4719457"/>
            <a:ext cx="3425164" cy="382128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(0%, 10%, 10%, 0%, </a:t>
            </a:r>
            <a:r>
              <a:rPr lang="it-IT" sz="1400" b="1">
                <a:solidFill>
                  <a:schemeClr val="lt1"/>
                </a:solidFill>
              </a:rPr>
              <a:t>81%</a:t>
            </a:r>
            <a:r>
              <a:rPr lang="it-IT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1352464" y="2470332"/>
            <a:ext cx="3886850" cy="367506"/>
          </a:xfrm>
          <a:prstGeom prst="roundRect">
            <a:avLst>
              <a:gd name="adj" fmla="val 14077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rule </a:t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5384382" y="2470332"/>
            <a:ext cx="1888658" cy="377452"/>
          </a:xfrm>
          <a:prstGeom prst="roundRect">
            <a:avLst>
              <a:gd name="adj" fmla="val 14077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 err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Predicted</a:t>
            </a:r>
            <a:r>
              <a:rPr lang="it-IT" sz="1400" b="1" dirty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Pattern </a:t>
            </a:r>
            <a:endParaRPr dirty="0"/>
          </a:p>
        </p:txBody>
      </p:sp>
      <p:sp>
        <p:nvSpPr>
          <p:cNvPr id="255" name="Google Shape;255;p10"/>
          <p:cNvSpPr/>
          <p:nvPr/>
        </p:nvSpPr>
        <p:spPr>
          <a:xfrm>
            <a:off x="7418107" y="2470332"/>
            <a:ext cx="3438362" cy="375601"/>
          </a:xfrm>
          <a:prstGeom prst="roundRect">
            <a:avLst>
              <a:gd name="adj" fmla="val 14077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Occurrence probability of each pattern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1352464" y="1953497"/>
            <a:ext cx="9888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Helvetica Neue"/>
              <a:buNone/>
            </a:pPr>
            <a:r>
              <a:rPr lang="it-IT" sz="1800" b="1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RULES RESULTING FROM THE CLASSIFICATION TREE (BUILDING A033)</a:t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1151966" y="5350651"/>
            <a:ext cx="9888068" cy="1053662"/>
          </a:xfrm>
          <a:prstGeom prst="roundRect">
            <a:avLst>
              <a:gd name="adj" fmla="val 0"/>
            </a:avLst>
          </a:prstGeom>
          <a:solidFill>
            <a:srgbClr val="42AFB6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1151966" y="5360510"/>
            <a:ext cx="200498" cy="1053662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1570304" y="5425676"/>
            <a:ext cx="9051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It is possible to predict an expected pattern under a given boundary condition with a high probability based on a classification tree (higher occurrence probability also indicates a better reliability of the predicted pattern) .</a:t>
            </a:r>
            <a:endParaRPr sz="17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838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en-US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Retrieving documents</a:t>
            </a:r>
            <a:endParaRPr lang="en-US"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838200" y="1141923"/>
            <a:ext cx="10515599" cy="36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endParaRPr sz="2000" dirty="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252057" y="1509426"/>
            <a:ext cx="1801905" cy="570388"/>
          </a:xfrm>
          <a:prstGeom prst="rect">
            <a:avLst/>
          </a:prstGeom>
          <a:solidFill>
            <a:srgbClr val="9A96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Retrieving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en-US" dirty="0"/>
          </a:p>
        </p:txBody>
      </p:sp>
      <p:sp>
        <p:nvSpPr>
          <p:cNvPr id="24" name="Rettangolo 23"/>
          <p:cNvSpPr/>
          <p:nvPr/>
        </p:nvSpPr>
        <p:spPr>
          <a:xfrm>
            <a:off x="2196615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  <a:endParaRPr lang="en-US" dirty="0"/>
          </a:p>
        </p:txBody>
      </p:sp>
      <p:sp>
        <p:nvSpPr>
          <p:cNvPr id="25" name="Rettangolo 24"/>
          <p:cNvSpPr/>
          <p:nvPr/>
        </p:nvSpPr>
        <p:spPr>
          <a:xfrm>
            <a:off x="4164242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</a:t>
            </a:r>
            <a:endParaRPr lang="en-US" dirty="0"/>
          </a:p>
        </p:txBody>
      </p:sp>
      <p:sp>
        <p:nvSpPr>
          <p:cNvPr id="26" name="Rettangolo 25"/>
          <p:cNvSpPr/>
          <p:nvPr/>
        </p:nvSpPr>
        <p:spPr>
          <a:xfrm>
            <a:off x="6131870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Dijkstra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8099498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endParaRPr lang="en-US" dirty="0"/>
          </a:p>
        </p:txBody>
      </p:sp>
      <p:sp>
        <p:nvSpPr>
          <p:cNvPr id="28" name="Rettangolo 27"/>
          <p:cNvSpPr/>
          <p:nvPr/>
        </p:nvSpPr>
        <p:spPr>
          <a:xfrm>
            <a:off x="10067126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Assessment</a:t>
            </a:r>
            <a:endParaRPr lang="en-US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76" y="2359910"/>
            <a:ext cx="4598655" cy="2842804"/>
          </a:xfrm>
          <a:prstGeom prst="rect">
            <a:avLst/>
          </a:prstGeom>
          <a:ln w="38100" cap="sq">
            <a:solidFill>
              <a:srgbClr val="C9C4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>
            <a:spLocks noGrp="1"/>
          </p:cNvSpPr>
          <p:nvPr>
            <p:ph type="title"/>
          </p:nvPr>
        </p:nvSpPr>
        <p:spPr>
          <a:xfrm>
            <a:off x="838199" y="1740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application of the framework</a:t>
            </a: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838200" y="1141923"/>
            <a:ext cx="10515599" cy="36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 anomalous change in building electricity load profiles at early stage</a:t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745567" y="2528601"/>
            <a:ext cx="5798342" cy="1263203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1668582" y="2698502"/>
            <a:ext cx="482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Use the decision rules to predict the expected pattern with an high occurrence probability under a certain boundary condition.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745567" y="3925055"/>
            <a:ext cx="5798342" cy="958883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1" descr="Badge 1 con riempimento a tinta uni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565" y="2661852"/>
            <a:ext cx="559946" cy="55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 descr="Badge con riempimento a tinta uni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565" y="4061078"/>
            <a:ext cx="559946" cy="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"/>
          <p:cNvSpPr txBox="1"/>
          <p:nvPr/>
        </p:nvSpPr>
        <p:spPr>
          <a:xfrm>
            <a:off x="1641257" y="3942791"/>
            <a:ext cx="4895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Compare and quantify the difference between the expected and actual patterns via density heatmap.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7549521" y="2477344"/>
            <a:ext cx="3896913" cy="2406593"/>
          </a:xfrm>
          <a:prstGeom prst="roundRect">
            <a:avLst>
              <a:gd name="adj" fmla="val 290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 txBox="1"/>
          <p:nvPr/>
        </p:nvSpPr>
        <p:spPr>
          <a:xfrm>
            <a:off x="7793785" y="2941977"/>
            <a:ext cx="340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When the characteristic of the candidate load profile are not in accordance to the expected pattern, it could be consider a potential abnormal event.</a:t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745567" y="1965977"/>
            <a:ext cx="5762959" cy="50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None/>
            </a:pPr>
            <a:r>
              <a:rPr lang="it-IT" sz="2800" b="1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2-STEP APPLICATION PROCEDURE </a:t>
            </a:r>
            <a:endParaRPr/>
          </a:p>
        </p:txBody>
      </p:sp>
      <p:pic>
        <p:nvPicPr>
          <p:cNvPr id="276" name="Google Shape;276;p11" descr="Cerchio con freccia sinistra con riempimento a tinta uni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66134" y="3429000"/>
            <a:ext cx="710147" cy="7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1"/>
          <p:cNvSpPr/>
          <p:nvPr/>
        </p:nvSpPr>
        <p:spPr>
          <a:xfrm>
            <a:off x="778334" y="5249177"/>
            <a:ext cx="10668099" cy="1263203"/>
          </a:xfrm>
          <a:prstGeom prst="roundRect">
            <a:avLst>
              <a:gd name="adj" fmla="val 0"/>
            </a:avLst>
          </a:prstGeom>
          <a:solidFill>
            <a:srgbClr val="CB1B4A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745567" y="5269699"/>
            <a:ext cx="205998" cy="1235442"/>
          </a:xfrm>
          <a:prstGeom prst="rect">
            <a:avLst/>
          </a:prstGeom>
          <a:solidFill>
            <a:srgbClr val="CB1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 txBox="1"/>
          <p:nvPr/>
        </p:nvSpPr>
        <p:spPr>
          <a:xfrm>
            <a:off x="1228169" y="5533482"/>
            <a:ext cx="10008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proposed framework can be used by building manager as an alert tool to detect anomalous trends in electricity profiles based on the whole-building level.</a:t>
            </a:r>
            <a:endParaRPr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>
            <a:spLocks noGrp="1"/>
          </p:cNvSpPr>
          <p:nvPr>
            <p:ph type="title"/>
          </p:nvPr>
        </p:nvSpPr>
        <p:spPr>
          <a:xfrm>
            <a:off x="838199" y="1740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Overall conclusions</a:t>
            </a:r>
            <a:endParaRPr sz="3600" b="1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838200" y="1141923"/>
            <a:ext cx="10515599" cy="36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Fill the gap between users and unsupervised learning results.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976150" y="2823875"/>
            <a:ext cx="10315200" cy="1034400"/>
          </a:xfrm>
          <a:prstGeom prst="roundRect">
            <a:avLst>
              <a:gd name="adj" fmla="val 0"/>
            </a:avLst>
          </a:prstGeom>
          <a:solidFill>
            <a:srgbClr val="C2C92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976150" y="2816323"/>
            <a:ext cx="200400" cy="1034400"/>
          </a:xfrm>
          <a:prstGeom prst="rect">
            <a:avLst/>
          </a:prstGeom>
          <a:solidFill>
            <a:srgbClr val="C2C9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1216251" y="3017835"/>
            <a:ext cx="983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This framework </a:t>
            </a:r>
            <a:r>
              <a:rPr lang="it-IT" sz="1800" b="1">
                <a:solidFill>
                  <a:srgbClr val="F2F2F2"/>
                </a:solidFill>
              </a:rPr>
              <a:t>reduces the dependency on expertise domain for building energy analysis</a:t>
            </a: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; the time and labor costs can also be reduced.</a:t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976200" y="3905400"/>
            <a:ext cx="10315200" cy="1034400"/>
          </a:xfrm>
          <a:prstGeom prst="roundRect">
            <a:avLst>
              <a:gd name="adj" fmla="val 0"/>
            </a:avLst>
          </a:prstGeom>
          <a:solidFill>
            <a:srgbClr val="42AFB6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976150" y="3909124"/>
            <a:ext cx="200400" cy="1034400"/>
          </a:xfrm>
          <a:prstGeom prst="rect">
            <a:avLst/>
          </a:prstGeom>
          <a:solidFill>
            <a:srgbClr val="42AF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1216151" y="4099345"/>
            <a:ext cx="983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It offers building managers an </a:t>
            </a:r>
            <a:r>
              <a:rPr lang="it-IT" sz="1800" b="1">
                <a:solidFill>
                  <a:srgbClr val="F2F2F2"/>
                </a:solidFill>
              </a:rPr>
              <a:t>efficient way to understand the characteristics of building electricity consumption patterns and detect anomalies</a:t>
            </a: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therein.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976250" y="4994375"/>
            <a:ext cx="10315200" cy="1034400"/>
          </a:xfrm>
          <a:prstGeom prst="roundRect">
            <a:avLst>
              <a:gd name="adj" fmla="val 0"/>
            </a:avLst>
          </a:prstGeom>
          <a:solidFill>
            <a:srgbClr val="CB1B4A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976150" y="5001927"/>
            <a:ext cx="200400" cy="1034400"/>
          </a:xfrm>
          <a:prstGeom prst="rect">
            <a:avLst/>
          </a:prstGeom>
          <a:solidFill>
            <a:srgbClr val="CB1B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1228175" y="5195875"/>
            <a:ext cx="102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it-IT" sz="1800" b="1">
                <a:solidFill>
                  <a:srgbClr val="F2F2F2"/>
                </a:solidFill>
              </a:rPr>
              <a:t>2-step clustering method outperforms the other single-step clustering</a:t>
            </a: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methods in terms of detecting outliers and discovering </a:t>
            </a:r>
            <a:r>
              <a:rPr lang="it-IT" sz="1800">
                <a:solidFill>
                  <a:srgbClr val="F2F2F2"/>
                </a:solidFill>
              </a:rPr>
              <a:t>significant</a:t>
            </a:r>
            <a:r>
              <a:rPr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typical electricity usage characteristics. 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976189" y="2138332"/>
            <a:ext cx="948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Helvetica Neue"/>
              <a:buNone/>
            </a:pPr>
            <a:r>
              <a:rPr lang="it-IT" sz="1800" b="1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ADVANTAGES</a:t>
            </a:r>
            <a:endParaRPr/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>
            <a:spLocks noGrp="1"/>
          </p:cNvSpPr>
          <p:nvPr>
            <p:ph type="title"/>
          </p:nvPr>
        </p:nvSpPr>
        <p:spPr>
          <a:xfrm>
            <a:off x="838199" y="1740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 and future works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838200" y="1141923"/>
            <a:ext cx="10515599" cy="36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None/>
            </a:pPr>
            <a:r>
              <a:rPr lang="it-IT" sz="20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study limited by its methods and the size of dataset </a:t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7433733" y="1644458"/>
            <a:ext cx="3886850" cy="11520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 a data-adaptive method to define the features for several buildings to enhance framework’s flexibility.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871413" y="1617542"/>
            <a:ext cx="5527945" cy="11520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it-IT" sz="1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features definition </a:t>
            </a: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based on working schedule of office buildings may not be suitable for highly different data.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7433733" y="2873805"/>
            <a:ext cx="3886852" cy="11520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Discover if insightful knowledge could be gained from the decision rules outcoming from these factors.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7433731" y="5319876"/>
            <a:ext cx="3886854" cy="11520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application of this framework in early anomaly detection for EC data of subsystems. 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871415" y="5319876"/>
            <a:ext cx="5527945" cy="11520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framework consider only the </a:t>
            </a:r>
            <a:r>
              <a:rPr lang="it-IT" sz="1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whole-building electricity consumption (EC) </a:t>
            </a: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not EC data of electrical sub-systems which makes the fault detection difficult to discover the specific positions. 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848140" y="4083166"/>
            <a:ext cx="5527945" cy="11520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framework is tested and validate on a </a:t>
            </a:r>
            <a:r>
              <a:rPr lang="it-IT" sz="1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non-public dataset</a:t>
            </a: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 it may not be generalizable or robust enough when it is applied to a larger dataset.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7433732" y="4083166"/>
            <a:ext cx="3886853" cy="11520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Study the applicability and generalizability of the proposed framework by using a larger dataset. 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1" name="Google Shape;311;p14" descr="Cerchio con freccia sinistra con riempimento a tinta uni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35106" y="3146178"/>
            <a:ext cx="710147" cy="7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4" descr="Cerchio con freccia sinistra con riempimento a tinta uni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541616" y="1857221"/>
            <a:ext cx="710147" cy="7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4" descr="Cerchio con freccia sinistra con riempimento a tinta uni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535106" y="4298238"/>
            <a:ext cx="710147" cy="7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4" descr="Cerchio con freccia sinistra con riempimento a tinta unit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6495800" y="5532639"/>
            <a:ext cx="710147" cy="7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4"/>
          <p:cNvSpPr/>
          <p:nvPr/>
        </p:nvSpPr>
        <p:spPr>
          <a:xfrm>
            <a:off x="871414" y="2873805"/>
            <a:ext cx="5527945" cy="1152000"/>
          </a:xfrm>
          <a:prstGeom prst="roundRect">
            <a:avLst>
              <a:gd name="adj" fmla="val 14077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framework does not take into account the  dynamical factors related to </a:t>
            </a:r>
            <a:r>
              <a:rPr lang="it-IT" sz="1600" b="1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occupants’ behaviors</a:t>
            </a:r>
            <a:r>
              <a:rPr lang="it-IT" sz="16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6" name="Google Shape;31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838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Clr>
                <a:srgbClr val="F2F2F2"/>
              </a:buClr>
              <a:buSzPts val="3600"/>
            </a:pP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metrics: </a:t>
            </a:r>
            <a:r>
              <a:rPr lang="en-US" sz="3600" b="1" dirty="0">
                <a:solidFill>
                  <a:schemeClr val="bg1"/>
                </a:solidFill>
                <a:latin typeface="Helvetica Neue"/>
                <a:sym typeface="Helvetica Neue"/>
              </a:rPr>
              <a:t>c</a:t>
            </a:r>
            <a:r>
              <a:rPr lang="en-US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orrelation </a:t>
            </a:r>
            <a:r>
              <a:rPr lang="en-US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</a:t>
            </a:r>
            <a:endParaRPr lang="en-US"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4"/>
          <p:cNvSpPr/>
          <p:nvPr/>
        </p:nvSpPr>
        <p:spPr>
          <a:xfrm>
            <a:off x="252057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Retrieving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2196615" y="1509426"/>
            <a:ext cx="1801905" cy="570388"/>
          </a:xfrm>
          <a:prstGeom prst="rect">
            <a:avLst/>
          </a:prstGeom>
          <a:solidFill>
            <a:srgbClr val="9A96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4164242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Node-Rank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6131870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Dijkstra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099498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10067126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Assessment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2057" y="2483224"/>
            <a:ext cx="6982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We explored 2 kinds of similarity metric: </a:t>
            </a:r>
            <a:r>
              <a:rPr lang="en-US" sz="2000" b="1" dirty="0" smtClean="0">
                <a:solidFill>
                  <a:srgbClr val="C9C400"/>
                </a:solidFill>
              </a:rPr>
              <a:t>Correlation matrix </a:t>
            </a:r>
            <a:r>
              <a:rPr lang="en-US" sz="2000" dirty="0" smtClean="0">
                <a:solidFill>
                  <a:schemeClr val="bg1"/>
                </a:solidFill>
              </a:rPr>
              <a:t>and Word2Vec:</a:t>
            </a:r>
          </a:p>
          <a:p>
            <a:endParaRPr lang="en-US" sz="2000" b="1" dirty="0">
              <a:solidFill>
                <a:srgbClr val="C9C400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the correlation matrix, we assume a connection between two word if and only if the </a:t>
            </a:r>
            <a:r>
              <a:rPr lang="en-GB" sz="2000" dirty="0" smtClean="0">
                <a:solidFill>
                  <a:schemeClr val="bg1"/>
                </a:solidFill>
              </a:rPr>
              <a:t>words </a:t>
            </a:r>
            <a:r>
              <a:rPr lang="en-GB" sz="2000" b="1" dirty="0" smtClean="0">
                <a:solidFill>
                  <a:srgbClr val="C9C400"/>
                </a:solidFill>
              </a:rPr>
              <a:t>appear </a:t>
            </a:r>
            <a:r>
              <a:rPr lang="en-GB" sz="2000" b="1" dirty="0">
                <a:solidFill>
                  <a:srgbClr val="C9C400"/>
                </a:solidFill>
              </a:rPr>
              <a:t>together</a:t>
            </a:r>
            <a:r>
              <a:rPr lang="en-GB" sz="2000" dirty="0">
                <a:solidFill>
                  <a:srgbClr val="C9C400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with a </a:t>
            </a:r>
            <a:r>
              <a:rPr lang="en-GB" sz="2000" dirty="0">
                <a:solidFill>
                  <a:schemeClr val="bg1"/>
                </a:solidFill>
              </a:rPr>
              <a:t>few characters of </a:t>
            </a:r>
            <a:r>
              <a:rPr lang="en-GB" sz="2000" dirty="0" smtClean="0">
                <a:solidFill>
                  <a:schemeClr val="bg1"/>
                </a:solidFill>
              </a:rPr>
              <a:t>distance (k). 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44519" y="5702785"/>
            <a:ext cx="6990634" cy="1123712"/>
          </a:xfrm>
          <a:prstGeom prst="round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Cons</a:t>
            </a:r>
            <a:r>
              <a:rPr lang="it-IT" sz="20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K high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smtClean="0">
                <a:solidFill>
                  <a:schemeClr val="bg1"/>
                </a:solidFill>
              </a:rPr>
              <a:t>KG </a:t>
            </a:r>
            <a:r>
              <a:rPr lang="en-GB" sz="2000" dirty="0" smtClean="0">
                <a:solidFill>
                  <a:schemeClr val="bg1"/>
                </a:solidFill>
              </a:rPr>
              <a:t>complex </a:t>
            </a:r>
            <a:r>
              <a:rPr lang="en-GB" sz="2000" dirty="0">
                <a:solidFill>
                  <a:schemeClr val="bg1"/>
                </a:solidFill>
              </a:rPr>
              <a:t>with </a:t>
            </a:r>
            <a:r>
              <a:rPr lang="en-GB" sz="2000" dirty="0" smtClean="0">
                <a:solidFill>
                  <a:schemeClr val="bg1"/>
                </a:solidFill>
              </a:rPr>
              <a:t>a negligible nodes and edges.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chemeClr val="bg1"/>
                </a:solidFill>
              </a:rPr>
              <a:t>K </a:t>
            </a:r>
            <a:r>
              <a:rPr lang="en-US" sz="2000" dirty="0" smtClean="0">
                <a:solidFill>
                  <a:schemeClr val="bg1"/>
                </a:solidFill>
              </a:rPr>
              <a:t>low</a:t>
            </a:r>
            <a:r>
              <a:rPr lang="it-IT" sz="2000" dirty="0" smtClean="0">
                <a:solidFill>
                  <a:schemeClr val="bg1"/>
                </a:solidFill>
              </a:rPr>
              <a:t>,</a:t>
            </a:r>
            <a:r>
              <a:rPr lang="en-GB" sz="2000" dirty="0" smtClean="0">
                <a:solidFill>
                  <a:schemeClr val="bg1"/>
                </a:solidFill>
              </a:rPr>
              <a:t> KG </a:t>
            </a:r>
            <a:r>
              <a:rPr lang="en-GB" sz="2000" dirty="0" smtClean="0">
                <a:solidFill>
                  <a:schemeClr val="bg1"/>
                </a:solidFill>
              </a:rPr>
              <a:t>lacking </a:t>
            </a:r>
            <a:r>
              <a:rPr lang="en-GB" sz="2000" dirty="0" smtClean="0">
                <a:solidFill>
                  <a:schemeClr val="bg1"/>
                </a:solidFill>
              </a:rPr>
              <a:t>of </a:t>
            </a:r>
            <a:r>
              <a:rPr lang="en-GB" sz="2000" dirty="0" smtClean="0">
                <a:solidFill>
                  <a:schemeClr val="bg1"/>
                </a:solidFill>
              </a:rPr>
              <a:t>semantic</a:t>
            </a:r>
            <a:endParaRPr lang="it-IT" sz="2000" dirty="0" smtClean="0">
              <a:solidFill>
                <a:schemeClr val="bg1"/>
              </a:solidFill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3" y="5021667"/>
            <a:ext cx="428988" cy="428988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3" y="6050107"/>
            <a:ext cx="429067" cy="429067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87" y="2406846"/>
            <a:ext cx="4156044" cy="3142221"/>
          </a:xfrm>
          <a:prstGeom prst="rect">
            <a:avLst/>
          </a:prstGeom>
          <a:ln w="38100" cap="sq">
            <a:solidFill>
              <a:srgbClr val="C9C4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ttangolo arrotondato 1"/>
          <p:cNvSpPr/>
          <p:nvPr/>
        </p:nvSpPr>
        <p:spPr>
          <a:xfrm>
            <a:off x="844518" y="4841181"/>
            <a:ext cx="6096000" cy="783193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Pro:</a:t>
            </a:r>
          </a:p>
          <a:p>
            <a:pPr marL="342900" lvl="2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Easy </a:t>
            </a:r>
            <a:r>
              <a:rPr lang="en-US" sz="2000" dirty="0">
                <a:solidFill>
                  <a:schemeClr val="bg1"/>
                </a:solidFill>
              </a:rPr>
              <a:t>approach.</a:t>
            </a:r>
          </a:p>
        </p:txBody>
      </p:sp>
    </p:spTree>
    <p:extLst>
      <p:ext uri="{BB962C8B-B14F-4D97-AF65-F5344CB8AC3E}">
        <p14:creationId xmlns:p14="http://schemas.microsoft.com/office/powerpoint/2010/main" val="28509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838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2F2F2"/>
              </a:buClr>
              <a:buSzPts val="3600"/>
            </a:pP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it-IT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metrics: </a:t>
            </a:r>
            <a:r>
              <a:rPr lang="it-IT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Word2Vec</a:t>
            </a:r>
            <a:endParaRPr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4"/>
          <p:cNvSpPr/>
          <p:nvPr/>
        </p:nvSpPr>
        <p:spPr>
          <a:xfrm>
            <a:off x="252057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Retrieving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2196615" y="1509425"/>
            <a:ext cx="1801905" cy="570388"/>
          </a:xfrm>
          <a:prstGeom prst="rect">
            <a:avLst/>
          </a:prstGeom>
          <a:solidFill>
            <a:srgbClr val="9A96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4164242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Node-Rank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6131870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Dijkstra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099498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10067126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Assessment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87" y="2406846"/>
            <a:ext cx="4156043" cy="3142221"/>
          </a:xfrm>
          <a:prstGeom prst="rect">
            <a:avLst/>
          </a:prstGeom>
          <a:ln w="38100" cap="sq">
            <a:solidFill>
              <a:srgbClr val="C9C4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252058" y="2406846"/>
            <a:ext cx="7206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second metric used was </a:t>
            </a:r>
            <a:r>
              <a:rPr lang="it-IT" sz="2000" b="1" dirty="0" smtClean="0">
                <a:solidFill>
                  <a:srgbClr val="C9C400"/>
                </a:solidFill>
              </a:rPr>
              <a:t>Word2Vec</a:t>
            </a:r>
            <a:r>
              <a:rPr lang="it-IT" sz="2000" dirty="0" smtClean="0">
                <a:solidFill>
                  <a:srgbClr val="C9C400"/>
                </a:solidFill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Words </a:t>
            </a:r>
            <a:r>
              <a:rPr lang="en-GB" sz="2000" dirty="0">
                <a:solidFill>
                  <a:schemeClr val="bg1"/>
                </a:solidFill>
              </a:rPr>
              <a:t>with similar meanings or contexts tend to have similar </a:t>
            </a:r>
            <a:r>
              <a:rPr lang="en-GB" sz="2000" b="1" dirty="0">
                <a:solidFill>
                  <a:srgbClr val="C9C400"/>
                </a:solidFill>
              </a:rPr>
              <a:t>vector representations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smtClean="0">
                <a:solidFill>
                  <a:schemeClr val="bg1"/>
                </a:solidFill>
              </a:rPr>
              <a:t>and their </a:t>
            </a:r>
            <a:r>
              <a:rPr lang="en-GB" sz="2000" dirty="0">
                <a:solidFill>
                  <a:schemeClr val="bg1"/>
                </a:solidFill>
              </a:rPr>
              <a:t>cosine similarity can be used to measure the correlation </a:t>
            </a:r>
            <a:r>
              <a:rPr lang="en-GB" sz="2000" dirty="0" smtClean="0">
                <a:solidFill>
                  <a:schemeClr val="bg1"/>
                </a:solidFill>
              </a:rPr>
              <a:t>between words.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cosine similarity is used as strength of connection.</a:t>
            </a:r>
            <a:r>
              <a:rPr lang="it-IT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71414" y="5702785"/>
            <a:ext cx="6095999" cy="1123712"/>
          </a:xfrm>
          <a:prstGeom prst="round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Cons</a:t>
            </a:r>
            <a:r>
              <a:rPr lang="it-IT" sz="20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Several parameters.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Computational expensive to train.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8" y="5021667"/>
            <a:ext cx="428988" cy="428988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8" y="6050107"/>
            <a:ext cx="429067" cy="429067"/>
          </a:xfrm>
          <a:prstGeom prst="rect">
            <a:avLst/>
          </a:prstGeom>
        </p:spPr>
      </p:pic>
      <p:sp>
        <p:nvSpPr>
          <p:cNvPr id="21" name="Rettangolo arrotondato 20"/>
          <p:cNvSpPr/>
          <p:nvPr/>
        </p:nvSpPr>
        <p:spPr>
          <a:xfrm>
            <a:off x="871413" y="4841181"/>
            <a:ext cx="6096000" cy="783193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Pro:</a:t>
            </a:r>
          </a:p>
          <a:p>
            <a:pPr marL="342900" lvl="2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Semantic </a:t>
            </a:r>
            <a:r>
              <a:rPr lang="en-US" sz="2000" dirty="0" smtClean="0">
                <a:solidFill>
                  <a:schemeClr val="bg1"/>
                </a:solidFill>
              </a:rPr>
              <a:t>correlation.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838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 dirty="0" err="1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Node-Rank</a:t>
            </a:r>
            <a:endParaRPr lang="en-US"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4"/>
          <p:cNvSpPr/>
          <p:nvPr/>
        </p:nvSpPr>
        <p:spPr>
          <a:xfrm>
            <a:off x="252057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Retrieving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2196615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4164242" y="1509425"/>
            <a:ext cx="1801905" cy="570388"/>
          </a:xfrm>
          <a:prstGeom prst="rect">
            <a:avLst/>
          </a:prstGeom>
          <a:solidFill>
            <a:srgbClr val="9A96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Node-Rank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6131870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Dijkstra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099498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10067126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Assessment</a:t>
            </a:r>
            <a:endParaRPr lang="en-US" dirty="0"/>
          </a:p>
        </p:txBody>
      </p:sp>
      <p:sp>
        <p:nvSpPr>
          <p:cNvPr id="11" name="CasellaDiTesto 18"/>
          <p:cNvSpPr txBox="1"/>
          <p:nvPr/>
        </p:nvSpPr>
        <p:spPr>
          <a:xfrm>
            <a:off x="252057" y="2457174"/>
            <a:ext cx="7681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After built the KG, we discovered the </a:t>
            </a:r>
            <a:r>
              <a:rPr lang="en-US" sz="2000" b="1" dirty="0" smtClean="0">
                <a:solidFill>
                  <a:srgbClr val="C9C400"/>
                </a:solidFill>
              </a:rPr>
              <a:t>most important node and edges</a:t>
            </a:r>
            <a:r>
              <a:rPr lang="en-US" sz="2000" dirty="0" smtClean="0">
                <a:solidFill>
                  <a:schemeClr val="bg1"/>
                </a:solidFill>
              </a:rPr>
              <a:t>. We developed a </a:t>
            </a:r>
            <a:r>
              <a:rPr lang="en-US" sz="2000" dirty="0" err="1" smtClean="0">
                <a:solidFill>
                  <a:schemeClr val="bg1"/>
                </a:solidFill>
              </a:rPr>
              <a:t>NodeRank</a:t>
            </a:r>
            <a:r>
              <a:rPr lang="en-US" sz="2000" dirty="0" smtClean="0">
                <a:solidFill>
                  <a:schemeClr val="bg1"/>
                </a:solidFill>
              </a:rPr>
              <a:t> from scratch.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aim is to find the nodes that have a plenty of connections and the edges with highest strength.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611" y="2311151"/>
            <a:ext cx="3925420" cy="2360860"/>
          </a:xfrm>
          <a:prstGeom prst="rect">
            <a:avLst/>
          </a:prstGeom>
          <a:ln w="38100" cap="sq">
            <a:solidFill>
              <a:srgbClr val="C9C4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08" y="4238563"/>
            <a:ext cx="3807657" cy="2360860"/>
          </a:xfrm>
          <a:prstGeom prst="rect">
            <a:avLst/>
          </a:prstGeom>
          <a:ln w="38100" cap="sq">
            <a:solidFill>
              <a:srgbClr val="C9C4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Rettangolo 33"/>
          <p:cNvSpPr/>
          <p:nvPr/>
        </p:nvSpPr>
        <p:spPr>
          <a:xfrm>
            <a:off x="7933775" y="4749460"/>
            <a:ext cx="4222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of top 10 edges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4374904" y="6317365"/>
            <a:ext cx="4222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of top 10 nodes.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838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2F2F2"/>
              </a:buClr>
              <a:buSzPts val="3600"/>
            </a:pPr>
            <a:r>
              <a:rPr lang="en-US" sz="3600" b="1" dirty="0" err="1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Dijkstra’s</a:t>
            </a:r>
            <a:r>
              <a:rPr lang="en-US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4"/>
          <p:cNvSpPr/>
          <p:nvPr/>
        </p:nvSpPr>
        <p:spPr>
          <a:xfrm>
            <a:off x="252057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Retrieving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2196615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4164242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Node-Rank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6131870" y="1509425"/>
            <a:ext cx="1801905" cy="570388"/>
          </a:xfrm>
          <a:prstGeom prst="rect">
            <a:avLst/>
          </a:prstGeom>
          <a:solidFill>
            <a:srgbClr val="9A96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Dijkstra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099498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10067126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Assessment</a:t>
            </a:r>
            <a:endParaRPr lang="en-US" dirty="0"/>
          </a:p>
        </p:txBody>
      </p:sp>
      <p:sp>
        <p:nvSpPr>
          <p:cNvPr id="12" name="CasellaDiTesto 18"/>
          <p:cNvSpPr txBox="1"/>
          <p:nvPr/>
        </p:nvSpPr>
        <p:spPr>
          <a:xfrm>
            <a:off x="252057" y="2457174"/>
            <a:ext cx="1161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developed our implementation of Dijkstra algorithm from scratch.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Given a specific </a:t>
            </a:r>
            <a:r>
              <a:rPr lang="en-US" sz="2000" b="1" dirty="0" smtClean="0">
                <a:solidFill>
                  <a:srgbClr val="C9C400"/>
                </a:solidFill>
              </a:rPr>
              <a:t>disease</a:t>
            </a:r>
            <a:r>
              <a:rPr lang="en-US" sz="2000" dirty="0" smtClean="0">
                <a:solidFill>
                  <a:schemeClr val="bg1"/>
                </a:solidFill>
              </a:rPr>
              <a:t> we algorithm </a:t>
            </a:r>
            <a:r>
              <a:rPr lang="en-US" sz="2000" b="1" dirty="0" smtClean="0">
                <a:solidFill>
                  <a:srgbClr val="C9C400"/>
                </a:solidFill>
              </a:rPr>
              <a:t>discover the most important drugs</a:t>
            </a:r>
            <a:r>
              <a:rPr lang="en-US" sz="2000" dirty="0" smtClean="0">
                <a:solidFill>
                  <a:schemeClr val="bg1"/>
                </a:solidFill>
              </a:rPr>
              <a:t> connected with it.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have as parameter z, which means the number of drug returned</a:t>
            </a:r>
          </a:p>
        </p:txBody>
      </p:sp>
    </p:spTree>
    <p:extLst>
      <p:ext uri="{BB962C8B-B14F-4D97-AF65-F5344CB8AC3E}">
        <p14:creationId xmlns:p14="http://schemas.microsoft.com/office/powerpoint/2010/main" val="13418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838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</a:t>
            </a:r>
            <a:r>
              <a:rPr lang="en-US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</a:t>
            </a:r>
            <a:endParaRPr lang="en-US"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4"/>
          <p:cNvSpPr/>
          <p:nvPr/>
        </p:nvSpPr>
        <p:spPr>
          <a:xfrm>
            <a:off x="252057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Retrieving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2196615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4164242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Node-Rank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6131870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Dijkstra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099498" y="1509425"/>
            <a:ext cx="1801905" cy="570388"/>
          </a:xfrm>
          <a:prstGeom prst="rect">
            <a:avLst/>
          </a:prstGeom>
          <a:solidFill>
            <a:srgbClr val="9A96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10067126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Assessment</a:t>
            </a:r>
            <a:endParaRPr lang="en-US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9" y="4528505"/>
            <a:ext cx="5129045" cy="2069614"/>
          </a:xfrm>
          <a:prstGeom prst="rect">
            <a:avLst/>
          </a:prstGeom>
          <a:ln w="38100" cap="sq">
            <a:solidFill>
              <a:srgbClr val="C9C4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asellaDiTesto 18"/>
          <p:cNvSpPr txBox="1"/>
          <p:nvPr/>
        </p:nvSpPr>
        <p:spPr>
          <a:xfrm>
            <a:off x="252057" y="2457174"/>
            <a:ext cx="5714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Among CM and Word2Vec, we had some parameters to explore.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relied on a </a:t>
            </a:r>
            <a:r>
              <a:rPr lang="en-US" sz="2000" b="1" dirty="0">
                <a:solidFill>
                  <a:srgbClr val="C9C400"/>
                </a:solidFill>
              </a:rPr>
              <a:t>benchmark dataset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</a:t>
            </a:r>
            <a:r>
              <a:rPr lang="en-US" sz="2000" dirty="0" smtClean="0">
                <a:solidFill>
                  <a:schemeClr val="bg1"/>
                </a:solidFill>
              </a:rPr>
              <a:t>built </a:t>
            </a: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rgbClr val="C9C400"/>
                </a:solidFill>
              </a:rPr>
              <a:t>evaluation function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we </a:t>
            </a:r>
            <a:r>
              <a:rPr lang="en-US" sz="2000" dirty="0" smtClean="0">
                <a:solidFill>
                  <a:schemeClr val="bg1"/>
                </a:solidFill>
              </a:rPr>
              <a:t>selected </a:t>
            </a:r>
            <a:r>
              <a:rPr lang="en-US" sz="2000" dirty="0">
                <a:solidFill>
                  <a:schemeClr val="bg1"/>
                </a:solidFill>
              </a:rPr>
              <a:t>the model with best score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75" y="4528505"/>
            <a:ext cx="2860550" cy="2069614"/>
          </a:xfrm>
          <a:prstGeom prst="rect">
            <a:avLst/>
          </a:prstGeom>
          <a:ln w="38100" cap="sq">
            <a:solidFill>
              <a:srgbClr val="C9C4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/>
              <p:cNvSpPr txBox="1"/>
              <p:nvPr/>
            </p:nvSpPr>
            <p:spPr>
              <a:xfrm>
                <a:off x="6029683" y="2457173"/>
                <a:ext cx="57140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schemeClr val="bg1"/>
                    </a:solidFill>
                  </a:rPr>
                  <a:t> top-z drug from KG given a </a:t>
                </a:r>
                <a:r>
                  <a:rPr lang="en-US" sz="2000" b="0" i="1" dirty="0" smtClean="0">
                    <a:solidFill>
                      <a:srgbClr val="00B0F0"/>
                    </a:solidFill>
                  </a:rPr>
                  <a:t>d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schemeClr val="bg1"/>
                    </a:solidFill>
                  </a:rPr>
                  <a:t> all drug from dataset given </a:t>
                </a:r>
                <a:r>
                  <a:rPr lang="en-US" sz="2000" b="0" i="1" dirty="0" smtClean="0">
                    <a:solidFill>
                      <a:srgbClr val="00B0F0"/>
                    </a:solidFill>
                  </a:rPr>
                  <a:t>d</a:t>
                </a:r>
              </a:p>
              <a:p>
                <a:pPr>
                  <a:buClr>
                    <a:schemeClr val="bg1"/>
                  </a:buClr>
                </a:pP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Basically, for each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disease </a:t>
                </a:r>
                <a:r>
                  <a:rPr lang="en-US" sz="2000" i="1" dirty="0">
                    <a:solidFill>
                      <a:srgbClr val="00B0F0"/>
                    </a:solidFill>
                  </a:rPr>
                  <a:t>d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in intersection Q, we check if there is at least one drugs and is contained on both sets.</a:t>
                </a:r>
                <a:endParaRPr lang="en-US" sz="20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83" y="2457173"/>
                <a:ext cx="5714090" cy="1938992"/>
              </a:xfrm>
              <a:prstGeom prst="rect">
                <a:avLst/>
              </a:prstGeom>
              <a:blipFill rotWithShape="0">
                <a:blip r:embed="rId6"/>
                <a:stretch>
                  <a:fillRect l="-961" t="-1258" r="-427" b="-50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4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838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it-IT" sz="3600" b="1" dirty="0" err="1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Precision@z</a:t>
            </a:r>
            <a:r>
              <a:rPr lang="it-IT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p-</a:t>
            </a:r>
            <a:r>
              <a:rPr lang="it-IT" sz="3600" b="1" dirty="0" err="1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endParaRPr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4"/>
          <p:cNvSpPr/>
          <p:nvPr/>
        </p:nvSpPr>
        <p:spPr>
          <a:xfrm>
            <a:off x="252057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Retrieving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2196615" y="1509426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4164242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Node-Rank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6131870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Dijkstra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099498" y="1509425"/>
            <a:ext cx="1801905" cy="570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10067126" y="1509425"/>
            <a:ext cx="1801905" cy="570388"/>
          </a:xfrm>
          <a:prstGeom prst="rect">
            <a:avLst/>
          </a:prstGeom>
          <a:solidFill>
            <a:srgbClr val="9A96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Assessment</a:t>
            </a:r>
            <a:endParaRPr lang="en-US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23" y="2388493"/>
            <a:ext cx="4674808" cy="2685529"/>
          </a:xfrm>
          <a:prstGeom prst="rect">
            <a:avLst/>
          </a:prstGeom>
          <a:ln w="38100" cap="sq">
            <a:solidFill>
              <a:srgbClr val="C9C4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28173" y="1569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Helvetica Neue"/>
              <a:buNone/>
            </a:pPr>
            <a:r>
              <a:rPr lang="en-US" sz="3600" b="1" dirty="0" smtClean="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Limitations</a:t>
            </a:r>
            <a:endParaRPr lang="en-US" sz="3600" b="1" dirty="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08" y="244907"/>
            <a:ext cx="860365" cy="887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2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1479</Words>
  <Application>Microsoft Office PowerPoint</Application>
  <PresentationFormat>Widescreen</PresentationFormat>
  <Paragraphs>196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Cambria Math</vt:lpstr>
      <vt:lpstr>Calibri</vt:lpstr>
      <vt:lpstr>Courier New</vt:lpstr>
      <vt:lpstr>Helvetica Neue</vt:lpstr>
      <vt:lpstr>Noto Sans</vt:lpstr>
      <vt:lpstr>Lato</vt:lpstr>
      <vt:lpstr>Tema di Office</vt:lpstr>
      <vt:lpstr>Literature Mining for Neurodegenerative disease</vt:lpstr>
      <vt:lpstr>Retrieving documents</vt:lpstr>
      <vt:lpstr>Similarity metrics: correlation matrix</vt:lpstr>
      <vt:lpstr>Similarity metrics: Word2Vec</vt:lpstr>
      <vt:lpstr>Node-Rank</vt:lpstr>
      <vt:lpstr>Dijkstra’s algorithm</vt:lpstr>
      <vt:lpstr>Model selection</vt:lpstr>
      <vt:lpstr>Precision@z and p-values</vt:lpstr>
      <vt:lpstr>Limitations</vt:lpstr>
      <vt:lpstr>Conclusions</vt:lpstr>
      <vt:lpstr>Thank you  for the attention!</vt:lpstr>
      <vt:lpstr>Introduction and motivations</vt:lpstr>
      <vt:lpstr>Methodology </vt:lpstr>
      <vt:lpstr>Data preparation</vt:lpstr>
      <vt:lpstr>TELPs identification: Feature definition</vt:lpstr>
      <vt:lpstr>TELPs identification: 2-step clustering</vt:lpstr>
      <vt:lpstr>TELPs identification: 2-step clustering</vt:lpstr>
      <vt:lpstr>Knowledge discovery by CART</vt:lpstr>
      <vt:lpstr>Knowledge discovery by CART</vt:lpstr>
      <vt:lpstr>Potential application of the framework</vt:lpstr>
      <vt:lpstr>Overall conclusions</vt:lpstr>
      <vt:lpstr>Limitations and future 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Mining for Neurodegenerative disease</dc:title>
  <dc:creator>Irene Pisani</dc:creator>
  <cp:lastModifiedBy>Account Microsoft</cp:lastModifiedBy>
  <cp:revision>24</cp:revision>
  <dcterms:created xsi:type="dcterms:W3CDTF">2022-12-05T12:54:27Z</dcterms:created>
  <dcterms:modified xsi:type="dcterms:W3CDTF">2023-05-17T13:54:27Z</dcterms:modified>
</cp:coreProperties>
</file>