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72" r:id="rId4"/>
    <p:sldId id="270" r:id="rId5"/>
    <p:sldId id="273" r:id="rId6"/>
    <p:sldId id="274" r:id="rId7"/>
    <p:sldId id="275" r:id="rId8"/>
    <p:sldId id="279" r:id="rId9"/>
    <p:sldId id="276" r:id="rId10"/>
    <p:sldId id="278" r:id="rId11"/>
    <p:sldId id="280" r:id="rId12"/>
    <p:sldId id="281" r:id="rId13"/>
    <p:sldId id="282" r:id="rId14"/>
    <p:sldId id="283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841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3370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0526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045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3976138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321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561337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385157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284708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‹N›</a:t>
            </a:fld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375592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86407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31578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91805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46099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386747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10614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270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72738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9439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81775" y="5521452"/>
            <a:ext cx="2800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0292165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644794"/>
            <a:ext cx="10912475" cy="4627245"/>
          </a:xfrm>
          <a:custGeom>
            <a:avLst/>
            <a:gdLst/>
            <a:ahLst/>
            <a:cxnLst/>
            <a:rect l="l" t="t" r="r" b="b"/>
            <a:pathLst>
              <a:path w="10912475" h="4627245">
                <a:moveTo>
                  <a:pt x="0" y="0"/>
                </a:moveTo>
                <a:lnTo>
                  <a:pt x="10911865" y="0"/>
                </a:lnTo>
                <a:lnTo>
                  <a:pt x="10911865" y="4626864"/>
                </a:lnTo>
                <a:lnTo>
                  <a:pt x="0" y="4626864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C9A8C9D3-A080-4D80-A97F-777E0F34266C}"/>
              </a:ext>
            </a:extLst>
          </p:cNvPr>
          <p:cNvSpPr txBox="1">
            <a:spLocks/>
          </p:cNvSpPr>
          <p:nvPr/>
        </p:nvSpPr>
        <p:spPr>
          <a:xfrm>
            <a:off x="2198482" y="5138102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Jacopo </a:t>
            </a:r>
            <a:r>
              <a:rPr lang="it-IT" dirty="0" err="1"/>
              <a:t>Fabi</a:t>
            </a:r>
            <a:r>
              <a:rPr lang="it-IT" dirty="0"/>
              <a:t> 0293870</a:t>
            </a:r>
          </a:p>
        </p:txBody>
      </p:sp>
      <p:sp>
        <p:nvSpPr>
          <p:cNvPr id="9" name="Titolo 9"/>
          <p:cNvSpPr txBox="1">
            <a:spLocks/>
          </p:cNvSpPr>
          <p:nvPr/>
        </p:nvSpPr>
        <p:spPr>
          <a:xfrm>
            <a:off x="1763135" y="1615777"/>
            <a:ext cx="8687150" cy="26852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5000" dirty="0" err="1"/>
              <a:t>Deliverable</a:t>
            </a:r>
            <a:r>
              <a:rPr lang="it-IT" sz="5000" dirty="0"/>
              <a:t> 3</a:t>
            </a:r>
            <a:br>
              <a:rPr lang="it-IT" sz="5000" dirty="0"/>
            </a:br>
            <a:r>
              <a:rPr lang="it-IT" sz="5000" dirty="0"/>
              <a:t>CBAM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/>
              <a:t>ALTERNATIVA 2 - Room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10</a:t>
            </a:fld>
            <a:endParaRPr spc="-30" dirty="0"/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88610"/>
              </p:ext>
            </p:extLst>
          </p:nvPr>
        </p:nvGraphicFramePr>
        <p:xfrm>
          <a:off x="3581400" y="1898398"/>
          <a:ext cx="3429000" cy="2094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21">
                <a:tc>
                  <a:txBody>
                    <a:bodyPr/>
                    <a:lstStyle/>
                    <a:p>
                      <a:pPr marL="31750">
                        <a:lnSpc>
                          <a:spcPts val="2035"/>
                        </a:lnSpc>
                        <a:tabLst>
                          <a:tab pos="374015" algn="l"/>
                        </a:tabLst>
                      </a:pPr>
                      <a:r>
                        <a:rPr sz="1400" spc="-16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1.	</a:t>
                      </a:r>
                      <a:r>
                        <a:rPr lang="it-IT" sz="1400" spc="-105" dirty="0">
                          <a:solidFill>
                            <a:srgbClr val="262626"/>
                          </a:solidFill>
                          <a:latin typeface="+mn-lt"/>
                          <a:cs typeface="Trebuchet MS"/>
                        </a:rPr>
                        <a:t>Performance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ts val="2035"/>
                        </a:lnSpc>
                      </a:pPr>
                      <a:r>
                        <a:rPr lang="it-IT" sz="1400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374015" algn="l"/>
                        </a:tabLst>
                      </a:pPr>
                      <a:r>
                        <a:rPr sz="14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2.	</a:t>
                      </a:r>
                      <a:r>
                        <a:rPr lang="it-IT" sz="1400" spc="5" dirty="0" err="1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Interoperability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4603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lang="it-IT" sz="1400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0.5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4603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74015" algn="l"/>
                        </a:tabLst>
                      </a:pPr>
                      <a:r>
                        <a:rPr sz="14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3.	</a:t>
                      </a:r>
                      <a:r>
                        <a:rPr lang="it-IT" sz="1400" dirty="0" err="1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Integrability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3578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it-IT" sz="1400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0.7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3578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  <a:tabLst>
                          <a:tab pos="374015" algn="l"/>
                        </a:tabLst>
                      </a:pPr>
                      <a:r>
                        <a:rPr sz="14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4.	</a:t>
                      </a:r>
                      <a:r>
                        <a:rPr lang="it-IT" sz="1400" spc="5" dirty="0" err="1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Modifiability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845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it-IT" sz="14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0.8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845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3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74015" algn="l"/>
                        </a:tabLst>
                      </a:pPr>
                      <a:r>
                        <a:rPr sz="14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5.	</a:t>
                      </a:r>
                      <a:r>
                        <a:rPr lang="it-IT" sz="14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Security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3578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it-IT" sz="1400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0.4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3578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3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374015" algn="l"/>
                        </a:tabLst>
                      </a:pPr>
                      <a:r>
                        <a:rPr sz="1400" spc="-16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6.	</a:t>
                      </a:r>
                      <a:r>
                        <a:rPr lang="it-IT" sz="1400" spc="-95" dirty="0" err="1">
                          <a:solidFill>
                            <a:srgbClr val="262626"/>
                          </a:solidFill>
                          <a:latin typeface="+mj-lt"/>
                          <a:cs typeface="Trebuchet MS"/>
                        </a:rPr>
                        <a:t>Availability</a:t>
                      </a:r>
                      <a:endParaRPr sz="1400" dirty="0">
                        <a:latin typeface="+mj-lt"/>
                        <a:cs typeface="Trebuchet MS"/>
                      </a:endParaRPr>
                    </a:p>
                  </a:txBody>
                  <a:tcPr marL="0" marR="0" marT="39477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it-IT" sz="1400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0.3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9477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5"/>
          <p:cNvSpPr txBox="1"/>
          <p:nvPr/>
        </p:nvSpPr>
        <p:spPr>
          <a:xfrm>
            <a:off x="990600" y="4336797"/>
            <a:ext cx="8610600" cy="19761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5080" indent="-285750">
              <a:lnSpc>
                <a:spcPct val="1004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sz="1800" spc="-25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1800" spc="-180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35" dirty="0" err="1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1800" spc="-114" dirty="0" err="1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1800" spc="-55" dirty="0" err="1">
                <a:solidFill>
                  <a:srgbClr val="262626"/>
                </a:solidFill>
                <a:latin typeface="Trebuchet MS"/>
                <a:cs typeface="Trebuchet MS"/>
              </a:rPr>
              <a:t>b</a:t>
            </a:r>
            <a:r>
              <a:rPr sz="1800" spc="-80" dirty="0" err="1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1800" spc="-120" dirty="0" err="1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1800" spc="5" dirty="0" err="1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1800" spc="-114" dirty="0" err="1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1800" spc="-180" dirty="0" err="1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lang="it-IT" sz="1800" spc="-180" dirty="0">
                <a:solidFill>
                  <a:srgbClr val="262626"/>
                </a:solidFill>
                <a:latin typeface="Trebuchet MS"/>
                <a:cs typeface="Trebuchet MS"/>
              </a:rPr>
              <a:t>,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it-IT" spc="-50" dirty="0">
                <a:solidFill>
                  <a:srgbClr val="262626"/>
                </a:solidFill>
                <a:latin typeface="Trebuchet MS"/>
                <a:cs typeface="Trebuchet MS"/>
              </a:rPr>
              <a:t>offrendo un’astrazione del sistema </a:t>
            </a:r>
            <a:r>
              <a:rPr lang="it-IT" spc="-50" dirty="0" err="1">
                <a:solidFill>
                  <a:srgbClr val="262626"/>
                </a:solidFill>
                <a:latin typeface="Trebuchet MS"/>
                <a:cs typeface="Trebuchet MS"/>
              </a:rPr>
              <a:t>SQLite</a:t>
            </a:r>
            <a:r>
              <a:rPr lang="it-IT" spc="-50" dirty="0">
                <a:solidFill>
                  <a:srgbClr val="262626"/>
                </a:solidFill>
                <a:latin typeface="Trebuchet MS"/>
                <a:cs typeface="Trebuchet MS"/>
              </a:rPr>
              <a:t>, offre un insieme limitato di soluzioni per la gestione e la sicurezza dei DB, oltre al fatto che potrebbe perdere il supporto nel tempo</a:t>
            </a:r>
            <a:endParaRPr lang="it-IT" sz="1800" spc="-50" dirty="0">
              <a:solidFill>
                <a:srgbClr val="262626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400"/>
              </a:lnSpc>
              <a:spcBef>
                <a:spcPts val="90"/>
              </a:spcBef>
            </a:pPr>
            <a:endParaRPr lang="it-IT" sz="1800" spc="-50" dirty="0">
              <a:solidFill>
                <a:srgbClr val="262626"/>
              </a:solidFill>
              <a:latin typeface="Trebuchet MS"/>
              <a:cs typeface="Trebuchet MS"/>
            </a:endParaRPr>
          </a:p>
          <a:p>
            <a:pPr marL="298450" marR="5080" indent="-285750">
              <a:lnSpc>
                <a:spcPct val="1004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it-IT" spc="-50" dirty="0">
                <a:solidFill>
                  <a:srgbClr val="262626"/>
                </a:solidFill>
                <a:latin typeface="Trebuchet MS"/>
                <a:cs typeface="Trebuchet MS"/>
              </a:rPr>
              <a:t>Di contro, l’utilizzo richiede una semplice conoscenza del linguaggio SQL, e proprio perché è un’astrazione di </a:t>
            </a:r>
            <a:r>
              <a:rPr lang="it-IT" spc="-50" dirty="0" err="1">
                <a:solidFill>
                  <a:srgbClr val="262626"/>
                </a:solidFill>
                <a:latin typeface="Trebuchet MS"/>
                <a:cs typeface="Trebuchet MS"/>
              </a:rPr>
              <a:t>SQLite</a:t>
            </a:r>
            <a:r>
              <a:rPr lang="it-IT" spc="-50" dirty="0">
                <a:solidFill>
                  <a:srgbClr val="262626"/>
                </a:solidFill>
                <a:latin typeface="Trebuchet MS"/>
                <a:cs typeface="Trebuchet MS"/>
              </a:rPr>
              <a:t>, è una soluzione molto più leggera e di conseguenza</a:t>
            </a:r>
            <a:br>
              <a:rPr lang="it-IT" spc="-50" dirty="0">
                <a:solidFill>
                  <a:srgbClr val="262626"/>
                </a:solidFill>
                <a:latin typeface="Trebuchet MS"/>
                <a:cs typeface="Trebuchet MS"/>
              </a:rPr>
            </a:br>
            <a:r>
              <a:rPr lang="it-IT" spc="-50" dirty="0">
                <a:solidFill>
                  <a:srgbClr val="262626"/>
                </a:solidFill>
                <a:latin typeface="Trebuchet MS"/>
                <a:cs typeface="Trebuchet MS"/>
              </a:rPr>
              <a:t>rapida nella gestione ed interrogazione dei DB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960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/>
              <a:t>BENEFICIO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11</a:t>
            </a:fld>
            <a:endParaRPr spc="-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3"/>
              <p:cNvSpPr txBox="1"/>
              <p:nvPr/>
            </p:nvSpPr>
            <p:spPr>
              <a:xfrm>
                <a:off x="685799" y="1898397"/>
                <a:ext cx="8077201" cy="1221360"/>
              </a:xfrm>
              <a:prstGeom prst="rect">
                <a:avLst/>
              </a:prstGeom>
            </p:spPr>
            <p:txBody>
              <a:bodyPr vert="horz" wrap="square" lIns="0" tIns="6350" rIns="0" bIns="0" rtlCol="0">
                <a:spAutoFit/>
              </a:bodyPr>
              <a:lstStyle/>
              <a:p>
                <a:pPr marL="241300" marR="5080" indent="-228600">
                  <a:lnSpc>
                    <a:spcPct val="102200"/>
                  </a:lnSpc>
                  <a:spcBef>
                    <a:spcPts val="890"/>
                  </a:spcBef>
                  <a:buClr>
                    <a:srgbClr val="9BAFB5"/>
                  </a:buClr>
                  <a:buFont typeface="Arial MT"/>
                  <a:buChar char="•"/>
                  <a:tabLst>
                    <a:tab pos="240665" algn="l"/>
                    <a:tab pos="241300" algn="l"/>
                  </a:tabLst>
                </a:pPr>
                <a14:m>
                  <m:oMath xmlns:m="http://schemas.openxmlformats.org/officeDocument/2006/math"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𝐵𝑒𝑛𝑒𝑓𝑖𝑐𝑖𝑜</m:t>
                    </m:r>
                    <m:d>
                      <m:dPr>
                        <m:ctrlP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𝑆𝑄𝐿𝑖𝑡𝑒</m:t>
                        </m:r>
                      </m:e>
                    </m:d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=</m:t>
                    </m:r>
                    <m:d>
                      <m:dPr>
                        <m:ctrlP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it-IT" b="1" i="1" spc="-105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𝟑𝟎</m:t>
                        </m:r>
                        <m:r>
                          <a:rPr lang="it-IT" i="1" spc="-105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∗0.3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+</m:t>
                        </m:r>
                        <m:r>
                          <a:rPr lang="it-IT" b="1" i="1" spc="-105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𝟒</m:t>
                        </m:r>
                        <m:r>
                          <a:rPr lang="it-IT" i="1" spc="-105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∗1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+</m:t>
                        </m:r>
                        <m:r>
                          <a:rPr lang="it-IT" b="1" i="1" spc="-105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𝟏𝟖</m:t>
                        </m:r>
                        <m:r>
                          <a:rPr lang="it-IT" i="1" spc="-105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 ∗0.9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+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𝟐𝟕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∗0.4+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𝟏𝟑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∗0.7+</m:t>
                        </m:r>
                        <m:r>
                          <a:rPr lang="it-IT" b="1" i="1" spc="-105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𝟖</m:t>
                        </m:r>
                        <m:r>
                          <a:rPr lang="it-IT" i="1" spc="-105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∗0.8</m:t>
                        </m:r>
                      </m:e>
                    </m:d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∗ </m:t>
                    </m:r>
                    <m:d>
                      <m:dPr>
                        <m:ctrlP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1</m:t>
                        </m:r>
                      </m:e>
                    </m:d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=55.5</m:t>
                    </m:r>
                  </m:oMath>
                </a14:m>
                <a:endParaRPr lang="it-IT" b="0" i="1" spc="-105" dirty="0">
                  <a:solidFill>
                    <a:srgbClr val="262626"/>
                  </a:solidFill>
                  <a:latin typeface="Cambria Math" panose="02040503050406030204" pitchFamily="18" charset="0"/>
                  <a:cs typeface="Trebuchet MS"/>
                </a:endParaRPr>
              </a:p>
              <a:p>
                <a:pPr marL="241300" marR="5080" indent="-228600">
                  <a:lnSpc>
                    <a:spcPct val="102200"/>
                  </a:lnSpc>
                  <a:spcBef>
                    <a:spcPts val="890"/>
                  </a:spcBef>
                  <a:buClr>
                    <a:srgbClr val="9BAFB5"/>
                  </a:buClr>
                  <a:buFont typeface="Arial MT"/>
                  <a:buChar char="•"/>
                  <a:tabLst>
                    <a:tab pos="240665" algn="l"/>
                    <a:tab pos="241300" algn="l"/>
                  </a:tabLst>
                </a:pPr>
                <a14:m>
                  <m:oMath xmlns:m="http://schemas.openxmlformats.org/officeDocument/2006/math"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𝐵𝑒𝑛𝑒𝑓𝑖𝑐𝑖𝑜</m:t>
                    </m:r>
                    <m:d>
                      <m:dPr>
                        <m:ctrlP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𝑅𝑜𝑜𝑚</m:t>
                        </m:r>
                      </m:e>
                    </m:d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=</m:t>
                    </m:r>
                    <m:d>
                      <m:dPr>
                        <m:ctrlP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it-IT" b="1" i="1" spc="-105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𝟑𝟎</m:t>
                        </m:r>
                        <m:r>
                          <a:rPr lang="it-IT" i="1" spc="-105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∗1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+</m:t>
                        </m:r>
                        <m:r>
                          <a:rPr lang="it-IT" b="1" i="1" spc="-105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𝟒</m:t>
                        </m:r>
                        <m:r>
                          <a:rPr lang="it-IT" i="1" spc="-105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∗0.3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+</m:t>
                        </m:r>
                        <m:r>
                          <a:rPr lang="it-IT" b="1" i="1" spc="-105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𝟏𝟖</m:t>
                        </m:r>
                        <m:r>
                          <a:rPr lang="it-IT" i="1" spc="-105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∗0.7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++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𝟐𝟕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∗0.8+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𝟏𝟑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∗0.4+</m:t>
                        </m:r>
                        <m:r>
                          <a:rPr lang="it-IT" b="1" i="1" spc="-105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𝟖</m:t>
                        </m:r>
                        <m:r>
                          <a:rPr lang="it-IT" i="1" spc="-105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∗0.5</m:t>
                        </m:r>
                      </m:e>
                    </m:d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∗</m:t>
                    </m:r>
                    <m:d>
                      <m:dPr>
                        <m:ctrlP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1−0.2</m:t>
                        </m:r>
                      </m:e>
                    </m:d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=59.7</m:t>
                    </m:r>
                  </m:oMath>
                </a14:m>
                <a:endParaRPr lang="it-IT" spc="-105" dirty="0">
                  <a:solidFill>
                    <a:srgbClr val="262626"/>
                  </a:solidFill>
                  <a:cs typeface="Trebuchet MS"/>
                </a:endParaRPr>
              </a:p>
            </p:txBody>
          </p:sp>
        </mc:Choice>
        <mc:Fallback>
          <p:sp>
            <p:nvSpPr>
              <p:cNvPr id="1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1898397"/>
                <a:ext cx="8077201" cy="1221360"/>
              </a:xfrm>
              <a:prstGeom prst="rect">
                <a:avLst/>
              </a:prstGeom>
              <a:blipFill>
                <a:blip r:embed="rId2"/>
                <a:stretch>
                  <a:fillRect l="-1433" t="-4975" b="-1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/>
              <a:t>COSTO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12</a:t>
            </a:fld>
            <a:endParaRPr spc="-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/>
              <p:cNvSpPr txBox="1"/>
              <p:nvPr/>
            </p:nvSpPr>
            <p:spPr>
              <a:xfrm>
                <a:off x="685799" y="1898397"/>
                <a:ext cx="7830915" cy="1084784"/>
              </a:xfrm>
              <a:prstGeom prst="rect">
                <a:avLst/>
              </a:prstGeom>
            </p:spPr>
            <p:txBody>
              <a:bodyPr vert="horz" wrap="square" lIns="0" tIns="6350" rIns="0" bIns="0" rtlCol="0">
                <a:spAutoFit/>
              </a:bodyPr>
              <a:lstStyle/>
              <a:p>
                <a:pPr marL="12700" marR="5080">
                  <a:lnSpc>
                    <a:spcPct val="102200"/>
                  </a:lnSpc>
                  <a:spcBef>
                    <a:spcPts val="890"/>
                  </a:spcBef>
                  <a:buClr>
                    <a:srgbClr val="9BAFB5"/>
                  </a:buClr>
                  <a:tabLst>
                    <a:tab pos="240665" algn="l"/>
                    <a:tab pos="241300" algn="l"/>
                  </a:tabLst>
                </a:pPr>
                <a:r>
                  <a:rPr lang="it-IT" spc="-105" dirty="0">
                    <a:solidFill>
                      <a:srgbClr val="262626"/>
                    </a:solidFill>
                    <a:cs typeface="Trebuchet MS"/>
                  </a:rPr>
                  <a:t>Entrambe le librerie sono open-source, per questo motivo si assume:</a:t>
                </a:r>
              </a:p>
              <a:p>
                <a:pPr marL="298450" marR="5080" indent="-285750">
                  <a:lnSpc>
                    <a:spcPct val="102200"/>
                  </a:lnSpc>
                  <a:spcBef>
                    <a:spcPts val="890"/>
                  </a:spcBef>
                  <a:buClr>
                    <a:srgbClr val="9BAFB5"/>
                  </a:buClr>
                  <a:buFont typeface="Arial" panose="020B0604020202020204" pitchFamily="34" charset="0"/>
                  <a:buChar char="•"/>
                  <a:tabLst>
                    <a:tab pos="240665" algn="l"/>
                    <a:tab pos="241300" algn="l"/>
                  </a:tabLst>
                </a:pPr>
                <a14:m>
                  <m:oMath xmlns:m="http://schemas.openxmlformats.org/officeDocument/2006/math"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𝐶𝑜𝑠𝑡𝑜</m:t>
                    </m:r>
                    <m:d>
                      <m:dPr>
                        <m:ctrlP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𝑆𝑄𝐿𝑖𝑡𝑒</m:t>
                        </m:r>
                      </m:e>
                    </m:d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=1</m:t>
                    </m:r>
                  </m:oMath>
                </a14:m>
                <a:endParaRPr lang="it-IT" spc="-105" dirty="0">
                  <a:solidFill>
                    <a:srgbClr val="262626"/>
                  </a:solidFill>
                  <a:cs typeface="Trebuchet MS"/>
                </a:endParaRPr>
              </a:p>
              <a:p>
                <a:pPr marL="298450" marR="5080" indent="-285750">
                  <a:lnSpc>
                    <a:spcPct val="102200"/>
                  </a:lnSpc>
                  <a:spcBef>
                    <a:spcPts val="890"/>
                  </a:spcBef>
                  <a:buClr>
                    <a:srgbClr val="9BAFB5"/>
                  </a:buClr>
                  <a:buFont typeface="Arial" panose="020B0604020202020204" pitchFamily="34" charset="0"/>
                  <a:buChar char="•"/>
                  <a:tabLst>
                    <a:tab pos="240665" algn="l"/>
                    <a:tab pos="241300" algn="l"/>
                  </a:tabLst>
                </a:pPr>
                <a14:m>
                  <m:oMath xmlns:m="http://schemas.openxmlformats.org/officeDocument/2006/math"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𝐶𝑜𝑠𝑡𝑜</m:t>
                    </m:r>
                    <m:d>
                      <m:dPr>
                        <m:ctrlP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𝑅𝑜𝑜𝑚</m:t>
                        </m:r>
                      </m:e>
                    </m:d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=1</m:t>
                    </m:r>
                  </m:oMath>
                </a14:m>
                <a:endParaRPr lang="it-IT" spc="-120" dirty="0">
                  <a:solidFill>
                    <a:srgbClr val="262626"/>
                  </a:solidFill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1898397"/>
                <a:ext cx="7830915" cy="1084784"/>
              </a:xfrm>
              <a:prstGeom prst="rect">
                <a:avLst/>
              </a:prstGeom>
              <a:blipFill>
                <a:blip r:embed="rId2"/>
                <a:stretch>
                  <a:fillRect l="-1634" t="-8427" b="-95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063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/>
              <a:t>DESIDERABILITA’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13</a:t>
            </a:fld>
            <a:endParaRPr spc="-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/>
              <p:cNvSpPr txBox="1"/>
              <p:nvPr/>
            </p:nvSpPr>
            <p:spPr>
              <a:xfrm>
                <a:off x="685799" y="1898397"/>
                <a:ext cx="7830915" cy="1029897"/>
              </a:xfrm>
              <a:prstGeom prst="rect">
                <a:avLst/>
              </a:prstGeom>
            </p:spPr>
            <p:txBody>
              <a:bodyPr vert="horz" wrap="square" lIns="0" tIns="6350" rIns="0" bIns="0" rtlCol="0">
                <a:spAutoFit/>
              </a:bodyPr>
              <a:lstStyle/>
              <a:p>
                <a:pPr marL="241300" indent="-228600">
                  <a:lnSpc>
                    <a:spcPct val="100000"/>
                  </a:lnSpc>
                  <a:spcBef>
                    <a:spcPts val="1155"/>
                  </a:spcBef>
                  <a:buClr>
                    <a:srgbClr val="9BAFB5"/>
                  </a:buClr>
                  <a:buFont typeface="Arial MT"/>
                  <a:buChar char="•"/>
                  <a:tabLst>
                    <a:tab pos="240665" algn="l"/>
                    <a:tab pos="241300" algn="l"/>
                    <a:tab pos="3819525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pc="-8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Desiderabilit</m:t>
                    </m:r>
                    <m:r>
                      <a:rPr lang="it-IT" b="0" i="0" spc="-8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à</m:t>
                    </m:r>
                    <m:d>
                      <m:dPr>
                        <m:ctrlP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SQLite</m:t>
                        </m:r>
                      </m:e>
                    </m:d>
                    <m:r>
                      <a:rPr lang="it-IT" b="0" i="0" spc="-8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𝐵𝑒𝑛𝑒𝑓𝑖𝑐𝑖𝑜</m:t>
                        </m:r>
                        <m: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𝑆𝑄𝐿𝑖𝑡𝑒</m:t>
                        </m:r>
                        <m: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𝐶𝑜𝑠𝑡𝑜</m:t>
                        </m:r>
                        <m: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𝑆𝑄𝐿𝑖𝑡𝑒</m:t>
                        </m:r>
                        <m: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b="0" i="1" spc="-8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=55.5</m:t>
                    </m:r>
                  </m:oMath>
                </a14:m>
                <a:endParaRPr lang="it-IT" dirty="0">
                  <a:cs typeface="Trebuchet MS"/>
                </a:endParaRPr>
              </a:p>
              <a:p>
                <a:pPr marL="241300" indent="-228600">
                  <a:lnSpc>
                    <a:spcPct val="100000"/>
                  </a:lnSpc>
                  <a:spcBef>
                    <a:spcPts val="1055"/>
                  </a:spcBef>
                  <a:buClr>
                    <a:srgbClr val="9BAFB5"/>
                  </a:buClr>
                  <a:buFont typeface="Arial MT"/>
                  <a:buChar char="•"/>
                  <a:tabLst>
                    <a:tab pos="240665" algn="l"/>
                    <a:tab pos="241300" algn="l"/>
                    <a:tab pos="3971925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pc="-4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Desiderabilit</m:t>
                    </m:r>
                    <m:r>
                      <a:rPr lang="it-IT" b="0" i="0" spc="-4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à</m:t>
                    </m:r>
                    <m:d>
                      <m:dPr>
                        <m:ctrlP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Room</m:t>
                        </m:r>
                      </m:e>
                    </m:d>
                    <m:r>
                      <a:rPr lang="it-IT" b="0" i="0" spc="-4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𝐵𝑒𝑛𝑒𝑓𝑖𝑐𝑖𝑜</m:t>
                        </m:r>
                        <m: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𝑅𝑜𝑜𝑚</m:t>
                        </m:r>
                        <m: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𝐶𝑜𝑠𝑡𝑜</m:t>
                        </m:r>
                        <m: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𝑅𝑜𝑜𝑚</m:t>
                        </m:r>
                        <m: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b="0" i="1" spc="-4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=59.7</m:t>
                    </m:r>
                  </m:oMath>
                </a14:m>
                <a:endParaRPr lang="it-IT" dirty="0"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1898397"/>
                <a:ext cx="7830915" cy="1029897"/>
              </a:xfrm>
              <a:prstGeom prst="rect">
                <a:avLst/>
              </a:prstGeom>
              <a:blipFill>
                <a:blip r:embed="rId2"/>
                <a:stretch>
                  <a:fillRect l="-1479" t="-592" b="-71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539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/>
              <a:t>CLASSIFICA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14</a:t>
            </a:fld>
            <a:endParaRPr spc="-30" dirty="0"/>
          </a:p>
        </p:txBody>
      </p:sp>
      <p:sp>
        <p:nvSpPr>
          <p:cNvPr id="7" name="object 4"/>
          <p:cNvSpPr txBox="1"/>
          <p:nvPr/>
        </p:nvSpPr>
        <p:spPr>
          <a:xfrm>
            <a:off x="2309876" y="2133600"/>
            <a:ext cx="1576324" cy="85600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pc="120" dirty="0">
                <a:solidFill>
                  <a:srgbClr val="262626"/>
                </a:solidFill>
                <a:latin typeface="Trebuchet MS"/>
                <a:cs typeface="Trebuchet MS"/>
              </a:rPr>
              <a:t>Room</a:t>
            </a: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z="1800" spc="120" dirty="0" err="1">
                <a:solidFill>
                  <a:srgbClr val="262626"/>
                </a:solidFill>
                <a:latin typeface="Trebuchet MS"/>
                <a:cs typeface="Trebuchet MS"/>
              </a:rPr>
              <a:t>SQLite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199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291" y="3173475"/>
            <a:ext cx="1304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65" dirty="0">
                <a:solidFill>
                  <a:srgbClr val="FFFFFF"/>
                </a:solidFill>
                <a:latin typeface="Trebuchet MS"/>
                <a:cs typeface="Trebuchet MS"/>
              </a:rPr>
              <a:t>INDI</a:t>
            </a:r>
            <a:r>
              <a:rPr sz="2800" spc="43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9750" y="916432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9BAF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06109" y="940308"/>
            <a:ext cx="46183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5" dirty="0">
                <a:latin typeface="Trebuchet MS"/>
                <a:cs typeface="Trebuchet MS"/>
              </a:rPr>
              <a:t>Defi</a:t>
            </a:r>
            <a:r>
              <a:rPr sz="2600" spc="-150" dirty="0">
                <a:latin typeface="Trebuchet MS"/>
                <a:cs typeface="Trebuchet MS"/>
              </a:rPr>
              <a:t>ni</a:t>
            </a:r>
            <a:r>
              <a:rPr sz="2600" spc="-155" dirty="0">
                <a:latin typeface="Trebuchet MS"/>
                <a:cs typeface="Trebuchet MS"/>
              </a:rPr>
              <a:t>z</a:t>
            </a:r>
            <a:r>
              <a:rPr sz="2600" spc="-180" dirty="0">
                <a:latin typeface="Trebuchet MS"/>
                <a:cs typeface="Trebuchet MS"/>
              </a:rPr>
              <a:t>i</a:t>
            </a:r>
            <a:r>
              <a:rPr sz="2600" spc="30" dirty="0">
                <a:latin typeface="Trebuchet MS"/>
                <a:cs typeface="Trebuchet MS"/>
              </a:rPr>
              <a:t>o</a:t>
            </a:r>
            <a:r>
              <a:rPr sz="2600" spc="-150" dirty="0">
                <a:latin typeface="Trebuchet MS"/>
                <a:cs typeface="Trebuchet MS"/>
              </a:rPr>
              <a:t>ne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d</a:t>
            </a:r>
            <a:r>
              <a:rPr sz="2600" spc="-165" dirty="0">
                <a:latin typeface="Trebuchet MS"/>
                <a:cs typeface="Trebuchet MS"/>
              </a:rPr>
              <a:t>ec</a:t>
            </a:r>
            <a:r>
              <a:rPr sz="2600" spc="-180" dirty="0">
                <a:latin typeface="Trebuchet MS"/>
                <a:cs typeface="Trebuchet MS"/>
              </a:rPr>
              <a:t>i</a:t>
            </a:r>
            <a:r>
              <a:rPr sz="2600" spc="-55" dirty="0">
                <a:latin typeface="Trebuchet MS"/>
                <a:cs typeface="Trebuchet MS"/>
              </a:rPr>
              <a:t>s</a:t>
            </a:r>
            <a:r>
              <a:rPr sz="2600" spc="-180" dirty="0">
                <a:latin typeface="Trebuchet MS"/>
                <a:cs typeface="Trebuchet MS"/>
              </a:rPr>
              <a:t>i</a:t>
            </a:r>
            <a:r>
              <a:rPr sz="2600" spc="30" dirty="0">
                <a:latin typeface="Trebuchet MS"/>
                <a:cs typeface="Trebuchet MS"/>
              </a:rPr>
              <a:t>o</a:t>
            </a:r>
            <a:r>
              <a:rPr sz="2600" spc="-150" dirty="0">
                <a:latin typeface="Trebuchet MS"/>
                <a:cs typeface="Trebuchet MS"/>
              </a:rPr>
              <a:t>ne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75" dirty="0">
                <a:latin typeface="Trebuchet MS"/>
                <a:cs typeface="Trebuchet MS"/>
              </a:rPr>
              <a:t>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265" dirty="0">
                <a:latin typeface="Trebuchet MS"/>
                <a:cs typeface="Trebuchet MS"/>
              </a:rPr>
              <a:t>a</a:t>
            </a:r>
            <a:r>
              <a:rPr sz="2600" spc="-204" dirty="0">
                <a:latin typeface="Trebuchet MS"/>
                <a:cs typeface="Trebuchet MS"/>
              </a:rPr>
              <a:t>l</a:t>
            </a:r>
            <a:r>
              <a:rPr sz="2600" spc="-165" dirty="0">
                <a:latin typeface="Trebuchet MS"/>
                <a:cs typeface="Trebuchet MS"/>
              </a:rPr>
              <a:t>t</a:t>
            </a:r>
            <a:r>
              <a:rPr sz="2600" spc="-135" dirty="0">
                <a:latin typeface="Trebuchet MS"/>
                <a:cs typeface="Trebuchet MS"/>
              </a:rPr>
              <a:t>ern</a:t>
            </a:r>
            <a:r>
              <a:rPr sz="2600" spc="-145" dirty="0">
                <a:latin typeface="Trebuchet MS"/>
                <a:cs typeface="Trebuchet MS"/>
              </a:rPr>
              <a:t>a</a:t>
            </a:r>
            <a:r>
              <a:rPr sz="2600" spc="-165" dirty="0">
                <a:latin typeface="Trebuchet MS"/>
                <a:cs typeface="Trebuchet MS"/>
              </a:rPr>
              <a:t>t</a:t>
            </a:r>
            <a:r>
              <a:rPr sz="2600" spc="-180" dirty="0">
                <a:latin typeface="Trebuchet MS"/>
                <a:cs typeface="Trebuchet MS"/>
              </a:rPr>
              <a:t>i</a:t>
            </a:r>
            <a:r>
              <a:rPr sz="2600" spc="-190" dirty="0">
                <a:latin typeface="Trebuchet MS"/>
                <a:cs typeface="Trebuchet MS"/>
              </a:rPr>
              <a:t>v</a:t>
            </a:r>
            <a:r>
              <a:rPr sz="2600" spc="-175" dirty="0">
                <a:latin typeface="Trebuchet MS"/>
                <a:cs typeface="Trebuchet MS"/>
              </a:rPr>
              <a:t>e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19750" y="153238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8EB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06109" y="1556003"/>
            <a:ext cx="399922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5" dirty="0">
                <a:latin typeface="Trebuchet MS"/>
                <a:cs typeface="Trebuchet MS"/>
              </a:rPr>
              <a:t>Defi</a:t>
            </a:r>
            <a:r>
              <a:rPr sz="2600" spc="-150" dirty="0">
                <a:latin typeface="Trebuchet MS"/>
                <a:cs typeface="Trebuchet MS"/>
              </a:rPr>
              <a:t>ni</a:t>
            </a:r>
            <a:r>
              <a:rPr sz="2600" spc="-155" dirty="0">
                <a:latin typeface="Trebuchet MS"/>
                <a:cs typeface="Trebuchet MS"/>
              </a:rPr>
              <a:t>z</a:t>
            </a:r>
            <a:r>
              <a:rPr sz="2600" spc="-180" dirty="0">
                <a:latin typeface="Trebuchet MS"/>
                <a:cs typeface="Trebuchet MS"/>
              </a:rPr>
              <a:t>i</a:t>
            </a:r>
            <a:r>
              <a:rPr sz="2600" spc="30" dirty="0">
                <a:latin typeface="Trebuchet MS"/>
                <a:cs typeface="Trebuchet MS"/>
              </a:rPr>
              <a:t>o</a:t>
            </a:r>
            <a:r>
              <a:rPr sz="2600" spc="-150" dirty="0">
                <a:latin typeface="Trebuchet MS"/>
                <a:cs typeface="Trebuchet MS"/>
              </a:rPr>
              <a:t>ne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265" dirty="0">
                <a:latin typeface="Trebuchet MS"/>
                <a:cs typeface="Trebuchet MS"/>
              </a:rPr>
              <a:t>a</a:t>
            </a:r>
            <a:r>
              <a:rPr sz="2600" spc="-165" dirty="0">
                <a:latin typeface="Trebuchet MS"/>
                <a:cs typeface="Trebuchet MS"/>
              </a:rPr>
              <a:t>tt</a:t>
            </a:r>
            <a:r>
              <a:rPr sz="2600" spc="-80" dirty="0">
                <a:latin typeface="Trebuchet MS"/>
                <a:cs typeface="Trebuchet MS"/>
              </a:rPr>
              <a:t>ri</a:t>
            </a:r>
            <a:r>
              <a:rPr sz="2600" spc="-145" dirty="0">
                <a:latin typeface="Trebuchet MS"/>
                <a:cs typeface="Trebuchet MS"/>
              </a:rPr>
              <a:t>but</a:t>
            </a:r>
            <a:r>
              <a:rPr sz="2600" spc="-175" dirty="0">
                <a:latin typeface="Trebuchet MS"/>
                <a:cs typeface="Trebuchet MS"/>
              </a:rPr>
              <a:t>i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d</a:t>
            </a:r>
            <a:r>
              <a:rPr sz="2600" spc="-175" dirty="0">
                <a:latin typeface="Trebuchet MS"/>
                <a:cs typeface="Trebuchet MS"/>
              </a:rPr>
              <a:t>i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80" dirty="0">
                <a:latin typeface="Trebuchet MS"/>
                <a:cs typeface="Trebuchet MS"/>
              </a:rPr>
              <a:t>qu</a:t>
            </a:r>
            <a:r>
              <a:rPr sz="2600" spc="-175" dirty="0">
                <a:latin typeface="Trebuchet MS"/>
                <a:cs typeface="Trebuchet MS"/>
              </a:rPr>
              <a:t>a</a:t>
            </a:r>
            <a:r>
              <a:rPr sz="2600" spc="-204" dirty="0">
                <a:latin typeface="Trebuchet MS"/>
                <a:cs typeface="Trebuchet MS"/>
              </a:rPr>
              <a:t>l</a:t>
            </a:r>
            <a:r>
              <a:rPr sz="2600" spc="-180" dirty="0">
                <a:latin typeface="Trebuchet MS"/>
                <a:cs typeface="Trebuchet MS"/>
              </a:rPr>
              <a:t>i</a:t>
            </a:r>
            <a:r>
              <a:rPr sz="2600" spc="-165" dirty="0">
                <a:latin typeface="Trebuchet MS"/>
                <a:cs typeface="Trebuchet MS"/>
              </a:rPr>
              <a:t>t</a:t>
            </a:r>
            <a:r>
              <a:rPr sz="2600" spc="-260" dirty="0">
                <a:latin typeface="Trebuchet MS"/>
                <a:cs typeface="Trebuchet MS"/>
              </a:rPr>
              <a:t>à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9750" y="214833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80B8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06109" y="2171700"/>
            <a:ext cx="303847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600" spc="-120" dirty="0">
                <a:latin typeface="Trebuchet MS"/>
                <a:cs typeface="Trebuchet MS"/>
              </a:rPr>
              <a:t>V</a:t>
            </a:r>
            <a:r>
              <a:rPr lang="it-IT" sz="2600" spc="-265" dirty="0">
                <a:latin typeface="Trebuchet MS"/>
                <a:cs typeface="Trebuchet MS"/>
              </a:rPr>
              <a:t>a</a:t>
            </a:r>
            <a:r>
              <a:rPr lang="it-IT" sz="2600" spc="-204" dirty="0">
                <a:latin typeface="Trebuchet MS"/>
                <a:cs typeface="Trebuchet MS"/>
              </a:rPr>
              <a:t>l</a:t>
            </a:r>
            <a:r>
              <a:rPr lang="it-IT" sz="2600" spc="-145" dirty="0">
                <a:latin typeface="Trebuchet MS"/>
                <a:cs typeface="Trebuchet MS"/>
              </a:rPr>
              <a:t>ut</a:t>
            </a:r>
            <a:r>
              <a:rPr lang="it-IT" sz="2600" spc="-265" dirty="0">
                <a:latin typeface="Trebuchet MS"/>
                <a:cs typeface="Trebuchet MS"/>
              </a:rPr>
              <a:t>a</a:t>
            </a:r>
            <a:r>
              <a:rPr lang="it-IT" sz="2600" spc="-155" dirty="0">
                <a:latin typeface="Trebuchet MS"/>
                <a:cs typeface="Trebuchet MS"/>
              </a:rPr>
              <a:t>z</a:t>
            </a:r>
            <a:r>
              <a:rPr lang="it-IT" sz="2600" spc="-180" dirty="0">
                <a:latin typeface="Trebuchet MS"/>
                <a:cs typeface="Trebuchet MS"/>
              </a:rPr>
              <a:t>i</a:t>
            </a:r>
            <a:r>
              <a:rPr lang="it-IT" sz="2600" spc="30" dirty="0">
                <a:latin typeface="Trebuchet MS"/>
                <a:cs typeface="Trebuchet MS"/>
              </a:rPr>
              <a:t>o</a:t>
            </a:r>
            <a:r>
              <a:rPr lang="it-IT" sz="2600" spc="-150" dirty="0">
                <a:latin typeface="Trebuchet MS"/>
                <a:cs typeface="Trebuchet MS"/>
              </a:rPr>
              <a:t>ne</a:t>
            </a:r>
            <a:r>
              <a:rPr lang="it-IT" sz="2600" spc="-65" dirty="0">
                <a:latin typeface="Trebuchet MS"/>
                <a:cs typeface="Trebuchet MS"/>
              </a:rPr>
              <a:t> </a:t>
            </a:r>
            <a:r>
              <a:rPr lang="it-IT" sz="2600" spc="-80" dirty="0">
                <a:cs typeface="Trebuchet MS"/>
              </a:rPr>
              <a:t>ri</a:t>
            </a:r>
            <a:r>
              <a:rPr lang="it-IT" sz="2600" spc="-55" dirty="0">
                <a:cs typeface="Trebuchet MS"/>
              </a:rPr>
              <a:t>s</a:t>
            </a:r>
            <a:r>
              <a:rPr lang="it-IT" sz="2600" spc="-150" dirty="0">
                <a:cs typeface="Trebuchet MS"/>
              </a:rPr>
              <a:t>chi</a:t>
            </a:r>
            <a:r>
              <a:rPr lang="it-IT" sz="2600" spc="35" dirty="0">
                <a:cs typeface="Trebuchet MS"/>
              </a:rPr>
              <a:t>o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19750" y="276428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71B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06109" y="2787396"/>
            <a:ext cx="320929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20" dirty="0" err="1">
                <a:latin typeface="Trebuchet MS"/>
                <a:cs typeface="Trebuchet MS"/>
              </a:rPr>
              <a:t>V</a:t>
            </a:r>
            <a:r>
              <a:rPr sz="2600" spc="-265" dirty="0" err="1">
                <a:latin typeface="Trebuchet MS"/>
                <a:cs typeface="Trebuchet MS"/>
              </a:rPr>
              <a:t>a</a:t>
            </a:r>
            <a:r>
              <a:rPr sz="2600" spc="-204" dirty="0" err="1">
                <a:latin typeface="Trebuchet MS"/>
                <a:cs typeface="Trebuchet MS"/>
              </a:rPr>
              <a:t>l</a:t>
            </a:r>
            <a:r>
              <a:rPr sz="2600" spc="-145" dirty="0" err="1">
                <a:latin typeface="Trebuchet MS"/>
                <a:cs typeface="Trebuchet MS"/>
              </a:rPr>
              <a:t>ut</a:t>
            </a:r>
            <a:r>
              <a:rPr sz="2600" spc="-265" dirty="0" err="1">
                <a:latin typeface="Trebuchet MS"/>
                <a:cs typeface="Trebuchet MS"/>
              </a:rPr>
              <a:t>a</a:t>
            </a:r>
            <a:r>
              <a:rPr sz="2600" spc="-155" dirty="0" err="1">
                <a:latin typeface="Trebuchet MS"/>
                <a:cs typeface="Trebuchet MS"/>
              </a:rPr>
              <a:t>z</a:t>
            </a:r>
            <a:r>
              <a:rPr sz="2600" spc="-180" dirty="0" err="1">
                <a:latin typeface="Trebuchet MS"/>
                <a:cs typeface="Trebuchet MS"/>
              </a:rPr>
              <a:t>i</a:t>
            </a:r>
            <a:r>
              <a:rPr sz="2600" spc="30" dirty="0" err="1">
                <a:latin typeface="Trebuchet MS"/>
                <a:cs typeface="Trebuchet MS"/>
              </a:rPr>
              <a:t>o</a:t>
            </a:r>
            <a:r>
              <a:rPr sz="2600" spc="-150" dirty="0" err="1">
                <a:latin typeface="Trebuchet MS"/>
                <a:cs typeface="Trebuchet MS"/>
              </a:rPr>
              <a:t>ne</a:t>
            </a:r>
            <a:r>
              <a:rPr lang="it-IT" sz="2600" spc="-150" dirty="0">
                <a:latin typeface="Trebuchet MS"/>
                <a:cs typeface="Trebuchet MS"/>
              </a:rPr>
              <a:t> </a:t>
            </a:r>
            <a:r>
              <a:rPr lang="it-IT" sz="2600" spc="-265" dirty="0">
                <a:cs typeface="Trebuchet MS"/>
              </a:rPr>
              <a:t>a</a:t>
            </a:r>
            <a:r>
              <a:rPr lang="it-IT" sz="2600" spc="-204" dirty="0">
                <a:cs typeface="Trebuchet MS"/>
              </a:rPr>
              <a:t>l</a:t>
            </a:r>
            <a:r>
              <a:rPr lang="it-IT" sz="2600" spc="-165" dirty="0">
                <a:cs typeface="Trebuchet MS"/>
              </a:rPr>
              <a:t>t</a:t>
            </a:r>
            <a:r>
              <a:rPr lang="it-IT" sz="2600" spc="-135" dirty="0">
                <a:cs typeface="Trebuchet MS"/>
              </a:rPr>
              <a:t>ern</a:t>
            </a:r>
            <a:r>
              <a:rPr lang="it-IT" sz="2600" spc="-145" dirty="0">
                <a:cs typeface="Trebuchet MS"/>
              </a:rPr>
              <a:t>a</a:t>
            </a:r>
            <a:r>
              <a:rPr lang="it-IT" sz="2600" spc="-165" dirty="0">
                <a:cs typeface="Trebuchet MS"/>
              </a:rPr>
              <a:t>t</a:t>
            </a:r>
            <a:r>
              <a:rPr lang="it-IT" sz="2600" spc="-180" dirty="0">
                <a:cs typeface="Trebuchet MS"/>
              </a:rPr>
              <a:t>i</a:t>
            </a:r>
            <a:r>
              <a:rPr lang="it-IT" sz="2600" spc="-190" dirty="0">
                <a:cs typeface="Trebuchet MS"/>
              </a:rPr>
              <a:t>v</a:t>
            </a:r>
            <a:r>
              <a:rPr lang="it-IT" sz="2600" spc="-175" dirty="0">
                <a:cs typeface="Trebuchet MS"/>
              </a:rPr>
              <a:t>e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19750" y="338023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87B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06109" y="3403092"/>
            <a:ext cx="38354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600" spc="-65" dirty="0">
                <a:cs typeface="Trebuchet MS"/>
              </a:rPr>
              <a:t>Beneficio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19750" y="399618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AEC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06109" y="4018788"/>
            <a:ext cx="38760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600" spc="-120" dirty="0">
                <a:latin typeface="Trebuchet MS"/>
                <a:cs typeface="Trebuchet MS"/>
              </a:rPr>
              <a:t>Costo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19750" y="461213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C6A7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06109" y="4634484"/>
            <a:ext cx="43916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600" spc="-65" dirty="0">
                <a:cs typeface="Trebuchet MS"/>
              </a:rPr>
              <a:t>Desiderabilità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19750" y="522808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06109" y="5250180"/>
            <a:ext cx="3443604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600" spc="-65" dirty="0">
                <a:cs typeface="Trebuchet MS"/>
              </a:rPr>
              <a:t>Classifica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124680" y="916432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9BAF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430496" y="950976"/>
            <a:ext cx="2095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3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124680" y="153238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8EB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430496" y="1566671"/>
            <a:ext cx="2095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5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124680" y="214833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80B8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430496" y="2182368"/>
            <a:ext cx="2095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8</a:t>
            </a:r>
            <a:endParaRPr sz="29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24680" y="276428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71B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24680" y="338023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87B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246346" y="3413760"/>
            <a:ext cx="3937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11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124680" y="399618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AEC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246346" y="4029455"/>
            <a:ext cx="3937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12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124680" y="461213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C6A7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246346" y="4645152"/>
            <a:ext cx="3937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13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124680" y="522808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246346" y="5260848"/>
            <a:ext cx="3937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14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2</a:t>
            </a:fld>
            <a:endParaRPr spc="-30" dirty="0"/>
          </a:p>
        </p:txBody>
      </p:sp>
      <p:sp>
        <p:nvSpPr>
          <p:cNvPr id="40" name="object 25"/>
          <p:cNvSpPr txBox="1"/>
          <p:nvPr/>
        </p:nvSpPr>
        <p:spPr>
          <a:xfrm>
            <a:off x="11430000" y="2809241"/>
            <a:ext cx="2095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900" spc="-75" dirty="0">
                <a:latin typeface="Trebuchet MS"/>
                <a:cs typeface="Trebuchet MS"/>
              </a:rPr>
              <a:t>9</a:t>
            </a:r>
            <a:endParaRPr sz="2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/>
              <a:t>DECISIONE E ALTERNATIVE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3</a:t>
            </a:fld>
            <a:endParaRPr spc="-30" dirty="0"/>
          </a:p>
        </p:txBody>
      </p:sp>
      <p:sp>
        <p:nvSpPr>
          <p:cNvPr id="7" name="object 3"/>
          <p:cNvSpPr txBox="1"/>
          <p:nvPr/>
        </p:nvSpPr>
        <p:spPr>
          <a:xfrm>
            <a:off x="685800" y="1898397"/>
            <a:ext cx="7696200" cy="24196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5080" indent="-228600">
              <a:lnSpc>
                <a:spcPct val="102200"/>
              </a:lnSpc>
              <a:spcBef>
                <a:spcPts val="5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80" dirty="0">
                <a:solidFill>
                  <a:srgbClr val="262626"/>
                </a:solidFill>
                <a:latin typeface="Trebuchet MS"/>
                <a:cs typeface="Trebuchet MS"/>
              </a:rPr>
              <a:t>Si</a:t>
            </a:r>
            <a:r>
              <a:rPr sz="180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85" dirty="0" err="1">
                <a:solidFill>
                  <a:srgbClr val="262626"/>
                </a:solidFill>
                <a:latin typeface="Trebuchet MS"/>
                <a:cs typeface="Trebuchet MS"/>
              </a:rPr>
              <a:t>vuole</a:t>
            </a:r>
            <a:r>
              <a:rPr sz="180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it-IT" sz="1800" spc="-114" dirty="0">
                <a:solidFill>
                  <a:srgbClr val="262626"/>
                </a:solidFill>
                <a:latin typeface="Trebuchet MS"/>
                <a:cs typeface="Trebuchet MS"/>
              </a:rPr>
              <a:t>realizzare un’applicazione per il gioco del </a:t>
            </a:r>
            <a:r>
              <a:rPr lang="it-IT" sz="1800" spc="-114" dirty="0" err="1">
                <a:solidFill>
                  <a:srgbClr val="262626"/>
                </a:solidFill>
                <a:latin typeface="Trebuchet MS"/>
                <a:cs typeface="Trebuchet MS"/>
              </a:rPr>
              <a:t>Sudoku</a:t>
            </a:r>
            <a:r>
              <a:rPr lang="it-IT" sz="1800" spc="-114" dirty="0">
                <a:solidFill>
                  <a:srgbClr val="262626"/>
                </a:solidFill>
                <a:latin typeface="Trebuchet MS"/>
                <a:cs typeface="Trebuchet MS"/>
              </a:rPr>
              <a:t>.</a:t>
            </a:r>
          </a:p>
          <a:p>
            <a:pPr marL="12700" marR="5080">
              <a:lnSpc>
                <a:spcPct val="102200"/>
              </a:lnSpc>
              <a:spcBef>
                <a:spcPts val="50"/>
              </a:spcBef>
              <a:buClr>
                <a:srgbClr val="9BAFB5"/>
              </a:buClr>
              <a:tabLst>
                <a:tab pos="240665" algn="l"/>
                <a:tab pos="241300" algn="l"/>
              </a:tabLst>
            </a:pPr>
            <a:endParaRPr lang="it-IT" sz="1800" spc="-114" dirty="0">
              <a:solidFill>
                <a:srgbClr val="262626"/>
              </a:solidFill>
              <a:latin typeface="Trebuchet MS"/>
              <a:cs typeface="Trebuchet MS"/>
            </a:endParaRPr>
          </a:p>
          <a:p>
            <a:pPr marL="241300" marR="5080" indent="-228600">
              <a:lnSpc>
                <a:spcPct val="102200"/>
              </a:lnSpc>
              <a:spcBef>
                <a:spcPts val="5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114" dirty="0">
                <a:solidFill>
                  <a:srgbClr val="262626"/>
                </a:solidFill>
                <a:latin typeface="Trebuchet MS"/>
                <a:cs typeface="Trebuchet MS"/>
              </a:rPr>
              <a:t>Il software, realizzato tramite </a:t>
            </a:r>
            <a:r>
              <a:rPr lang="it-IT" spc="-114" dirty="0" err="1">
                <a:solidFill>
                  <a:srgbClr val="262626"/>
                </a:solidFill>
                <a:latin typeface="Trebuchet MS"/>
                <a:cs typeface="Trebuchet MS"/>
              </a:rPr>
              <a:t>Android</a:t>
            </a:r>
            <a:r>
              <a:rPr lang="it-IT" spc="-114" dirty="0">
                <a:solidFill>
                  <a:srgbClr val="262626"/>
                </a:solidFill>
                <a:latin typeface="Trebuchet MS"/>
                <a:cs typeface="Trebuchet MS"/>
              </a:rPr>
              <a:t> Studio e scritto in Java, deve presentare una sezione relativa alle statistiche dell’utente e permettere di ripristinare una partita sospesa in precedenza.</a:t>
            </a:r>
          </a:p>
          <a:p>
            <a:pPr marL="12700" marR="5080">
              <a:lnSpc>
                <a:spcPct val="102200"/>
              </a:lnSpc>
              <a:spcBef>
                <a:spcPts val="50"/>
              </a:spcBef>
              <a:buClr>
                <a:srgbClr val="9BAFB5"/>
              </a:buClr>
              <a:tabLst>
                <a:tab pos="240665" algn="l"/>
                <a:tab pos="241300" algn="l"/>
              </a:tabLst>
            </a:pPr>
            <a:endParaRPr sz="1800" dirty="0">
              <a:latin typeface="Trebuchet MS"/>
              <a:cs typeface="Trebuchet MS"/>
            </a:endParaRPr>
          </a:p>
          <a:p>
            <a:pPr marL="241300" marR="241300" indent="-228600">
              <a:lnSpc>
                <a:spcPts val="2110"/>
              </a:lnSpc>
              <a:spcBef>
                <a:spcPts val="1085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z="1800" spc="-160" dirty="0">
                <a:solidFill>
                  <a:srgbClr val="262626"/>
                </a:solidFill>
                <a:latin typeface="Trebuchet MS"/>
                <a:cs typeface="Trebuchet MS"/>
              </a:rPr>
              <a:t>Il software verrà utilizzato da utenti non esperti nell’ambito </a:t>
            </a:r>
            <a:r>
              <a:rPr sz="1800" spc="-110" dirty="0">
                <a:solidFill>
                  <a:srgbClr val="262626"/>
                </a:solidFill>
                <a:latin typeface="Trebuchet MS"/>
                <a:cs typeface="Trebuchet MS"/>
              </a:rPr>
              <a:t>d</a:t>
            </a:r>
            <a:r>
              <a:rPr lang="it-IT" sz="1800" spc="-110" dirty="0">
                <a:solidFill>
                  <a:srgbClr val="262626"/>
                </a:solidFill>
                <a:latin typeface="Trebuchet MS"/>
                <a:cs typeface="Trebuchet MS"/>
              </a:rPr>
              <a:t>ei </a:t>
            </a:r>
            <a:r>
              <a:rPr sz="1800" spc="-5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62626"/>
                </a:solidFill>
                <a:latin typeface="Trebuchet MS"/>
                <a:cs typeface="Trebuchet MS"/>
              </a:rPr>
              <a:t>linguaggi</a:t>
            </a:r>
            <a:r>
              <a:rPr sz="18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Trebuchet MS"/>
                <a:cs typeface="Trebuchet MS"/>
              </a:rPr>
              <a:t>di</a:t>
            </a:r>
            <a:r>
              <a:rPr sz="18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62626"/>
                </a:solidFill>
                <a:latin typeface="Trebuchet MS"/>
                <a:cs typeface="Trebuchet MS"/>
              </a:rPr>
              <a:t>programmazione</a:t>
            </a:r>
            <a:r>
              <a:rPr sz="18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62626"/>
                </a:solidFill>
                <a:latin typeface="Trebuchet MS"/>
                <a:cs typeface="Trebuchet MS"/>
              </a:rPr>
              <a:t>compilazione</a:t>
            </a:r>
            <a:r>
              <a:rPr sz="180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Trebuchet MS"/>
                <a:cs typeface="Trebuchet MS"/>
              </a:rPr>
              <a:t>software.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427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/>
              <a:t>DECISIONE E ALTERNATIVE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4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685799" y="1898397"/>
            <a:ext cx="7830915" cy="411086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454659" indent="-228600">
              <a:lnSpc>
                <a:spcPct val="102200"/>
              </a:lnSpc>
              <a:spcBef>
                <a:spcPts val="5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80" dirty="0">
                <a:solidFill>
                  <a:srgbClr val="262626"/>
                </a:solidFill>
                <a:cs typeface="Trebuchet MS"/>
              </a:rPr>
              <a:t>Si</a:t>
            </a:r>
            <a:r>
              <a:rPr lang="it-IT" spc="-4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25" dirty="0">
                <a:solidFill>
                  <a:srgbClr val="262626"/>
                </a:solidFill>
                <a:cs typeface="Trebuchet MS"/>
              </a:rPr>
              <a:t>deve</a:t>
            </a:r>
            <a:r>
              <a:rPr lang="it-IT" spc="-4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95" dirty="0">
                <a:solidFill>
                  <a:srgbClr val="262626"/>
                </a:solidFill>
                <a:cs typeface="Trebuchet MS"/>
              </a:rPr>
              <a:t>selezionare</a:t>
            </a:r>
            <a:r>
              <a:rPr lang="it-IT" spc="-4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14" dirty="0">
                <a:solidFill>
                  <a:srgbClr val="262626"/>
                </a:solidFill>
                <a:cs typeface="Trebuchet MS"/>
              </a:rPr>
              <a:t>una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00" dirty="0">
                <a:solidFill>
                  <a:srgbClr val="262626"/>
                </a:solidFill>
                <a:cs typeface="Trebuchet MS"/>
              </a:rPr>
              <a:t>libreria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10" dirty="0">
                <a:solidFill>
                  <a:srgbClr val="262626"/>
                </a:solidFill>
                <a:cs typeface="Trebuchet MS"/>
              </a:rPr>
              <a:t>di</a:t>
            </a:r>
            <a:r>
              <a:rPr lang="it-IT" spc="-4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45" dirty="0">
                <a:solidFill>
                  <a:srgbClr val="262626"/>
                </a:solidFill>
                <a:cs typeface="Trebuchet MS"/>
              </a:rPr>
              <a:t>supporto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10" dirty="0">
                <a:solidFill>
                  <a:srgbClr val="262626"/>
                </a:solidFill>
                <a:cs typeface="Trebuchet MS"/>
              </a:rPr>
              <a:t>allo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85" dirty="0">
                <a:solidFill>
                  <a:srgbClr val="262626"/>
                </a:solidFill>
                <a:cs typeface="Trebuchet MS"/>
              </a:rPr>
              <a:t>sviluppo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20" dirty="0">
                <a:solidFill>
                  <a:srgbClr val="262626"/>
                </a:solidFill>
                <a:cs typeface="Trebuchet MS"/>
              </a:rPr>
              <a:t>del </a:t>
            </a:r>
            <a:r>
              <a:rPr lang="it-IT" spc="-53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10" dirty="0">
                <a:solidFill>
                  <a:srgbClr val="262626"/>
                </a:solidFill>
                <a:cs typeface="Trebuchet MS"/>
              </a:rPr>
              <a:t>software per utilizzare ed interagire con il sistema di database </a:t>
            </a:r>
            <a:r>
              <a:rPr lang="it-IT" spc="-110" dirty="0" err="1">
                <a:solidFill>
                  <a:srgbClr val="262626"/>
                </a:solidFill>
                <a:cs typeface="Trebuchet MS"/>
              </a:rPr>
              <a:t>SQLite</a:t>
            </a:r>
            <a:r>
              <a:rPr lang="it-IT" spc="-110" dirty="0">
                <a:solidFill>
                  <a:srgbClr val="262626"/>
                </a:solidFill>
                <a:cs typeface="Trebuchet MS"/>
              </a:rPr>
              <a:t> supportato da </a:t>
            </a:r>
            <a:r>
              <a:rPr lang="it-IT" spc="-110" dirty="0" err="1">
                <a:solidFill>
                  <a:srgbClr val="262626"/>
                </a:solidFill>
                <a:cs typeface="Trebuchet MS"/>
              </a:rPr>
              <a:t>Android</a:t>
            </a:r>
            <a:r>
              <a:rPr lang="it-IT" spc="-110" dirty="0">
                <a:solidFill>
                  <a:srgbClr val="262626"/>
                </a:solidFill>
                <a:cs typeface="Trebuchet MS"/>
              </a:rPr>
              <a:t>.</a:t>
            </a:r>
            <a:endParaRPr lang="it-IT" dirty="0"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35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80" dirty="0">
                <a:solidFill>
                  <a:srgbClr val="262626"/>
                </a:solidFill>
                <a:cs typeface="Trebuchet MS"/>
              </a:rPr>
              <a:t>Due alternative</a:t>
            </a:r>
            <a:r>
              <a:rPr lang="it-IT" spc="-135" dirty="0">
                <a:solidFill>
                  <a:srgbClr val="262626"/>
                </a:solidFill>
                <a:cs typeface="Trebuchet MS"/>
              </a:rPr>
              <a:t>:</a:t>
            </a:r>
            <a:r>
              <a:rPr lang="it-IT" spc="-22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15" dirty="0" err="1">
                <a:solidFill>
                  <a:srgbClr val="262626"/>
                </a:solidFill>
                <a:cs typeface="Trebuchet MS"/>
              </a:rPr>
              <a:t>SQLite</a:t>
            </a:r>
            <a:r>
              <a:rPr lang="it-IT" spc="15" dirty="0">
                <a:solidFill>
                  <a:srgbClr val="262626"/>
                </a:solidFill>
                <a:cs typeface="Trebuchet MS"/>
              </a:rPr>
              <a:t> o Room</a:t>
            </a:r>
            <a:r>
              <a:rPr lang="it-IT" spc="-100" dirty="0">
                <a:solidFill>
                  <a:srgbClr val="262626"/>
                </a:solidFill>
                <a:cs typeface="Trebuchet MS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35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100" dirty="0">
                <a:solidFill>
                  <a:srgbClr val="262626"/>
                </a:solidFill>
                <a:cs typeface="Trebuchet MS"/>
              </a:rPr>
              <a:t>Una sola tra le librerie può essere selezionata: entrambe permettono l’accesso e la gestione di database a diversi livelli di astrazione</a:t>
            </a:r>
          </a:p>
          <a:p>
            <a:pPr marL="755650" lvl="1" indent="-285750">
              <a:spcBef>
                <a:spcPts val="1035"/>
              </a:spcBef>
              <a:buClr>
                <a:srgbClr val="9BAFB5"/>
              </a:buClr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lang="it-IT" spc="-100" dirty="0" err="1">
                <a:solidFill>
                  <a:srgbClr val="262626"/>
                </a:solidFill>
                <a:cs typeface="Trebuchet MS"/>
              </a:rPr>
              <a:t>SQLite</a:t>
            </a:r>
            <a:r>
              <a:rPr lang="it-IT" spc="-100" dirty="0">
                <a:solidFill>
                  <a:srgbClr val="262626"/>
                </a:solidFill>
                <a:cs typeface="Trebuchet MS"/>
              </a:rPr>
              <a:t> è la libreria di base per l’utilizzo del sistema di database </a:t>
            </a:r>
            <a:r>
              <a:rPr lang="it-IT" spc="-100" dirty="0" err="1">
                <a:solidFill>
                  <a:srgbClr val="262626"/>
                </a:solidFill>
                <a:cs typeface="Trebuchet MS"/>
              </a:rPr>
              <a:t>SQLite</a:t>
            </a:r>
            <a:endParaRPr lang="it-IT" spc="-100" dirty="0">
              <a:solidFill>
                <a:srgbClr val="262626"/>
              </a:solidFill>
              <a:cs typeface="Trebuchet MS"/>
            </a:endParaRPr>
          </a:p>
          <a:p>
            <a:pPr marL="1212850" lvl="2" indent="-285750">
              <a:spcBef>
                <a:spcPts val="1035"/>
              </a:spcBef>
              <a:buClr>
                <a:srgbClr val="9BAFB5"/>
              </a:buClr>
              <a:buFont typeface="Wingdings" panose="05000000000000000000" pitchFamily="2" charset="2"/>
              <a:buChar char="ü"/>
              <a:tabLst>
                <a:tab pos="240665" algn="l"/>
                <a:tab pos="241300" algn="l"/>
              </a:tabLst>
            </a:pPr>
            <a:r>
              <a:rPr lang="it-IT" spc="-100" dirty="0">
                <a:solidFill>
                  <a:srgbClr val="262626"/>
                </a:solidFill>
                <a:cs typeface="Trebuchet MS"/>
              </a:rPr>
              <a:t>Permette di utilizzare tutto ciò che offre il linguaggio SQL, con lo svantaggio di dover fare tutto a mano</a:t>
            </a:r>
          </a:p>
          <a:p>
            <a:pPr marL="755650" lvl="1" indent="-285750">
              <a:spcBef>
                <a:spcPts val="1035"/>
              </a:spcBef>
              <a:buClr>
                <a:srgbClr val="9BAFB5"/>
              </a:buClr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lang="it-IT" spc="-100" dirty="0">
                <a:solidFill>
                  <a:srgbClr val="262626"/>
                </a:solidFill>
                <a:cs typeface="Trebuchet MS"/>
              </a:rPr>
              <a:t>Room è una libreria che offre uno strato di astrazione su </a:t>
            </a:r>
            <a:r>
              <a:rPr lang="it-IT" spc="-100" dirty="0" err="1">
                <a:solidFill>
                  <a:srgbClr val="262626"/>
                </a:solidFill>
                <a:cs typeface="Trebuchet MS"/>
              </a:rPr>
              <a:t>SQLite</a:t>
            </a:r>
            <a:r>
              <a:rPr lang="it-IT" spc="-100" dirty="0">
                <a:solidFill>
                  <a:srgbClr val="262626"/>
                </a:solidFill>
                <a:cs typeface="Trebuchet MS"/>
              </a:rPr>
              <a:t> per garantire un accesso più fluido al database</a:t>
            </a:r>
          </a:p>
          <a:p>
            <a:pPr marL="1212850" lvl="2" indent="-285750">
              <a:spcBef>
                <a:spcPts val="1035"/>
              </a:spcBef>
              <a:buClr>
                <a:srgbClr val="9BAFB5"/>
              </a:buClr>
              <a:buFont typeface="Wingdings" panose="05000000000000000000" pitchFamily="2" charset="2"/>
              <a:buChar char="ü"/>
              <a:tabLst>
                <a:tab pos="240665" algn="l"/>
                <a:tab pos="241300" algn="l"/>
              </a:tabLst>
            </a:pPr>
            <a:r>
              <a:rPr lang="it-IT" spc="-100" dirty="0">
                <a:solidFill>
                  <a:srgbClr val="262626"/>
                </a:solidFill>
                <a:cs typeface="Trebuchet MS"/>
              </a:rPr>
              <a:t>Sfrutta la piena potenza di </a:t>
            </a:r>
            <a:r>
              <a:rPr lang="it-IT" spc="-100" dirty="0" err="1">
                <a:solidFill>
                  <a:srgbClr val="262626"/>
                </a:solidFill>
                <a:cs typeface="Trebuchet MS"/>
              </a:rPr>
              <a:t>SQLite</a:t>
            </a:r>
            <a:r>
              <a:rPr lang="it-IT" spc="-100" dirty="0">
                <a:solidFill>
                  <a:srgbClr val="262626"/>
                </a:solidFill>
                <a:cs typeface="Trebuchet MS"/>
              </a:rPr>
              <a:t> con una semplice conoscenza del linguaggio SQL</a:t>
            </a:r>
            <a:endParaRPr lang="it-IT" dirty="0">
              <a:cs typeface="Trebuchet M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603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/>
              <a:t>ATTRIBUTI DI QUALITA’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5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685799" y="1898397"/>
            <a:ext cx="7830915" cy="243784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pc="-105" dirty="0">
                <a:solidFill>
                  <a:srgbClr val="262626"/>
                </a:solidFill>
                <a:cs typeface="Trebuchet MS"/>
              </a:rPr>
              <a:t>Performance</a:t>
            </a: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pc="-105" dirty="0" err="1">
                <a:solidFill>
                  <a:srgbClr val="262626"/>
                </a:solidFill>
                <a:cs typeface="Trebuchet MS"/>
              </a:rPr>
              <a:t>Interoperability</a:t>
            </a:r>
            <a:endParaRPr lang="it-IT" spc="-105" dirty="0">
              <a:solidFill>
                <a:srgbClr val="262626"/>
              </a:solidFill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pc="-105" dirty="0" err="1">
                <a:solidFill>
                  <a:srgbClr val="262626"/>
                </a:solidFill>
                <a:cs typeface="Trebuchet MS"/>
              </a:rPr>
              <a:t>Availability</a:t>
            </a:r>
            <a:endParaRPr lang="it-IT" spc="-105" dirty="0">
              <a:solidFill>
                <a:srgbClr val="262626"/>
              </a:solidFill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pc="-105" dirty="0" err="1">
                <a:solidFill>
                  <a:srgbClr val="262626"/>
                </a:solidFill>
                <a:cs typeface="Trebuchet MS"/>
              </a:rPr>
              <a:t>Modifiability</a:t>
            </a:r>
            <a:endParaRPr lang="it-IT" spc="-105" dirty="0">
              <a:solidFill>
                <a:srgbClr val="262626"/>
              </a:solidFill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pc="-105" dirty="0">
                <a:solidFill>
                  <a:srgbClr val="262626"/>
                </a:solidFill>
                <a:cs typeface="Trebuchet MS"/>
              </a:rPr>
              <a:t>Security</a:t>
            </a: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pc="-105" dirty="0" err="1">
                <a:solidFill>
                  <a:srgbClr val="262626"/>
                </a:solidFill>
                <a:cs typeface="Trebuchet MS"/>
              </a:rPr>
              <a:t>Integrability</a:t>
            </a:r>
            <a:endParaRPr lang="it-IT" dirty="0">
              <a:cs typeface="Trebuchet M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318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/>
              <a:t>ATTRIBUTI DI QUALITA’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6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685799" y="1898397"/>
            <a:ext cx="8915401" cy="31394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5080" indent="-228600">
              <a:lnSpc>
                <a:spcPct val="102200"/>
              </a:lnSpc>
              <a:spcBef>
                <a:spcPts val="89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105" dirty="0">
                <a:solidFill>
                  <a:srgbClr val="262626"/>
                </a:solidFill>
                <a:cs typeface="Trebuchet MS"/>
              </a:rPr>
              <a:t>Le</a:t>
            </a:r>
            <a:r>
              <a:rPr lang="it-IT" spc="-4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b="1" spc="-25" dirty="0">
                <a:solidFill>
                  <a:srgbClr val="262626"/>
                </a:solidFill>
                <a:cs typeface="Trebuchet MS"/>
              </a:rPr>
              <a:t>performance </a:t>
            </a:r>
            <a:r>
              <a:rPr lang="it-IT" spc="-25" dirty="0">
                <a:solidFill>
                  <a:srgbClr val="262626"/>
                </a:solidFill>
                <a:cs typeface="Trebuchet MS"/>
              </a:rPr>
              <a:t>si riferiscono alla velocità di utilizzo ed interazione con le tabelle del database in accordo alla libreria utilizzata</a:t>
            </a:r>
            <a:endParaRPr lang="it-IT" spc="-120" dirty="0">
              <a:solidFill>
                <a:srgbClr val="262626"/>
              </a:solidFill>
              <a:cs typeface="Trebuchet MS"/>
            </a:endParaRPr>
          </a:p>
          <a:p>
            <a:pPr marL="241300" marR="109220" indent="-228600">
              <a:lnSpc>
                <a:spcPct val="101099"/>
              </a:lnSpc>
              <a:spcBef>
                <a:spcPts val="103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105" dirty="0">
                <a:solidFill>
                  <a:srgbClr val="262626"/>
                </a:solidFill>
                <a:cs typeface="Trebuchet MS"/>
              </a:rPr>
              <a:t>L’</a:t>
            </a:r>
            <a:r>
              <a:rPr lang="it-IT" b="1" spc="-40" dirty="0" err="1">
                <a:solidFill>
                  <a:srgbClr val="262626"/>
                </a:solidFill>
                <a:cs typeface="Trebuchet MS"/>
              </a:rPr>
              <a:t>interoperability</a:t>
            </a:r>
            <a:r>
              <a:rPr lang="it-IT" b="1" spc="-4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35" dirty="0">
                <a:solidFill>
                  <a:srgbClr val="262626"/>
                </a:solidFill>
                <a:cs typeface="Trebuchet MS"/>
              </a:rPr>
              <a:t>rappresenta la facilità con cui </a:t>
            </a:r>
            <a:r>
              <a:rPr lang="it-IT" spc="-155" dirty="0">
                <a:solidFill>
                  <a:srgbClr val="262626"/>
                </a:solidFill>
                <a:cs typeface="Trebuchet MS"/>
              </a:rPr>
              <a:t>la</a:t>
            </a:r>
            <a:r>
              <a:rPr lang="it-IT" spc="-4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00" dirty="0">
                <a:solidFill>
                  <a:srgbClr val="262626"/>
                </a:solidFill>
                <a:cs typeface="Trebuchet MS"/>
              </a:rPr>
              <a:t>libreria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può interagire con servizi esterni</a:t>
            </a:r>
            <a:endParaRPr lang="it-IT" spc="-80" dirty="0">
              <a:solidFill>
                <a:srgbClr val="262626"/>
              </a:solidFill>
              <a:cs typeface="Trebuchet MS"/>
            </a:endParaRPr>
          </a:p>
          <a:p>
            <a:pPr marL="241300" marR="109220" indent="-228600">
              <a:lnSpc>
                <a:spcPct val="101099"/>
              </a:lnSpc>
              <a:spcBef>
                <a:spcPts val="103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100" dirty="0">
                <a:solidFill>
                  <a:srgbClr val="262626"/>
                </a:solidFill>
                <a:cs typeface="Trebuchet MS"/>
              </a:rPr>
              <a:t>L’</a:t>
            </a:r>
            <a:r>
              <a:rPr lang="it-IT" b="1" spc="-135" dirty="0" err="1">
                <a:solidFill>
                  <a:srgbClr val="262626"/>
                </a:solidFill>
                <a:cs typeface="Trebuchet MS"/>
              </a:rPr>
              <a:t>integrability</a:t>
            </a:r>
            <a:r>
              <a:rPr lang="it-IT" b="1" spc="-13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35" dirty="0">
                <a:solidFill>
                  <a:srgbClr val="262626"/>
                </a:solidFill>
                <a:cs typeface="Trebuchet MS"/>
              </a:rPr>
              <a:t>rappresenta la facilità con cui la libreria può essere integrata nelle applicazioni</a:t>
            </a:r>
            <a:endParaRPr lang="it-IT" dirty="0">
              <a:cs typeface="Trebuchet MS"/>
            </a:endParaRPr>
          </a:p>
          <a:p>
            <a:pPr marL="241300" marR="375285" indent="-228600">
              <a:lnSpc>
                <a:spcPct val="102200"/>
              </a:lnSpc>
              <a:spcBef>
                <a:spcPts val="89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100" dirty="0">
                <a:solidFill>
                  <a:srgbClr val="262626"/>
                </a:solidFill>
                <a:cs typeface="Trebuchet MS"/>
              </a:rPr>
              <a:t>La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b="1" spc="-135" dirty="0" err="1">
                <a:solidFill>
                  <a:srgbClr val="262626"/>
                </a:solidFill>
                <a:cs typeface="Trebuchet MS"/>
              </a:rPr>
              <a:t>modifiability</a:t>
            </a:r>
            <a:r>
              <a:rPr lang="it-IT" b="1" spc="-13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35" dirty="0">
                <a:solidFill>
                  <a:srgbClr val="262626"/>
                </a:solidFill>
                <a:cs typeface="Trebuchet MS"/>
              </a:rPr>
              <a:t>rappresenta la facilità con cui è possibile apportare modifiche al database in accordo </a:t>
            </a:r>
            <a:r>
              <a:rPr lang="it-IT" spc="-160" dirty="0">
                <a:solidFill>
                  <a:srgbClr val="262626"/>
                </a:solidFill>
                <a:cs typeface="Trebuchet MS"/>
              </a:rPr>
              <a:t>alla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00" dirty="0">
                <a:solidFill>
                  <a:srgbClr val="262626"/>
                </a:solidFill>
                <a:cs typeface="Trebuchet MS"/>
              </a:rPr>
              <a:t>libreria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30" dirty="0">
                <a:solidFill>
                  <a:srgbClr val="262626"/>
                </a:solidFill>
                <a:cs typeface="Trebuchet MS"/>
              </a:rPr>
              <a:t>utilizzata</a:t>
            </a:r>
          </a:p>
          <a:p>
            <a:pPr marL="241300" marR="375285" indent="-228600">
              <a:lnSpc>
                <a:spcPct val="102200"/>
              </a:lnSpc>
              <a:spcBef>
                <a:spcPts val="89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100" dirty="0">
                <a:solidFill>
                  <a:srgbClr val="262626"/>
                </a:solidFill>
                <a:cs typeface="Trebuchet MS"/>
              </a:rPr>
              <a:t>L</a:t>
            </a:r>
            <a:r>
              <a:rPr lang="it-IT" spc="-110" dirty="0">
                <a:solidFill>
                  <a:srgbClr val="262626"/>
                </a:solidFill>
                <a:cs typeface="Trebuchet MS"/>
              </a:rPr>
              <a:t>a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b="1" spc="-135" dirty="0">
                <a:solidFill>
                  <a:srgbClr val="262626"/>
                </a:solidFill>
                <a:cs typeface="Trebuchet MS"/>
              </a:rPr>
              <a:t>security </a:t>
            </a:r>
            <a:r>
              <a:rPr lang="it-IT" spc="-135" dirty="0">
                <a:solidFill>
                  <a:srgbClr val="262626"/>
                </a:solidFill>
                <a:cs typeface="Trebuchet MS"/>
              </a:rPr>
              <a:t>rappresenta il livello di protezione offerto dall’applicazione in accordo </a:t>
            </a:r>
            <a:r>
              <a:rPr lang="it-IT" spc="-160" dirty="0">
                <a:solidFill>
                  <a:srgbClr val="262626"/>
                </a:solidFill>
                <a:cs typeface="Trebuchet MS"/>
              </a:rPr>
              <a:t>alla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00" dirty="0">
                <a:solidFill>
                  <a:srgbClr val="262626"/>
                </a:solidFill>
                <a:cs typeface="Trebuchet MS"/>
              </a:rPr>
              <a:t>libreria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30" dirty="0">
                <a:solidFill>
                  <a:srgbClr val="262626"/>
                </a:solidFill>
                <a:cs typeface="Trebuchet MS"/>
              </a:rPr>
              <a:t>utilizzata</a:t>
            </a:r>
          </a:p>
          <a:p>
            <a:pPr marL="241300" marR="109220" indent="-228600">
              <a:lnSpc>
                <a:spcPct val="101099"/>
              </a:lnSpc>
              <a:spcBef>
                <a:spcPts val="103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105" dirty="0">
                <a:solidFill>
                  <a:srgbClr val="262626"/>
                </a:solidFill>
                <a:cs typeface="Trebuchet MS"/>
              </a:rPr>
              <a:t>L’</a:t>
            </a:r>
            <a:r>
              <a:rPr lang="it-IT" b="1" spc="-40" dirty="0" err="1">
                <a:solidFill>
                  <a:srgbClr val="262626"/>
                </a:solidFill>
                <a:cs typeface="Trebuchet MS"/>
              </a:rPr>
              <a:t>availability</a:t>
            </a:r>
            <a:r>
              <a:rPr lang="it-IT" b="1" spc="-4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40" dirty="0">
                <a:solidFill>
                  <a:srgbClr val="262626"/>
                </a:solidFill>
                <a:cs typeface="Trebuchet MS"/>
              </a:rPr>
              <a:t>indica per quanto tempo la libreria riceverà manutenzione</a:t>
            </a:r>
            <a:endParaRPr lang="it-IT" dirty="0">
              <a:cs typeface="Trebuchet M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592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/>
              <a:t>ATTRIBUTI DI QUALITA’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7</a:t>
            </a:fld>
            <a:endParaRPr spc="-30" dirty="0"/>
          </a:p>
        </p:txBody>
      </p:sp>
      <p:graphicFrame>
        <p:nvGraphicFramePr>
          <p:cNvPr id="8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55188"/>
              </p:ext>
            </p:extLst>
          </p:nvPr>
        </p:nvGraphicFramePr>
        <p:xfrm>
          <a:off x="685800" y="2050797"/>
          <a:ext cx="4341448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1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92">
                <a:tc>
                  <a:txBody>
                    <a:bodyPr/>
                    <a:lstStyle/>
                    <a:p>
                      <a:pPr marL="31750">
                        <a:lnSpc>
                          <a:spcPts val="2035"/>
                        </a:lnSpc>
                        <a:tabLst>
                          <a:tab pos="374015" algn="l"/>
                        </a:tabLst>
                      </a:pPr>
                      <a:r>
                        <a:rPr sz="1800" spc="-16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1.	</a:t>
                      </a:r>
                      <a:r>
                        <a:rPr lang="it-IT" sz="1800" spc="-10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Performance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ts val="2035"/>
                        </a:lnSpc>
                      </a:pPr>
                      <a:r>
                        <a:rPr lang="it-IT" sz="1800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0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374015" algn="l"/>
                        </a:tabLst>
                      </a:pPr>
                      <a:r>
                        <a:rPr sz="18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2.	</a:t>
                      </a:r>
                      <a:r>
                        <a:rPr lang="it-IT" sz="1800" spc="5" dirty="0" err="1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Interoperability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lang="it-IT" sz="1800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74015" algn="l"/>
                        </a:tabLst>
                      </a:pPr>
                      <a:r>
                        <a:rPr sz="18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3.	</a:t>
                      </a:r>
                      <a:r>
                        <a:rPr lang="it-IT" sz="1800" dirty="0" err="1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Integrability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5397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it-IT" sz="1800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18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5397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  <a:tabLst>
                          <a:tab pos="374015" algn="l"/>
                        </a:tabLst>
                      </a:pPr>
                      <a:r>
                        <a:rPr sz="18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4.	</a:t>
                      </a:r>
                      <a:r>
                        <a:rPr lang="it-IT" sz="1800" spc="5" dirty="0" err="1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Modifiability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it-IT" sz="18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27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74015" algn="l"/>
                        </a:tabLst>
                      </a:pPr>
                      <a:r>
                        <a:rPr sz="18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5.	</a:t>
                      </a:r>
                      <a:r>
                        <a:rPr lang="it-IT" sz="18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Security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5397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lang="it-IT" sz="1800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5397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374015" algn="l"/>
                        </a:tabLst>
                      </a:pPr>
                      <a:r>
                        <a:rPr sz="1800" spc="-16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6.	</a:t>
                      </a:r>
                      <a:r>
                        <a:rPr lang="it-IT" sz="1800" spc="-95" dirty="0" err="1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Availability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it-IT" sz="1800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827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/>
              <a:t>RISCHIO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8</a:t>
            </a:fld>
            <a:endParaRPr spc="-30" dirty="0"/>
          </a:p>
        </p:txBody>
      </p:sp>
      <p:sp>
        <p:nvSpPr>
          <p:cNvPr id="8" name="object 5"/>
          <p:cNvSpPr txBox="1"/>
          <p:nvPr/>
        </p:nvSpPr>
        <p:spPr>
          <a:xfrm>
            <a:off x="990600" y="4108197"/>
            <a:ext cx="8610600" cy="15090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8600">
              <a:lnSpc>
                <a:spcPct val="99400"/>
              </a:lnSpc>
              <a:spcBef>
                <a:spcPts val="11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15" dirty="0" err="1">
                <a:solidFill>
                  <a:srgbClr val="262626"/>
                </a:solidFill>
                <a:cs typeface="Trebuchet MS"/>
              </a:rPr>
              <a:t>SQLite</a:t>
            </a:r>
            <a:r>
              <a:rPr lang="it-IT" spc="15" dirty="0">
                <a:solidFill>
                  <a:srgbClr val="262626"/>
                </a:solidFill>
                <a:cs typeface="Trebuchet MS"/>
              </a:rPr>
              <a:t> non presenta alcun rischio perché è la libreria nativa per l’implementazione di un DBMS SQL per la piattaforma </a:t>
            </a:r>
            <a:r>
              <a:rPr lang="it-IT" spc="15" dirty="0" err="1">
                <a:solidFill>
                  <a:srgbClr val="262626"/>
                </a:solidFill>
                <a:cs typeface="Trebuchet MS"/>
              </a:rPr>
              <a:t>Android</a:t>
            </a:r>
            <a:endParaRPr lang="it-IT" dirty="0">
              <a:cs typeface="Trebuchet MS"/>
            </a:endParaRPr>
          </a:p>
          <a:p>
            <a:pPr marL="241300" marR="144780" indent="-228600">
              <a:lnSpc>
                <a:spcPts val="2110"/>
              </a:lnSpc>
              <a:spcBef>
                <a:spcPts val="1145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15" dirty="0">
                <a:solidFill>
                  <a:srgbClr val="262626"/>
                </a:solidFill>
                <a:cs typeface="Trebuchet MS"/>
              </a:rPr>
              <a:t>Room presenta un rischio per la seguente ragione: potrebbe perdere il supporto della ‘community’ open-source non essendo la libreria principale per la gestione di database su </a:t>
            </a:r>
            <a:r>
              <a:rPr lang="it-IT" spc="15" dirty="0" err="1">
                <a:solidFill>
                  <a:srgbClr val="262626"/>
                </a:solidFill>
                <a:cs typeface="Trebuchet MS"/>
              </a:rPr>
              <a:t>Android</a:t>
            </a:r>
            <a:endParaRPr lang="it-IT" dirty="0">
              <a:cs typeface="Trebuchet MS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309876" y="2135632"/>
            <a:ext cx="1423924" cy="84318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pc="10" dirty="0" err="1">
                <a:solidFill>
                  <a:srgbClr val="262626"/>
                </a:solidFill>
                <a:latin typeface="Trebuchet MS"/>
                <a:cs typeface="Trebuchet MS"/>
              </a:rPr>
              <a:t>SQLite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z="1800" spc="120" dirty="0">
                <a:solidFill>
                  <a:srgbClr val="262626"/>
                </a:solidFill>
                <a:latin typeface="Trebuchet MS"/>
                <a:cs typeface="Trebuchet MS"/>
              </a:rPr>
              <a:t>Room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4279391" y="2135632"/>
            <a:ext cx="597409" cy="85600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lang="it-IT" spc="-185" dirty="0">
                <a:solidFill>
                  <a:srgbClr val="262626"/>
                </a:solidFill>
                <a:latin typeface="Trebuchet MS"/>
                <a:cs typeface="Trebuchet MS"/>
              </a:rPr>
              <a:t>0</a:t>
            </a:r>
            <a:endParaRPr lang="it-IT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lang="it-IT" sz="1800" dirty="0">
                <a:latin typeface="Trebuchet MS"/>
                <a:cs typeface="Trebuchet MS"/>
              </a:rPr>
              <a:t>0.2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2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003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/>
              <a:t>ALTERNATIVA 1 - </a:t>
            </a:r>
            <a:r>
              <a:rPr lang="it-IT" spc="295" dirty="0" err="1"/>
              <a:t>SQLite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9</a:t>
            </a:fld>
            <a:endParaRPr spc="-30" dirty="0"/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34559"/>
              </p:ext>
            </p:extLst>
          </p:nvPr>
        </p:nvGraphicFramePr>
        <p:xfrm>
          <a:off x="3569576" y="1898397"/>
          <a:ext cx="3436276" cy="2108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1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403">
                <a:tc>
                  <a:txBody>
                    <a:bodyPr/>
                    <a:lstStyle/>
                    <a:p>
                      <a:pPr marL="31750">
                        <a:lnSpc>
                          <a:spcPts val="2035"/>
                        </a:lnSpc>
                        <a:tabLst>
                          <a:tab pos="374015" algn="l"/>
                        </a:tabLst>
                      </a:pPr>
                      <a:r>
                        <a:rPr sz="1400" spc="-16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1.	</a:t>
                      </a:r>
                      <a:r>
                        <a:rPr lang="it-IT" sz="1400" spc="-10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Performance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ts val="2035"/>
                        </a:lnSpc>
                      </a:pPr>
                      <a:r>
                        <a:rPr lang="it-IT" sz="1400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0.3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374015" algn="l"/>
                        </a:tabLst>
                      </a:pPr>
                      <a:r>
                        <a:rPr sz="14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2.	</a:t>
                      </a:r>
                      <a:r>
                        <a:rPr lang="it-IT" sz="1400" spc="5" dirty="0" err="1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Interoperability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3726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lang="it-IT" sz="1400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0.8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3726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74015" algn="l"/>
                        </a:tabLst>
                      </a:pPr>
                      <a:r>
                        <a:rPr sz="14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3.	</a:t>
                      </a:r>
                      <a:r>
                        <a:rPr lang="it-IT" sz="1400" dirty="0" err="1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Integrability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2721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it-IT" sz="1400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0.9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2721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  <a:tabLst>
                          <a:tab pos="374015" algn="l"/>
                        </a:tabLst>
                      </a:pPr>
                      <a:r>
                        <a:rPr sz="14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4.	</a:t>
                      </a:r>
                      <a:r>
                        <a:rPr lang="it-IT" sz="1400" spc="5" dirty="0" err="1">
                          <a:solidFill>
                            <a:srgbClr val="262626"/>
                          </a:solidFill>
                          <a:latin typeface="+mn-lt"/>
                          <a:cs typeface="Trebuchet MS"/>
                        </a:rPr>
                        <a:t>Modifiability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769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it-IT" sz="14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0.4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769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74015" algn="l"/>
                        </a:tabLst>
                      </a:pPr>
                      <a:r>
                        <a:rPr sz="14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5.	</a:t>
                      </a:r>
                      <a:r>
                        <a:rPr lang="it-IT" sz="1400" dirty="0">
                          <a:solidFill>
                            <a:srgbClr val="262626"/>
                          </a:solidFill>
                          <a:latin typeface="+mn-lt"/>
                          <a:cs typeface="Trebuchet MS"/>
                        </a:rPr>
                        <a:t>Security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2721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it-IT" sz="1400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0.7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2721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9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374015" algn="l"/>
                        </a:tabLst>
                      </a:pPr>
                      <a:r>
                        <a:rPr sz="1400" spc="-16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6.	</a:t>
                      </a:r>
                      <a:r>
                        <a:rPr lang="it-IT" sz="1400" spc="-95" dirty="0" err="1">
                          <a:solidFill>
                            <a:srgbClr val="262626"/>
                          </a:solidFill>
                          <a:latin typeface="+mn-lt"/>
                          <a:cs typeface="Trebuchet MS"/>
                        </a:rPr>
                        <a:t>Availability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870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it-IT" sz="1400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870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5"/>
          <p:cNvSpPr txBox="1"/>
          <p:nvPr/>
        </p:nvSpPr>
        <p:spPr>
          <a:xfrm>
            <a:off x="990600" y="4314014"/>
            <a:ext cx="8610600" cy="25558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5080" indent="-285750">
              <a:lnSpc>
                <a:spcPct val="1004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it-IT" sz="1800" spc="-50" dirty="0">
                <a:solidFill>
                  <a:srgbClr val="262626"/>
                </a:solidFill>
                <a:latin typeface="Trebuchet MS"/>
                <a:cs typeface="Trebuchet MS"/>
              </a:rPr>
              <a:t>La libreria, essendo quella di default per l’implementazione di DBMS SQL per Android,  risulta:</a:t>
            </a:r>
          </a:p>
          <a:p>
            <a:pPr marL="755650" marR="5080" lvl="1" indent="-285750">
              <a:lnSpc>
                <a:spcPct val="1004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it-IT" spc="-50" dirty="0">
                <a:solidFill>
                  <a:srgbClr val="262626"/>
                </a:solidFill>
                <a:latin typeface="Trebuchet MS"/>
                <a:cs typeface="Trebuchet MS"/>
              </a:rPr>
              <a:t>più complessa da utilizzare perché è richiesta nel dettaglio la conoscenza del linguaggio SQL</a:t>
            </a:r>
          </a:p>
          <a:p>
            <a:pPr marL="755650" marR="5080" lvl="1" indent="-285750">
              <a:lnSpc>
                <a:spcPct val="1004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it-IT" spc="-50" dirty="0">
                <a:solidFill>
                  <a:srgbClr val="262626"/>
                </a:solidFill>
                <a:latin typeface="Trebuchet MS"/>
                <a:cs typeface="Trebuchet MS"/>
              </a:rPr>
              <a:t>più lenta e pesante perché presenta tutte le caratteristiche del linguaggio SQL</a:t>
            </a:r>
          </a:p>
          <a:p>
            <a:pPr marL="12700" marR="5080">
              <a:lnSpc>
                <a:spcPct val="100400"/>
              </a:lnSpc>
              <a:spcBef>
                <a:spcPts val="90"/>
              </a:spcBef>
            </a:pPr>
            <a:endParaRPr lang="it-IT" sz="1800" spc="-50" dirty="0">
              <a:solidFill>
                <a:srgbClr val="262626"/>
              </a:solidFill>
              <a:latin typeface="Trebuchet MS"/>
              <a:cs typeface="Trebuchet MS"/>
            </a:endParaRPr>
          </a:p>
          <a:p>
            <a:pPr marL="298450" marR="5080" indent="-285750">
              <a:lnSpc>
                <a:spcPct val="1004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it-IT" spc="-50" dirty="0">
                <a:solidFill>
                  <a:srgbClr val="262626"/>
                </a:solidFill>
                <a:latin typeface="Trebuchet MS"/>
                <a:cs typeface="Trebuchet MS"/>
              </a:rPr>
              <a:t>Di contro, può essere installata su qualsiasi dispositivo Android, offre tutte le </a:t>
            </a:r>
            <a:br>
              <a:rPr lang="it-IT" spc="-50" dirty="0">
                <a:solidFill>
                  <a:srgbClr val="262626"/>
                </a:solidFill>
                <a:latin typeface="Trebuchet MS"/>
                <a:cs typeface="Trebuchet MS"/>
              </a:rPr>
            </a:br>
            <a:r>
              <a:rPr lang="it-IT" spc="-50" dirty="0">
                <a:solidFill>
                  <a:srgbClr val="262626"/>
                </a:solidFill>
                <a:latin typeface="Trebuchet MS"/>
                <a:cs typeface="Trebuchet MS"/>
              </a:rPr>
              <a:t>primitive di protezione del linguaggio SQL e riceve supporto continuo dagli sviluppatori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866308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700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Arial MT</vt:lpstr>
      <vt:lpstr>Cambria Math</vt:lpstr>
      <vt:lpstr>Trebuchet MS</vt:lpstr>
      <vt:lpstr>Wingdings</vt:lpstr>
      <vt:lpstr>Wingdings 3</vt:lpstr>
      <vt:lpstr>Sfaccettatura</vt:lpstr>
      <vt:lpstr>Presentazione standard di PowerPoint</vt:lpstr>
      <vt:lpstr>Presentazione standard di PowerPoint</vt:lpstr>
      <vt:lpstr>DECISIONE E ALTERNATIVE</vt:lpstr>
      <vt:lpstr>DECISIONE E ALTERNATIVE</vt:lpstr>
      <vt:lpstr>ATTRIBUTI DI QUALITA’</vt:lpstr>
      <vt:lpstr>ATTRIBUTI DI QUALITA’</vt:lpstr>
      <vt:lpstr>ATTRIBUTI DI QUALITA’</vt:lpstr>
      <vt:lpstr>RISCHIO</vt:lpstr>
      <vt:lpstr>ALTERNATIVA 1 - SQLite</vt:lpstr>
      <vt:lpstr>ALTERNATIVA 2 - Room</vt:lpstr>
      <vt:lpstr>BENEFICIO</vt:lpstr>
      <vt:lpstr>COSTO</vt:lpstr>
      <vt:lpstr>DESIDERABILITA’</vt:lpstr>
      <vt:lpstr>CLASSIFICA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DELIVERABLE 3  CBAM</dc:title>
  <cp:lastModifiedBy>Jacopo Fabi</cp:lastModifiedBy>
  <cp:revision>29</cp:revision>
  <dcterms:created xsi:type="dcterms:W3CDTF">2021-07-10T17:54:55Z</dcterms:created>
  <dcterms:modified xsi:type="dcterms:W3CDTF">2021-07-17T22:41:04Z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2021-07-06T00:00:00Z</vt:filetime>
  </property>
  <property fmtid="{D5CDD505-2E9C-101B-9397-08002B2CF9AE}" pid="3" name="LastSaved">
    <vt:filetime>2021-07-10T00:00:00Z</vt:filetime>
  </property>
</Properties>
</file>